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405" r:id="rId3"/>
    <p:sldId id="425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290" r:id="rId16"/>
    <p:sldId id="295" r:id="rId17"/>
    <p:sldId id="299" r:id="rId18"/>
    <p:sldId id="406" r:id="rId19"/>
    <p:sldId id="291" r:id="rId20"/>
    <p:sldId id="407" r:id="rId21"/>
    <p:sldId id="293" r:id="rId22"/>
  </p:sldIdLst>
  <p:sldSz cx="9144000" cy="6858000" type="screen4x3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405"/>
            <p14:sldId id="425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290"/>
            <p14:sldId id="295"/>
            <p14:sldId id="299"/>
            <p14:sldId id="406"/>
            <p14:sldId id="291"/>
            <p14:sldId id="4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9" autoAdjust="0"/>
    <p:restoredTop sz="99309" autoAdjust="0"/>
  </p:normalViewPr>
  <p:slideViewPr>
    <p:cSldViewPr>
      <p:cViewPr>
        <p:scale>
          <a:sx n="66" d="100"/>
          <a:sy n="66" d="100"/>
        </p:scale>
        <p:origin x="-42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00EA80-8CC4-4187-A2BA-9FA8D171ECDD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0142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50092-985A-4DAB-B8BD-652609C8C1CA}" type="slidenum">
              <a:rPr lang="el-G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0576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Ζωγραφική και Εικονογραφημένο Βιβλίο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opencourses.uoa.gr/courses/ECD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hyperlink" Target="%5b1%5d%20http:/creativecommons.org/licenses/by-nc-sa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book/163274/Chabas,_Jean_-_Fran%C3%A7ois/%CE%9F_%CE%B8%CF%85%CE%BC%CF%8C%CF%82_%CF%84%CE%B7%CF%82_%CE%91%CE%BB%CE%AF%CE%BD%CE%B1%CF%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Τίτλος 1"/>
          <p:cNvSpPr>
            <a:spLocks noGrp="1"/>
          </p:cNvSpPr>
          <p:nvPr>
            <p:ph type="ctrTitle"/>
          </p:nvPr>
        </p:nvSpPr>
        <p:spPr>
          <a:xfrm>
            <a:off x="685800" y="2006600"/>
            <a:ext cx="7772400" cy="1470025"/>
          </a:xfrm>
        </p:spPr>
        <p:txBody>
          <a:bodyPr/>
          <a:lstStyle/>
          <a:p>
            <a:r>
              <a:rPr lang="el-GR" altLang="en-US" sz="4000" dirty="0" smtClean="0"/>
              <a:t>Το Εικονογραφημένο Βιβλίο στην Προσχολική Εκπαίδευση</a:t>
            </a:r>
            <a:endParaRPr lang="el-GR" altLang="en-US" sz="4000" dirty="0" smtClean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GB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4.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Ζωγραφική και Εικονογραφημένο Βιβλίο</a:t>
            </a:r>
          </a:p>
          <a:p>
            <a:pPr fontAlgn="auto">
              <a:spcAft>
                <a:spcPts val="0"/>
              </a:spcAft>
              <a:defRPr/>
            </a:pPr>
            <a:endParaRPr lang="el-GR" sz="2400" dirty="0">
              <a:solidFill>
                <a:srgbClr val="5075B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Αγγελική Γιαννικοπούλου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+mn-lt"/>
              </a:rPr>
              <a:t>Προβολή φωτογραφιών και συζήτηση για τα σχήματα (5/5)</a:t>
            </a:r>
          </a:p>
        </p:txBody>
      </p:sp>
      <p:pic>
        <p:nvPicPr>
          <p:cNvPr id="5" name="Content Placeholder 4" descr="Η αγκαλιά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243009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4834880" cy="428133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Εντοπίζουμε τα σπιράλ σχήματα και τα πιό ελέυθερα σχήματα στο έργο «Η αγκαλιά».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39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  <a:latin typeface="+mn-lt"/>
              </a:rPr>
              <a:t>Ζωγραφική αλά </a:t>
            </a:r>
            <a:r>
              <a:rPr lang="el-GR" dirty="0" err="1" smtClean="0">
                <a:solidFill>
                  <a:schemeClr val="accent1"/>
                </a:solidFill>
                <a:latin typeface="+mn-lt"/>
              </a:rPr>
              <a:t>Κλιμτ</a:t>
            </a:r>
            <a:r>
              <a:rPr lang="el-GR" dirty="0" smtClean="0">
                <a:solidFill>
                  <a:schemeClr val="accent1"/>
                </a:solidFill>
                <a:latin typeface="+mn-lt"/>
              </a:rPr>
              <a:t> (1/3) </a:t>
            </a:r>
            <a:endParaRPr lang="el-G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r>
              <a:rPr lang="el-GR" sz="2600" dirty="0" smtClean="0"/>
              <a:t>Τοποθετούμε στη μέση του τραπεζιού δύο χρώματα</a:t>
            </a:r>
            <a:r>
              <a:rPr lang="en-US" sz="2600" dirty="0" smtClean="0"/>
              <a:t>: </a:t>
            </a:r>
            <a:r>
              <a:rPr lang="el-GR" sz="2600" dirty="0" smtClean="0"/>
              <a:t>χρυσό και μπορντό.</a:t>
            </a:r>
          </a:p>
          <a:p>
            <a:r>
              <a:rPr lang="el-GR" sz="2600" dirty="0" smtClean="0"/>
              <a:t>Έχουμε έναν μαύρο και έναν χρυσό μαρκαδόρο.</a:t>
            </a:r>
          </a:p>
          <a:p>
            <a:r>
              <a:rPr lang="el-GR" sz="2600" dirty="0" smtClean="0"/>
              <a:t>Τοποθετούμε διάφορα μικρά αντικείμενα π.χ. Ένα κουμπί, ένα ζάρι.</a:t>
            </a:r>
          </a:p>
          <a:p>
            <a:r>
              <a:rPr lang="el-GR" sz="2600" dirty="0" smtClean="0"/>
              <a:t>Μοιράζουμε στα παιδιά χαρτιά ακουαρέλας.</a:t>
            </a:r>
          </a:p>
          <a:p>
            <a:pPr marL="0" indent="0">
              <a:buNone/>
            </a:pPr>
            <a:endParaRPr lang="el-GR" sz="2600" dirty="0"/>
          </a:p>
        </p:txBody>
      </p:sp>
      <p:pic>
        <p:nvPicPr>
          <p:cNvPr id="6" name="Content Placeholder 4" descr="τα παιδιά ζωγραφίζουν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9174" y="2183714"/>
            <a:ext cx="4085299" cy="3263504"/>
          </a:xfrm>
        </p:spPr>
      </p:pic>
    </p:spTree>
    <p:extLst>
      <p:ext uri="{BB962C8B-B14F-4D97-AF65-F5344CB8AC3E}">
        <p14:creationId xmlns:p14="http://schemas.microsoft.com/office/powerpoint/2010/main" val="71351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  <a:latin typeface="+mn-lt"/>
              </a:rPr>
              <a:t>Ζωγραφική αλά </a:t>
            </a:r>
            <a:r>
              <a:rPr lang="el-GR" dirty="0" err="1" smtClean="0">
                <a:solidFill>
                  <a:schemeClr val="accent1"/>
                </a:solidFill>
                <a:latin typeface="+mn-lt"/>
              </a:rPr>
              <a:t>Κλιμτ</a:t>
            </a:r>
            <a:r>
              <a:rPr lang="el-GR" dirty="0" smtClean="0">
                <a:solidFill>
                  <a:schemeClr val="accent1"/>
                </a:solidFill>
                <a:latin typeface="+mn-lt"/>
              </a:rPr>
              <a:t> (</a:t>
            </a:r>
            <a:r>
              <a:rPr lang="el-GR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l-GR" dirty="0" smtClean="0">
                <a:solidFill>
                  <a:schemeClr val="accent1"/>
                </a:solidFill>
                <a:latin typeface="+mn-lt"/>
              </a:rPr>
              <a:t>/3) </a:t>
            </a:r>
            <a:endParaRPr lang="el-G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Τα παιδιά βουτάνε τα μικρά αντικείμενα στις μπογιές και έπειτα αποτυπώνουν τα αντικείμενα πάνω στο χαρτί τους. Το ζάρι δημιουργεί ένα τετράγωνο, το κουμπί ένα κύκλο, η γόμα ένα ορθογώνιο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Μόλις δημιουργήσουν με τα αντικείμενα ότι θέλουν, χρησιμοποιούν ελεύθερα και τους μαρκαδόρους. Δεν τσιγκουνεύονται καθόλου το χρυσό. </a:t>
            </a:r>
            <a:endParaRPr lang="el-GR" sz="2400" dirty="0"/>
          </a:p>
        </p:txBody>
      </p:sp>
      <p:pic>
        <p:nvPicPr>
          <p:cNvPr id="6" name="Content Placeholder 5" descr="παιδική ζωγραφιά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163" y="1772816"/>
            <a:ext cx="3373780" cy="3595073"/>
          </a:xfrm>
        </p:spPr>
      </p:pic>
    </p:spTree>
    <p:extLst>
      <p:ext uri="{BB962C8B-B14F-4D97-AF65-F5344CB8AC3E}">
        <p14:creationId xmlns:p14="http://schemas.microsoft.com/office/powerpoint/2010/main" val="353867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Ζωγραφική </a:t>
            </a:r>
            <a:r>
              <a:rPr lang="el-GR" dirty="0">
                <a:solidFill>
                  <a:schemeClr val="accent1"/>
                </a:solidFill>
              </a:rPr>
              <a:t>αλά </a:t>
            </a:r>
            <a:r>
              <a:rPr lang="el-GR" dirty="0" err="1">
                <a:solidFill>
                  <a:schemeClr val="accent1"/>
                </a:solidFill>
              </a:rPr>
              <a:t>Κλιμτ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(3/3) </a:t>
            </a:r>
            <a:endParaRPr lang="el-GR" dirty="0">
              <a:latin typeface="+mn-lt"/>
            </a:endParaRPr>
          </a:p>
        </p:txBody>
      </p:sp>
      <p:pic>
        <p:nvPicPr>
          <p:cNvPr id="7" name="Content Placeholder 6" descr="παιδική ζωγραφιά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17"/>
            <a:ext cx="4038600" cy="3027329"/>
          </a:xfrm>
        </p:spPr>
      </p:pic>
      <p:pic>
        <p:nvPicPr>
          <p:cNvPr id="6" name="Content Placeholder 5" descr="παιδική ζωγραφιά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6619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 </a:t>
            </a:r>
            <a:r>
              <a:rPr lang="el-GR" sz="2000" dirty="0"/>
              <a:t>Αγγελική </a:t>
            </a:r>
            <a:r>
              <a:rPr lang="el-GR" sz="2000" dirty="0" err="1"/>
              <a:t>Γιαννικοπούλου</a:t>
            </a:r>
            <a:r>
              <a:rPr lang="el-GR" sz="2000" dirty="0"/>
              <a:t> </a:t>
            </a:r>
            <a:r>
              <a:rPr lang="el-GR" sz="2000" dirty="0" smtClean="0"/>
              <a:t>2016</a:t>
            </a:r>
            <a:r>
              <a:rPr lang="el-GR" sz="2000" dirty="0"/>
              <a:t>. </a:t>
            </a:r>
            <a:r>
              <a:rPr lang="en-US" sz="2000" dirty="0"/>
              <a:t>E</a:t>
            </a:r>
            <a:r>
              <a:rPr lang="el-GR" sz="2000" dirty="0" err="1"/>
              <a:t>υγενία</a:t>
            </a:r>
            <a:r>
              <a:rPr lang="el-GR" sz="2000" dirty="0"/>
              <a:t> Γρυπάρη</a:t>
            </a:r>
            <a:r>
              <a:rPr lang="el-GR" sz="2000" dirty="0" smtClean="0"/>
              <a:t>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. «Το Εικονογραφημένο Βιβλίο στην Προσχολική Εκπαίδευση. Ζωγραφική και Εικονογραφημένο Βιβλίο. </a:t>
            </a:r>
            <a:r>
              <a:rPr lang="el-GR" sz="2000" dirty="0">
                <a:cs typeface="Times New Roman" pitchFamily="18" charset="0"/>
              </a:rPr>
              <a:t>Ο θυμός της </a:t>
            </a:r>
            <a:r>
              <a:rPr lang="el-GR" sz="2000" dirty="0" err="1" smtClean="0">
                <a:cs typeface="Times New Roman" pitchFamily="18" charset="0"/>
              </a:rPr>
              <a:t>Αλίνας</a:t>
            </a:r>
            <a:r>
              <a:rPr lang="el-GR" sz="2000" dirty="0" smtClean="0"/>
              <a:t>». Έκδοση: 1.0. Αθήνα 2016. Διαθέσιμο από τη δικτυακή διεύθυνση: </a:t>
            </a:r>
            <a:r>
              <a:rPr lang="en-GB" sz="2000" dirty="0" smtClean="0">
                <a:hlinkClick r:id="rId4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Διδακτική πρακτική</a:t>
            </a:r>
            <a:r>
              <a:rPr lang="en-GB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/>
              <a:t>E</a:t>
            </a:r>
            <a:r>
              <a:rPr lang="el-GR" sz="2400" dirty="0" err="1"/>
              <a:t>υγενία</a:t>
            </a:r>
            <a:r>
              <a:rPr lang="el-GR" sz="2400" dirty="0"/>
              <a:t> </a:t>
            </a:r>
            <a:r>
              <a:rPr lang="el-GR" sz="2400" dirty="0" smtClean="0"/>
              <a:t>Γρυπάρη.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altLang="en-US" sz="2400" b="1" dirty="0" smtClean="0"/>
              <a:t>Βιβλίο</a:t>
            </a:r>
            <a:r>
              <a:rPr lang="el-GR" altLang="en-US" sz="2400" dirty="0" smtClean="0"/>
              <a:t>:</a:t>
            </a:r>
            <a:r>
              <a:rPr lang="en-GB" altLang="en-US" sz="2400" dirty="0" smtClean="0"/>
              <a:t> </a:t>
            </a:r>
            <a:r>
              <a:rPr lang="el-GR" altLang="en-US" sz="2400" dirty="0" err="1"/>
              <a:t>Chabas</a:t>
            </a:r>
            <a:r>
              <a:rPr lang="el-GR" altLang="en-US" sz="2400" dirty="0"/>
              <a:t>, </a:t>
            </a:r>
            <a:r>
              <a:rPr lang="el-GR" altLang="en-US" sz="2400" dirty="0" err="1"/>
              <a:t>Jean</a:t>
            </a:r>
            <a:r>
              <a:rPr lang="el-GR" altLang="en-US" sz="2400" dirty="0"/>
              <a:t> - </a:t>
            </a:r>
            <a:r>
              <a:rPr lang="el-GR" altLang="en-US" sz="2400" dirty="0" err="1"/>
              <a:t>François</a:t>
            </a:r>
            <a:r>
              <a:rPr lang="el-GR" altLang="en-US" sz="2400" dirty="0"/>
              <a:t>. </a:t>
            </a:r>
            <a:r>
              <a:rPr lang="el-GR" altLang="en-US" sz="2400" b="1" dirty="0"/>
              <a:t>Ο θυμός της </a:t>
            </a:r>
            <a:r>
              <a:rPr lang="el-GR" altLang="en-US" sz="2400" b="1" dirty="0" err="1"/>
              <a:t>Αλίνας</a:t>
            </a:r>
            <a:r>
              <a:rPr lang="el-GR" altLang="en-US" sz="2400" b="1" dirty="0"/>
              <a:t> </a:t>
            </a:r>
            <a:r>
              <a:rPr lang="el-GR" altLang="en-US" sz="2400" dirty="0"/>
              <a:t>/</a:t>
            </a:r>
            <a:r>
              <a:rPr lang="el-GR" altLang="en-US" sz="2400" b="1" dirty="0"/>
              <a:t> </a:t>
            </a:r>
            <a:r>
              <a:rPr lang="el-GR" altLang="en-US" sz="2400" dirty="0"/>
              <a:t>Ζαν - Φρανσουά </a:t>
            </a:r>
            <a:r>
              <a:rPr lang="el-GR" altLang="en-US" sz="2400" dirty="0" err="1"/>
              <a:t>Σαμπά</a:t>
            </a:r>
            <a:r>
              <a:rPr lang="el-GR" altLang="en-US" sz="2400" dirty="0"/>
              <a:t> · μετάφραση Δημήτρης Παπανικολάου · εικονογράφηση </a:t>
            </a:r>
            <a:r>
              <a:rPr lang="el-GR" altLang="en-US" sz="2400" dirty="0" err="1"/>
              <a:t>Νταβίντ</a:t>
            </a:r>
            <a:r>
              <a:rPr lang="el-GR" altLang="en-US" sz="2400" dirty="0"/>
              <a:t> </a:t>
            </a:r>
            <a:r>
              <a:rPr lang="el-GR" altLang="en-US" sz="2400" dirty="0" err="1"/>
              <a:t>Σαλά</a:t>
            </a:r>
            <a:r>
              <a:rPr lang="el-GR" altLang="en-US" sz="2400" dirty="0"/>
              <a:t>. - 1η </a:t>
            </a:r>
            <a:r>
              <a:rPr lang="el-GR" altLang="en-US" sz="2400" dirty="0" err="1"/>
              <a:t>έκδ</a:t>
            </a:r>
            <a:r>
              <a:rPr lang="el-GR" altLang="en-US" sz="2400" dirty="0"/>
              <a:t>. - Αθήνα : Εκδόσεις Πατάκη, 2011. </a:t>
            </a:r>
            <a:endParaRPr lang="en-US" alt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400" b="1" dirty="0" smtClean="0"/>
              <a:t>Θέμα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n-US" sz="2400" dirty="0"/>
              <a:t>Gustav Klimt</a:t>
            </a:r>
            <a:r>
              <a:rPr lang="en-US" altLang="el-GR" sz="24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2400" dirty="0" smtClean="0"/>
          </a:p>
          <a:p>
            <a:pPr marL="0" indent="0">
              <a:spcBef>
                <a:spcPts val="1200"/>
              </a:spcBef>
              <a:buNone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5733256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  <p:pic>
        <p:nvPicPr>
          <p:cNvPr id="12" name="Picture 2" descr="Εξώφυλλ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49" y="1700808"/>
            <a:ext cx="35084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Εικόνα 1, 2: Εξώφυλλο του βιβλίου και σελίδες του βιβλίου «</a:t>
            </a:r>
            <a:r>
              <a:rPr lang="el-GR" sz="2000" dirty="0">
                <a:hlinkClick r:id="rId3"/>
              </a:rPr>
              <a:t>Ο θυμός της </a:t>
            </a:r>
            <a:r>
              <a:rPr lang="el-GR" sz="2000" dirty="0" err="1" smtClean="0">
                <a:hlinkClick r:id="rId3"/>
              </a:rPr>
              <a:t>Αλίνας</a:t>
            </a:r>
            <a:r>
              <a:rPr lang="el-GR" sz="2000" dirty="0" smtClean="0"/>
              <a:t>» </a:t>
            </a:r>
            <a:r>
              <a:rPr lang="el-GR" sz="2000" dirty="0"/>
              <a:t>/ Ζαν - Φρανσουά </a:t>
            </a:r>
            <a:r>
              <a:rPr lang="el-GR" sz="2000" dirty="0" err="1"/>
              <a:t>Σαμπά</a:t>
            </a:r>
            <a:r>
              <a:rPr lang="el-GR" sz="2000" dirty="0"/>
              <a:t> · μετάφραση Δημήτρης Παπανικολάου · εικονογράφηση </a:t>
            </a:r>
            <a:r>
              <a:rPr lang="el-GR" sz="2000" dirty="0" err="1"/>
              <a:t>Νταβίντ</a:t>
            </a:r>
            <a:r>
              <a:rPr lang="el-GR" sz="2000" dirty="0"/>
              <a:t> </a:t>
            </a:r>
            <a:r>
              <a:rPr lang="el-GR" sz="2000" dirty="0" err="1"/>
              <a:t>Σαλά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 : Εκδόσεις Πατάκη, 2011.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  <a:latin typeface="+mn-lt"/>
              </a:rPr>
              <a:t>Λίγα λόγια για το βιβλίο</a:t>
            </a:r>
            <a:endParaRPr lang="el-G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Πόση δύναμη άραγε μπορεί να έχει ο θυμός και η οργή; Ποιές ιδιότητες μαγικές μπορεί να μας δώσει και πόσο άραγε καταστροφικές μπορεί να είναι αυτές; Ποιές δυνάμεις μπορούν να συγκεντρωθούν και να εξαπολυθούν όταν την καρδιά και το μυαλό μας κυριεύει η μαυρίλα, η τσαντίλα, ο θυμός; Και όλα αυτά μπορεί άραγε να τα πετύχει ένα μικρό παιδί, ένα πανέμορφο γλυκό κορίτσι;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677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  <a:latin typeface="+mn-lt"/>
              </a:rPr>
              <a:t>Λίγα λόγια για την εικονογράφηση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 smtClean="0"/>
              <a:t>Ο εικονογράφος </a:t>
            </a:r>
            <a:r>
              <a:rPr lang="en-US" sz="2600" dirty="0" smtClean="0"/>
              <a:t>David Sala </a:t>
            </a:r>
            <a:r>
              <a:rPr lang="el-GR" sz="2600" dirty="0" smtClean="0"/>
              <a:t>με το “σκοτεινό του πινέλο”, δημιούργησε εικόνες καταπληκτικές, εκτυφλωτικές και εντυπωσικές. Κάθε σελίδα και μία νέα έκπληξη. Θυμίζει πολύ τα έργα του </a:t>
            </a:r>
            <a:r>
              <a:rPr lang="en-US" sz="2600" b="1" dirty="0" smtClean="0"/>
              <a:t>Gustav Klimt </a:t>
            </a:r>
            <a:r>
              <a:rPr lang="el-GR" sz="2600" dirty="0" smtClean="0"/>
              <a:t>με τις χρυσές λεπτομέρειες και τα έντονα σχήματα και χρώματα.</a:t>
            </a:r>
            <a:endParaRPr lang="el-GR" sz="2600" dirty="0"/>
          </a:p>
        </p:txBody>
      </p:sp>
      <p:pic>
        <p:nvPicPr>
          <p:cNvPr id="7" name="Content Placeholder 4" descr="Σελίδες του βιβλίου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1772816"/>
            <a:ext cx="3564395" cy="2376264"/>
          </a:xfrm>
        </p:spPr>
      </p:pic>
      <p:sp>
        <p:nvSpPr>
          <p:cNvPr id="8" name="TextBox 7"/>
          <p:cNvSpPr txBox="1"/>
          <p:nvPr/>
        </p:nvSpPr>
        <p:spPr>
          <a:xfrm>
            <a:off x="7956376" y="4221088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1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  <a:latin typeface="+mn-lt"/>
              </a:rPr>
              <a:t>Ανάγνωση βιβλίου 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Διαβάζουμε το βιβλίο «Η οργή της </a:t>
            </a:r>
            <a:r>
              <a:rPr lang="el-GR" dirty="0" err="1" smtClean="0"/>
              <a:t>Αλίνας</a:t>
            </a:r>
            <a:r>
              <a:rPr lang="el-GR" dirty="0" smtClean="0"/>
              <a:t>»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Content Placeholder 4" descr="Η νηπιαγωγός διαβάζει το βιβλίο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"/>
          <a:stretch/>
        </p:blipFill>
        <p:spPr>
          <a:xfrm>
            <a:off x="4427984" y="1772816"/>
            <a:ext cx="4120376" cy="4263953"/>
          </a:xfrm>
        </p:spPr>
      </p:pic>
    </p:spTree>
    <p:extLst>
      <p:ext uri="{BB962C8B-B14F-4D97-AF65-F5344CB8AC3E}">
        <p14:creationId xmlns:p14="http://schemas.microsoft.com/office/powerpoint/2010/main" val="41994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+mn-lt"/>
              </a:rPr>
              <a:t>Προβολή φωτογραφιών και συζήτηση για τα </a:t>
            </a:r>
            <a:r>
              <a:rPr lang="el-GR" sz="4000" dirty="0" smtClean="0">
                <a:solidFill>
                  <a:schemeClr val="accent1"/>
                </a:solidFill>
                <a:latin typeface="+mn-lt"/>
              </a:rPr>
              <a:t>σχήματα</a:t>
            </a:r>
            <a:r>
              <a:rPr lang="en-US" sz="40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l-GR" sz="4000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el-GR" sz="4000" dirty="0">
                <a:solidFill>
                  <a:schemeClr val="accent1"/>
                </a:solidFill>
                <a:latin typeface="+mn-lt"/>
              </a:rPr>
              <a:t>1/5)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Δείχνουμε στα παιδιά κάποια έργα του </a:t>
            </a:r>
            <a:r>
              <a:rPr lang="el-GR" dirty="0" err="1" smtClean="0"/>
              <a:t>Κλιμτ</a:t>
            </a:r>
            <a:r>
              <a:rPr lang="el-GR" dirty="0" smtClean="0"/>
              <a:t> και τα συγκρίνουμε με τις εικόνες του βιβλίου μας.</a:t>
            </a:r>
            <a:r>
              <a:rPr lang="en-US" dirty="0" smtClean="0"/>
              <a:t> </a:t>
            </a:r>
            <a:r>
              <a:rPr lang="el-GR" dirty="0" smtClean="0"/>
              <a:t>Έπειτα στα έργα του Κλίμτ αναζητούμε τα πιο γνωστά μας σχήματα.</a:t>
            </a:r>
            <a:endParaRPr lang="el-GR" dirty="0"/>
          </a:p>
        </p:txBody>
      </p:sp>
      <p:pic>
        <p:nvPicPr>
          <p:cNvPr id="6" name="Content Placeholder 6" descr="Η νηπιαγωγός δείχνει έργα του Κλιμτ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527" y="1729251"/>
            <a:ext cx="3849945" cy="4220029"/>
          </a:xfrm>
        </p:spPr>
      </p:pic>
    </p:spTree>
    <p:extLst>
      <p:ext uri="{BB962C8B-B14F-4D97-AF65-F5344CB8AC3E}">
        <p14:creationId xmlns:p14="http://schemas.microsoft.com/office/powerpoint/2010/main" val="127819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+mn-lt"/>
              </a:rPr>
              <a:t>Προβολή φωτογραφιών και συζήτηση για τα σχήματα (2/5)</a:t>
            </a:r>
          </a:p>
        </p:txBody>
      </p:sp>
      <p:pic>
        <p:nvPicPr>
          <p:cNvPr id="7" name="Content Placeholder 6" descr="Τo δέντρο της ζωής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038600" cy="26747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826768" cy="435334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Εντοπίζουμε τα τρίγωνα στο αριστερό μέρος του πίνακα «Τ</a:t>
            </a:r>
            <a:r>
              <a:rPr lang="en-US" dirty="0" smtClean="0"/>
              <a:t>o </a:t>
            </a:r>
            <a:r>
              <a:rPr lang="el-GR" dirty="0" smtClean="0"/>
              <a:t>δέντρο της ζωής»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0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+mn-lt"/>
              </a:rPr>
              <a:t> Προβολή φωτογραφιών και συζήτηση για τα σχήματα (3/5)</a:t>
            </a:r>
          </a:p>
        </p:txBody>
      </p:sp>
      <p:pic>
        <p:nvPicPr>
          <p:cNvPr id="5" name="Content Placeholder 4" descr="Ελπίδα ΙΙ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" y="1600200"/>
            <a:ext cx="288270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Εντοπίζουμε τους κύκλους και τα οβάλ σχήματα στο έργο «Ελπίδα </a:t>
            </a:r>
            <a:r>
              <a:rPr lang="en-US" dirty="0" smtClean="0"/>
              <a:t>II</a:t>
            </a:r>
            <a:r>
              <a:rPr lang="el-GR" dirty="0" smtClean="0"/>
              <a:t>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01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>
                <a:solidFill>
                  <a:schemeClr val="accent1"/>
                </a:solidFill>
                <a:latin typeface="+mn-lt"/>
              </a:rPr>
              <a:t> Προβολή φωτογραφιών και συζήτηση για τα σχήματα (4/5)</a:t>
            </a:r>
          </a:p>
        </p:txBody>
      </p:sp>
      <p:pic>
        <p:nvPicPr>
          <p:cNvPr id="5" name="Content Placeholder 4" descr="Το φιλ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8862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Εντοπίζουμε τα τρίγωνα και τα ορθογώνια παραλληλόγραμμα στη μεγέθυνση του έργου «Το φιλί».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011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  <p:tag name="ZHAW.ACCESSIBILITYADDIN.CHECKTIMEDATE" val="17/1/2017 1:43:30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10243,3,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5,12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7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0CD37D7-A668-47D0-A680-1683DB4895C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769</Words>
  <Application>Microsoft Office PowerPoint</Application>
  <PresentationFormat>On-screen Show (4:3)</PresentationFormat>
  <Paragraphs>72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Θέμα του Office</vt:lpstr>
      <vt:lpstr>Το Εικονογραφημένο Βιβλίο στην Προσχολική Εκπαίδευση</vt:lpstr>
      <vt:lpstr>Διδακτική Πρακτική</vt:lpstr>
      <vt:lpstr>Λίγα λόγια για το βιβλίο</vt:lpstr>
      <vt:lpstr>Λίγα λόγια για την εικονογράφηση </vt:lpstr>
      <vt:lpstr>Ανάγνωση βιβλίου </vt:lpstr>
      <vt:lpstr>Προβολή φωτογραφιών και συζήτηση για τα σχήματα (1/5)</vt:lpstr>
      <vt:lpstr>Προβολή φωτογραφιών και συζήτηση για τα σχήματα (2/5)</vt:lpstr>
      <vt:lpstr> Προβολή φωτογραφιών και συζήτηση για τα σχήματα (3/5)</vt:lpstr>
      <vt:lpstr> Προβολή φωτογραφιών και συζήτηση για τα σχήματα (4/5)</vt:lpstr>
      <vt:lpstr>Προβολή φωτογραφιών και συζήτηση για τα σχήματα (5/5)</vt:lpstr>
      <vt:lpstr>Ζωγραφική αλά Κλιμτ (1/3) </vt:lpstr>
      <vt:lpstr>Ζωγραφική αλά Κλιμτ (2/3) </vt:lpstr>
      <vt:lpstr>Ζωγραφική αλά Κλιμτ (3/3)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θυμός της Αλίνας </dc:title>
  <dc:subject>Το Εικονογραφημένο Βιβλίο στην Προσχολική Εκπαίδευση</dc:subject>
  <dc:creator>Αγγελική Γιαννικοπούλου</dc:creator>
  <cp:lastModifiedBy>takis81 mark</cp:lastModifiedBy>
  <cp:revision>285</cp:revision>
  <dcterms:created xsi:type="dcterms:W3CDTF">2012-09-06T09:03:05Z</dcterms:created>
  <dcterms:modified xsi:type="dcterms:W3CDTF">2017-01-17T11:43:45Z</dcterms:modified>
  <cp:category>Ζωγραφική και Εικονογραφημένο Βιβλίο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48D6367A-068E-49CD-898C-DB9748BADC41</vt:lpwstr>
  </property>
  <property fmtid="{D5CDD505-2E9C-101B-9397-08002B2CF9AE}" pid="3" name="ArticulatePath">
    <vt:lpwstr>New</vt:lpwstr>
  </property>
</Properties>
</file>