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6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290" r:id="rId34"/>
    <p:sldId id="295" r:id="rId35"/>
    <p:sldId id="299" r:id="rId36"/>
    <p:sldId id="292" r:id="rId37"/>
    <p:sldId id="291" r:id="rId38"/>
    <p:sldId id="294" r:id="rId39"/>
    <p:sldId id="293" r:id="rId40"/>
    <p:sldId id="334" r:id="rId41"/>
    <p:sldId id="335" r:id="rId42"/>
    <p:sldId id="333" r:id="rId43"/>
    <p:sldId id="336" r:id="rId44"/>
    <p:sldId id="337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256"/>
            <p14:sldId id="266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290"/>
            <p14:sldId id="295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  <p14:sldId id="334"/>
            <p14:sldId id="335"/>
            <p14:sldId id="333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80" d="100"/>
          <a:sy n="80" d="100"/>
        </p:scale>
        <p:origin x="90" y="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19/5/2015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60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0683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214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108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425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411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3703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0279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7810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12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4118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160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3676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3552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1330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4646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0970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172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6672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48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4974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7178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902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423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26374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178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10413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11849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2279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615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248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779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86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89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77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στην επιφάνεια της γης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el.noaa.gov/vents/chemistry/images/floc-ed.gi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oceanexplorer.noaa.gov/explorations/02fire/background/hirez/chemistry-hires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/>
              <a:t>Γεωχημεία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/>
              <a:t>Γεωχημικές διεργασίες στην επιφάνεια της γης</a:t>
            </a:r>
          </a:p>
          <a:p>
            <a:endParaRPr lang="en-US" sz="2800" dirty="0" smtClean="0"/>
          </a:p>
          <a:p>
            <a:pPr>
              <a:defRPr/>
            </a:pPr>
            <a:r>
              <a:rPr lang="el-GR" sz="2800" dirty="0"/>
              <a:t>Αριάδνη Αργυράκη</a:t>
            </a:r>
          </a:p>
          <a:p>
            <a:pPr>
              <a:defRPr/>
            </a:pPr>
            <a:r>
              <a:rPr lang="el-GR" sz="2800" dirty="0"/>
              <a:t>Σχολή Θετικών Επιστημών</a:t>
            </a:r>
          </a:p>
          <a:p>
            <a:pPr>
              <a:defRPr/>
            </a:pPr>
            <a:r>
              <a:rPr lang="el-GR" sz="2800" dirty="0"/>
              <a:t>Τμήμα Γεωλογίας και Γεωπεριβάλλοντος</a:t>
            </a:r>
            <a:endParaRPr lang="en-US" sz="2800" dirty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000" dirty="0"/>
              <a:t>ΕΝΤΟΠΙΣΜΟΣ ΥΔΡΟΘΕΡΜΙΚΩΝ ΠΕΔΙΩΝ - ΣΥΓΚΕΝΤΡΩΣΕΙΣ </a:t>
            </a:r>
            <a:r>
              <a:rPr lang="en-US" altLang="en-US" sz="3000" baseline="30000" dirty="0"/>
              <a:t>3</a:t>
            </a:r>
            <a:r>
              <a:rPr lang="en-US" altLang="en-US" sz="3000" dirty="0"/>
              <a:t>He (%) ΣΤΟΝ ΕΙΡΗΝΙΚΟ </a:t>
            </a:r>
            <a:r>
              <a:rPr lang="en-US" altLang="en-US" sz="3000" dirty="0" smtClean="0"/>
              <a:t>ΩΚΕΑΝΟ</a:t>
            </a:r>
            <a:endParaRPr lang="el-GR" sz="3000" dirty="0"/>
          </a:p>
        </p:txBody>
      </p:sp>
      <p:pic>
        <p:nvPicPr>
          <p:cNvPr id="3" name="Picture 2" descr="image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1417638"/>
            <a:ext cx="7488238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52214" y="5955603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611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ΥΔΡΟΘΕΡΜΙΚΑ ΡΕΥΣΤΑ – </a:t>
            </a:r>
            <a:br>
              <a:rPr lang="en-US" altLang="en-US" dirty="0"/>
            </a:br>
            <a:r>
              <a:rPr lang="en-US" altLang="en-US" dirty="0"/>
              <a:t>ΔΙΕΡΓΑΣΙΕΣ ΕΛΕΓΧΟΥ </a:t>
            </a:r>
            <a:r>
              <a:rPr lang="en-US" altLang="en-US" dirty="0" smtClean="0"/>
              <a:t>ΣΥΣΤΑΣΗΣ</a:t>
            </a:r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1835696" y="1417639"/>
            <a:ext cx="5184787" cy="4963690"/>
            <a:chOff x="1619250" y="728663"/>
            <a:chExt cx="5905500" cy="5400675"/>
          </a:xfrm>
        </p:grpSpPr>
        <p:pic>
          <p:nvPicPr>
            <p:cNvPr id="7" name="Picture 6" descr="image1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0" y="728663"/>
              <a:ext cx="5719763" cy="540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AutoShape 4"/>
            <p:cNvSpPr>
              <a:spLocks/>
            </p:cNvSpPr>
            <p:nvPr/>
          </p:nvSpPr>
          <p:spPr bwMode="auto">
            <a:xfrm>
              <a:off x="1979613" y="1738313"/>
              <a:ext cx="2736850" cy="18716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endPara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AutoShape 5"/>
            <p:cNvSpPr>
              <a:spLocks/>
            </p:cNvSpPr>
            <p:nvPr/>
          </p:nvSpPr>
          <p:spPr bwMode="auto">
            <a:xfrm>
              <a:off x="2627313" y="4259263"/>
              <a:ext cx="4032250" cy="1077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endPara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5940425" y="2098675"/>
              <a:ext cx="1584325" cy="9366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endPara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7414" y="5943545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229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ΣΗΜΑΝΤΙΚΕΣ ΑΝΤΙΔΡΑΣΕΙΣ ΜΕ ΑΥΞΗΣΗ ΤΟΥ </a:t>
            </a:r>
            <a:r>
              <a:rPr lang="en-US" altLang="en-US" dirty="0" smtClean="0"/>
              <a:t>ΒΑΘΟΥΣ</a:t>
            </a:r>
            <a:endParaRPr lang="el-GR" dirty="0"/>
          </a:p>
        </p:txBody>
      </p:sp>
      <p:pic>
        <p:nvPicPr>
          <p:cNvPr id="3" name="Picture 2" descr="image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060848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image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3932511"/>
            <a:ext cx="48958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28625" y="1987823"/>
            <a:ext cx="0" cy="2881313"/>
          </a:xfrm>
          <a:prstGeom prst="line">
            <a:avLst/>
          </a:prstGeom>
          <a:noFill/>
          <a:ln w="9525" cap="flat" cmpd="sng">
            <a:solidFill>
              <a:srgbClr val="8FB2C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400" dirty="0"/>
              <a:t>ΔΙΑΜΟΡΦΩΣΗ ΧΗΜΙΣΜΟΥ ΥΔΡΟΘΕΡΜΙΚΩΝ ΡΕΥΣΤΩΝ ΜΕΣΩΚΕΑΝΙΑΣ </a:t>
            </a:r>
            <a:r>
              <a:rPr lang="en-US" altLang="en-US" sz="3400" dirty="0" smtClean="0"/>
              <a:t>ΡΑΧΗΣ</a:t>
            </a:r>
            <a:endParaRPr lang="el-GR" sz="3400" dirty="0"/>
          </a:p>
        </p:txBody>
      </p:sp>
      <p:pic>
        <p:nvPicPr>
          <p:cNvPr id="3" name="Picture 2" descr="image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34777"/>
            <a:ext cx="4133296" cy="33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image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5" y="1834777"/>
            <a:ext cx="4119005" cy="33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5175604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4354" y="5218887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371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 smtClean="0"/>
              <a:t>Έρευν</a:t>
            </a:r>
            <a:r>
              <a:rPr lang="en-US" altLang="en-US" dirty="0" smtClean="0"/>
              <a:t>α-εκμετάλλευση</a:t>
            </a:r>
            <a:endParaRPr lang="el-GR" dirty="0"/>
          </a:p>
        </p:txBody>
      </p:sp>
      <p:pic>
        <p:nvPicPr>
          <p:cNvPr id="3" name="Picture 2" descr="ass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r="-3944"/>
          <a:stretch>
            <a:fillRect/>
          </a:stretch>
        </p:blipFill>
        <p:spPr bwMode="auto">
          <a:xfrm>
            <a:off x="457081" y="1417638"/>
            <a:ext cx="4786431" cy="369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s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36" y="3789040"/>
            <a:ext cx="3749964" cy="257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asse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7638"/>
            <a:ext cx="1763238" cy="23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369889" y="5637212"/>
            <a:ext cx="4418136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/>
            <a:r>
              <a:rPr lang="en-US" altLang="en-US" sz="2300" dirty="0">
                <a:solidFill>
                  <a:schemeClr val="tx1"/>
                </a:solidFill>
                <a:latin typeface="+mn-lt"/>
              </a:rPr>
              <a:t>http://www.nautilusminerals.com</a:t>
            </a:r>
            <a:endParaRPr lang="en-US" altLang="en-US" sz="4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985" y="4906811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9374" y="3267075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6746" y="5948632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821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http://</a:t>
            </a:r>
            <a:r>
              <a:rPr lang="en-US" altLang="en-US" dirty="0" smtClean="0"/>
              <a:t>www.nautilusminerals.com</a:t>
            </a:r>
            <a:endParaRPr lang="el-GR" dirty="0"/>
          </a:p>
        </p:txBody>
      </p:sp>
      <p:pic>
        <p:nvPicPr>
          <p:cNvPr id="3" name="Picture 2" descr="pasted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4" y="1417638"/>
            <a:ext cx="2379704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s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85" y="1294752"/>
            <a:ext cx="3879676" cy="274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asse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61" y="4039548"/>
            <a:ext cx="2888974" cy="216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599" y="5786137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1161" y="3601887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2400" y="5786136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3820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/>
              <a:t>ΜΕΤΑΒΟΛΗ ΣΥΣΤΑΣΗΣ ΘΑΛΑΣΣΙΟΥ ΝΕΡΟΥ ΣΕ ΕΝΕΡΓΕΣ ΥΔΡΟΘΕΡΜΙΚΕΣ ΠΕΡΙΟΧΕΣ </a:t>
            </a:r>
            <a:r>
              <a:rPr lang="en-US" altLang="en-US" sz="2800" dirty="0" smtClean="0"/>
              <a:t>(</a:t>
            </a:r>
            <a:r>
              <a:rPr lang="en-US" altLang="en-US" sz="2800" dirty="0" err="1"/>
              <a:t>Berner</a:t>
            </a:r>
            <a:r>
              <a:rPr lang="en-US" altLang="en-US" sz="2800" dirty="0"/>
              <a:t> &amp; </a:t>
            </a:r>
            <a:r>
              <a:rPr lang="en-US" altLang="en-US" sz="2800" dirty="0" err="1"/>
              <a:t>Berner</a:t>
            </a:r>
            <a:r>
              <a:rPr lang="en-US" altLang="en-US" sz="2800" dirty="0"/>
              <a:t>, 1987</a:t>
            </a:r>
            <a:r>
              <a:rPr lang="en-US" altLang="en-US" sz="2800" dirty="0" smtClean="0"/>
              <a:t>)</a:t>
            </a:r>
            <a:endParaRPr lang="el-GR" sz="2800" dirty="0"/>
          </a:p>
        </p:txBody>
      </p:sp>
      <p:pic>
        <p:nvPicPr>
          <p:cNvPr id="3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83" y="1484784"/>
            <a:ext cx="7733233" cy="45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ΧΗΜΙΚΕΣ ΑΝΤΙΔΡΑΣΕΙΣ – </a:t>
            </a:r>
            <a:br>
              <a:rPr lang="en-US" altLang="en-US" sz="4000" dirty="0"/>
            </a:br>
            <a:r>
              <a:rPr lang="en-US" altLang="en-US" sz="4000" dirty="0"/>
              <a:t>ΔΙΑΧΩΡΙΣΜΟΣ </a:t>
            </a:r>
            <a:r>
              <a:rPr lang="en-US" altLang="en-US" sz="4000" dirty="0" smtClean="0"/>
              <a:t>ΦΑΣΕΩΝ</a:t>
            </a:r>
            <a:endParaRPr lang="el-GR" sz="40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700"/>
              </a:spcBef>
              <a:buSzPct val="100000"/>
            </a:pPr>
            <a:r>
              <a:rPr lang="en-US" altLang="en-US" sz="2600" dirty="0" err="1">
                <a:solidFill>
                  <a:srgbClr val="000000"/>
                </a:solidFill>
              </a:rPr>
              <a:t>Αύξηση</a:t>
            </a:r>
            <a:r>
              <a:rPr lang="en-US" altLang="en-US" sz="2600" dirty="0">
                <a:solidFill>
                  <a:srgbClr val="000000"/>
                </a:solidFill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</a:rPr>
              <a:t>ρυθμού</a:t>
            </a:r>
            <a:r>
              <a:rPr lang="en-US" altLang="en-US" sz="2600" dirty="0">
                <a:solidFill>
                  <a:srgbClr val="000000"/>
                </a:solidFill>
              </a:rPr>
              <a:t> α</a:t>
            </a:r>
            <a:r>
              <a:rPr lang="en-US" altLang="en-US" sz="2600" dirty="0" err="1">
                <a:solidFill>
                  <a:srgbClr val="000000"/>
                </a:solidFill>
              </a:rPr>
              <a:t>ντιδράσεων</a:t>
            </a:r>
            <a:r>
              <a:rPr lang="en-US" altLang="en-US" sz="2600" dirty="0">
                <a:solidFill>
                  <a:srgbClr val="000000"/>
                </a:solidFill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</a:rPr>
              <a:t>με</a:t>
            </a:r>
            <a:r>
              <a:rPr lang="en-US" altLang="en-US" sz="2600" dirty="0">
                <a:solidFill>
                  <a:srgbClr val="000000"/>
                </a:solidFill>
              </a:rPr>
              <a:t> α</a:t>
            </a:r>
            <a:r>
              <a:rPr lang="en-US" altLang="en-US" sz="2600" dirty="0" err="1">
                <a:solidFill>
                  <a:srgbClr val="000000"/>
                </a:solidFill>
              </a:rPr>
              <a:t>ύξηση</a:t>
            </a:r>
            <a:r>
              <a:rPr lang="en-US" altLang="en-US" sz="2600" dirty="0">
                <a:solidFill>
                  <a:srgbClr val="000000"/>
                </a:solidFill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</a:rPr>
              <a:t>της</a:t>
            </a:r>
            <a:r>
              <a:rPr lang="en-US" altLang="en-US" sz="2600" dirty="0">
                <a:solidFill>
                  <a:srgbClr val="000000"/>
                </a:solidFill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</a:rPr>
              <a:t>θερμοκρ</a:t>
            </a:r>
            <a:r>
              <a:rPr lang="en-US" altLang="en-US" sz="2600" dirty="0">
                <a:solidFill>
                  <a:srgbClr val="000000"/>
                </a:solidFill>
              </a:rPr>
              <a:t>ασίας </a:t>
            </a:r>
            <a:r>
              <a:rPr lang="en-US" altLang="en-US" sz="2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600" dirty="0" smtClean="0">
                <a:solidFill>
                  <a:srgbClr val="000000"/>
                </a:solidFill>
              </a:rPr>
              <a:t> </a:t>
            </a:r>
            <a:r>
              <a:rPr lang="en-US" altLang="en-US" sz="2600" dirty="0">
                <a:solidFill>
                  <a:srgbClr val="000000"/>
                </a:solidFill>
              </a:rPr>
              <a:t>ισορροπία αντιδράσεων στις θερμότερες </a:t>
            </a:r>
            <a:r>
              <a:rPr lang="en-US" altLang="en-US" sz="2600" dirty="0" smtClean="0">
                <a:solidFill>
                  <a:srgbClr val="000000"/>
                </a:solidFill>
              </a:rPr>
              <a:t>περιοχές.</a:t>
            </a:r>
            <a:endParaRPr lang="en-US" altLang="en-US" sz="26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SzPct val="100000"/>
            </a:pPr>
            <a:r>
              <a:rPr lang="en-US" altLang="en-US" sz="2600" dirty="0" err="1">
                <a:solidFill>
                  <a:srgbClr val="000000"/>
                </a:solidFill>
              </a:rPr>
              <a:t>Πρό</a:t>
            </a:r>
            <a:r>
              <a:rPr lang="en-US" altLang="en-US" sz="2600" dirty="0">
                <a:solidFill>
                  <a:srgbClr val="000000"/>
                </a:solidFill>
              </a:rPr>
              <a:t>βλεψη με χρήση θερμοδυναμικών δεδομένων και πειράματα στο </a:t>
            </a:r>
            <a:r>
              <a:rPr lang="en-US" altLang="en-US" sz="2600" dirty="0" smtClean="0">
                <a:solidFill>
                  <a:srgbClr val="000000"/>
                </a:solidFill>
              </a:rPr>
              <a:t>εργαστήριο.</a:t>
            </a:r>
            <a:endParaRPr lang="en-US" altLang="en-US" sz="26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SzPct val="100000"/>
            </a:pPr>
            <a:r>
              <a:rPr lang="en-US" altLang="en-US" sz="2600" dirty="0" err="1">
                <a:solidFill>
                  <a:srgbClr val="000000"/>
                </a:solidFill>
              </a:rPr>
              <a:t>Δι</a:t>
            </a:r>
            <a:r>
              <a:rPr lang="en-US" altLang="en-US" sz="2600" dirty="0">
                <a:solidFill>
                  <a:srgbClr val="000000"/>
                </a:solidFill>
              </a:rPr>
              <a:t>αχωρισμός </a:t>
            </a:r>
            <a:r>
              <a:rPr lang="en-US" altLang="en-US" sz="2600" dirty="0" smtClean="0">
                <a:solidFill>
                  <a:srgbClr val="000000"/>
                </a:solidFill>
              </a:rPr>
              <a:t>φάσεων:</a:t>
            </a:r>
          </a:p>
          <a:p>
            <a:pPr lvl="1"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Συγκέντρωση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ιόντων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στην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υγρή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 smtClean="0">
                <a:solidFill>
                  <a:srgbClr val="000000"/>
                </a:solidFill>
              </a:rPr>
              <a:t>φάση</a:t>
            </a:r>
            <a:r>
              <a:rPr lang="en-US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 lvl="1"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Συγκέντρωση</a:t>
            </a:r>
            <a:r>
              <a:rPr lang="en-US" altLang="en-US" sz="2200" dirty="0">
                <a:solidFill>
                  <a:srgbClr val="000000"/>
                </a:solidFill>
              </a:rPr>
              <a:t> π</a:t>
            </a:r>
            <a:r>
              <a:rPr lang="en-US" altLang="en-US" sz="2200" dirty="0" err="1">
                <a:solidFill>
                  <a:srgbClr val="000000"/>
                </a:solidFill>
              </a:rPr>
              <a:t>τητικών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στην</a:t>
            </a:r>
            <a:r>
              <a:rPr lang="en-US" altLang="en-US" sz="2200" dirty="0">
                <a:solidFill>
                  <a:srgbClr val="000000"/>
                </a:solidFill>
              </a:rPr>
              <a:t> α</a:t>
            </a:r>
            <a:r>
              <a:rPr lang="en-US" altLang="en-US" sz="2200" dirty="0" err="1">
                <a:solidFill>
                  <a:srgbClr val="000000"/>
                </a:solidFill>
              </a:rPr>
              <a:t>έρι</a:t>
            </a:r>
            <a:r>
              <a:rPr lang="en-US" altLang="en-US" sz="2200" dirty="0">
                <a:solidFill>
                  <a:srgbClr val="000000"/>
                </a:solidFill>
              </a:rPr>
              <a:t>α </a:t>
            </a:r>
            <a:r>
              <a:rPr lang="en-US" altLang="en-US" sz="2200" dirty="0" smtClean="0">
                <a:solidFill>
                  <a:srgbClr val="000000"/>
                </a:solidFill>
              </a:rPr>
              <a:t>φάση.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 lvl="1"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Με</a:t>
            </a:r>
            <a:r>
              <a:rPr lang="en-US" altLang="en-US" sz="2200" dirty="0">
                <a:solidFill>
                  <a:srgbClr val="000000"/>
                </a:solidFill>
              </a:rPr>
              <a:t> βρα</a:t>
            </a:r>
            <a:r>
              <a:rPr lang="en-US" altLang="en-US" sz="2200" dirty="0" err="1">
                <a:solidFill>
                  <a:srgbClr val="000000"/>
                </a:solidFill>
              </a:rPr>
              <a:t>σμό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  <a:r>
              <a:rPr lang="en-US" altLang="en-US" sz="2200" dirty="0">
                <a:solidFill>
                  <a:srgbClr val="000000"/>
                </a:solidFill>
              </a:rPr>
              <a:t>Παρα</a:t>
            </a:r>
            <a:r>
              <a:rPr lang="en-US" altLang="en-US" sz="2200" dirty="0" err="1">
                <a:solidFill>
                  <a:srgbClr val="000000"/>
                </a:solidFill>
              </a:rPr>
              <a:t>γωγή</a:t>
            </a:r>
            <a:r>
              <a:rPr lang="en-US" altLang="en-US" sz="2200" dirty="0">
                <a:solidFill>
                  <a:srgbClr val="000000"/>
                </a:solidFill>
              </a:rPr>
              <a:t> α</a:t>
            </a:r>
            <a:r>
              <a:rPr lang="en-US" altLang="en-US" sz="2200" dirty="0" err="1">
                <a:solidFill>
                  <a:srgbClr val="000000"/>
                </a:solidFill>
              </a:rPr>
              <a:t>τμού</a:t>
            </a:r>
            <a:r>
              <a:rPr lang="en-US" altLang="en-US" sz="2200" dirty="0">
                <a:solidFill>
                  <a:srgbClr val="000000"/>
                </a:solidFill>
              </a:rPr>
              <a:t> χα</a:t>
            </a:r>
            <a:r>
              <a:rPr lang="en-US" altLang="en-US" sz="2200" dirty="0" err="1">
                <a:solidFill>
                  <a:srgbClr val="000000"/>
                </a:solidFill>
              </a:rPr>
              <a:t>μηλής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smtClean="0">
                <a:solidFill>
                  <a:srgbClr val="000000"/>
                </a:solidFill>
              </a:rPr>
              <a:t>α</a:t>
            </a:r>
            <a:r>
              <a:rPr lang="en-US" altLang="en-US" sz="2200" dirty="0" err="1" smtClean="0">
                <a:solidFill>
                  <a:srgbClr val="000000"/>
                </a:solidFill>
              </a:rPr>
              <a:t>λμυρότητ</a:t>
            </a:r>
            <a:r>
              <a:rPr lang="en-US" altLang="en-US" sz="2200" dirty="0" smtClean="0">
                <a:solidFill>
                  <a:srgbClr val="000000"/>
                </a:solidFill>
              </a:rPr>
              <a:t>ας.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 lvl="1"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Με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συμ</a:t>
            </a:r>
            <a:r>
              <a:rPr lang="en-US" altLang="en-US" sz="2200" dirty="0">
                <a:solidFill>
                  <a:srgbClr val="000000"/>
                </a:solidFill>
              </a:rPr>
              <a:t>πύκνωση άλμης </a:t>
            </a:r>
            <a:r>
              <a:rPr lang="en-US" altLang="en-US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  <a:r>
              <a:rPr lang="en-US" altLang="en-US" sz="2200" dirty="0">
                <a:solidFill>
                  <a:srgbClr val="000000"/>
                </a:solidFill>
              </a:rPr>
              <a:t>Διαχωρισμός διαλύματος υψηλής </a:t>
            </a:r>
            <a:r>
              <a:rPr lang="en-US" altLang="en-US" sz="2200" dirty="0" smtClean="0">
                <a:solidFill>
                  <a:srgbClr val="000000"/>
                </a:solidFill>
              </a:rPr>
              <a:t>αλμυρότητας.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ΜΕΤΑΒΟΛΗ ΘΕΡΜΟΚΡΑΣΙΑΣ ΒΡΑΣΜΟΥ ΜΕ ΤΟ </a:t>
            </a:r>
            <a:r>
              <a:rPr lang="en-US" altLang="en-US" sz="4000" dirty="0" smtClean="0"/>
              <a:t>ΒΑΘΟΣ</a:t>
            </a:r>
            <a:endParaRPr lang="el-GR" sz="4000" dirty="0"/>
          </a:p>
        </p:txBody>
      </p:sp>
      <p:pic>
        <p:nvPicPr>
          <p:cNvPr id="3" name="Picture 2" descr="image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25" y="1417638"/>
            <a:ext cx="6156349" cy="489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50174" y="5805264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13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ΜΕΤΑΒΟΛΗ ΣΥΣΤΑΣΗΣ ΡΕΥΣΤΩΝ ΜΕΤΑ ΑΠΟ ΥΠΟΘΑΛΑΣΣΙΑ </a:t>
            </a:r>
            <a:r>
              <a:rPr lang="en-US" altLang="en-US" dirty="0" smtClean="0"/>
              <a:t>ΕΚΡΗΞΗ</a:t>
            </a:r>
            <a:endParaRPr lang="el-GR" dirty="0"/>
          </a:p>
        </p:txBody>
      </p:sp>
      <p:pic>
        <p:nvPicPr>
          <p:cNvPr id="3" name="Picture 2" descr="image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7638"/>
            <a:ext cx="698341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4"/>
          <p:cNvSpPr>
            <a:spLocks/>
          </p:cNvSpPr>
          <p:nvPr/>
        </p:nvSpPr>
        <p:spPr bwMode="auto">
          <a:xfrm>
            <a:off x="2557066" y="4724400"/>
            <a:ext cx="1081087" cy="36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en-US" altLang="en-US" sz="1800" b="1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α</a:t>
            </a:r>
            <a:r>
              <a:rPr lang="en-US" altLang="en-US" sz="1800" b="1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έριο</a:t>
            </a:r>
            <a:endParaRPr lang="en-US" alt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AutoShape 5"/>
          <p:cNvSpPr>
            <a:spLocks/>
          </p:cNvSpPr>
          <p:nvPr/>
        </p:nvSpPr>
        <p:spPr bwMode="auto">
          <a:xfrm>
            <a:off x="4139803" y="2930525"/>
            <a:ext cx="1081088" cy="36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defTabSz="914400">
              <a:spcBef>
                <a:spcPts val="1000"/>
              </a:spcBef>
            </a:pPr>
            <a:r>
              <a:rPr lang="en-US" altLang="en-US" sz="1800" b="1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άλμη</a:t>
            </a:r>
            <a:endParaRPr lang="en-US" alt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>
            <a:spLocks/>
          </p:cNvSpPr>
          <p:nvPr/>
        </p:nvSpPr>
        <p:spPr bwMode="auto">
          <a:xfrm>
            <a:off x="6227366" y="3140075"/>
            <a:ext cx="1441450" cy="36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en-US" altLang="en-US" sz="1800" b="1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Εκφόρτιση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9186" y="5877272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8263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Γεωχημικές διεργασίες στην επιφάνεια της γης</a:t>
            </a:r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ΓΕΩΧΗΜΕΙΑ </a:t>
            </a:r>
            <a:endParaRPr lang="el-GR" altLang="en-US" dirty="0" smtClean="0"/>
          </a:p>
          <a:p>
            <a:r>
              <a:rPr lang="en-US" altLang="en-US" dirty="0" smtClean="0"/>
              <a:t>ΥΔΡΟΘΕΡΜΙΚΩΝ </a:t>
            </a:r>
            <a:endParaRPr lang="el-GR" altLang="en-US" dirty="0" smtClean="0"/>
          </a:p>
          <a:p>
            <a:r>
              <a:rPr lang="en-US" altLang="en-US" dirty="0" smtClean="0"/>
              <a:t>ΣΥΣΤΗΜΑΤΩΝ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ΒΙΟΣΦΑΙΡΑ ΥΠΟΘΑΛΑΣΙΩΝ ΥΔΡΟΘΕΡΜΙΚΩΝ </a:t>
            </a:r>
            <a:r>
              <a:rPr lang="en-US" altLang="en-US" sz="4000" dirty="0" smtClean="0"/>
              <a:t>ΣΥΣΤΗΜΑΤΩΝ</a:t>
            </a:r>
            <a:endParaRPr lang="el-GR" sz="4000" dirty="0"/>
          </a:p>
        </p:txBody>
      </p:sp>
      <p:pic>
        <p:nvPicPr>
          <p:cNvPr id="3" name="Picture 2" descr="image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337438" cy="444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4"/>
          <p:cNvSpPr>
            <a:spLocks/>
          </p:cNvSpPr>
          <p:nvPr/>
        </p:nvSpPr>
        <p:spPr bwMode="auto">
          <a:xfrm>
            <a:off x="4794638" y="1811049"/>
            <a:ext cx="3816350" cy="35621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342900" indent="-342900" defTabSz="9144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Υδροθερμικό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σύστημ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α Νησιών Γκαλαπάγκος </a:t>
            </a:r>
            <a:r>
              <a:rPr lang="en-US" altLang="en-US" sz="2000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ανακάλυψη μικροοργανισμών που χρησιμοποιούν μη ηλιακή ενέργεια για τον μεταβολισμό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τους.</a:t>
            </a:r>
            <a:endParaRPr lang="en-US" altLang="en-US" sz="2000"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indent="-342900" defTabSz="9144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Χρήση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S, H, CH</a:t>
            </a:r>
            <a:r>
              <a:rPr lang="en-US" altLang="en-US" sz="2000" baseline="-25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υδροθερμικής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π</a:t>
            </a:r>
            <a:r>
              <a:rPr lang="en-US" altLang="en-US" sz="20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ροέλευσης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altLang="en-US" sz="20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θερμόφιλ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α βακτήρια) </a:t>
            </a:r>
            <a:r>
              <a:rPr lang="en-US" altLang="en-US" sz="2000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Εφαρμογή στη βιομηχανία, βιοτεχνολογία, προστασία </a:t>
            </a:r>
            <a:r>
              <a:rPr lang="en-US" altLang="en-US" sz="2000" dirty="0" smtClean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περιβάλλοντος.</a:t>
            </a:r>
            <a:endParaRPr lang="en-US" alt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4638" y="5634968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3034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ΣΥΜΜΕΤΟΧΗ ΜΙΚΡΟΟΡΓΑΝΙΣΜΩΝ ΣΕ ΑΝΤΙΔΡΑΣΕΙΣ ΥΔΡΟΘΕΡΜΙΚΩΝ </a:t>
            </a:r>
            <a:r>
              <a:rPr lang="en-US" altLang="en-US" sz="3200" dirty="0" smtClean="0"/>
              <a:t>ΣΥΣΤΗΜΑΤΩΝ</a:t>
            </a:r>
            <a:endParaRPr lang="el-GR" sz="3200" dirty="0"/>
          </a:p>
        </p:txBody>
      </p:sp>
      <p:pic>
        <p:nvPicPr>
          <p:cNvPr id="3" name="Picture 2" descr="image19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59" y="1417638"/>
            <a:ext cx="3167063" cy="48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4"/>
          <p:cNvSpPr>
            <a:spLocks/>
          </p:cNvSpPr>
          <p:nvPr/>
        </p:nvSpPr>
        <p:spPr bwMode="auto">
          <a:xfrm>
            <a:off x="6550931" y="2175022"/>
            <a:ext cx="1549461" cy="641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Μικρο</a:t>
            </a:r>
            <a:r>
              <a:rPr lang="en-US" altLang="en-US" sz="18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βιακή μεθανογένεση</a:t>
            </a:r>
            <a:endParaRPr lang="en-US" altLang="en-US" dirty="0">
              <a:latin typeface="+mn-lt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5307966" y="2786063"/>
            <a:ext cx="1226342" cy="647700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endParaRPr lang="en-US">
              <a:latin typeface="+mn-lt"/>
            </a:endParaRPr>
          </a:p>
        </p:txBody>
      </p:sp>
      <p:sp>
        <p:nvSpPr>
          <p:cNvPr id="6" name="AutoShape 6"/>
          <p:cNvSpPr>
            <a:spLocks/>
          </p:cNvSpPr>
          <p:nvPr/>
        </p:nvSpPr>
        <p:spPr bwMode="auto">
          <a:xfrm>
            <a:off x="779781" y="4592638"/>
            <a:ext cx="2225517" cy="641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Προσφορά</a:t>
            </a:r>
            <a:r>
              <a:rPr lang="en-US" altLang="en-US" sz="18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α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νηγμένων</a:t>
            </a:r>
            <a:r>
              <a:rPr lang="en-US" altLang="en-US" sz="18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στοιχείων</a:t>
            </a:r>
            <a:endParaRPr lang="en-US" altLang="en-US" dirty="0">
              <a:latin typeface="+mn-lt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013609" y="4913230"/>
            <a:ext cx="792162" cy="215900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endParaRPr lang="en-US">
              <a:latin typeface="+mn-lt"/>
            </a:endParaRP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1257654" y="2444750"/>
            <a:ext cx="1349361" cy="915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>
              <a:spcBef>
                <a:spcPts val="1000"/>
              </a:spcBef>
            </a:pP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Προσφορά</a:t>
            </a:r>
            <a:r>
              <a:rPr lang="en-US" altLang="en-US" sz="18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οξειδωτικών</a:t>
            </a:r>
            <a:r>
              <a:rPr lang="en-US" altLang="en-US" sz="1800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παρα</a:t>
            </a:r>
            <a:r>
              <a:rPr lang="en-US" altLang="en-US" sz="1800" dirty="0" err="1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γόντων</a:t>
            </a:r>
            <a:endParaRPr lang="en-US" altLang="en-US" dirty="0">
              <a:latin typeface="+mn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2638210" y="2444750"/>
            <a:ext cx="503238" cy="288925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endParaRPr lang="en-US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0060" y="5733256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3344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2" y="34461"/>
            <a:ext cx="8270981" cy="620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003643" y="4077072"/>
            <a:ext cx="3861991" cy="2093083"/>
            <a:chOff x="-7" y="-8"/>
            <a:chExt cx="320" cy="187"/>
          </a:xfrm>
        </p:grpSpPr>
        <p:sp>
          <p:nvSpPr>
            <p:cNvPr id="6" name="AutoShape 4"/>
            <p:cNvSpPr>
              <a:spLocks/>
            </p:cNvSpPr>
            <p:nvPr/>
          </p:nvSpPr>
          <p:spPr bwMode="auto">
            <a:xfrm>
              <a:off x="-7" y="-8"/>
              <a:ext cx="314" cy="1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6C859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algn="ctr" defTabSz="914400"/>
              <a:endParaRPr lang="en-US" altLang="en-US" sz="1800"/>
            </a:p>
          </p:txBody>
        </p:sp>
        <p:sp>
          <p:nvSpPr>
            <p:cNvPr id="7" name="AutoShape 5"/>
            <p:cNvSpPr>
              <a:spLocks/>
            </p:cNvSpPr>
            <p:nvPr/>
          </p:nvSpPr>
          <p:spPr bwMode="auto">
            <a:xfrm>
              <a:off x="-7" y="-6"/>
              <a:ext cx="320" cy="1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r>
                <a:rPr lang="en-US" altLang="en-US" sz="1800" dirty="0" err="1">
                  <a:latin typeface="+mn-lt"/>
                </a:rPr>
                <a:t>Ηφ</a:t>
              </a:r>
              <a:r>
                <a:rPr lang="en-US" altLang="en-US" sz="1800" dirty="0">
                  <a:latin typeface="+mn-lt"/>
                </a:rPr>
                <a:t>αιστειο- τεκτονική ζώνη Σαντορίνης Κολούμπου διεύθυνσης </a:t>
              </a:r>
              <a:r>
                <a:rPr lang="en-US" altLang="en-US" sz="1800" dirty="0" smtClean="0">
                  <a:latin typeface="+mn-lt"/>
                </a:rPr>
                <a:t>ΒΑ-ΝΔ.</a:t>
              </a:r>
              <a:endParaRPr lang="en-US" altLang="en-US" sz="1800" dirty="0">
                <a:solidFill>
                  <a:srgbClr val="FFFFFF"/>
                </a:solidFill>
                <a:latin typeface="+mn-lt"/>
              </a:endParaRPr>
            </a:p>
            <a:p>
              <a:pPr defTabSz="914400"/>
              <a:r>
                <a:rPr lang="en-US" altLang="en-US" sz="1800" dirty="0">
                  <a:latin typeface="+mn-lt"/>
                </a:rPr>
                <a:t>3 </a:t>
              </a:r>
              <a:r>
                <a:rPr lang="en-US" altLang="en-US" sz="1800" dirty="0" err="1">
                  <a:latin typeface="+mn-lt"/>
                </a:rPr>
                <a:t>κύρι</a:t>
              </a:r>
              <a:r>
                <a:rPr lang="en-US" altLang="en-US" sz="1800" dirty="0">
                  <a:latin typeface="+mn-lt"/>
                </a:rPr>
                <a:t>α ηφαιστειακά </a:t>
              </a:r>
              <a:r>
                <a:rPr lang="en-US" altLang="en-US" sz="1800" dirty="0" smtClean="0">
                  <a:latin typeface="+mn-lt"/>
                </a:rPr>
                <a:t>κέντρα (Κολούμπο-Καμμένη-Χριστιανά</a:t>
              </a:r>
              <a:r>
                <a:rPr lang="en-US" altLang="en-US" sz="1800" dirty="0">
                  <a:latin typeface="+mn-lt"/>
                </a:rPr>
                <a:t>)</a:t>
              </a:r>
              <a:endParaRPr lang="en-US" altLang="en-US" sz="1800" dirty="0">
                <a:solidFill>
                  <a:srgbClr val="FFFFFF"/>
                </a:solidFill>
                <a:latin typeface="+mn-lt"/>
              </a:endParaRPr>
            </a:p>
            <a:p>
              <a:pPr defTabSz="914400"/>
              <a:endParaRPr lang="en-US" altLang="en-US" sz="1800" i="1" dirty="0">
                <a:solidFill>
                  <a:srgbClr val="FFFFFF"/>
                </a:solidFill>
                <a:latin typeface="+mn-lt"/>
              </a:endParaRPr>
            </a:p>
            <a:p>
              <a:pPr defTabSz="914400"/>
              <a:r>
                <a:rPr lang="en-US" altLang="en-US" sz="1800" i="1" dirty="0">
                  <a:latin typeface="+mn-lt"/>
                </a:rPr>
                <a:t>(</a:t>
              </a:r>
              <a:r>
                <a:rPr lang="en-US" altLang="en-US" sz="1800" i="1" dirty="0" err="1">
                  <a:latin typeface="+mn-lt"/>
                </a:rPr>
                <a:t>Nomikou</a:t>
              </a:r>
              <a:r>
                <a:rPr lang="en-US" altLang="en-US" sz="1800" i="1" dirty="0">
                  <a:latin typeface="+mn-lt"/>
                </a:rPr>
                <a:t> et al, 2012)</a:t>
              </a:r>
              <a:endParaRPr lang="en-US" altLang="en-US" sz="1800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50167" y="5758249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63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ΥΔΡΟΘΕΡΜΙΚΗ ΔΡΑΣΤΗΡΙΟΤΗΤΑ </a:t>
            </a:r>
            <a:r>
              <a:rPr lang="en-US" altLang="en-US" dirty="0" smtClean="0"/>
              <a:t>ΣΑΝΤΟΡΙΝΗ-ΚΟΛΟΥΜΠΟ</a:t>
            </a:r>
            <a:endParaRPr lang="el-GR" dirty="0"/>
          </a:p>
        </p:txBody>
      </p:sp>
      <p:pic>
        <p:nvPicPr>
          <p:cNvPr id="3" name="Picture 2" descr="image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4041" r="52698" b="36800"/>
          <a:stretch>
            <a:fillRect/>
          </a:stretch>
        </p:blipFill>
        <p:spPr bwMode="auto">
          <a:xfrm>
            <a:off x="2174082" y="1556792"/>
            <a:ext cx="479583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2280" y="5961927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6515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ΒΑΘΥΜΕΤΡΙΚΟΣ ΧΑΡΤΗΣ ΚΟΛΟΥΜΠΟ </a:t>
            </a:r>
            <a:br>
              <a:rPr lang="en-US" altLang="en-US" dirty="0"/>
            </a:br>
            <a:r>
              <a:rPr lang="en-US" altLang="en-US" dirty="0" err="1"/>
              <a:t>Nomikou</a:t>
            </a:r>
            <a:r>
              <a:rPr lang="en-US" altLang="en-US" dirty="0"/>
              <a:t> et al, </a:t>
            </a:r>
            <a:r>
              <a:rPr lang="en-US" altLang="en-US" dirty="0" smtClean="0"/>
              <a:t>2012</a:t>
            </a:r>
            <a:endParaRPr lang="el-GR" dirty="0"/>
          </a:p>
        </p:txBody>
      </p:sp>
      <p:pic>
        <p:nvPicPr>
          <p:cNvPr id="3" name="Picture 2" descr="image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b="18799"/>
          <a:stretch>
            <a:fillRect/>
          </a:stretch>
        </p:blipFill>
        <p:spPr bwMode="auto">
          <a:xfrm>
            <a:off x="360834" y="1556792"/>
            <a:ext cx="8422332" cy="45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4354" y="6033597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0907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E/V “NAUTILUS” NA014 Expedition, Sept. 2011</a:t>
            </a:r>
            <a:endParaRPr lang="el-GR" dirty="0"/>
          </a:p>
        </p:txBody>
      </p:sp>
      <p:pic>
        <p:nvPicPr>
          <p:cNvPr id="3" name="Picture 2" descr="image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5"/>
          <a:stretch>
            <a:fillRect/>
          </a:stretch>
        </p:blipFill>
        <p:spPr bwMode="auto">
          <a:xfrm>
            <a:off x="1115616" y="1479897"/>
            <a:ext cx="3043674" cy="479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image2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10" y="1846611"/>
            <a:ext cx="2878371" cy="21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image2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10" y="4221088"/>
            <a:ext cx="2957774" cy="205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image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10" y="1479897"/>
            <a:ext cx="295275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1479" y="5589240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4292" y="3668165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4292" y="5589240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7082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ΜΑΚΡΟΣΚΟΠΙΚΑ ΧΑΡΑΚΤΗΡΙΣΤΙΚΑ ΚΑΜΙΝΑΔΩΝ </a:t>
            </a:r>
            <a:r>
              <a:rPr lang="en-US" altLang="en-US" dirty="0" smtClean="0"/>
              <a:t>ΚΟΛΟΥΜΠΟ</a:t>
            </a:r>
            <a:endParaRPr lang="el-GR" dirty="0"/>
          </a:p>
        </p:txBody>
      </p:sp>
      <p:pic>
        <p:nvPicPr>
          <p:cNvPr id="3" name="Picture 2" descr="image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"/>
          <a:stretch>
            <a:fillRect/>
          </a:stretch>
        </p:blipFill>
        <p:spPr bwMode="auto">
          <a:xfrm>
            <a:off x="713478" y="1557363"/>
            <a:ext cx="3933825" cy="270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image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85" y="1557363"/>
            <a:ext cx="3973715" cy="270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image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399883"/>
            <a:ext cx="2736304" cy="19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image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83858"/>
            <a:ext cx="2448272" cy="203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56454" y="3983601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0777" y="3704004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28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9573" y="5850645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2285" y="5850644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8228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ΟΡΥΚΤΟΛΟΓΙΑ ΥΔΡΟΘΕΡΜΙΚΩΝ ΚΑΜΙΝΑΔΩΝ </a:t>
            </a:r>
            <a:r>
              <a:rPr lang="en-US" altLang="en-US" dirty="0" smtClean="0"/>
              <a:t>ΚΟΛΟΥΜΠΟ</a:t>
            </a:r>
            <a:endParaRPr lang="el-GR" dirty="0"/>
          </a:p>
        </p:txBody>
      </p:sp>
      <p:pic>
        <p:nvPicPr>
          <p:cNvPr id="3" name="Picture 2" descr="image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0" y="1504146"/>
            <a:ext cx="3317782" cy="235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image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95" y="1504146"/>
            <a:ext cx="3944792" cy="287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image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7556"/>
            <a:ext cx="2726769" cy="230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image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5" y="4457199"/>
            <a:ext cx="2354560" cy="179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0387" y="3528155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4665" y="4206785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8632" y="5837471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8446" y="5837471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6684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600" dirty="0"/>
              <a:t>ΓΕΩΧΗΜΙΚΑ ΧΑΡΑΚΤΗΡΙΣΤΙΚΑ </a:t>
            </a:r>
            <a:r>
              <a:rPr lang="en-US" altLang="en-US" sz="2600" dirty="0" smtClean="0"/>
              <a:t>ΥΠΟΣΤΡΩΜΑΤΟΣ</a:t>
            </a:r>
            <a:r>
              <a:rPr lang="el-GR" altLang="en-US" sz="2600" dirty="0" smtClean="0"/>
              <a:t> </a:t>
            </a:r>
            <a:r>
              <a:rPr lang="en-US" altLang="en-US" sz="2600" dirty="0" smtClean="0"/>
              <a:t>- </a:t>
            </a:r>
            <a:r>
              <a:rPr lang="en-US" altLang="en-US" sz="2600" dirty="0"/>
              <a:t>ΣΥΓΚΡΙΣΗ ΜΕ ΔΕΔΟΜΕΝΑ ΑΠΟ ΤΟ ΕΛΛΗΝΙΚΟ ΗΦΑΙΣΤΕΙΑΚΟ </a:t>
            </a:r>
            <a:r>
              <a:rPr lang="en-US" altLang="en-US" sz="2600" dirty="0" smtClean="0"/>
              <a:t>ΤΟΞΟ</a:t>
            </a:r>
            <a:endParaRPr lang="el-GR" sz="2600" dirty="0"/>
          </a:p>
        </p:txBody>
      </p:sp>
      <p:pic>
        <p:nvPicPr>
          <p:cNvPr id="3" name="Picture 2" descr="image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2" y="1417638"/>
            <a:ext cx="7603496" cy="474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9051" y="5517232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3901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600" dirty="0"/>
              <a:t>ΓΕΩΧΗΜΙΚΑ ΧΑΡΑΚΤΗΡΙΣΤΙΚΑ ΚΑΜΙΝΑΔΩΝ - ΣΥΓΚΡΙΣΗ ΜΕ ΔΕΔΟΜΕΝΑ ΑΠΟ ΤΟ ΕΛΛΗΝΙΚΟ ΗΦΑΙΣΤΕΙΑΚΟ </a:t>
            </a:r>
            <a:r>
              <a:rPr lang="en-US" altLang="en-US" sz="2600" dirty="0" smtClean="0"/>
              <a:t>ΤΟΞΟ</a:t>
            </a:r>
            <a:endParaRPr lang="el-GR" sz="2600" dirty="0"/>
          </a:p>
        </p:txBody>
      </p:sp>
      <p:pic>
        <p:nvPicPr>
          <p:cNvPr id="4" name="Picture 3" descr="image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9" y="1417638"/>
            <a:ext cx="7560642" cy="490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64648" y="5445224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2127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ΠΕΡΙΕΧΟΜΕΝΑ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</a:rPr>
              <a:t>ΥΠΟΘΑΛΑΣΣΙΕΣ ΘΕΡΜΕΣ </a:t>
            </a:r>
            <a:r>
              <a:rPr lang="en-US" altLang="en-US" sz="2800" dirty="0" smtClean="0">
                <a:solidFill>
                  <a:srgbClr val="000000"/>
                </a:solidFill>
              </a:rPr>
              <a:t>ΠΗΓΕΣ</a:t>
            </a:r>
            <a:endParaRPr lang="el-GR" altLang="en-US" sz="280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</a:rPr>
              <a:t>ΥΔΡΟΘΕΡΜΙΚΑ </a:t>
            </a:r>
            <a:r>
              <a:rPr lang="en-US" altLang="en-US" sz="2800" dirty="0" smtClean="0">
                <a:solidFill>
                  <a:srgbClr val="000000"/>
                </a:solidFill>
              </a:rPr>
              <a:t>ΡΕΥΣΤΑ</a:t>
            </a:r>
            <a:endParaRPr lang="el-GR" altLang="en-US" sz="280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</a:rPr>
              <a:t>ΔΙΕΡΓΑΣΙΕΣ ΕΛΕΓΧΟΥ ΣΥΣΤΑΣΗΣ ΥΔΡΟΘΕΡΜΙΚΩΝ </a:t>
            </a:r>
            <a:r>
              <a:rPr lang="en-US" altLang="en-US" sz="2800" dirty="0" smtClean="0">
                <a:solidFill>
                  <a:srgbClr val="000000"/>
                </a:solidFill>
              </a:rPr>
              <a:t>ΡΕΥΣΤΩΝ</a:t>
            </a:r>
            <a:endParaRPr lang="el-GR" altLang="en-US" sz="280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</a:rPr>
              <a:t>ΧΡΟΝΙΚΗ ΜΕΤΑΒΟΛΗ </a:t>
            </a:r>
            <a:r>
              <a:rPr lang="en-US" altLang="en-US" sz="2800" dirty="0" smtClean="0">
                <a:solidFill>
                  <a:srgbClr val="000000"/>
                </a:solidFill>
              </a:rPr>
              <a:t>ΣΥΣΤΑΣΗΣ</a:t>
            </a:r>
            <a:endParaRPr lang="el-GR" altLang="en-US" sz="2800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SzPct val="100000"/>
              <a:buFont typeface="+mj-lt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</a:rPr>
              <a:t>ΒΙΟΣΦΑΙΡΑ ΠΕΡΙΟΧΩΝ ΥΠΟΘΑΛΑΣΣΙΑΣ ΥΔΡΟΘΕΡΜΙΚΗΣ ΔΡΑΣΤΗΡΙΟΤΗΤΑΣ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79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ΕΜΠΛΟΥΤΙΣΜΟΣ ΣΤΟΙΧΕΙΩΝ ΣΤΙΣ </a:t>
            </a:r>
            <a:r>
              <a:rPr lang="en-US" altLang="en-US" dirty="0" smtClean="0"/>
              <a:t>ΚΑΜΙΝΑΔΕΣ</a:t>
            </a:r>
            <a:endParaRPr lang="el-GR" dirty="0"/>
          </a:p>
        </p:txBody>
      </p:sp>
      <p:pic>
        <p:nvPicPr>
          <p:cNvPr id="3" name="Picture 2" descr="image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4" y="1417638"/>
            <a:ext cx="7666434" cy="468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4354" y="5652253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7892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96888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0008" y="6021288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7172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ΓΕΝΙΚΑ ΓΕΩΧΗΜΙΚΑ ΧΑΡΑΚΤΗΡΙΣΤΙΚΑ ΥΔΡΟΘΕΡΜΙΚΟΥ ΣΥΣΤΗΜΑΤΟΣ </a:t>
            </a:r>
            <a:r>
              <a:rPr lang="en-US" altLang="en-US" sz="3600" dirty="0" smtClean="0"/>
              <a:t>ΚΟΛΟΥΜΠΟ</a:t>
            </a:r>
            <a:endParaRPr lang="el-GR" sz="36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700"/>
              </a:spcBef>
              <a:buSzPct val="100000"/>
            </a:pPr>
            <a:r>
              <a:rPr lang="en-US" altLang="en-US" sz="2800" dirty="0" err="1">
                <a:solidFill>
                  <a:srgbClr val="000000"/>
                </a:solidFill>
              </a:rPr>
              <a:t>Γεωτεκτονικό</a:t>
            </a:r>
            <a:r>
              <a:rPr lang="en-US" altLang="en-US" sz="2800" dirty="0">
                <a:solidFill>
                  <a:srgbClr val="000000"/>
                </a:solidFill>
              </a:rPr>
              <a:t> κα</a:t>
            </a:r>
            <a:r>
              <a:rPr lang="en-US" altLang="en-US" sz="2800" dirty="0" err="1">
                <a:solidFill>
                  <a:srgbClr val="000000"/>
                </a:solidFill>
              </a:rPr>
              <a:t>θεστώς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ηφ</a:t>
            </a:r>
            <a:r>
              <a:rPr lang="en-US" altLang="en-US" sz="2800" dirty="0">
                <a:solidFill>
                  <a:srgbClr val="000000"/>
                </a:solidFill>
              </a:rPr>
              <a:t>αιστειακού </a:t>
            </a:r>
            <a:r>
              <a:rPr lang="en-US" altLang="en-US" sz="2800" dirty="0" smtClean="0">
                <a:solidFill>
                  <a:srgbClr val="000000"/>
                </a:solidFill>
              </a:rPr>
              <a:t>τόξου.</a:t>
            </a:r>
            <a:endParaRPr lang="en-US" altLang="en-US" sz="2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 err="1">
                <a:solidFill>
                  <a:srgbClr val="000000"/>
                </a:solidFill>
              </a:rPr>
              <a:t>Ιδιομορφί</a:t>
            </a:r>
            <a:r>
              <a:rPr lang="en-US" altLang="en-US" sz="2800" dirty="0">
                <a:solidFill>
                  <a:srgbClr val="000000"/>
                </a:solidFill>
              </a:rPr>
              <a:t>α ως προς το βάθος εκφόρτισης (βάθος καλδέρας 500 m</a:t>
            </a:r>
            <a:r>
              <a:rPr lang="en-US" altLang="en-US" sz="2800" dirty="0" smtClean="0">
                <a:solidFill>
                  <a:srgbClr val="000000"/>
                </a:solidFill>
              </a:rPr>
              <a:t>).</a:t>
            </a:r>
            <a:endParaRPr lang="en-US" altLang="en-US" sz="2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 err="1">
                <a:solidFill>
                  <a:srgbClr val="000000"/>
                </a:solidFill>
              </a:rPr>
              <a:t>Ιδιομορφί</a:t>
            </a:r>
            <a:r>
              <a:rPr lang="en-US" altLang="en-US" sz="2800" dirty="0">
                <a:solidFill>
                  <a:srgbClr val="000000"/>
                </a:solidFill>
              </a:rPr>
              <a:t>α ως προς τη χημική σύσταση των καμινάδων </a:t>
            </a:r>
            <a:r>
              <a:rPr lang="en-US" alt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800" dirty="0" smtClean="0">
                <a:solidFill>
                  <a:srgbClr val="000000"/>
                </a:solidFill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</a:rPr>
              <a:t>εμπλουτισμός σε Au, Ag, </a:t>
            </a:r>
            <a:r>
              <a:rPr lang="en-US" altLang="en-US" sz="2800" dirty="0">
                <a:solidFill>
                  <a:srgbClr val="FF0000"/>
                </a:solidFill>
              </a:rPr>
              <a:t>Sb</a:t>
            </a:r>
            <a:r>
              <a:rPr lang="en-US" altLang="en-US" sz="2800" dirty="0">
                <a:solidFill>
                  <a:srgbClr val="000000"/>
                </a:solidFill>
              </a:rPr>
              <a:t>, As, Cd, Pb, Zn, </a:t>
            </a:r>
            <a:r>
              <a:rPr lang="en-US" altLang="en-US" sz="2800" dirty="0">
                <a:solidFill>
                  <a:srgbClr val="FF0000"/>
                </a:solidFill>
              </a:rPr>
              <a:t>Tl</a:t>
            </a:r>
            <a:r>
              <a:rPr lang="en-US" altLang="en-US" sz="2800" dirty="0">
                <a:solidFill>
                  <a:srgbClr val="000000"/>
                </a:solidFill>
              </a:rPr>
              <a:t>, </a:t>
            </a:r>
            <a:r>
              <a:rPr lang="en-US" altLang="en-US" sz="2800" dirty="0" smtClean="0">
                <a:solidFill>
                  <a:srgbClr val="FF0000"/>
                </a:solidFill>
              </a:rPr>
              <a:t>Hg </a:t>
            </a:r>
            <a:r>
              <a:rPr lang="en-US" altLang="en-US" sz="2800" dirty="0" smtClean="0"/>
              <a:t>.</a:t>
            </a:r>
            <a:endParaRPr lang="en-US" altLang="en-US" sz="2800" dirty="0"/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 err="1">
                <a:solidFill>
                  <a:srgbClr val="000000"/>
                </a:solidFill>
              </a:rPr>
              <a:t>Ιδι</a:t>
            </a:r>
            <a:r>
              <a:rPr lang="en-US" altLang="en-US" sz="2800" dirty="0">
                <a:solidFill>
                  <a:srgbClr val="000000"/>
                </a:solidFill>
              </a:rPr>
              <a:t>αίτερα υψηλές συγκεντρώσεις Sb, Tl, Hg </a:t>
            </a:r>
            <a:r>
              <a:rPr lang="en-US" altLang="en-US" sz="2800" dirty="0" smtClean="0">
                <a:solidFill>
                  <a:srgbClr val="000000"/>
                </a:solidFill>
              </a:rPr>
              <a:t>παγκοσμίως.</a:t>
            </a:r>
            <a:endParaRPr lang="en-US" altLang="en-US" sz="2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solidFill>
                  <a:srgbClr val="000000"/>
                </a:solidFill>
              </a:rPr>
              <a:t>… και η </a:t>
            </a:r>
            <a:r>
              <a:rPr lang="en-US" altLang="en-US" sz="2800" dirty="0" err="1">
                <a:solidFill>
                  <a:srgbClr val="000000"/>
                </a:solidFill>
              </a:rPr>
              <a:t>έρευν</a:t>
            </a:r>
            <a:r>
              <a:rPr lang="en-US" altLang="en-US" sz="2800" dirty="0">
                <a:solidFill>
                  <a:srgbClr val="000000"/>
                </a:solidFill>
              </a:rPr>
              <a:t>α </a:t>
            </a:r>
            <a:r>
              <a:rPr lang="en-US" altLang="en-US" sz="2800" dirty="0" smtClean="0">
                <a:solidFill>
                  <a:srgbClr val="000000"/>
                </a:solidFill>
              </a:rPr>
              <a:t>συνεχίζεται.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252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1.0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000" dirty="0"/>
              <a:t>Copyright Εθνικόν και Καποδιστριακόν Πανεπιστήμιον Αθηνών</a:t>
            </a:r>
            <a:r>
              <a:rPr lang="en-US" sz="2000" dirty="0"/>
              <a:t>, </a:t>
            </a:r>
            <a:r>
              <a:rPr lang="el-GR" sz="2000" dirty="0"/>
              <a:t>Αριάδνη </a:t>
            </a:r>
            <a:r>
              <a:rPr lang="el-GR" sz="2000"/>
              <a:t>Αργυράκη </a:t>
            </a:r>
            <a:r>
              <a:rPr lang="el-GR" sz="2000" smtClean="0"/>
              <a:t>2015. </a:t>
            </a:r>
            <a:r>
              <a:rPr lang="el-GR" sz="2000" dirty="0"/>
              <a:t>Αριάδνη Αργυράκη. «Γεωχημεία. Γεωχημικές διεργασίες στην επιφάνεια της γης». Έκδοση: 1.0. Αθήνα 2014. Διαθέσιμο από τη δικτυακή διεύθυνση: </a:t>
            </a:r>
            <a:r>
              <a:rPr lang="en-US" sz="2000" dirty="0"/>
              <a:t>http://opencourses.uoa.gr/courses/GEOL</a:t>
            </a:r>
            <a:r>
              <a:rPr lang="el-GR" sz="2000" dirty="0"/>
              <a:t>2</a:t>
            </a:r>
            <a:r>
              <a:rPr lang="en-US" sz="2000" dirty="0"/>
              <a:t>/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1: </a:t>
            </a:r>
            <a:r>
              <a:rPr lang="en-US" altLang="en-US" sz="2000" dirty="0"/>
              <a:t>ΚΑΤΑΝΟΜΗ ΥΠΟΘΑΛΑΣΣΙΩΝ ΘΕΡΜΩΝ ΠΗΓΩΝ. Copyright Woods Hole Oceanographic Institution. </a:t>
            </a:r>
            <a:r>
              <a:rPr lang="el-GR" altLang="en-US" sz="2000" dirty="0"/>
              <a:t>Σ</a:t>
            </a:r>
            <a:r>
              <a:rPr lang="el-GR" sz="2000" dirty="0"/>
              <a:t>ύνδεσμος: </a:t>
            </a:r>
            <a:r>
              <a:rPr lang="en-US" sz="2000" dirty="0"/>
              <a:t>http://www.whoi.edu/page.do?pid=30439. </a:t>
            </a:r>
            <a:r>
              <a:rPr lang="el-GR" sz="2000" dirty="0"/>
              <a:t>Πηγή:</a:t>
            </a:r>
            <a:r>
              <a:rPr lang="en-US" sz="2000" dirty="0"/>
              <a:t> </a:t>
            </a:r>
            <a:r>
              <a:rPr lang="en-US" sz="2000" dirty="0" smtClean="0"/>
              <a:t>www.whoi.edu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</a:t>
            </a:r>
            <a:r>
              <a:rPr lang="en-US" sz="2000" dirty="0"/>
              <a:t> </a:t>
            </a:r>
            <a:r>
              <a:rPr lang="en-US" altLang="en-US" sz="2000" dirty="0" err="1">
                <a:sym typeface="Arial" panose="020B0604020202020204" pitchFamily="34" charset="0"/>
              </a:rPr>
              <a:t>Tivey</a:t>
            </a:r>
            <a:r>
              <a:rPr lang="en-US" altLang="en-US" sz="2000" dirty="0">
                <a:sym typeface="Arial" panose="020B0604020202020204" pitchFamily="34" charset="0"/>
              </a:rPr>
              <a:t>, Oceanography, </a:t>
            </a:r>
            <a:r>
              <a:rPr lang="en-US" altLang="en-US" sz="2000" dirty="0" smtClean="0">
                <a:sym typeface="Arial" panose="020B0604020202020204" pitchFamily="34" charset="0"/>
              </a:rPr>
              <a:t>2007.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</a:t>
            </a:r>
            <a:r>
              <a:rPr lang="en-US" sz="2000" dirty="0"/>
              <a:t> </a:t>
            </a:r>
            <a:r>
              <a:rPr lang="en-US" altLang="en-US" sz="2000" dirty="0" err="1">
                <a:sym typeface="Arial" panose="020B0604020202020204" pitchFamily="34" charset="0"/>
              </a:rPr>
              <a:t>Tivey</a:t>
            </a:r>
            <a:r>
              <a:rPr lang="en-US" altLang="en-US" sz="2000" dirty="0">
                <a:sym typeface="Arial" panose="020B0604020202020204" pitchFamily="34" charset="0"/>
              </a:rPr>
              <a:t>, Oceanography, 2007.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4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</a:t>
            </a:r>
            <a:r>
              <a:rPr lang="en-US" sz="2000" dirty="0"/>
              <a:t> </a:t>
            </a:r>
            <a:r>
              <a:rPr lang="en-US" altLang="en-US" sz="2000" dirty="0" err="1">
                <a:sym typeface="Arial" panose="020B0604020202020204" pitchFamily="34" charset="0"/>
              </a:rPr>
              <a:t>Tivey</a:t>
            </a:r>
            <a:r>
              <a:rPr lang="en-US" altLang="en-US" sz="2000" dirty="0">
                <a:sym typeface="Arial" panose="020B0604020202020204" pitchFamily="34" charset="0"/>
              </a:rPr>
              <a:t>, Oceanography, 2007.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5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altLang="en-US" sz="2000" dirty="0"/>
              <a:t>Σ</a:t>
            </a:r>
            <a:r>
              <a:rPr lang="el-GR" sz="2000" dirty="0"/>
              <a:t>ύνδεσμος: </a:t>
            </a:r>
            <a:r>
              <a:rPr lang="en-US" altLang="en-US" sz="2000" dirty="0" smtClean="0">
                <a:cs typeface="Arial" panose="020B0604020202020204" pitchFamily="34" charset="0"/>
                <a:sym typeface="Arial" panose="020B0604020202020204" pitchFamily="34" charset="0"/>
              </a:rPr>
              <a:t>http</a:t>
            </a:r>
            <a:r>
              <a:rPr lang="en-US" altLang="en-US" sz="2000" dirty="0">
                <a:cs typeface="Arial" panose="020B0604020202020204" pitchFamily="34" charset="0"/>
                <a:sym typeface="Arial" panose="020B0604020202020204" pitchFamily="34" charset="0"/>
              </a:rPr>
              <a:t>://</a:t>
            </a:r>
            <a:r>
              <a:rPr lang="en-US" altLang="en-US" sz="2000" dirty="0" smtClean="0">
                <a:cs typeface="Arial" panose="020B0604020202020204" pitchFamily="34" charset="0"/>
                <a:sym typeface="Arial" panose="020B0604020202020204" pitchFamily="34" charset="0"/>
              </a:rPr>
              <a:t>oceanexplorer.noaa.gov/explorations/02fire/background/hirez/chemistry-hires.jpg. </a:t>
            </a:r>
            <a:r>
              <a:rPr lang="el-GR" sz="2000" dirty="0"/>
              <a:t>Πηγή</a:t>
            </a:r>
            <a:r>
              <a:rPr lang="el-GR" sz="2000" dirty="0" smtClean="0"/>
              <a:t>:</a:t>
            </a:r>
            <a:r>
              <a:rPr lang="en-US" sz="2000" dirty="0"/>
              <a:t> </a:t>
            </a:r>
            <a:r>
              <a:rPr lang="en-US" sz="2000" dirty="0" smtClean="0"/>
              <a:t>oceanexplorer.noaa.gov</a:t>
            </a:r>
            <a:r>
              <a:rPr lang="en-US" altLang="en-US" sz="2000" dirty="0" smtClean="0">
                <a:solidFill>
                  <a:srgbClr val="0070C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ΥΠΟΘΑΛΑΣΣΙΕΣ ΘΕΡΜΕΣ </a:t>
            </a:r>
            <a:r>
              <a:rPr lang="en-US" altLang="en-US" dirty="0" smtClean="0"/>
              <a:t>ΠΗΓΕΣ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Υδροθερμική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δρ</a:t>
            </a:r>
            <a:r>
              <a:rPr lang="en-US" altLang="en-US" sz="2200" dirty="0">
                <a:solidFill>
                  <a:srgbClr val="000000"/>
                </a:solidFill>
              </a:rPr>
              <a:t>αστηριότητα μεσωκεάνιας ράχης (παρατηρούνται και σε περιθώρια σύγκλισης</a:t>
            </a:r>
            <a:r>
              <a:rPr lang="en-US" altLang="en-US" sz="2200" dirty="0" smtClean="0">
                <a:solidFill>
                  <a:srgbClr val="000000"/>
                </a:solidFill>
              </a:rPr>
              <a:t>)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Πηγή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θερμότητ</a:t>
            </a:r>
            <a:r>
              <a:rPr lang="en-US" altLang="en-US" sz="2200" dirty="0">
                <a:solidFill>
                  <a:srgbClr val="000000"/>
                </a:solidFill>
              </a:rPr>
              <a:t>ας </a:t>
            </a:r>
            <a:r>
              <a:rPr lang="el-GR" altLang="en-US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 smtClean="0">
                <a:solidFill>
                  <a:srgbClr val="000000"/>
                </a:solidFill>
              </a:rPr>
              <a:t> μάγμα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Συνθήκες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υψηλής</a:t>
            </a:r>
            <a:r>
              <a:rPr lang="en-US" altLang="en-US" sz="2200" dirty="0">
                <a:solidFill>
                  <a:srgbClr val="000000"/>
                </a:solidFill>
              </a:rPr>
              <a:t> π</a:t>
            </a:r>
            <a:r>
              <a:rPr lang="en-US" altLang="en-US" sz="2200" dirty="0" err="1">
                <a:solidFill>
                  <a:srgbClr val="000000"/>
                </a:solidFill>
              </a:rPr>
              <a:t>ίεσης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στον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ωκεάνιο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smtClean="0">
                <a:solidFill>
                  <a:srgbClr val="000000"/>
                </a:solidFill>
              </a:rPr>
              <a:t>π</a:t>
            </a:r>
            <a:r>
              <a:rPr lang="en-US" altLang="en-US" sz="2200" dirty="0" err="1" smtClean="0">
                <a:solidFill>
                  <a:srgbClr val="000000"/>
                </a:solidFill>
              </a:rPr>
              <a:t>υθμέν</a:t>
            </a:r>
            <a:r>
              <a:rPr lang="en-US" altLang="en-US" sz="2200" dirty="0" smtClean="0">
                <a:solidFill>
                  <a:srgbClr val="000000"/>
                </a:solidFill>
              </a:rPr>
              <a:t>α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Κάθοδος</a:t>
            </a:r>
            <a:r>
              <a:rPr lang="en-US" altLang="en-US" sz="2200" dirty="0">
                <a:solidFill>
                  <a:srgbClr val="000000"/>
                </a:solidFill>
              </a:rPr>
              <a:t> θα</a:t>
            </a:r>
            <a:r>
              <a:rPr lang="en-US" altLang="en-US" sz="2200" dirty="0" err="1">
                <a:solidFill>
                  <a:srgbClr val="000000"/>
                </a:solidFill>
              </a:rPr>
              <a:t>λάσσιου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νερού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l-GR" altLang="en-US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θέρμ</a:t>
            </a:r>
            <a:r>
              <a:rPr lang="en-US" altLang="en-US" sz="2200" dirty="0">
                <a:solidFill>
                  <a:srgbClr val="000000"/>
                </a:solidFill>
              </a:rPr>
              <a:t>ανση (300-400 </a:t>
            </a:r>
            <a:r>
              <a:rPr lang="en-US" altLang="en-US" sz="2200" baseline="30000" dirty="0">
                <a:solidFill>
                  <a:srgbClr val="000000"/>
                </a:solidFill>
              </a:rPr>
              <a:t>ο</a:t>
            </a:r>
            <a:r>
              <a:rPr lang="en-US" altLang="en-US" sz="2200" dirty="0">
                <a:solidFill>
                  <a:srgbClr val="000000"/>
                </a:solidFill>
              </a:rPr>
              <a:t>C) -&gt; διάλυση βασάλτη και έκλυση στοιχείων </a:t>
            </a:r>
            <a:r>
              <a:rPr lang="el-GR" altLang="en-US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  <a:r>
              <a:rPr lang="en-US" altLang="en-US" sz="2200" dirty="0">
                <a:solidFill>
                  <a:srgbClr val="000000"/>
                </a:solidFill>
              </a:rPr>
              <a:t>άνοδος υδροθερμικών ρευστών και εκδήλωση υποθαλάσσιων θερμών </a:t>
            </a:r>
            <a:r>
              <a:rPr lang="en-US" altLang="en-US" sz="2200" dirty="0" smtClean="0">
                <a:solidFill>
                  <a:srgbClr val="000000"/>
                </a:solidFill>
              </a:rPr>
              <a:t>πηγών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Σημ</a:t>
            </a:r>
            <a:r>
              <a:rPr lang="en-US" altLang="en-US" sz="2200" dirty="0">
                <a:solidFill>
                  <a:srgbClr val="000000"/>
                </a:solidFill>
              </a:rPr>
              <a:t>ασία για την ανακύκλωση ενέργειας και ύλης μεταξύ λιθόσφαιρας και ωκεανών – ανακάλυψη τη δεκαετία </a:t>
            </a:r>
            <a:r>
              <a:rPr lang="en-US" altLang="en-US" sz="2200" dirty="0" smtClean="0">
                <a:solidFill>
                  <a:srgbClr val="000000"/>
                </a:solidFill>
              </a:rPr>
              <a:t>1970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Γένεση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θειούχων</a:t>
            </a:r>
            <a:r>
              <a:rPr lang="en-US" altLang="en-US" sz="2200" dirty="0">
                <a:solidFill>
                  <a:srgbClr val="000000"/>
                </a:solidFill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</a:rPr>
              <a:t>κοιτ</a:t>
            </a:r>
            <a:r>
              <a:rPr lang="en-US" altLang="en-US" sz="2200" dirty="0">
                <a:solidFill>
                  <a:srgbClr val="000000"/>
                </a:solidFill>
              </a:rPr>
              <a:t>ασμάτων και ανάπτυξη ιδιόμορφου οικοσυστήματος (θερμόφιλοι μικροοργανισμοί</a:t>
            </a:r>
            <a:r>
              <a:rPr lang="en-US" altLang="en-US" sz="2200" dirty="0" smtClean="0">
                <a:solidFill>
                  <a:srgbClr val="000000"/>
                </a:solidFill>
              </a:rPr>
              <a:t>)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>
              <a:solidFill>
                <a:srgbClr val="000000"/>
              </a:solidFill>
            </a:endParaRPr>
          </a:p>
          <a:p>
            <a:pPr>
              <a:lnSpc>
                <a:spcPct val="81000"/>
              </a:lnSpc>
              <a:spcBef>
                <a:spcPts val="700"/>
              </a:spcBef>
              <a:buSzPct val="100000"/>
            </a:pPr>
            <a:r>
              <a:rPr lang="en-US" altLang="en-US" sz="2200" dirty="0" err="1">
                <a:solidFill>
                  <a:srgbClr val="000000"/>
                </a:solidFill>
              </a:rPr>
              <a:t>Θεωρί</a:t>
            </a:r>
            <a:r>
              <a:rPr lang="en-US" altLang="en-US" sz="2200" dirty="0">
                <a:solidFill>
                  <a:srgbClr val="000000"/>
                </a:solidFill>
              </a:rPr>
              <a:t>α λιθοσφαιρικών πλακών </a:t>
            </a:r>
            <a:r>
              <a:rPr lang="el-GR" altLang="en-US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 smtClean="0">
                <a:solidFill>
                  <a:srgbClr val="000000"/>
                </a:solidFill>
              </a:rPr>
              <a:t> </a:t>
            </a:r>
            <a:r>
              <a:rPr lang="en-US" altLang="en-US" sz="2200" dirty="0">
                <a:solidFill>
                  <a:srgbClr val="000000"/>
                </a:solidFill>
              </a:rPr>
              <a:t>συμβολή στην ψύξη του νεοσχηματιζόμενου </a:t>
            </a:r>
            <a:r>
              <a:rPr lang="en-US" altLang="en-US" sz="2200" dirty="0" smtClean="0">
                <a:solidFill>
                  <a:srgbClr val="000000"/>
                </a:solidFill>
              </a:rPr>
              <a:t>φλοιού</a:t>
            </a:r>
            <a:r>
              <a:rPr lang="el-GR" altLang="en-US" sz="2200" dirty="0" smtClean="0">
                <a:solidFill>
                  <a:srgbClr val="000000"/>
                </a:solidFill>
              </a:rPr>
              <a:t>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1481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2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6: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7</a:t>
            </a:r>
            <a:r>
              <a:rPr lang="el-GR" sz="2000" dirty="0"/>
              <a:t>:</a:t>
            </a:r>
            <a:r>
              <a:rPr lang="en-US" sz="2000" dirty="0"/>
              <a:t> </a:t>
            </a:r>
            <a:r>
              <a:rPr lang="el-GR" sz="2000" dirty="0" smtClean="0"/>
              <a:t>Μεταλλοφόρα ιζήματα.</a:t>
            </a:r>
            <a:r>
              <a:rPr lang="en-US" altLang="en-US" sz="2000" dirty="0" smtClean="0"/>
              <a:t> </a:t>
            </a:r>
            <a:r>
              <a:rPr lang="en-US" sz="2000" dirty="0" smtClean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8</a:t>
            </a:r>
            <a:r>
              <a:rPr lang="el-GR" sz="2000" dirty="0" smtClean="0"/>
              <a:t>: </a:t>
            </a:r>
            <a:r>
              <a:rPr lang="en-US" sz="2000" dirty="0"/>
              <a:t>Map of 3He concentrations in the Pacific Ocean used as a global plume tracer. </a:t>
            </a:r>
            <a:r>
              <a:rPr lang="en-US" altLang="en-US" sz="2000" dirty="0"/>
              <a:t>Copyright NOAA. </a:t>
            </a:r>
            <a:r>
              <a:rPr lang="el-GR" sz="2000" dirty="0"/>
              <a:t>Σύνδεσμος</a:t>
            </a:r>
            <a:r>
              <a:rPr lang="en-US" sz="2000" dirty="0"/>
              <a:t>: http://www.pmel.noaa.gov/eoi/PlumeStudies/plumes-whystudy.html</a:t>
            </a:r>
            <a:r>
              <a:rPr lang="el-GR" sz="2000" dirty="0"/>
              <a:t>. Πηγή</a:t>
            </a:r>
            <a:r>
              <a:rPr lang="en-US" sz="2000" dirty="0"/>
              <a:t>: www.pmel.noaa.gov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9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10</a:t>
            </a:r>
            <a:r>
              <a:rPr lang="el-GR" sz="2000" dirty="0"/>
              <a:t>:</a:t>
            </a:r>
            <a:r>
              <a:rPr lang="en-US" sz="2000" dirty="0"/>
              <a:t> </a:t>
            </a:r>
            <a:r>
              <a:rPr lang="en-US" sz="2000" dirty="0" smtClean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11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12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 smtClean="0"/>
              <a:t>Πηγή: </a:t>
            </a:r>
            <a:r>
              <a:rPr lang="en-US" altLang="en-US" sz="2000" dirty="0"/>
              <a:t>www.nautilusminerals.com</a:t>
            </a:r>
            <a:r>
              <a:rPr lang="el-GR" altLang="en-US" sz="2000" dirty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13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 </a:t>
            </a:r>
            <a:r>
              <a:rPr lang="en-US" altLang="en-US" sz="2000" dirty="0" smtClean="0"/>
              <a:t>www.nautilusminerals.com</a:t>
            </a:r>
            <a:r>
              <a:rPr lang="el-GR" altLang="en-US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256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3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14</a:t>
            </a:r>
            <a:r>
              <a:rPr lang="el-GR" sz="2000" dirty="0"/>
              <a:t>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 </a:t>
            </a:r>
            <a:r>
              <a:rPr lang="en-US" altLang="en-US" sz="2000" dirty="0"/>
              <a:t>www.nautilusminerals.com</a:t>
            </a:r>
            <a:r>
              <a:rPr lang="el-GR" altLang="en-US" sz="2000" dirty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15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 </a:t>
            </a:r>
            <a:r>
              <a:rPr lang="en-US" altLang="en-US" sz="2000" dirty="0"/>
              <a:t>www.nautilusminerals.com</a:t>
            </a:r>
            <a:r>
              <a:rPr lang="el-GR" altLang="en-US" sz="2000" dirty="0" smtClean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16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 </a:t>
            </a:r>
            <a:r>
              <a:rPr lang="en-US" altLang="en-US" sz="2000" dirty="0"/>
              <a:t>www.nautilusminerals.com</a:t>
            </a:r>
            <a:r>
              <a:rPr lang="el-GR" altLang="en-US" sz="2000" dirty="0" smtClean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17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 </a:t>
            </a:r>
            <a:r>
              <a:rPr lang="en-US" altLang="en-US" sz="2000" dirty="0"/>
              <a:t>www.nautilusminerals.com</a:t>
            </a:r>
            <a:r>
              <a:rPr lang="el-GR" altLang="en-US" sz="2000" dirty="0" smtClean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18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19</a:t>
            </a:r>
            <a:r>
              <a:rPr lang="el-GR" sz="2000" dirty="0"/>
              <a:t>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20</a:t>
            </a:r>
            <a:r>
              <a:rPr lang="el-GR" sz="2000" dirty="0" smtClean="0"/>
              <a:t>: </a:t>
            </a:r>
            <a:r>
              <a:rPr lang="en-US" sz="2000" dirty="0" err="1"/>
              <a:t>Hyperthermophile</a:t>
            </a:r>
            <a:r>
              <a:rPr lang="en-US" sz="2000" dirty="0"/>
              <a:t> bacteria from hydrothermal plumes</a:t>
            </a:r>
            <a:r>
              <a:rPr lang="en-US" sz="2000" dirty="0" smtClean="0"/>
              <a:t>. </a:t>
            </a:r>
            <a:r>
              <a:rPr lang="en-US" altLang="en-US" sz="2000" dirty="0"/>
              <a:t>Copyright NOAA. </a:t>
            </a:r>
            <a:r>
              <a:rPr lang="el-GR" sz="2000" dirty="0"/>
              <a:t>Σύνδεσμος</a:t>
            </a:r>
            <a:r>
              <a:rPr lang="en-US" sz="2000" dirty="0"/>
              <a:t>: http://www.pmel.noaa.gov/eoi/PlumeStudies/plumes-whystudy.html</a:t>
            </a:r>
            <a:r>
              <a:rPr lang="el-GR" sz="2000" dirty="0"/>
              <a:t>. Πηγή</a:t>
            </a:r>
            <a:r>
              <a:rPr lang="en-US" sz="2000" dirty="0"/>
              <a:t>: </a:t>
            </a:r>
            <a:r>
              <a:rPr lang="en-US" sz="2000" dirty="0" smtClean="0"/>
              <a:t>www.pmel.noaa.gov</a:t>
            </a:r>
          </a:p>
        </p:txBody>
      </p:sp>
    </p:spTree>
    <p:extLst>
      <p:ext uri="{BB962C8B-B14F-4D97-AF65-F5344CB8AC3E}">
        <p14:creationId xmlns:p14="http://schemas.microsoft.com/office/powerpoint/2010/main" val="19947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4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21</a:t>
            </a:r>
            <a:r>
              <a:rPr lang="el-GR" sz="2000" dirty="0" smtClean="0"/>
              <a:t>: </a:t>
            </a:r>
            <a:r>
              <a:rPr lang="el-GR" sz="2000" dirty="0"/>
              <a:t>Συμμετοχή μικροοργανισμών σε αντιδράσεις υδροθερμικών συστημάτων</a:t>
            </a:r>
            <a:r>
              <a:rPr lang="el-GR" altLang="en-US" sz="2000" dirty="0"/>
              <a:t>.</a:t>
            </a:r>
            <a:r>
              <a:rPr lang="en-US" altLang="en-US" sz="2000" dirty="0"/>
              <a:t> Copyright NOAA. </a:t>
            </a:r>
            <a:r>
              <a:rPr lang="el-GR" altLang="en-US" sz="2000" dirty="0"/>
              <a:t>Σ</a:t>
            </a:r>
            <a:r>
              <a:rPr lang="el-GR" sz="2000" dirty="0"/>
              <a:t>ύνδεσμος</a:t>
            </a:r>
            <a:r>
              <a:rPr lang="en-US" sz="2000" dirty="0"/>
              <a:t>: http://www.pmel.noaa.gov/eoi/chemistry/importance.html</a:t>
            </a:r>
            <a:r>
              <a:rPr lang="el-GR" sz="2000" dirty="0"/>
              <a:t>. Πηγή</a:t>
            </a:r>
            <a:r>
              <a:rPr lang="en-US" sz="2000" dirty="0"/>
              <a:t>: </a:t>
            </a:r>
            <a:r>
              <a:rPr lang="en-US" sz="2000" dirty="0" smtClean="0"/>
              <a:t>www.pmel.noaa.gov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22</a:t>
            </a:r>
            <a:r>
              <a:rPr lang="el-GR" sz="2000" dirty="0"/>
              <a:t>:</a:t>
            </a:r>
            <a:r>
              <a:rPr lang="en-US" sz="2000" dirty="0"/>
              <a:t> </a:t>
            </a:r>
            <a:r>
              <a:rPr lang="en-US" altLang="en-US" sz="2000" dirty="0" err="1"/>
              <a:t>Ηφ</a:t>
            </a:r>
            <a:r>
              <a:rPr lang="en-US" altLang="en-US" sz="2000" dirty="0"/>
              <a:t>αιστειο- τεκτονική ζώνη Σαντορίνης Κολούμπου διεύθυνσης </a:t>
            </a:r>
            <a:r>
              <a:rPr lang="en-US" altLang="en-US" sz="2000" dirty="0" smtClean="0"/>
              <a:t>ΒΑ-ΝΔ.</a:t>
            </a:r>
            <a:r>
              <a:rPr lang="el-GR" alt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 smtClean="0"/>
              <a:t>Πηγή: </a:t>
            </a:r>
            <a:r>
              <a:rPr lang="en-US" sz="2000" dirty="0" smtClean="0"/>
              <a:t>Hellenic Centre for marine research, </a:t>
            </a:r>
            <a:r>
              <a:rPr lang="en-US" sz="2000" dirty="0" err="1" smtClean="0"/>
              <a:t>Nomikou</a:t>
            </a:r>
            <a:r>
              <a:rPr lang="en-US" sz="2000" dirty="0" smtClean="0"/>
              <a:t> et al., 2012.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23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l-GR" sz="2000" dirty="0" smtClean="0"/>
              <a:t>Υδροθερμική δραστηριότητα Σαντορίνη-Κολούμπο.</a:t>
            </a:r>
            <a:r>
              <a:rPr lang="en-US" altLang="en-US" sz="2000" dirty="0" smtClean="0"/>
              <a:t> </a:t>
            </a:r>
            <a:r>
              <a:rPr lang="en-US" sz="2000" dirty="0" smtClean="0"/>
              <a:t>Copyrighted</a:t>
            </a:r>
            <a:r>
              <a:rPr lang="el-GR" sz="2000" dirty="0" smtClean="0"/>
              <a:t>.</a:t>
            </a:r>
            <a:r>
              <a:rPr lang="en-US" sz="2000" dirty="0"/>
              <a:t> </a:t>
            </a:r>
            <a:r>
              <a:rPr lang="el-GR" sz="2000" dirty="0" smtClean="0"/>
              <a:t>Πηγή: </a:t>
            </a:r>
            <a:r>
              <a:rPr lang="en-US" sz="2000" dirty="0" err="1" smtClean="0"/>
              <a:t>Dimitriadis</a:t>
            </a:r>
            <a:r>
              <a:rPr lang="en-US" sz="2000" dirty="0" smtClean="0"/>
              <a:t> et al. (2009), </a:t>
            </a:r>
            <a:r>
              <a:rPr lang="en-US" sz="2000" dirty="0" err="1" smtClean="0"/>
              <a:t>Technophysics</a:t>
            </a:r>
            <a:r>
              <a:rPr lang="en-US" sz="2000" dirty="0" smtClean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24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l-GR" sz="2000" dirty="0" smtClean="0"/>
              <a:t>Βαθυμετρικός χάρτης Κολούμπο.</a:t>
            </a:r>
            <a:r>
              <a:rPr lang="en-US" altLang="en-US" sz="2000" dirty="0" smtClean="0"/>
              <a:t> </a:t>
            </a:r>
            <a:r>
              <a:rPr lang="en-US" sz="2000" dirty="0" smtClean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 smtClean="0"/>
              <a:t>Πηγή:</a:t>
            </a:r>
            <a:r>
              <a:rPr lang="en-US" sz="2000" dirty="0" smtClean="0"/>
              <a:t> </a:t>
            </a:r>
            <a:r>
              <a:rPr lang="en-US" altLang="en-US" sz="2000" dirty="0" err="1" smtClean="0"/>
              <a:t>Nomikou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et al, </a:t>
            </a:r>
            <a:r>
              <a:rPr lang="en-US" altLang="en-US" sz="2000" dirty="0" smtClean="0"/>
              <a:t>2012.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25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</a:t>
            </a:r>
            <a:r>
              <a:rPr lang="en-US" sz="2000" dirty="0"/>
              <a:t> </a:t>
            </a:r>
            <a:r>
              <a:rPr lang="en-US" sz="2000" dirty="0" smtClean="0"/>
              <a:t>E/V </a:t>
            </a:r>
            <a:r>
              <a:rPr lang="en-US" sz="2000" dirty="0"/>
              <a:t>“NAUTILUS” NA014 Expedition, Sept. </a:t>
            </a:r>
            <a:r>
              <a:rPr lang="en-US" sz="2000" dirty="0" smtClean="0"/>
              <a:t>2011</a:t>
            </a:r>
            <a:r>
              <a:rPr lang="el-GR" sz="2000" dirty="0" smtClean="0"/>
              <a:t>.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26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 smtClean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</a:t>
            </a:r>
            <a:r>
              <a:rPr lang="en-US" sz="2000" dirty="0"/>
              <a:t> E/V “NAUTILUS” NA014 Expedition, Sept. 2011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65496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5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27</a:t>
            </a:r>
            <a:r>
              <a:rPr lang="el-GR" sz="2000" dirty="0"/>
              <a:t>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Πηγή:</a:t>
            </a:r>
            <a:r>
              <a:rPr lang="en-US" sz="2000" dirty="0"/>
              <a:t> E/V “NAUTILUS” NA014 Expedition, Sept. 2011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28</a:t>
            </a:r>
            <a:r>
              <a:rPr lang="el-GR" sz="2000" dirty="0" smtClean="0"/>
              <a:t>: </a:t>
            </a:r>
            <a:r>
              <a:rPr lang="el-GR" sz="2000" dirty="0"/>
              <a:t>Μακροσκοπικά χαρακτηριστικά καμινάδων Κολούμπο</a:t>
            </a:r>
            <a:r>
              <a:rPr lang="en-US" sz="2000" dirty="0"/>
              <a:t>. Copyright 2013 Ocean Exploration Trust.</a:t>
            </a:r>
            <a:r>
              <a:rPr lang="el-GR" sz="2000" dirty="0"/>
              <a:t> Σύνδεσμος: </a:t>
            </a:r>
            <a:r>
              <a:rPr lang="en-US" sz="2000" dirty="0"/>
              <a:t>http://www.oceanexplorationtrust.org/#!2011-expeditions/cntd</a:t>
            </a:r>
            <a:r>
              <a:rPr lang="el-GR" sz="2000" dirty="0"/>
              <a:t>. Πηγή: </a:t>
            </a:r>
            <a:r>
              <a:rPr lang="en-US" sz="2000" dirty="0" smtClean="0"/>
              <a:t>www.oceanexplorationtrust.org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29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30</a:t>
            </a:r>
            <a:r>
              <a:rPr lang="el-GR" sz="2000" dirty="0"/>
              <a:t>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31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32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33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692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6</a:t>
            </a:r>
            <a:r>
              <a:rPr lang="en-US" dirty="0" smtClean="0"/>
              <a:t>/</a:t>
            </a:r>
            <a:r>
              <a:rPr lang="el-GR" smtClean="0"/>
              <a:t>6</a:t>
            </a:r>
            <a:r>
              <a:rPr lang="en-US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34</a:t>
            </a:r>
            <a:r>
              <a:rPr lang="el-GR" sz="2000" dirty="0"/>
              <a:t>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35</a:t>
            </a:r>
            <a:r>
              <a:rPr lang="el-GR" sz="2000" dirty="0"/>
              <a:t>:</a:t>
            </a:r>
            <a:r>
              <a:rPr lang="en-US" sz="2000" dirty="0"/>
              <a:t> 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36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37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38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39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812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ΚΑΤΑΝΟΜΗ ΥΠΟΘΑΛΑΣΣΙΩΝ ΘΕΡΜΩΝ </a:t>
            </a:r>
            <a:r>
              <a:rPr lang="en-US" altLang="en-US" sz="4000" dirty="0" smtClean="0"/>
              <a:t>ΠΗΓΩΝ</a:t>
            </a:r>
            <a:endParaRPr lang="el-GR" sz="4000" dirty="0"/>
          </a:p>
        </p:txBody>
      </p:sp>
      <p:pic>
        <p:nvPicPr>
          <p:cNvPr id="3" name="Picture 2" descr="imag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64" y="1417638"/>
            <a:ext cx="7467071" cy="48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5000" y="5805264"/>
            <a:ext cx="421167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68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ΠΡΟΪΟΝΤΑ ΥΠΟΘΑΛΑΣΣΙΑΣ ΥΔΡΟΘΕΡΜΙΚΗΣ ΔΡΑΣΤΗΡΙΟΤΗΤΑΣ (ΥΥΔ</a:t>
            </a:r>
            <a:r>
              <a:rPr lang="en-US" altLang="en-US" sz="3600" dirty="0" smtClean="0"/>
              <a:t>)</a:t>
            </a:r>
            <a:endParaRPr lang="el-GR" sz="3600" dirty="0"/>
          </a:p>
        </p:txBody>
      </p:sp>
      <p:pic>
        <p:nvPicPr>
          <p:cNvPr id="3" name="Picture 2" descr="image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3" y="1597818"/>
            <a:ext cx="4033838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image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41" y="1417637"/>
            <a:ext cx="3613609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image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40558"/>
            <a:ext cx="4249737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6"/>
          <p:cNvSpPr>
            <a:spLocks/>
          </p:cNvSpPr>
          <p:nvPr/>
        </p:nvSpPr>
        <p:spPr bwMode="auto">
          <a:xfrm>
            <a:off x="5474966" y="5069828"/>
            <a:ext cx="3130550" cy="369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Tivey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Oceanography,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2007)</a:t>
            </a:r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7528" y="4036739"/>
            <a:ext cx="504056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/>
              <a:t>2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353488" y="4050400"/>
            <a:ext cx="333312" cy="49039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/>
              <a:t>3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222938" y="5766865"/>
            <a:ext cx="504056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/>
              <a:t>4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290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>
                <a:sym typeface="Arial" panose="020B0604020202020204" pitchFamily="34" charset="0"/>
              </a:rPr>
              <a:t>ΥΠΟΘΑΛΑΣΣΙΑ ΥΔΡΟΘΕΡΜΙΚΑ ΣΥΣΤΗΜΑΤΑ </a:t>
            </a:r>
            <a:br>
              <a:rPr lang="en-US" altLang="en-US" sz="3600" dirty="0">
                <a:sym typeface="Arial" panose="020B0604020202020204" pitchFamily="34" charset="0"/>
              </a:rPr>
            </a:br>
            <a:r>
              <a:rPr lang="en-US" altLang="en-US" sz="3600" dirty="0">
                <a:sym typeface="Arial" panose="020B0604020202020204" pitchFamily="34" charset="0"/>
              </a:rPr>
              <a:t>ΜΕΣΩΚΕΑΝΙΑΣ </a:t>
            </a:r>
            <a:r>
              <a:rPr lang="en-US" altLang="en-US" sz="3600" dirty="0" smtClean="0">
                <a:sym typeface="Arial" panose="020B0604020202020204" pitchFamily="34" charset="0"/>
              </a:rPr>
              <a:t>ΡΑΧΗΣ</a:t>
            </a:r>
            <a:endParaRPr lang="el-GR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17549" y="1417638"/>
            <a:ext cx="8100392" cy="4844256"/>
            <a:chOff x="0" y="596106"/>
            <a:chExt cx="9144000" cy="5665788"/>
          </a:xfrm>
        </p:grpSpPr>
        <p:pic>
          <p:nvPicPr>
            <p:cNvPr id="3" name="Picture 2" descr="image7-smal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6106"/>
              <a:ext cx="9144000" cy="5314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AutoShape 4"/>
            <p:cNvSpPr>
              <a:spLocks/>
            </p:cNvSpPr>
            <p:nvPr/>
          </p:nvSpPr>
          <p:spPr bwMode="auto">
            <a:xfrm>
              <a:off x="409575" y="4456906"/>
              <a:ext cx="2305050" cy="2921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Μεταλλοφόρα ιζήματα</a:t>
              </a:r>
              <a:endParaRPr lang="en-US" altLang="en-US"/>
            </a:p>
          </p:txBody>
        </p:sp>
        <p:sp>
          <p:nvSpPr>
            <p:cNvPr id="5" name="AutoShape 5"/>
            <p:cNvSpPr>
              <a:spLocks/>
            </p:cNvSpPr>
            <p:nvPr/>
          </p:nvSpPr>
          <p:spPr bwMode="auto">
            <a:xfrm>
              <a:off x="3217863" y="3131344"/>
              <a:ext cx="1368425" cy="4909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254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algn="ctr" defTabSz="914400"/>
              <a:r>
                <a:rPr lang="en-US" alt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Μικροβιακή βιόσφαιρα</a:t>
              </a:r>
              <a:endParaRPr lang="en-US" altLang="en-US"/>
            </a:p>
          </p:txBody>
        </p:sp>
        <p:sp>
          <p:nvSpPr>
            <p:cNvPr id="6" name="AutoShape 6"/>
            <p:cNvSpPr>
              <a:spLocks/>
            </p:cNvSpPr>
            <p:nvPr/>
          </p:nvSpPr>
          <p:spPr bwMode="auto">
            <a:xfrm>
              <a:off x="409575" y="4817269"/>
              <a:ext cx="2232025" cy="2921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BB3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Φλοιοί Fe-Mn</a:t>
              </a:r>
              <a:endParaRPr lang="en-US" altLang="en-US"/>
            </a:p>
          </p:txBody>
        </p:sp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4873625" y="3017044"/>
              <a:ext cx="863600" cy="279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r>
                <a:rPr lang="en-US" altLang="en-US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Βασάλτης</a:t>
              </a:r>
              <a:endParaRPr lang="en-US" altLang="en-US"/>
            </a:p>
          </p:txBody>
        </p:sp>
        <p:sp>
          <p:nvSpPr>
            <p:cNvPr id="9" name="AutoShape 8"/>
            <p:cNvSpPr>
              <a:spLocks/>
            </p:cNvSpPr>
            <p:nvPr/>
          </p:nvSpPr>
          <p:spPr bwMode="auto">
            <a:xfrm>
              <a:off x="381000" y="5918994"/>
              <a:ext cx="7659464" cy="342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defPPr>
                <a:defRPr lang="en-US"/>
              </a:defPPr>
              <a:lvl1pPr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1pPr>
              <a:lvl2pPr marL="2286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2pPr>
              <a:lvl3pPr marL="4572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3pPr>
              <a:lvl4pPr marL="6858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4pPr>
              <a:lvl5pPr marL="914400" algn="l" defTabSz="457200" rtl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rgbClr val="000000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defRPr>
              </a:lvl9pPr>
            </a:lstStyle>
            <a:p>
              <a:pPr defTabSz="914400"/>
              <a:r>
                <a:rPr lang="en-US" altLang="en-US" sz="1400" dirty="0">
                  <a:latin typeface="+mn-lt"/>
                  <a:cs typeface="Arial" panose="020B0604020202020204" pitchFamily="34" charset="0"/>
                  <a:sym typeface="Arial" panose="020B0604020202020204" pitchFamily="34" charset="0"/>
                  <a:hlinkClick r:id="rId4"/>
                </a:rPr>
                <a:t>http://oceanexplorer.noaa.gov/explorations/02fire/background/hirez/chemistry-hires.jpg</a:t>
              </a:r>
              <a:r>
                <a:rPr lang="en-US" altLang="en-US" sz="1400" dirty="0">
                  <a:solidFill>
                    <a:srgbClr val="0070C0"/>
                  </a:solidFill>
                  <a:latin typeface="+mn-lt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endParaRPr lang="en-US" altLang="en-US" sz="1400" dirty="0"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75495" y="5961927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/>
              <a:t>5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167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ΥΠΟΘΑΛΑΣΣΙΑ ΥΔΡΟΘΕΡΜΙΚΑ ΣΥΣΤΗΜΑΤΑ </a:t>
            </a:r>
            <a:r>
              <a:rPr lang="en-US" altLang="en-US" dirty="0" smtClean="0"/>
              <a:t>2</a:t>
            </a:r>
            <a:endParaRPr lang="el-GR" dirty="0"/>
          </a:p>
        </p:txBody>
      </p:sp>
      <p:pic>
        <p:nvPicPr>
          <p:cNvPr id="3" name="Picture 2" descr="image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7638"/>
            <a:ext cx="5677941" cy="474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4"/>
          <p:cNvSpPr>
            <a:spLocks/>
          </p:cNvSpPr>
          <p:nvPr/>
        </p:nvSpPr>
        <p:spPr bwMode="auto">
          <a:xfrm>
            <a:off x="6117179" y="1872118"/>
            <a:ext cx="2199238" cy="7647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r>
              <a:rPr lang="en-US" altLang="en-US" sz="1600" dirty="0" err="1">
                <a:latin typeface="+mn-lt"/>
              </a:rPr>
              <a:t>Νέο-σχημ</a:t>
            </a:r>
            <a:r>
              <a:rPr lang="en-US" altLang="en-US" sz="1600" dirty="0">
                <a:latin typeface="+mn-lt"/>
              </a:rPr>
              <a:t>ατισμένα σωματίδια σουλφιδίων &amp; υδροξειδίων</a:t>
            </a:r>
          </a:p>
        </p:txBody>
      </p:sp>
      <p:sp>
        <p:nvSpPr>
          <p:cNvPr id="5" name="AutoShape 5"/>
          <p:cNvSpPr>
            <a:spLocks/>
          </p:cNvSpPr>
          <p:nvPr/>
        </p:nvSpPr>
        <p:spPr bwMode="auto">
          <a:xfrm>
            <a:off x="6372200" y="2899301"/>
            <a:ext cx="1060202" cy="5042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solidFill>
              <a:srgbClr val="A7A7A7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228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685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r>
              <a:rPr lang="en-US" altLang="en-US" sz="1600" dirty="0" err="1">
                <a:latin typeface="+mn-lt"/>
              </a:rPr>
              <a:t>Οξείδωση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σουλφιδίων</a:t>
            </a:r>
            <a:endParaRPr lang="en-US" altLang="en-US" sz="16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0326" y="4571046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164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ΜΕΤΑΛΛΟΦΟΡΑ </a:t>
            </a:r>
            <a:r>
              <a:rPr lang="en-US" altLang="en-US" dirty="0" smtClean="0"/>
              <a:t>ΙΖΗΜΑΤΑ</a:t>
            </a:r>
            <a:endParaRPr lang="el-GR" dirty="0"/>
          </a:p>
        </p:txBody>
      </p:sp>
      <p:pic>
        <p:nvPicPr>
          <p:cNvPr id="3" name="Picture 2" descr="image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61" y="1417638"/>
            <a:ext cx="7193478" cy="48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4354" y="5889919"/>
            <a:ext cx="442446" cy="4194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1600" dirty="0" smtClea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3117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1390</Words>
  <Application>Microsoft Office PowerPoint</Application>
  <PresentationFormat>On-screen Show (4:3)</PresentationFormat>
  <Paragraphs>274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Helvetica</vt:lpstr>
      <vt:lpstr>Wingdings</vt:lpstr>
      <vt:lpstr>Θέμα του Office</vt:lpstr>
      <vt:lpstr>Γεωχημεία</vt:lpstr>
      <vt:lpstr>Γεωχημικές διεργασίες στην επιφάνεια της γης</vt:lpstr>
      <vt:lpstr>ΠΕΡΙΕΧΟΜΕΝΑ</vt:lpstr>
      <vt:lpstr>ΥΠΟΘΑΛΑΣΣΙΕΣ ΘΕΡΜΕΣ ΠΗΓΕΣ</vt:lpstr>
      <vt:lpstr>ΚΑΤΑΝΟΜΗ ΥΠΟΘΑΛΑΣΣΙΩΝ ΘΕΡΜΩΝ ΠΗΓΩΝ</vt:lpstr>
      <vt:lpstr>ΠΡΟΪΟΝΤΑ ΥΠΟΘΑΛΑΣΣΙΑΣ ΥΔΡΟΘΕΡΜΙΚΗΣ ΔΡΑΣΤΗΡΙΟΤΗΤΑΣ (ΥΥΔ)</vt:lpstr>
      <vt:lpstr>ΥΠΟΘΑΛΑΣΣΙΑ ΥΔΡΟΘΕΡΜΙΚΑ ΣΥΣΤΗΜΑΤΑ  ΜΕΣΩΚΕΑΝΙΑΣ ΡΑΧΗΣ</vt:lpstr>
      <vt:lpstr>ΥΠΟΘΑΛΑΣΣΙΑ ΥΔΡΟΘΕΡΜΙΚΑ ΣΥΣΤΗΜΑΤΑ 2</vt:lpstr>
      <vt:lpstr>ΜΕΤΑΛΛΟΦΟΡΑ ΙΖΗΜΑΤΑ</vt:lpstr>
      <vt:lpstr>ΕΝΤΟΠΙΣΜΟΣ ΥΔΡΟΘΕΡΜΙΚΩΝ ΠΕΔΙΩΝ - ΣΥΓΚΕΝΤΡΩΣΕΙΣ 3He (%) ΣΤΟΝ ΕΙΡΗΝΙΚΟ ΩΚΕΑΝΟ</vt:lpstr>
      <vt:lpstr>ΥΔΡΟΘΕΡΜΙΚΑ ΡΕΥΣΤΑ –  ΔΙΕΡΓΑΣΙΕΣ ΕΛΕΓΧΟΥ ΣΥΣΤΑΣΗΣ</vt:lpstr>
      <vt:lpstr>ΣΗΜΑΝΤΙΚΕΣ ΑΝΤΙΔΡΑΣΕΙΣ ΜΕ ΑΥΞΗΣΗ ΤΟΥ ΒΑΘΟΥΣ</vt:lpstr>
      <vt:lpstr>ΔΙΑΜΟΡΦΩΣΗ ΧΗΜΙΣΜΟΥ ΥΔΡΟΘΕΡΜΙΚΩΝ ΡΕΥΣΤΩΝ ΜΕΣΩΚΕΑΝΙΑΣ ΡΑΧΗΣ</vt:lpstr>
      <vt:lpstr>Έρευνα-εκμετάλλευση</vt:lpstr>
      <vt:lpstr>http://www.nautilusminerals.com</vt:lpstr>
      <vt:lpstr>ΜΕΤΑΒΟΛΗ ΣΥΣΤΑΣΗΣ ΘΑΛΑΣΣΙΟΥ ΝΕΡΟΥ ΣΕ ΕΝΕΡΓΕΣ ΥΔΡΟΘΕΡΜΙΚΕΣ ΠΕΡΙΟΧΕΣ (Berner &amp; Berner, 1987)</vt:lpstr>
      <vt:lpstr>ΧΗΜΙΚΕΣ ΑΝΤΙΔΡΑΣΕΙΣ –  ΔΙΑΧΩΡΙΣΜΟΣ ΦΑΣΕΩΝ</vt:lpstr>
      <vt:lpstr>ΜΕΤΑΒΟΛΗ ΘΕΡΜΟΚΡΑΣΙΑΣ ΒΡΑΣΜΟΥ ΜΕ ΤΟ ΒΑΘΟΣ</vt:lpstr>
      <vt:lpstr>ΜΕΤΑΒΟΛΗ ΣΥΣΤΑΣΗΣ ΡΕΥΣΤΩΝ ΜΕΤΑ ΑΠΟ ΥΠΟΘΑΛΑΣΣΙΑ ΕΚΡΗΞΗ</vt:lpstr>
      <vt:lpstr>ΒΙΟΣΦΑΙΡΑ ΥΠΟΘΑΛΑΣΙΩΝ ΥΔΡΟΘΕΡΜΙΚΩΝ ΣΥΣΤΗΜΑΤΩΝ</vt:lpstr>
      <vt:lpstr>ΣΥΜΜΕΤΟΧΗ ΜΙΚΡΟΟΡΓΑΝΙΣΜΩΝ ΣΕ ΑΝΤΙΔΡΑΣΕΙΣ ΥΔΡΟΘΕΡΜΙΚΩΝ ΣΥΣΤΗΜΑΤΩΝ</vt:lpstr>
      <vt:lpstr>PowerPoint Presentation</vt:lpstr>
      <vt:lpstr>ΥΔΡΟΘΕΡΜΙΚΗ ΔΡΑΣΤΗΡΙΟΤΗΤΑ ΣΑΝΤΟΡΙΝΗ-ΚΟΛΟΥΜΠΟ</vt:lpstr>
      <vt:lpstr>ΒΑΘΥΜΕΤΡΙΚΟΣ ΧΑΡΤΗΣ ΚΟΛΟΥΜΠΟ  Nomikou et al, 2012</vt:lpstr>
      <vt:lpstr>E/V “NAUTILUS” NA014 Expedition, Sept. 2011</vt:lpstr>
      <vt:lpstr>ΜΑΚΡΟΣΚΟΠΙΚΑ ΧΑΡΑΚΤΗΡΙΣΤΙΚΑ ΚΑΜΙΝΑΔΩΝ ΚΟΛΟΥΜΠΟ</vt:lpstr>
      <vt:lpstr>ΟΡΥΚΤΟΛΟΓΙΑ ΥΔΡΟΘΕΡΜΙΚΩΝ ΚΑΜΙΝΑΔΩΝ ΚΟΛΟΥΜΠΟ</vt:lpstr>
      <vt:lpstr>ΓΕΩΧΗΜΙΚΑ ΧΑΡΑΚΤΗΡΙΣΤΙΚΑ ΥΠΟΣΤΡΩΜΑΤΟΣ - ΣΥΓΚΡΙΣΗ ΜΕ ΔΕΔΟΜΕΝΑ ΑΠΟ ΤΟ ΕΛΛΗΝΙΚΟ ΗΦΑΙΣΤΕΙΑΚΟ ΤΟΞΟ</vt:lpstr>
      <vt:lpstr>ΓΕΩΧΗΜΙΚΑ ΧΑΡΑΚΤΗΡΙΣΤΙΚΑ ΚΑΜΙΝΑΔΩΝ - ΣΥΓΚΡΙΣΗ ΜΕ ΔΕΔΟΜΕΝΑ ΑΠΟ ΤΟ ΕΛΛΗΝΙΚΟ ΗΦΑΙΣΤΕΙΑΚΟ ΤΟΞΟ</vt:lpstr>
      <vt:lpstr>ΕΜΠΛΟΥΤΙΣΜΟΣ ΣΤΟΙΧΕΙΩΝ ΣΤΙΣ ΚΑΜΙΝΑΔΕΣ</vt:lpstr>
      <vt:lpstr>PowerPoint Presentation</vt:lpstr>
      <vt:lpstr>ΓΕΝΙΚΑ ΓΕΩΧΗΜΙΚΑ ΧΑΡΑΚΤΗΡΙΣΤΙΚΑ ΥΔΡΟΘΕΡΜΙΚΟΥ ΣΥΣΤΗΜΑΤΟΣ ΚΟΛΟΥΜΠΟ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(1/6)</vt:lpstr>
      <vt:lpstr>Σημείωμα Χρήσης Έργων Τρίτων (2/6)</vt:lpstr>
      <vt:lpstr>Σημείωμα Χρήσης Έργων Τρίτων (3/6)</vt:lpstr>
      <vt:lpstr>Σημείωμα Χρήσης Έργων Τρίτων (4/6)</vt:lpstr>
      <vt:lpstr>Σημείωμα Χρήσης Έργων Τρίτων (5/6)</vt:lpstr>
      <vt:lpstr>Σημείωμα Χρήσης Έργων Τρίτων (6/6)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giannis</cp:lastModifiedBy>
  <cp:revision>214</cp:revision>
  <dcterms:created xsi:type="dcterms:W3CDTF">2012-09-06T09:03:05Z</dcterms:created>
  <dcterms:modified xsi:type="dcterms:W3CDTF">2015-05-19T12:08:28Z</dcterms:modified>
</cp:coreProperties>
</file>