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6"/>
  </p:notesMasterIdLst>
  <p:sldIdLst>
    <p:sldId id="359" r:id="rId3"/>
    <p:sldId id="365" r:id="rId4"/>
    <p:sldId id="366" r:id="rId5"/>
    <p:sldId id="367" r:id="rId6"/>
    <p:sldId id="368" r:id="rId7"/>
    <p:sldId id="369" r:id="rId8"/>
    <p:sldId id="370" r:id="rId9"/>
    <p:sldId id="371" r:id="rId10"/>
    <p:sldId id="372" r:id="rId11"/>
    <p:sldId id="373" r:id="rId12"/>
    <p:sldId id="374" r:id="rId13"/>
    <p:sldId id="375" r:id="rId14"/>
    <p:sldId id="376" r:id="rId15"/>
    <p:sldId id="377" r:id="rId16"/>
    <p:sldId id="378" r:id="rId17"/>
    <p:sldId id="379" r:id="rId18"/>
    <p:sldId id="360" r:id="rId19"/>
    <p:sldId id="361" r:id="rId20"/>
    <p:sldId id="362" r:id="rId21"/>
    <p:sldId id="363" r:id="rId22"/>
    <p:sldId id="364" r:id="rId23"/>
    <p:sldId id="380" r:id="rId24"/>
    <p:sldId id="293" r:id="rId25"/>
  </p:sldIdLst>
  <p:sldSz cx="9144000" cy="6858000" type="screen4x3"/>
  <p:notesSz cx="6858000" cy="9144000"/>
  <p:custDataLst>
    <p:tags r:id="rId27"/>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59"/>
            <p14:sldId id="365"/>
            <p14:sldId id="366"/>
            <p14:sldId id="367"/>
            <p14:sldId id="368"/>
            <p14:sldId id="369"/>
            <p14:sldId id="370"/>
            <p14:sldId id="371"/>
            <p14:sldId id="372"/>
            <p14:sldId id="373"/>
            <p14:sldId id="374"/>
            <p14:sldId id="375"/>
            <p14:sldId id="376"/>
            <p14:sldId id="377"/>
            <p14:sldId id="378"/>
            <p14:sldId id="379"/>
            <p14:sldId id="360"/>
            <p14:sldId id="361"/>
            <p14:sldId id="362"/>
            <p14:sldId id="363"/>
            <p14:sldId id="364"/>
            <p14:sldId id="380"/>
          </p14:sldIdLst>
        </p14:section>
        <p14:section name="Untitled Section" id="{0F1CB131-A6BD-43D0-B8D4-1F27CEF7A05E}">
          <p14:sldIdLst>
            <p14:sldId id="293"/>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77" autoAdjust="0"/>
    <p:restoredTop sz="99309" autoAdjust="0"/>
  </p:normalViewPr>
  <p:slideViewPr>
    <p:cSldViewPr>
      <p:cViewPr varScale="1">
        <p:scale>
          <a:sx n="57" d="100"/>
          <a:sy n="57" d="100"/>
        </p:scale>
        <p:origin x="-3216"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gs" Target="tags/tag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29/10/2015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n-US" altLang="en-US" dirty="0" smtClean="0">
              <a:solidFill>
                <a:srgbClr val="FF0000"/>
              </a:solidFill>
            </a:endParaRPr>
          </a:p>
        </p:txBody>
      </p:sp>
      <p:sp>
        <p:nvSpPr>
          <p:cNvPr id="1126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100EA80-8CC4-4187-A2BA-9FA8D171ECDD}" type="slidenum">
              <a:rPr lang="el-GR" altLang="en-US"/>
              <a:pPr fontAlgn="base">
                <a:spcBef>
                  <a:spcPct val="0"/>
                </a:spcBef>
                <a:spcAft>
                  <a:spcPct val="0"/>
                </a:spcAft>
              </a:pPr>
              <a:t>1</a:t>
            </a:fld>
            <a:endParaRPr lang="el-GR" altLang="en-US" dirty="0"/>
          </a:p>
        </p:txBody>
      </p:sp>
    </p:spTree>
    <p:extLst>
      <p:ext uri="{BB962C8B-B14F-4D97-AF65-F5344CB8AC3E}">
        <p14:creationId xmlns:p14="http://schemas.microsoft.com/office/powerpoint/2010/main" val="2701427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7220AF9-E629-48ED-BFC2-6E03C5A63111}" type="slidenum">
              <a:rPr lang="el-GR" altLang="en-US"/>
              <a:pPr fontAlgn="base">
                <a:spcBef>
                  <a:spcPct val="0"/>
                </a:spcBef>
                <a:spcAft>
                  <a:spcPct val="0"/>
                </a:spcAft>
              </a:pPr>
              <a:t>20</a:t>
            </a:fld>
            <a:endParaRPr lang="el-GR" altLang="en-US"/>
          </a:p>
        </p:txBody>
      </p:sp>
    </p:spTree>
    <p:extLst>
      <p:ext uri="{BB962C8B-B14F-4D97-AF65-F5344CB8AC3E}">
        <p14:creationId xmlns:p14="http://schemas.microsoft.com/office/powerpoint/2010/main" val="1171534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4F57B82-55D5-48B6-A7B9-861FC58016DE}" type="slidenum">
              <a:rPr lang="el-GR" altLang="en-US"/>
              <a:pPr fontAlgn="base">
                <a:spcBef>
                  <a:spcPct val="0"/>
                </a:spcBef>
                <a:spcAft>
                  <a:spcPct val="0"/>
                </a:spcAft>
              </a:pPr>
              <a:t>21</a:t>
            </a:fld>
            <a:endParaRPr lang="el-GR" altLang="en-US"/>
          </a:p>
        </p:txBody>
      </p:sp>
    </p:spTree>
    <p:extLst>
      <p:ext uri="{BB962C8B-B14F-4D97-AF65-F5344CB8AC3E}">
        <p14:creationId xmlns:p14="http://schemas.microsoft.com/office/powerpoint/2010/main" val="1150996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2145123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Μορφή Γραπτού Κειμένου</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Μορφή Γραπτού Κειμένου</a:t>
            </a:r>
          </a:p>
        </p:txBody>
      </p:sp>
      <p:pic>
        <p:nvPicPr>
          <p:cNvPr id="6" name="Picture 5" descr="[DECORATIV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Μορφή Γραπτού Κειμένου</a:t>
            </a:r>
          </a:p>
        </p:txBody>
      </p:sp>
      <p:pic>
        <p:nvPicPr>
          <p:cNvPr id="7" name="Picture 6" descr="[DECORATIV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Μορφή Γραπτού Κειμένου</a:t>
            </a:r>
          </a:p>
        </p:txBody>
      </p:sp>
      <p:pic>
        <p:nvPicPr>
          <p:cNvPr id="9" name="Picture 8" descr="[DECORATIV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Μορφή Γραπτού Κειμένου</a:t>
            </a: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Μορφή Γραπτού Κειμένου</a:t>
            </a:r>
          </a:p>
        </p:txBody>
      </p:sp>
      <p:pic>
        <p:nvPicPr>
          <p:cNvPr id="8" name="Picture 7" descr="[DECORATIV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Μορφή Γραπτού Κειμένου</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hyperlink" Target="http://opencourses.uoa.gr/courses/ECD5/"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21.png"/><Relationship Id="rId4" Type="http://schemas.openxmlformats.org/officeDocument/2006/relationships/hyperlink" Target="%5b1%5d%20http:/creativecommons.org/licenses/by-nc-sa/4.0/"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biblionet.gr/book/6913/%CE%91%CE%BD%CE%B4%CF%81%CE%B9%CE%BA%CF%8C%CF%80%CE%BF%CF%85%CE%BB%CE%BF%CF%82,_%CE%9D%CE%B9%CE%BA%CF%8C%CE%BB%CE%B1%CF%82/%CE%88%CE%BD%CE%B1_%CF%80%CE%B1%CF%81%CE%B1%CE%BC%CF%85%CE%B8%CF%8C%CE%BD%CE%B5%CE%B9%CF%81%CE%B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Λογότυπο Εθνικόν και Καποδιστριακόν Πανεπιστήμιον Αθηνών"/>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79388" y="404813"/>
            <a:ext cx="41481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Τίτλος 1"/>
          <p:cNvSpPr>
            <a:spLocks noGrp="1"/>
          </p:cNvSpPr>
          <p:nvPr>
            <p:ph type="ctrTitle"/>
          </p:nvPr>
        </p:nvSpPr>
        <p:spPr>
          <a:xfrm>
            <a:off x="685800" y="2006600"/>
            <a:ext cx="7772400" cy="1470025"/>
          </a:xfrm>
        </p:spPr>
        <p:txBody>
          <a:bodyPr/>
          <a:lstStyle/>
          <a:p>
            <a:r>
              <a:rPr lang="el-GR" altLang="en-US" sz="4000" dirty="0" smtClean="0"/>
              <a:t>Το Εικονογραφημένο Βιβλίο στην Προσχολική Εκπαίδευση</a:t>
            </a:r>
            <a:endParaRPr lang="el-GR" altLang="en-US" sz="4000" dirty="0" smtClean="0">
              <a:solidFill>
                <a:srgbClr val="5075BC"/>
              </a:solidFill>
            </a:endParaRPr>
          </a:p>
        </p:txBody>
      </p:sp>
      <p:sp>
        <p:nvSpPr>
          <p:cNvPr id="3" name="Υπότιτλος 2"/>
          <p:cNvSpPr>
            <a:spLocks noGrp="1"/>
          </p:cNvSpPr>
          <p:nvPr>
            <p:ph type="subTitle" idx="1"/>
          </p:nvPr>
        </p:nvSpPr>
        <p:spPr>
          <a:xfrm>
            <a:off x="684213" y="3384550"/>
            <a:ext cx="7775575" cy="1752600"/>
          </a:xfrm>
        </p:spPr>
        <p:txBody>
          <a:bodyPr rtlCol="0">
            <a:noAutofit/>
          </a:bodyPr>
          <a:lstStyle/>
          <a:p>
            <a:pPr fontAlgn="auto">
              <a:spcAft>
                <a:spcPts val="0"/>
              </a:spcAft>
              <a:defRPr/>
            </a:pPr>
            <a:r>
              <a:rPr lang="el-GR" sz="2800" dirty="0" smtClean="0">
                <a:solidFill>
                  <a:srgbClr val="5075BC"/>
                </a:solidFill>
                <a:latin typeface="+mj-lt"/>
                <a:ea typeface="+mj-ea"/>
                <a:cs typeface="+mj-cs"/>
              </a:rPr>
              <a:t>Ενότητα </a:t>
            </a:r>
            <a:r>
              <a:rPr lang="el-GR" sz="2800" dirty="0">
                <a:solidFill>
                  <a:srgbClr val="5075BC"/>
                </a:solidFill>
                <a:latin typeface="+mj-lt"/>
                <a:ea typeface="+mj-ea"/>
                <a:cs typeface="+mj-cs"/>
              </a:rPr>
              <a:t>3</a:t>
            </a:r>
            <a:r>
              <a:rPr lang="en-US" sz="2800" dirty="0" smtClean="0">
                <a:solidFill>
                  <a:srgbClr val="5075BC"/>
                </a:solidFill>
                <a:latin typeface="+mj-lt"/>
                <a:ea typeface="+mj-ea"/>
                <a:cs typeface="+mj-cs"/>
              </a:rPr>
              <a:t>.1</a:t>
            </a:r>
            <a:r>
              <a:rPr lang="el-GR" sz="2800" dirty="0" smtClean="0">
                <a:solidFill>
                  <a:srgbClr val="5075BC"/>
                </a:solidFill>
                <a:latin typeface="+mj-lt"/>
                <a:ea typeface="+mj-ea"/>
                <a:cs typeface="+mj-cs"/>
              </a:rPr>
              <a:t>:</a:t>
            </a:r>
            <a:r>
              <a:rPr lang="en-US" sz="2800" dirty="0" smtClean="0">
                <a:solidFill>
                  <a:srgbClr val="5075BC"/>
                </a:solidFill>
                <a:latin typeface="+mj-lt"/>
                <a:ea typeface="+mj-ea"/>
                <a:cs typeface="+mj-cs"/>
              </a:rPr>
              <a:t> </a:t>
            </a:r>
            <a:r>
              <a:rPr lang="el-GR" sz="2800" dirty="0" smtClean="0"/>
              <a:t>Μορφή Γραπτού Κειμένου</a:t>
            </a:r>
            <a:endParaRPr lang="en-GB" sz="2800" dirty="0" smtClean="0"/>
          </a:p>
          <a:p>
            <a:pPr fontAlgn="auto">
              <a:spcAft>
                <a:spcPts val="0"/>
              </a:spcAft>
              <a:defRPr/>
            </a:pPr>
            <a:endParaRPr lang="el-GR" sz="2800" dirty="0" smtClean="0"/>
          </a:p>
          <a:p>
            <a:pPr fontAlgn="auto">
              <a:spcAft>
                <a:spcPts val="0"/>
              </a:spcAft>
              <a:defRPr/>
            </a:pPr>
            <a:r>
              <a:rPr lang="el-GR" sz="2800" dirty="0" smtClean="0"/>
              <a:t>Αγγελική Γιαννικοπούλου</a:t>
            </a:r>
          </a:p>
          <a:p>
            <a:pPr fontAlgn="auto">
              <a:spcAft>
                <a:spcPts val="0"/>
              </a:spcAft>
              <a:defRPr/>
            </a:pPr>
            <a:r>
              <a:rPr lang="el-GR" sz="2800" dirty="0" smtClean="0"/>
              <a:t>Τμήμα </a:t>
            </a:r>
            <a:r>
              <a:rPr lang="el-GR" sz="2800" dirty="0"/>
              <a:t>Εκπαίδευσης και Αγωγής στην Προσχολική Ηλικία (ΤΕΑΠΗ)</a:t>
            </a:r>
            <a:endParaRPr lang="en-US" sz="2800" dirty="0" smtClean="0"/>
          </a:p>
          <a:p>
            <a:pPr fontAlgn="auto">
              <a:spcAft>
                <a:spcPts val="0"/>
              </a:spcAft>
              <a:defRPr/>
            </a:pPr>
            <a:endParaRPr lang="el-GR" sz="2800" dirty="0" smtClean="0"/>
          </a:p>
        </p:txBody>
      </p:sp>
    </p:spTree>
    <p:custDataLst>
      <p:tags r:id="rId1"/>
    </p:custDataLst>
    <p:extLst>
      <p:ext uri="{BB962C8B-B14F-4D97-AF65-F5344CB8AC3E}">
        <p14:creationId xmlns:p14="http://schemas.microsoft.com/office/powerpoint/2010/main" val="271467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latin typeface="Calibri" pitchFamily="34" charset="0"/>
              </a:rPr>
              <a:t>Εικαστική </a:t>
            </a:r>
            <a:r>
              <a:rPr lang="el-GR" dirty="0" smtClean="0">
                <a:latin typeface="Calibri" pitchFamily="34" charset="0"/>
              </a:rPr>
              <a:t>δραστηριότητα (2/2)</a:t>
            </a:r>
            <a:endParaRPr lang="el-GR" dirty="0"/>
          </a:p>
        </p:txBody>
      </p:sp>
      <p:sp>
        <p:nvSpPr>
          <p:cNvPr id="3" name="Θέση περιεχομένου 2"/>
          <p:cNvSpPr>
            <a:spLocks noGrp="1"/>
          </p:cNvSpPr>
          <p:nvPr>
            <p:ph sz="half" idx="1"/>
          </p:nvPr>
        </p:nvSpPr>
        <p:spPr>
          <a:xfrm>
            <a:off x="457200" y="1600200"/>
            <a:ext cx="3826768" cy="4525963"/>
          </a:xfrm>
        </p:spPr>
        <p:txBody>
          <a:bodyPr/>
          <a:lstStyle/>
          <a:p>
            <a:pPr marL="0" indent="0">
              <a:buNone/>
            </a:pPr>
            <a:r>
              <a:rPr lang="el-GR" dirty="0">
                <a:latin typeface="Calibri" pitchFamily="34" charset="0"/>
              </a:rPr>
              <a:t>Τέλος στα αρχιγράμματα προστέθηκε κομφετί για να τους δώσει έναν πιο αποκριάτικο τόνο.</a:t>
            </a:r>
          </a:p>
          <a:p>
            <a:endParaRPr lang="el-GR" dirty="0"/>
          </a:p>
        </p:txBody>
      </p:sp>
      <p:pic>
        <p:nvPicPr>
          <p:cNvPr id="8" name="4 - Θέση περιεχομένου" descr="Τα παιδιά χρωματίζουν το αρχίγραμμα."/>
          <p:cNvPicPr>
            <a:picLocks noGrp="1" noChangeAspect="1"/>
          </p:cNvPicPr>
          <p:nvPr>
            <p:ph sz="half" idx="2"/>
          </p:nvPr>
        </p:nvPicPr>
        <p:blipFill rotWithShape="1">
          <a:blip r:embed="rId2" cstate="screen">
            <a:extLst>
              <a:ext uri="{28A0092B-C50C-407E-A947-70E740481C1C}">
                <a14:useLocalDpi xmlns:a14="http://schemas.microsoft.com/office/drawing/2010/main"/>
              </a:ext>
            </a:extLst>
          </a:blip>
          <a:srcRect/>
          <a:stretch/>
        </p:blipFill>
        <p:spPr>
          <a:xfrm>
            <a:off x="4654352" y="1844824"/>
            <a:ext cx="4032448" cy="4032448"/>
          </a:xfrm>
        </p:spPr>
      </p:pic>
    </p:spTree>
    <p:extLst>
      <p:ext uri="{BB962C8B-B14F-4D97-AF65-F5344CB8AC3E}">
        <p14:creationId xmlns:p14="http://schemas.microsoft.com/office/powerpoint/2010/main" val="2437755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Τα έργα των παιδιών (1/2)</a:t>
            </a:r>
            <a:endParaRPr lang="el-GR" dirty="0"/>
          </a:p>
        </p:txBody>
      </p:sp>
      <p:pic>
        <p:nvPicPr>
          <p:cNvPr id="5" name="5 - Θέση περιεχομένου" descr="Αρχίγραμμα Μ."/>
          <p:cNvPicPr>
            <a:picLocks noGrp="1" noChangeAspect="1"/>
          </p:cNvPicPr>
          <p:nvPr>
            <p:ph sz="half" idx="1"/>
          </p:nvPr>
        </p:nvPicPr>
        <p:blipFill>
          <a:blip r:embed="rId2">
            <a:lum bright="10000" contrast="40000"/>
          </a:blip>
          <a:srcRect/>
          <a:stretch>
            <a:fillRect/>
          </a:stretch>
        </p:blipFill>
        <p:spPr bwMode="auto">
          <a:xfrm>
            <a:off x="664405" y="1617857"/>
            <a:ext cx="3771366" cy="4209331"/>
          </a:xfrm>
          <a:prstGeom prst="rect">
            <a:avLst/>
          </a:prstGeom>
          <a:noFill/>
          <a:ln w="9525">
            <a:noFill/>
            <a:miter lim="800000"/>
            <a:headEnd/>
            <a:tailEnd/>
          </a:ln>
        </p:spPr>
      </p:pic>
      <p:pic>
        <p:nvPicPr>
          <p:cNvPr id="6" name="3 - Θέση περιεχομένου" descr="Αρχίγραμμα Κ."/>
          <p:cNvPicPr>
            <a:picLocks noGrp="1" noChangeAspect="1"/>
          </p:cNvPicPr>
          <p:nvPr>
            <p:ph sz="half" idx="2"/>
          </p:nvPr>
        </p:nvPicPr>
        <p:blipFill>
          <a:blip r:embed="rId3">
            <a:lum bright="10000" contrast="40000"/>
          </a:blip>
          <a:srcRect/>
          <a:stretch>
            <a:fillRect/>
          </a:stretch>
        </p:blipFill>
        <p:spPr bwMode="auto">
          <a:xfrm>
            <a:off x="4644008" y="1628800"/>
            <a:ext cx="3822232" cy="4198388"/>
          </a:xfrm>
          <a:prstGeom prst="rect">
            <a:avLst/>
          </a:prstGeom>
          <a:noFill/>
          <a:ln w="9525">
            <a:noFill/>
            <a:miter lim="800000"/>
            <a:headEnd/>
            <a:tailEnd/>
          </a:ln>
        </p:spPr>
      </p:pic>
    </p:spTree>
    <p:extLst>
      <p:ext uri="{BB962C8B-B14F-4D97-AF65-F5344CB8AC3E}">
        <p14:creationId xmlns:p14="http://schemas.microsoft.com/office/powerpoint/2010/main" val="976264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 έργα των </a:t>
            </a:r>
            <a:r>
              <a:rPr lang="el-GR" dirty="0" smtClean="0"/>
              <a:t>παιδιών (2/2)</a:t>
            </a:r>
            <a:endParaRPr lang="el-GR" dirty="0"/>
          </a:p>
        </p:txBody>
      </p:sp>
      <p:pic>
        <p:nvPicPr>
          <p:cNvPr id="5" name="3 - Θέση περιεχομένου" descr="Αρχίγραμμα Π."/>
          <p:cNvPicPr>
            <a:picLocks noGrp="1" noChangeAspect="1"/>
          </p:cNvPicPr>
          <p:nvPr>
            <p:ph sz="half" idx="1"/>
          </p:nvPr>
        </p:nvPicPr>
        <p:blipFill>
          <a:blip r:embed="rId2">
            <a:lum bright="10000" contrast="40000"/>
          </a:blip>
          <a:srcRect/>
          <a:stretch>
            <a:fillRect/>
          </a:stretch>
        </p:blipFill>
        <p:spPr bwMode="auto">
          <a:xfrm>
            <a:off x="617059" y="1628800"/>
            <a:ext cx="4182874" cy="4253372"/>
          </a:xfrm>
          <a:prstGeom prst="rect">
            <a:avLst/>
          </a:prstGeom>
          <a:noFill/>
          <a:ln w="9525">
            <a:noFill/>
            <a:miter lim="800000"/>
            <a:headEnd/>
            <a:tailEnd/>
          </a:ln>
        </p:spPr>
      </p:pic>
      <p:pic>
        <p:nvPicPr>
          <p:cNvPr id="6" name="3 - Θέση περιεχομένου" descr="Αρχίγραμμα Μ."/>
          <p:cNvPicPr>
            <a:picLocks noGrp="1" noChangeAspect="1"/>
          </p:cNvPicPr>
          <p:nvPr>
            <p:ph sz="half" idx="2"/>
          </p:nvPr>
        </p:nvPicPr>
        <p:blipFill>
          <a:blip r:embed="rId3">
            <a:lum bright="10000" contrast="40000"/>
          </a:blip>
          <a:srcRect/>
          <a:stretch>
            <a:fillRect/>
          </a:stretch>
        </p:blipFill>
        <p:spPr bwMode="auto">
          <a:xfrm>
            <a:off x="4932040" y="1628800"/>
            <a:ext cx="3668676" cy="4253372"/>
          </a:xfrm>
          <a:prstGeom prst="rect">
            <a:avLst/>
          </a:prstGeom>
          <a:noFill/>
          <a:ln w="9525">
            <a:noFill/>
            <a:miter lim="800000"/>
            <a:headEnd/>
            <a:tailEnd/>
          </a:ln>
        </p:spPr>
      </p:pic>
    </p:spTree>
    <p:extLst>
      <p:ext uri="{BB962C8B-B14F-4D97-AF65-F5344CB8AC3E}">
        <p14:creationId xmlns:p14="http://schemas.microsoft.com/office/powerpoint/2010/main" val="2993723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 δημιουργία του βιβλίου (1/3)</a:t>
            </a:r>
            <a:endParaRPr lang="el-GR" dirty="0"/>
          </a:p>
        </p:txBody>
      </p:sp>
      <p:sp>
        <p:nvSpPr>
          <p:cNvPr id="3" name="Θέση περιεχομένου 2"/>
          <p:cNvSpPr>
            <a:spLocks noGrp="1"/>
          </p:cNvSpPr>
          <p:nvPr>
            <p:ph sz="half" idx="1"/>
          </p:nvPr>
        </p:nvSpPr>
        <p:spPr/>
        <p:txBody>
          <a:bodyPr/>
          <a:lstStyle/>
          <a:p>
            <a:pPr marL="0" indent="0">
              <a:buNone/>
            </a:pPr>
            <a:r>
              <a:rPr lang="el-GR" dirty="0">
                <a:latin typeface="Calibri" pitchFamily="34" charset="0"/>
              </a:rPr>
              <a:t>Όταν τελείωσαν οι ζωγραφιές τις επεξεργαστήκαμε στον υπολογιστή και τοποθετήσαμε τα αρχιγράμματα.</a:t>
            </a:r>
          </a:p>
          <a:p>
            <a:endParaRPr lang="el-GR" dirty="0"/>
          </a:p>
        </p:txBody>
      </p:sp>
      <p:pic>
        <p:nvPicPr>
          <p:cNvPr id="7" name="Θέση περιεχομένου 6" descr="Ιστορίες με αρχιγράμματα."/>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4648200" y="1617266"/>
            <a:ext cx="4038600" cy="4491830"/>
          </a:xfrm>
        </p:spPr>
      </p:pic>
    </p:spTree>
    <p:extLst>
      <p:ext uri="{BB962C8B-B14F-4D97-AF65-F5344CB8AC3E}">
        <p14:creationId xmlns:p14="http://schemas.microsoft.com/office/powerpoint/2010/main" val="2388668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p:txBody>
          <a:bodyPr/>
          <a:lstStyle/>
          <a:p>
            <a:r>
              <a:rPr lang="el-GR" dirty="0"/>
              <a:t>Η δημιουργία του βιβλίου </a:t>
            </a:r>
            <a:r>
              <a:rPr lang="el-GR" dirty="0" smtClean="0"/>
              <a:t>(2/3</a:t>
            </a:r>
            <a:r>
              <a:rPr lang="el-GR" dirty="0"/>
              <a:t>)</a:t>
            </a:r>
          </a:p>
        </p:txBody>
      </p:sp>
      <p:pic>
        <p:nvPicPr>
          <p:cNvPr id="5" name="3 - Θέση περιεχομένου" descr="Ιστορία με αρχίγραμμα.."/>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457200" y="2348706"/>
            <a:ext cx="4038600" cy="3028950"/>
          </a:xfrm>
        </p:spPr>
      </p:pic>
      <p:pic>
        <p:nvPicPr>
          <p:cNvPr id="6" name="3 - Θέση περιεχομένου" descr="Ιστορία με αρχίγραμμα.."/>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bwMode="auto">
          <a:xfrm>
            <a:off x="4648200" y="2348706"/>
            <a:ext cx="4038600" cy="3028950"/>
          </a:xfrm>
          <a:prstGeom prst="rect">
            <a:avLst/>
          </a:prstGeom>
          <a:noFill/>
          <a:ln w="9525">
            <a:noFill/>
            <a:miter lim="800000"/>
            <a:headEnd/>
            <a:tailEnd/>
          </a:ln>
        </p:spPr>
      </p:pic>
    </p:spTree>
    <p:extLst>
      <p:ext uri="{BB962C8B-B14F-4D97-AF65-F5344CB8AC3E}">
        <p14:creationId xmlns:p14="http://schemas.microsoft.com/office/powerpoint/2010/main" val="1672556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5 - Θέση περιεχομένου" descr="Οι ιστορίες συγκρότησαν το βιβλίο."/>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3203848" y="1700808"/>
            <a:ext cx="5482952" cy="4112213"/>
          </a:xfrm>
        </p:spPr>
      </p:pic>
      <p:sp>
        <p:nvSpPr>
          <p:cNvPr id="3" name="Θέση περιεχομένου 2"/>
          <p:cNvSpPr>
            <a:spLocks noGrp="1"/>
          </p:cNvSpPr>
          <p:nvPr>
            <p:ph type="body" sz="half" idx="2"/>
          </p:nvPr>
        </p:nvSpPr>
        <p:spPr>
          <a:xfrm>
            <a:off x="457201" y="1556792"/>
            <a:ext cx="2530624" cy="4608512"/>
          </a:xfrm>
        </p:spPr>
        <p:txBody>
          <a:bodyPr>
            <a:normAutofit/>
          </a:bodyPr>
          <a:lstStyle/>
          <a:p>
            <a:pPr marL="0" indent="0">
              <a:buNone/>
            </a:pPr>
            <a:r>
              <a:rPr lang="el-GR" sz="2800" dirty="0">
                <a:latin typeface="Calibri" pitchFamily="34" charset="0"/>
              </a:rPr>
              <a:t>Το βιβλίο ολοκληρώθηκε.</a:t>
            </a:r>
          </a:p>
          <a:p>
            <a:endParaRPr lang="el-GR" sz="2800" dirty="0"/>
          </a:p>
        </p:txBody>
      </p:sp>
      <p:sp>
        <p:nvSpPr>
          <p:cNvPr id="7" name="Τίτλος 6"/>
          <p:cNvSpPr>
            <a:spLocks noGrp="1"/>
          </p:cNvSpPr>
          <p:nvPr>
            <p:ph type="title"/>
          </p:nvPr>
        </p:nvSpPr>
        <p:spPr/>
        <p:txBody>
          <a:bodyPr/>
          <a:lstStyle/>
          <a:p>
            <a:r>
              <a:rPr lang="el-GR" dirty="0"/>
              <a:t>Η δημιουργία του βιβλίου </a:t>
            </a:r>
            <a:r>
              <a:rPr lang="el-GR" dirty="0" smtClean="0"/>
              <a:t>(3/3</a:t>
            </a:r>
            <a:r>
              <a:rPr lang="el-GR" dirty="0"/>
              <a:t>)</a:t>
            </a:r>
          </a:p>
        </p:txBody>
      </p:sp>
    </p:spTree>
    <p:extLst>
      <p:ext uri="{BB962C8B-B14F-4D97-AF65-F5344CB8AC3E}">
        <p14:creationId xmlns:p14="http://schemas.microsoft.com/office/powerpoint/2010/main" val="1539719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smtClean="0"/>
              <a:t>Το τελικό αποτέλεσμα</a:t>
            </a:r>
            <a:endParaRPr lang="el-GR" dirty="0"/>
          </a:p>
        </p:txBody>
      </p:sp>
      <p:pic>
        <p:nvPicPr>
          <p:cNvPr id="7" name="6 - Θέση περιεχομένου" descr="Το εξώφυλλο του βιβλίου που έφτιαξε η τάξη."/>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a:xfrm>
            <a:off x="2559812" y="1804067"/>
            <a:ext cx="4037076" cy="4032504"/>
          </a:xfrm>
        </p:spPr>
      </p:pic>
    </p:spTree>
    <p:extLst>
      <p:ext uri="{BB962C8B-B14F-4D97-AF65-F5344CB8AC3E}">
        <p14:creationId xmlns:p14="http://schemas.microsoft.com/office/powerpoint/2010/main" val="212503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στο πλαίσιο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19672" y="4653136"/>
            <a:ext cx="5501640" cy="1386840"/>
          </a:xfrm>
          <a:prstGeom prst="rect">
            <a:avLst/>
          </a:prstGeom>
        </p:spPr>
      </p:pic>
    </p:spTree>
    <p:custDataLst>
      <p:tags r:id="rId1"/>
    </p:custDataLst>
    <p:extLst>
      <p:ext uri="{BB962C8B-B14F-4D97-AF65-F5344CB8AC3E}">
        <p14:creationId xmlns:p14="http://schemas.microsoft.com/office/powerpoint/2010/main" val="6850587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28596526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  </a:t>
            </a:r>
            <a:endParaRPr lang="el-GR" sz="2000" dirty="0"/>
          </a:p>
        </p:txBody>
      </p:sp>
    </p:spTree>
    <p:extLst>
      <p:ext uri="{BB962C8B-B14F-4D97-AF65-F5344CB8AC3E}">
        <p14:creationId xmlns:p14="http://schemas.microsoft.com/office/powerpoint/2010/main" val="993698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Πρακτική Εφαρμογή</a:t>
            </a:r>
            <a:endParaRPr lang="en-GB" dirty="0"/>
          </a:p>
        </p:txBody>
      </p:sp>
      <p:sp>
        <p:nvSpPr>
          <p:cNvPr id="7" name="Θέση περιεχομένου 6" descr="Ένα παραμυθόνειρο."/>
          <p:cNvSpPr>
            <a:spLocks noGrp="1"/>
          </p:cNvSpPr>
          <p:nvPr>
            <p:ph sz="half" idx="1"/>
          </p:nvPr>
        </p:nvSpPr>
        <p:spPr/>
        <p:txBody>
          <a:bodyPr>
            <a:noAutofit/>
          </a:bodyPr>
          <a:lstStyle/>
          <a:p>
            <a:pPr marL="0" indent="0">
              <a:buNone/>
            </a:pPr>
            <a:r>
              <a:rPr lang="el-GR" sz="2400" b="1" dirty="0" smtClean="0"/>
              <a:t>Πρακτική εφαρμογή</a:t>
            </a:r>
            <a:r>
              <a:rPr lang="en-GB" sz="2400" dirty="0" smtClean="0"/>
              <a:t>:</a:t>
            </a:r>
            <a:r>
              <a:rPr lang="el-GR" sz="2400" dirty="0" smtClean="0"/>
              <a:t> </a:t>
            </a:r>
          </a:p>
          <a:p>
            <a:pPr marL="0" indent="0">
              <a:spcBef>
                <a:spcPts val="0"/>
              </a:spcBef>
              <a:buNone/>
            </a:pPr>
            <a:r>
              <a:rPr lang="el-GR" sz="2400" dirty="0"/>
              <a:t>Σοφία </a:t>
            </a:r>
            <a:r>
              <a:rPr lang="el-GR" sz="2400" dirty="0" err="1" smtClean="0"/>
              <a:t>Μιχαλοπούλου</a:t>
            </a:r>
            <a:r>
              <a:rPr lang="el-GR" sz="2400" dirty="0" smtClean="0"/>
              <a:t>.</a:t>
            </a:r>
            <a:endParaRPr lang="el-GR" sz="2400" dirty="0"/>
          </a:p>
          <a:p>
            <a:pPr marL="0" indent="0">
              <a:spcBef>
                <a:spcPts val="1200"/>
              </a:spcBef>
              <a:buNone/>
            </a:pPr>
            <a:r>
              <a:rPr lang="el-GR" altLang="en-US" sz="2400" b="1" dirty="0" smtClean="0"/>
              <a:t>Βιβλίο</a:t>
            </a:r>
            <a:r>
              <a:rPr lang="el-GR" altLang="en-US" sz="2400" dirty="0" smtClean="0"/>
              <a:t>: </a:t>
            </a:r>
            <a:r>
              <a:rPr lang="el-GR" sz="2400" dirty="0" smtClean="0"/>
              <a:t>Ανδρικόπουλος</a:t>
            </a:r>
            <a:r>
              <a:rPr lang="el-GR" sz="2400" dirty="0"/>
              <a:t>, Νικόλας. </a:t>
            </a:r>
            <a:r>
              <a:rPr lang="el-GR" sz="2400" b="1" dirty="0"/>
              <a:t>Ένα </a:t>
            </a:r>
            <a:r>
              <a:rPr lang="el-GR" sz="2400" b="1" dirty="0" err="1"/>
              <a:t>παραμυθόνειρο</a:t>
            </a:r>
            <a:r>
              <a:rPr lang="el-GR" sz="2400" b="1" dirty="0"/>
              <a:t> </a:t>
            </a:r>
            <a:r>
              <a:rPr lang="el-GR" sz="2400" dirty="0"/>
              <a:t>/ Νικόλας </a:t>
            </a:r>
            <a:r>
              <a:rPr lang="el-GR" sz="2400" dirty="0" smtClean="0"/>
              <a:t>Ανδρικόπουλος· </a:t>
            </a:r>
            <a:r>
              <a:rPr lang="el-GR" sz="2400" dirty="0"/>
              <a:t>εικονογράφηση Νικόλας Ανδρικόπουλος. - </a:t>
            </a:r>
            <a:r>
              <a:rPr lang="el-GR" sz="2400" dirty="0" smtClean="0"/>
              <a:t>Αθήνα: </a:t>
            </a:r>
            <a:r>
              <a:rPr lang="el-GR" sz="2400" dirty="0"/>
              <a:t>Ελληνικά Γράμματα, </a:t>
            </a:r>
            <a:r>
              <a:rPr lang="el-GR" sz="2400" dirty="0" smtClean="0"/>
              <a:t>1999.</a:t>
            </a:r>
            <a:endParaRPr lang="en-GB" sz="2400" dirty="0"/>
          </a:p>
        </p:txBody>
      </p:sp>
      <p:pic>
        <p:nvPicPr>
          <p:cNvPr id="6" name="5 - Θέση περιεχομένου" descr="Εξώφυλλο του βιβλίου: "/>
          <p:cNvPicPr>
            <a:picLocks noGrp="1" noChangeAspect="1"/>
          </p:cNvPicPr>
          <p:nvPr>
            <p:ph sz="half" idx="2"/>
          </p:nvPr>
        </p:nvPicPr>
        <p:blipFill>
          <a:blip r:embed="rId3" cstate="screen">
            <a:extLst>
              <a:ext uri="{28A0092B-C50C-407E-A947-70E740481C1C}">
                <a14:useLocalDpi xmlns:a14="http://schemas.microsoft.com/office/drawing/2010/main"/>
              </a:ext>
            </a:extLst>
          </a:blip>
          <a:srcRect/>
          <a:stretch>
            <a:fillRect/>
          </a:stretch>
        </p:blipFill>
        <p:spPr bwMode="auto">
          <a:xfrm>
            <a:off x="5209032" y="1600200"/>
            <a:ext cx="3370762" cy="3988911"/>
          </a:xfrm>
          <a:prstGeom prst="rect">
            <a:avLst/>
          </a:prstGeom>
          <a:noFill/>
          <a:ln w="9525">
            <a:noFill/>
            <a:miter lim="800000"/>
            <a:headEnd/>
            <a:tailEnd/>
          </a:ln>
        </p:spPr>
      </p:pic>
      <p:sp>
        <p:nvSpPr>
          <p:cNvPr id="5" name="TextBox 4"/>
          <p:cNvSpPr txBox="1"/>
          <p:nvPr/>
        </p:nvSpPr>
        <p:spPr>
          <a:xfrm>
            <a:off x="4747899" y="5265204"/>
            <a:ext cx="472173" cy="360040"/>
          </a:xfrm>
          <a:prstGeom prst="rect">
            <a:avLst/>
          </a:prstGeom>
        </p:spPr>
        <p:txBody>
          <a:bodyPr vert="horz" wrap="square" lIns="91440" tIns="45720" rIns="91440" bIns="45720" rtlCol="0" anchor="ctr">
            <a:noAutofit/>
          </a:bodyPr>
          <a:lstStyle/>
          <a:p>
            <a:r>
              <a:rPr lang="el-GR" b="1" dirty="0" smtClean="0">
                <a:latin typeface="+mj-lt"/>
              </a:rPr>
              <a:t>[1]</a:t>
            </a:r>
          </a:p>
        </p:txBody>
      </p:sp>
    </p:spTree>
    <p:custDataLst>
      <p:tags r:id="rId1"/>
    </p:custDataLst>
    <p:extLst>
      <p:ext uri="{BB962C8B-B14F-4D97-AF65-F5344CB8AC3E}">
        <p14:creationId xmlns:p14="http://schemas.microsoft.com/office/powerpoint/2010/main" val="21602057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l-GR" altLang="en-US" smtClean="0"/>
              <a:t>Σημείωμα Αναφοράς</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a:buNone/>
              <a:defRPr/>
            </a:pPr>
            <a:r>
              <a:rPr lang="el-GR" sz="2000" dirty="0" smtClean="0"/>
              <a:t>Copyright </a:t>
            </a:r>
            <a:r>
              <a:rPr lang="el-GR" sz="2000" dirty="0" err="1" smtClean="0"/>
              <a:t>Εθνικόν</a:t>
            </a:r>
            <a:r>
              <a:rPr lang="el-GR" sz="2000" dirty="0" smtClean="0"/>
              <a:t> και </a:t>
            </a:r>
            <a:r>
              <a:rPr lang="el-GR" sz="2000" dirty="0" err="1" smtClean="0"/>
              <a:t>Καποδιστριακόν</a:t>
            </a:r>
            <a:r>
              <a:rPr lang="el-GR" sz="2000" dirty="0" smtClean="0"/>
              <a:t> </a:t>
            </a:r>
            <a:r>
              <a:rPr lang="el-GR" sz="2000" dirty="0" err="1" smtClean="0"/>
              <a:t>Πανεπιστήμιον</a:t>
            </a:r>
            <a:r>
              <a:rPr lang="el-GR" sz="2000" dirty="0" smtClean="0"/>
              <a:t> Αθηνών</a:t>
            </a:r>
            <a:r>
              <a:rPr lang="en-US" sz="2000" dirty="0" smtClean="0"/>
              <a:t>, </a:t>
            </a:r>
            <a:r>
              <a:rPr lang="el-GR" sz="2000" dirty="0" smtClean="0"/>
              <a:t>Αγγελική </a:t>
            </a:r>
            <a:r>
              <a:rPr lang="el-GR" sz="2000" dirty="0" err="1" smtClean="0"/>
              <a:t>Γιαννικοπούλου</a:t>
            </a:r>
            <a:r>
              <a:rPr lang="el-GR" sz="2000" dirty="0" smtClean="0"/>
              <a:t> 2015. </a:t>
            </a:r>
            <a:r>
              <a:rPr lang="el-GR" sz="2000" dirty="0"/>
              <a:t>Σοφία </a:t>
            </a:r>
            <a:r>
              <a:rPr lang="el-GR" sz="2000" dirty="0" err="1" smtClean="0"/>
              <a:t>Μιχαλοπούλου</a:t>
            </a:r>
            <a:r>
              <a:rPr lang="el-GR" sz="2000" dirty="0" smtClean="0"/>
              <a:t>, Αγγελική </a:t>
            </a:r>
            <a:r>
              <a:rPr lang="el-GR" sz="2000" dirty="0" err="1" smtClean="0"/>
              <a:t>Γιαννικοπούλου</a:t>
            </a:r>
            <a:r>
              <a:rPr lang="el-GR" sz="2000" dirty="0"/>
              <a:t>. «Το Εικονογραφημένο Βιβλίο στην Προσχολική </a:t>
            </a:r>
            <a:r>
              <a:rPr lang="el-GR" sz="2000" dirty="0" smtClean="0"/>
              <a:t>Εκπαίδευση. </a:t>
            </a:r>
            <a:r>
              <a:rPr lang="el-GR" sz="2000" dirty="0"/>
              <a:t>Μορφή Γραπτού </a:t>
            </a:r>
            <a:r>
              <a:rPr lang="el-GR" sz="2000" dirty="0" smtClean="0"/>
              <a:t>Κειμένου</a:t>
            </a:r>
            <a:r>
              <a:rPr lang="el-GR" sz="2000" dirty="0"/>
              <a:t>. Ένα </a:t>
            </a:r>
            <a:r>
              <a:rPr lang="el-GR" sz="2000" dirty="0" err="1" smtClean="0"/>
              <a:t>παραμυθόνειρο</a:t>
            </a:r>
            <a:r>
              <a:rPr lang="el-GR" sz="2000" dirty="0" smtClean="0"/>
              <a:t>». </a:t>
            </a:r>
            <a:r>
              <a:rPr lang="el-GR" sz="2000" dirty="0"/>
              <a:t>Έκδοση: </a:t>
            </a:r>
            <a:r>
              <a:rPr lang="el-GR" sz="2000" dirty="0" smtClean="0"/>
              <a:t>1.0</a:t>
            </a:r>
            <a:r>
              <a:rPr lang="el-GR" sz="2000" dirty="0"/>
              <a:t>. Αθήνα </a:t>
            </a:r>
            <a:r>
              <a:rPr lang="el-GR" sz="2000" dirty="0" smtClean="0"/>
              <a:t>2015. </a:t>
            </a:r>
            <a:r>
              <a:rPr lang="el-GR" sz="2000" dirty="0"/>
              <a:t>Διαθέσιμο από τη δικτυακή διεύθυνση: </a:t>
            </a:r>
            <a:r>
              <a:rPr lang="en-GB" sz="2000" dirty="0">
                <a:hlinkClick r:id="rId3" tooltip="Ανοιχτό Μάθημα: Το Εικονογραφημένο Βιβλίο στην Προσχολική Εκπαίδευση"/>
              </a:rPr>
              <a:t>http://opencourses.uoa.gr/courses/ECD5/</a:t>
            </a:r>
            <a:r>
              <a:rPr lang="el-GR" sz="2000" dirty="0" smtClean="0"/>
              <a:t>.</a:t>
            </a:r>
            <a:endParaRPr lang="el-GR" sz="2000" dirty="0"/>
          </a:p>
          <a:p>
            <a:pPr fontAlgn="auto">
              <a:spcAft>
                <a:spcPts val="0"/>
              </a:spcAft>
              <a:defRPr/>
            </a:pPr>
            <a:endParaRPr lang="el-GR" sz="2000" dirty="0"/>
          </a:p>
        </p:txBody>
      </p:sp>
    </p:spTree>
    <p:extLst>
      <p:ext uri="{BB962C8B-B14F-4D97-AF65-F5344CB8AC3E}">
        <p14:creationId xmlns:p14="http://schemas.microsoft.com/office/powerpoint/2010/main" val="1029222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161925"/>
            <a:ext cx="8229600" cy="1143000"/>
          </a:xfrm>
        </p:spPr>
        <p:txBody>
          <a:bodyPr/>
          <a:lstStyle/>
          <a:p>
            <a:r>
              <a:rPr lang="el-GR" altLang="en-US" smtClean="0"/>
              <a:t>Σημείωμα Αδειοδότησης</a:t>
            </a:r>
          </a:p>
        </p:txBody>
      </p:sp>
      <p:sp>
        <p:nvSpPr>
          <p:cNvPr id="34819" name="Content Placeholder 2"/>
          <p:cNvSpPr>
            <a:spLocks noGrp="1"/>
          </p:cNvSpPr>
          <p:nvPr>
            <p:ph idx="1"/>
          </p:nvPr>
        </p:nvSpPr>
        <p:spPr>
          <a:xfrm>
            <a:off x="107950" y="765175"/>
            <a:ext cx="8928100" cy="1439863"/>
          </a:xfrm>
        </p:spPr>
        <p:txBody>
          <a:bodyPr>
            <a:normAutofit fontScale="92500" lnSpcReduction="10000"/>
          </a:bodyPr>
          <a:lstStyle/>
          <a:p>
            <a:pPr marL="0" indent="0">
              <a:buFont typeface="Arial" panose="020B0604020202020204" pitchFamily="34" charset="0"/>
              <a:buNone/>
            </a:pPr>
            <a:r>
              <a:rPr lang="el-GR" altLang="en-US" sz="2000" smtClean="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a:buFont typeface="Arial" panose="020B0604020202020204" pitchFamily="34" charset="0"/>
              <a:buNone/>
            </a:pPr>
            <a:endParaRPr lang="el-GR" altLang="en-US" sz="2000" smtClean="0"/>
          </a:p>
        </p:txBody>
      </p:sp>
      <p:pic>
        <p:nvPicPr>
          <p:cNvPr id="34820" name="Picture 22" descr="Λογότυπο για Άδειες χρήσης Creative Commons BY-NC-ND">
            <a:hlinkClick r:id="rId4"/>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7950" y="2924175"/>
            <a:ext cx="9036050" cy="3457575"/>
          </a:xfrm>
          <a:prstGeom prst="rect">
            <a:avLst/>
          </a:prstGeom>
        </p:spPr>
        <p:txBody>
          <a:bodyPr anchor="ctr">
            <a:normAutofit/>
          </a:bodyPr>
          <a:lstStyle/>
          <a:p>
            <a:pPr eaLnBrk="1" fontAlgn="auto" hangingPunct="1">
              <a:spcBef>
                <a:spcPts val="0"/>
              </a:spcBef>
              <a:spcAft>
                <a:spcPts val="0"/>
              </a:spcAft>
              <a:defRPr/>
            </a:pPr>
            <a:r>
              <a:rPr lang="el-GR" dirty="0">
                <a:latin typeface="+mn-lt"/>
              </a:rPr>
              <a:t>[1] http://creativecommons.org/licenses/by-nc-sa/4.0/ </a:t>
            </a:r>
            <a:endParaRPr lang="en-US" dirty="0">
              <a:latin typeface="+mn-lt"/>
            </a:endParaRPr>
          </a:p>
          <a:p>
            <a:pPr eaLnBrk="1" fontAlgn="auto" hangingPunct="1">
              <a:spcBef>
                <a:spcPts val="0"/>
              </a:spcBef>
              <a:spcAft>
                <a:spcPts val="0"/>
              </a:spcAft>
              <a:defRPr/>
            </a:pPr>
            <a:endParaRPr lang="el-GR" dirty="0">
              <a:latin typeface="+mn-lt"/>
            </a:endParaRPr>
          </a:p>
          <a:p>
            <a:pPr eaLnBrk="1" fontAlgn="auto" hangingPunct="1">
              <a:spcBef>
                <a:spcPts val="0"/>
              </a:spcBef>
              <a:spcAft>
                <a:spcPts val="0"/>
              </a:spcAft>
              <a:defRPr/>
            </a:pPr>
            <a:r>
              <a:rPr lang="el-GR" dirty="0">
                <a:latin typeface="+mn-lt"/>
              </a:rPr>
              <a:t>Ως </a:t>
            </a:r>
            <a:r>
              <a:rPr lang="el-GR" b="1" dirty="0">
                <a:latin typeface="+mn-lt"/>
              </a:rPr>
              <a:t>Μη Εμπορική</a:t>
            </a:r>
            <a:r>
              <a:rPr lang="el-GR" dirty="0">
                <a:latin typeface="+mn-lt"/>
              </a:rPr>
              <a:t> ορίζεται η χρήση:</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 δεν περιλαμβάνει άμεσο ή έμμεσο οικονομικό όφελος από τη χρήση του έργου, για τον διανομέα του έργου και </a:t>
            </a:r>
            <a:r>
              <a:rPr lang="el-GR" dirty="0" err="1">
                <a:latin typeface="+mn-lt"/>
              </a:rPr>
              <a:t>αδειοδόχο</a:t>
            </a:r>
            <a:r>
              <a:rPr lang="el-GR" dirty="0">
                <a:latin typeface="+mn-lt"/>
              </a:rPr>
              <a:t>.</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προσπορίζει στον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τόπο.</a:t>
            </a:r>
            <a:endParaRPr lang="en-US" dirty="0">
              <a:latin typeface="+mn-lt"/>
            </a:endParaRPr>
          </a:p>
          <a:p>
            <a:pPr marL="342900" indent="-342900" eaLnBrk="1" fontAlgn="auto" hangingPunct="1">
              <a:spcBef>
                <a:spcPts val="0"/>
              </a:spcBef>
              <a:spcAft>
                <a:spcPts val="0"/>
              </a:spcAft>
              <a:buFont typeface="Arial" panose="020B0604020202020204" pitchFamily="34" charset="0"/>
              <a:buChar char="•"/>
              <a:defRPr/>
            </a:pPr>
            <a:endParaRPr lang="el-GR" dirty="0">
              <a:latin typeface="+mn-lt"/>
            </a:endParaRPr>
          </a:p>
          <a:p>
            <a:pPr eaLnBrk="1" fontAlgn="auto" hangingPunct="1">
              <a:spcBef>
                <a:spcPts val="0"/>
              </a:spcBef>
              <a:spcAft>
                <a:spcPts val="0"/>
              </a:spcAft>
              <a:defRPr/>
            </a:pPr>
            <a:r>
              <a:rPr lang="el-GR" dirty="0">
                <a:latin typeface="+mn-lt"/>
              </a:rPr>
              <a:t>Ο 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p>
        </p:txBody>
      </p:sp>
    </p:spTree>
    <p:custDataLst>
      <p:tags r:id="rId1"/>
    </p:custDataLst>
    <p:extLst>
      <p:ext uri="{BB962C8B-B14F-4D97-AF65-F5344CB8AC3E}">
        <p14:creationId xmlns:p14="http://schemas.microsoft.com/office/powerpoint/2010/main" val="18086976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smtClean="0"/>
              <a:t>το Σημείωμα Αν</a:t>
            </a:r>
            <a:r>
              <a:rPr lang="en-US" sz="2000" dirty="0" smtClean="0"/>
              <a:t>α</a:t>
            </a:r>
            <a:r>
              <a:rPr lang="el-GR" sz="2000" dirty="0" smtClean="0"/>
              <a:t>φοράς,</a:t>
            </a:r>
            <a:endParaRPr lang="el-GR" sz="2000" dirty="0"/>
          </a:p>
          <a:p>
            <a:pPr lvl="1">
              <a:buFont typeface="Wingdings" panose="05000000000000000000" pitchFamily="2" charset="2"/>
              <a:buChar char="§"/>
            </a:pPr>
            <a:r>
              <a:rPr lang="el-GR" sz="2000" dirty="0"/>
              <a:t>τ</a:t>
            </a:r>
            <a:r>
              <a:rPr lang="el-GR" sz="2000" dirty="0" smtClean="0"/>
              <a:t>ο Σημείωμα </a:t>
            </a:r>
            <a:r>
              <a:rPr lang="el-GR" sz="2000" dirty="0" err="1" smtClean="0"/>
              <a:t>Αδειοδότησης</a:t>
            </a:r>
            <a:r>
              <a:rPr lang="el-GR" sz="2000" dirty="0" smtClean="0"/>
              <a:t>,</a:t>
            </a:r>
            <a:endParaRPr lang="el-GR" sz="2000" dirty="0"/>
          </a:p>
          <a:p>
            <a:pPr lvl="1">
              <a:buFont typeface="Wingdings" panose="05000000000000000000" pitchFamily="2" charset="2"/>
              <a:buChar char="§"/>
            </a:pPr>
            <a:r>
              <a:rPr lang="el-GR" sz="2000" dirty="0" smtClean="0"/>
              <a:t>τη δήλωση Διατήρησης 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r>
              <a:rPr lang="el-GR" sz="2000" dirty="0" smtClean="0"/>
              <a:t>),</a:t>
            </a:r>
            <a:endParaRPr lang="el-GR" sz="2000" dirty="0"/>
          </a:p>
          <a:p>
            <a:pPr marL="0" indent="0">
              <a:buNone/>
            </a:pPr>
            <a:r>
              <a:rPr lang="el-GR" sz="2400" dirty="0"/>
              <a:t>μαζί με τους </a:t>
            </a:r>
            <a:r>
              <a:rPr lang="el-GR" sz="2400" dirty="0" smtClean="0"/>
              <a:t>συνοδευτικούς </a:t>
            </a:r>
            <a:r>
              <a:rPr lang="el-GR" sz="2400" dirty="0" err="1" smtClean="0"/>
              <a:t>υπερσυνδέσμους</a:t>
            </a:r>
            <a:r>
              <a:rPr lang="el-GR" sz="2400" dirty="0"/>
              <a:t>.</a:t>
            </a:r>
          </a:p>
          <a:p>
            <a:endParaRPr lang="el-GR" sz="2000" dirty="0"/>
          </a:p>
        </p:txBody>
      </p:sp>
    </p:spTree>
    <p:extLst>
      <p:ext uri="{BB962C8B-B14F-4D97-AF65-F5344CB8AC3E}">
        <p14:creationId xmlns:p14="http://schemas.microsoft.com/office/powerpoint/2010/main" val="16418457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dirty="0"/>
              <a:t>Εικόνα 1, </a:t>
            </a:r>
            <a:r>
              <a:rPr lang="el-GR" sz="2000" dirty="0" smtClean="0"/>
              <a:t>2: </a:t>
            </a:r>
            <a:r>
              <a:rPr lang="el-GR" sz="2000" dirty="0"/>
              <a:t>Εξώφυλλο και </a:t>
            </a:r>
            <a:r>
              <a:rPr lang="el-GR" sz="2000" dirty="0" smtClean="0"/>
              <a:t>τμήματα από σελίδες </a:t>
            </a:r>
            <a:r>
              <a:rPr lang="el-GR" sz="2000" dirty="0"/>
              <a:t>του βιβλίου </a:t>
            </a:r>
            <a:r>
              <a:rPr lang="el-GR" sz="2000" dirty="0" smtClean="0"/>
              <a:t>«</a:t>
            </a:r>
            <a:r>
              <a:rPr lang="el-GR" sz="2000" dirty="0">
                <a:hlinkClick r:id="rId3"/>
              </a:rPr>
              <a:t>Ένα </a:t>
            </a:r>
            <a:r>
              <a:rPr lang="el-GR" sz="2000" dirty="0" err="1" smtClean="0">
                <a:hlinkClick r:id="rId3"/>
              </a:rPr>
              <a:t>παραμυθόνειρο</a:t>
            </a:r>
            <a:r>
              <a:rPr lang="el-GR" sz="2000" dirty="0" smtClean="0"/>
              <a:t>»</a:t>
            </a:r>
            <a:r>
              <a:rPr lang="el-GR" sz="2000" b="1" dirty="0" smtClean="0"/>
              <a:t> </a:t>
            </a:r>
            <a:r>
              <a:rPr lang="el-GR" sz="2000" dirty="0"/>
              <a:t>/ Νικόλας Ανδρικόπουλος· εικονογράφηση Νικόλας Ανδρικόπουλος. - Αθήνα: Ελληνικά Γράμματα, </a:t>
            </a:r>
            <a:r>
              <a:rPr lang="el-GR" sz="2000" dirty="0" smtClean="0"/>
              <a:t>1999. </a:t>
            </a:r>
            <a:r>
              <a:rPr lang="el-GR" sz="2000" dirty="0" err="1"/>
              <a:t>Biblionet</a:t>
            </a:r>
            <a:r>
              <a:rPr lang="el-GR" sz="2000" dirty="0"/>
              <a:t>. </a:t>
            </a:r>
          </a:p>
        </p:txBody>
      </p:sp>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Λίγα λόγια για </a:t>
            </a:r>
            <a:r>
              <a:rPr lang="el-GR" dirty="0" smtClean="0"/>
              <a:t>τη </a:t>
            </a:r>
            <a:r>
              <a:rPr lang="el-GR" dirty="0"/>
              <a:t>δραστηριότητα</a:t>
            </a:r>
          </a:p>
        </p:txBody>
      </p:sp>
      <p:sp>
        <p:nvSpPr>
          <p:cNvPr id="5" name="Θέση περιεχομένου 4"/>
          <p:cNvSpPr>
            <a:spLocks noGrp="1"/>
          </p:cNvSpPr>
          <p:nvPr>
            <p:ph idx="1"/>
          </p:nvPr>
        </p:nvSpPr>
        <p:spPr/>
        <p:txBody>
          <a:bodyPr>
            <a:noAutofit/>
          </a:bodyPr>
          <a:lstStyle/>
          <a:p>
            <a:r>
              <a:rPr lang="el-GR" dirty="0"/>
              <a:t>Γνωριμία των παιδιών με τα αρχιγράμματα με αφορμή το βιβλίο «Ένα </a:t>
            </a:r>
            <a:r>
              <a:rPr lang="el-GR" dirty="0" err="1"/>
              <a:t>παραμυθόνειρο</a:t>
            </a:r>
            <a:r>
              <a:rPr lang="el-GR" dirty="0"/>
              <a:t>» του Νικόλα </a:t>
            </a:r>
            <a:r>
              <a:rPr lang="el-GR" dirty="0" smtClean="0"/>
              <a:t>Ανδρικόπουλου.</a:t>
            </a:r>
            <a:endParaRPr lang="el-GR" dirty="0"/>
          </a:p>
          <a:p>
            <a:r>
              <a:rPr lang="el-GR" dirty="0"/>
              <a:t>Δημιουργία μιας αποκριάτικης ιστορίας από τα παιδιά με ζωγραφισμένα αρχιγράμματα</a:t>
            </a:r>
            <a:r>
              <a:rPr lang="el-GR" sz="2800" dirty="0"/>
              <a:t>. </a:t>
            </a:r>
            <a:endParaRPr lang="el-GR" dirty="0"/>
          </a:p>
          <a:p>
            <a:pPr marL="0" indent="0">
              <a:spcBef>
                <a:spcPts val="600"/>
              </a:spcBef>
              <a:buNone/>
            </a:pPr>
            <a:endParaRPr lang="el-GR" dirty="0"/>
          </a:p>
          <a:p>
            <a:pPr>
              <a:spcBef>
                <a:spcPts val="600"/>
              </a:spcBef>
            </a:pPr>
            <a:endParaRPr lang="el-GR" dirty="0"/>
          </a:p>
        </p:txBody>
      </p:sp>
    </p:spTree>
    <p:extLst>
      <p:ext uri="{BB962C8B-B14F-4D97-AF65-F5344CB8AC3E}">
        <p14:creationId xmlns:p14="http://schemas.microsoft.com/office/powerpoint/2010/main" val="32630145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Παρουσίαση των αρχιγραμμάτων     του </a:t>
            </a:r>
            <a:r>
              <a:rPr lang="el-GR" dirty="0" smtClean="0"/>
              <a:t>βιβλίου (1/2)</a:t>
            </a:r>
            <a:endParaRPr lang="el-GR" dirty="0"/>
          </a:p>
        </p:txBody>
      </p:sp>
      <p:sp>
        <p:nvSpPr>
          <p:cNvPr id="4" name="Θέση περιεχομένου 3"/>
          <p:cNvSpPr>
            <a:spLocks noGrp="1"/>
          </p:cNvSpPr>
          <p:nvPr>
            <p:ph sz="half" idx="2"/>
          </p:nvPr>
        </p:nvSpPr>
        <p:spPr/>
        <p:txBody>
          <a:bodyPr/>
          <a:lstStyle/>
          <a:p>
            <a:pPr marL="0" indent="0">
              <a:buNone/>
            </a:pPr>
            <a:r>
              <a:rPr lang="el-GR" dirty="0"/>
              <a:t>Ρώτησα τα παιδιά να μαντέψουν τι μπορεί να λέει η ιστορία με βάση τα αρχιγράμματα που έβλεπαν.</a:t>
            </a:r>
          </a:p>
          <a:p>
            <a:endParaRPr lang="el-GR" dirty="0"/>
          </a:p>
        </p:txBody>
      </p:sp>
      <p:pic>
        <p:nvPicPr>
          <p:cNvPr id="5" name="3 - Θέση περιεχομένου" descr="Η νηπιαγωγός διαβάζει το βιβλίο."/>
          <p:cNvPicPr>
            <a:picLocks noGrp="1" noChangeAspect="1"/>
          </p:cNvPicPr>
          <p:nvPr>
            <p:ph sz="half" idx="1"/>
          </p:nvPr>
        </p:nvPicPr>
        <p:blipFill rotWithShape="1">
          <a:blip r:embed="rId2" cstate="screen">
            <a:extLst>
              <a:ext uri="{28A0092B-C50C-407E-A947-70E740481C1C}">
                <a14:useLocalDpi xmlns:a14="http://schemas.microsoft.com/office/drawing/2010/main"/>
              </a:ext>
            </a:extLst>
          </a:blip>
          <a:srcRect/>
          <a:stretch/>
        </p:blipFill>
        <p:spPr>
          <a:xfrm>
            <a:off x="457200" y="1772816"/>
            <a:ext cx="3892757" cy="3556992"/>
          </a:xfrm>
        </p:spPr>
      </p:pic>
    </p:spTree>
    <p:extLst>
      <p:ext uri="{BB962C8B-B14F-4D97-AF65-F5344CB8AC3E}">
        <p14:creationId xmlns:p14="http://schemas.microsoft.com/office/powerpoint/2010/main" val="1219284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Παρουσίαση των αρχιγραμμάτων     του βιβλίου </a:t>
            </a:r>
            <a:r>
              <a:rPr lang="el-GR" dirty="0" smtClean="0"/>
              <a:t>(2/2</a:t>
            </a:r>
            <a:r>
              <a:rPr lang="el-GR" dirty="0"/>
              <a:t>)</a:t>
            </a:r>
          </a:p>
        </p:txBody>
      </p:sp>
      <p:sp>
        <p:nvSpPr>
          <p:cNvPr id="3" name="Θέση περιεχομένου 2"/>
          <p:cNvSpPr>
            <a:spLocks noGrp="1"/>
          </p:cNvSpPr>
          <p:nvPr>
            <p:ph sz="half" idx="1"/>
          </p:nvPr>
        </p:nvSpPr>
        <p:spPr/>
        <p:txBody>
          <a:bodyPr/>
          <a:lstStyle/>
          <a:p>
            <a:r>
              <a:rPr lang="el-GR" dirty="0"/>
              <a:t>Ποιο γράμμα είναι αυτό; Τι πιστεύετε ότι λέει η ιστορία;</a:t>
            </a:r>
          </a:p>
          <a:p>
            <a:pPr lvl="1"/>
            <a:r>
              <a:rPr lang="el-GR" sz="2600" dirty="0"/>
              <a:t>Είναι το «γ» και είναι ένα παιδί που είναι αγρότης γιατί φοράει αυτό το καπέλο.</a:t>
            </a:r>
          </a:p>
          <a:p>
            <a:endParaRPr lang="el-GR" dirty="0"/>
          </a:p>
        </p:txBody>
      </p:sp>
      <p:pic>
        <p:nvPicPr>
          <p:cNvPr id="5" name="Picture 2" descr="Αρχίγραμμα"/>
          <p:cNvPicPr>
            <a:picLocks noGrp="1" noChangeAspect="1" noChangeArrowheads="1"/>
          </p:cNvPicPr>
          <p:nvPr>
            <p:ph sz="half" idx="2"/>
          </p:nvPr>
        </p:nvPicPr>
        <p:blipFill rotWithShape="1">
          <a:blip r:embed="rId3" cstate="screen">
            <a:extLst>
              <a:ext uri="{28A0092B-C50C-407E-A947-70E740481C1C}">
                <a14:useLocalDpi xmlns:a14="http://schemas.microsoft.com/office/drawing/2010/main"/>
              </a:ext>
            </a:extLst>
          </a:blip>
          <a:srcRect/>
          <a:stretch/>
        </p:blipFill>
        <p:spPr bwMode="auto">
          <a:xfrm>
            <a:off x="5076056" y="1772816"/>
            <a:ext cx="3318538" cy="3960440"/>
          </a:xfrm>
          <a:prstGeom prst="rect">
            <a:avLst/>
          </a:prstGeom>
          <a:noFill/>
          <a:ln w="9525">
            <a:noFill/>
            <a:miter lim="800000"/>
            <a:headEnd/>
            <a:tailEnd/>
          </a:ln>
        </p:spPr>
      </p:pic>
      <p:sp>
        <p:nvSpPr>
          <p:cNvPr id="6" name="TextBox 5"/>
          <p:cNvSpPr txBox="1"/>
          <p:nvPr/>
        </p:nvSpPr>
        <p:spPr>
          <a:xfrm>
            <a:off x="4644008" y="5373216"/>
            <a:ext cx="472173" cy="360040"/>
          </a:xfrm>
          <a:prstGeom prst="rect">
            <a:avLst/>
          </a:prstGeom>
        </p:spPr>
        <p:txBody>
          <a:bodyPr vert="horz" wrap="square" lIns="91440" tIns="45720" rIns="91440" bIns="45720" rtlCol="0" anchor="ctr">
            <a:noAutofit/>
          </a:bodyPr>
          <a:lstStyle/>
          <a:p>
            <a:r>
              <a:rPr lang="el-GR" b="1" dirty="0" smtClean="0">
                <a:latin typeface="+mj-lt"/>
              </a:rPr>
              <a:t>[2]</a:t>
            </a:r>
          </a:p>
        </p:txBody>
      </p:sp>
    </p:spTree>
    <p:custDataLst>
      <p:tags r:id="rId1"/>
    </p:custDataLst>
    <p:extLst>
      <p:ext uri="{BB962C8B-B14F-4D97-AF65-F5344CB8AC3E}">
        <p14:creationId xmlns:p14="http://schemas.microsoft.com/office/powerpoint/2010/main" val="3658575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Παρουσίαση και σχολιασμός </a:t>
            </a:r>
            <a:r>
              <a:rPr lang="el-GR" dirty="0" smtClean="0">
                <a:latin typeface="Calibri" pitchFamily="34" charset="0"/>
              </a:rPr>
              <a:t>γραμμάτων με αποκριάτικο θέμα (1/2) </a:t>
            </a:r>
            <a:endParaRPr lang="el-GR" dirty="0"/>
          </a:p>
        </p:txBody>
      </p:sp>
      <p:sp>
        <p:nvSpPr>
          <p:cNvPr id="3" name="Θέση περιεχομένου 2"/>
          <p:cNvSpPr>
            <a:spLocks noGrp="1"/>
          </p:cNvSpPr>
          <p:nvPr>
            <p:ph sz="half" idx="1"/>
          </p:nvPr>
        </p:nvSpPr>
        <p:spPr/>
        <p:txBody>
          <a:bodyPr/>
          <a:lstStyle/>
          <a:p>
            <a:pPr marL="0" indent="0">
              <a:buNone/>
            </a:pPr>
            <a:r>
              <a:rPr lang="el-GR" dirty="0">
                <a:latin typeface="Calibri" pitchFamily="34" charset="0"/>
              </a:rPr>
              <a:t>Μετά την ανάγνωση του βιβλίου έδειξα στα παιδιά διάφορα γράμματα που έχουν αποκριάτικο θέμα και τα σχολιάσαμε.</a:t>
            </a:r>
          </a:p>
          <a:p>
            <a:endParaRPr lang="el-GR" dirty="0"/>
          </a:p>
        </p:txBody>
      </p:sp>
      <p:pic>
        <p:nvPicPr>
          <p:cNvPr id="5" name="5 - Θέση περιεχομένου" descr="Παρουσίαση αρχιγραμμάτων."/>
          <p:cNvPicPr>
            <a:picLocks noGrp="1" noChangeAspect="1"/>
          </p:cNvPicPr>
          <p:nvPr>
            <p:ph sz="half" idx="2"/>
          </p:nvPr>
        </p:nvPicPr>
        <p:blipFill rotWithShape="1">
          <a:blip r:embed="rId2" cstate="screen">
            <a:extLst>
              <a:ext uri="{28A0092B-C50C-407E-A947-70E740481C1C}">
                <a14:useLocalDpi xmlns:a14="http://schemas.microsoft.com/office/drawing/2010/main"/>
              </a:ext>
            </a:extLst>
          </a:blip>
          <a:srcRect/>
          <a:stretch/>
        </p:blipFill>
        <p:spPr>
          <a:xfrm>
            <a:off x="4932040" y="1772816"/>
            <a:ext cx="3754760" cy="3271240"/>
          </a:xfrm>
        </p:spPr>
      </p:pic>
    </p:spTree>
    <p:extLst>
      <p:ext uri="{BB962C8B-B14F-4D97-AF65-F5344CB8AC3E}">
        <p14:creationId xmlns:p14="http://schemas.microsoft.com/office/powerpoint/2010/main" val="2137824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Παρουσίαση και σχολιασμός </a:t>
            </a:r>
            <a:r>
              <a:rPr lang="el-GR" dirty="0">
                <a:latin typeface="Calibri" pitchFamily="34" charset="0"/>
              </a:rPr>
              <a:t>γραμμάτων με αποκριάτικο </a:t>
            </a:r>
            <a:r>
              <a:rPr lang="el-GR" dirty="0" smtClean="0">
                <a:latin typeface="Calibri" pitchFamily="34" charset="0"/>
              </a:rPr>
              <a:t>θέμα (2/2) </a:t>
            </a:r>
            <a:endParaRPr lang="el-GR" dirty="0"/>
          </a:p>
        </p:txBody>
      </p:sp>
      <p:sp>
        <p:nvSpPr>
          <p:cNvPr id="4" name="Θέση περιεχομένου 3"/>
          <p:cNvSpPr>
            <a:spLocks noGrp="1"/>
          </p:cNvSpPr>
          <p:nvPr>
            <p:ph sz="half" idx="2"/>
          </p:nvPr>
        </p:nvSpPr>
        <p:spPr/>
        <p:txBody>
          <a:bodyPr>
            <a:noAutofit/>
          </a:bodyPr>
          <a:lstStyle/>
          <a:p>
            <a:r>
              <a:rPr lang="el-GR" dirty="0" smtClean="0">
                <a:latin typeface="Calibri" pitchFamily="34" charset="0"/>
              </a:rPr>
              <a:t>Τι </a:t>
            </a:r>
            <a:r>
              <a:rPr lang="el-GR" dirty="0">
                <a:latin typeface="Calibri" pitchFamily="34" charset="0"/>
              </a:rPr>
              <a:t>βλέπετε σε αυτό το γράμμα;</a:t>
            </a:r>
          </a:p>
          <a:p>
            <a:pPr lvl="1"/>
            <a:r>
              <a:rPr lang="el-GR" sz="2800" dirty="0">
                <a:latin typeface="Calibri" pitchFamily="34" charset="0"/>
              </a:rPr>
              <a:t>Είναι το «Μ» το κεφάλαιο και έχει δυο μάγισσες και μια νυχτερίδα</a:t>
            </a:r>
          </a:p>
          <a:p>
            <a:endParaRPr lang="el-GR" dirty="0"/>
          </a:p>
        </p:txBody>
      </p:sp>
      <p:pic>
        <p:nvPicPr>
          <p:cNvPr id="5" name="6 - Εικόνα" descr="Παρουσίαση αρχιγραμμάτων."/>
          <p:cNvPicPr>
            <a:picLocks noGrp="1" noChangeAspect="1"/>
          </p:cNvPicPr>
          <p:nvPr>
            <p:ph sz="half" idx="1"/>
          </p:nvPr>
        </p:nvPicPr>
        <p:blipFill rotWithShape="1">
          <a:blip r:embed="rId2" cstate="screen">
            <a:extLst>
              <a:ext uri="{28A0092B-C50C-407E-A947-70E740481C1C}">
                <a14:useLocalDpi xmlns:a14="http://schemas.microsoft.com/office/drawing/2010/main"/>
              </a:ext>
            </a:extLst>
          </a:blip>
          <a:srcRect/>
          <a:stretch/>
        </p:blipFill>
        <p:spPr bwMode="auto">
          <a:xfrm>
            <a:off x="457200" y="1711064"/>
            <a:ext cx="4038600" cy="4418910"/>
          </a:xfrm>
          <a:prstGeom prst="rect">
            <a:avLst/>
          </a:prstGeom>
          <a:noFill/>
          <a:ln w="9525">
            <a:noFill/>
            <a:miter lim="800000"/>
            <a:headEnd/>
            <a:tailEnd/>
          </a:ln>
        </p:spPr>
      </p:pic>
    </p:spTree>
    <p:extLst>
      <p:ext uri="{BB962C8B-B14F-4D97-AF65-F5344CB8AC3E}">
        <p14:creationId xmlns:p14="http://schemas.microsoft.com/office/powerpoint/2010/main" val="2169786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Δημιουργία </a:t>
            </a:r>
            <a:r>
              <a:rPr lang="el-GR" dirty="0"/>
              <a:t>της αποκριάτικης ιστορίας</a:t>
            </a:r>
          </a:p>
        </p:txBody>
      </p:sp>
      <p:sp>
        <p:nvSpPr>
          <p:cNvPr id="3" name="Θέση περιεχομένου 2"/>
          <p:cNvSpPr>
            <a:spLocks noGrp="1"/>
          </p:cNvSpPr>
          <p:nvPr>
            <p:ph sz="half" idx="1"/>
          </p:nvPr>
        </p:nvSpPr>
        <p:spPr>
          <a:xfrm>
            <a:off x="457200" y="1600200"/>
            <a:ext cx="4546848" cy="4525963"/>
          </a:xfrm>
        </p:spPr>
        <p:txBody>
          <a:bodyPr>
            <a:noAutofit/>
          </a:bodyPr>
          <a:lstStyle/>
          <a:p>
            <a:pPr marL="0" indent="0">
              <a:buNone/>
            </a:pPr>
            <a:r>
              <a:rPr lang="el-GR" dirty="0"/>
              <a:t>Στη συνέχεια καθίσαμε </a:t>
            </a:r>
            <a:r>
              <a:rPr lang="el-GR" dirty="0" smtClean="0"/>
              <a:t>στην </a:t>
            </a:r>
            <a:r>
              <a:rPr lang="el-GR" dirty="0" err="1"/>
              <a:t>παρεούλα</a:t>
            </a:r>
            <a:r>
              <a:rPr lang="el-GR" dirty="0"/>
              <a:t> για να ξεκινήσουμε τη δημιουργία της αποκριάτικης ιστορίας. Ρωτούσα ένα- ένα τα παιδιά να διηγηθούν μια ιστορία και εγώ την κατέγραφα στο χαρτί ενώ ταυτόχρονα σχεδιάζαμε τα αρχιγράμματα. Συνολικά έγιναν 4 αρχιγράμματα.</a:t>
            </a:r>
          </a:p>
          <a:p>
            <a:endParaRPr lang="el-GR" dirty="0"/>
          </a:p>
        </p:txBody>
      </p:sp>
      <p:pic>
        <p:nvPicPr>
          <p:cNvPr id="5" name="4 - Θέση περιεχομένου" descr="Η νηπιαγωγός καταγράφει την ιστορία."/>
          <p:cNvPicPr>
            <a:picLocks noGrp="1" noChangeAspect="1"/>
          </p:cNvPicPr>
          <p:nvPr>
            <p:ph sz="half" idx="2"/>
          </p:nvPr>
        </p:nvPicPr>
        <p:blipFill rotWithShape="1">
          <a:blip r:embed="rId2" cstate="screen">
            <a:extLst>
              <a:ext uri="{28A0092B-C50C-407E-A947-70E740481C1C}">
                <a14:useLocalDpi xmlns:a14="http://schemas.microsoft.com/office/drawing/2010/main"/>
              </a:ext>
            </a:extLst>
          </a:blip>
          <a:srcRect/>
          <a:stretch/>
        </p:blipFill>
        <p:spPr>
          <a:xfrm>
            <a:off x="5436095" y="1772816"/>
            <a:ext cx="3169255" cy="3168352"/>
          </a:xfrm>
        </p:spPr>
      </p:pic>
    </p:spTree>
    <p:extLst>
      <p:ext uri="{BB962C8B-B14F-4D97-AF65-F5344CB8AC3E}">
        <p14:creationId xmlns:p14="http://schemas.microsoft.com/office/powerpoint/2010/main" val="2301691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latin typeface="Calibri" pitchFamily="34" charset="0"/>
              </a:rPr>
              <a:t>Εικαστική δραστηριότητα (1/2)</a:t>
            </a:r>
            <a:endParaRPr lang="el-GR" dirty="0"/>
          </a:p>
        </p:txBody>
      </p:sp>
      <p:sp>
        <p:nvSpPr>
          <p:cNvPr id="3" name="Θέση περιεχομένου 2"/>
          <p:cNvSpPr>
            <a:spLocks noGrp="1"/>
          </p:cNvSpPr>
          <p:nvPr>
            <p:ph sz="half" idx="1"/>
          </p:nvPr>
        </p:nvSpPr>
        <p:spPr/>
        <p:txBody>
          <a:bodyPr>
            <a:normAutofit/>
          </a:bodyPr>
          <a:lstStyle/>
          <a:p>
            <a:pPr marL="0" indent="0">
              <a:buNone/>
            </a:pPr>
            <a:r>
              <a:rPr lang="el-GR" dirty="0">
                <a:latin typeface="Calibri" pitchFamily="34" charset="0"/>
              </a:rPr>
              <a:t>Στη συνέχεια ξεκίνησε η εικαστική δραστηριότητα. Τα παιδιά χωρίστηκαν σε 4 ομάδες και σε κάθε ομάδα δόθηκε ένα αρχίγραμμα το οποίο έπρεπε να ζωγραφίσουν ανάλογα με το κομμάτι  της ιστορίας  που του αντιστοιχούσε. </a:t>
            </a:r>
          </a:p>
          <a:p>
            <a:endParaRPr lang="el-GR" dirty="0"/>
          </a:p>
        </p:txBody>
      </p:sp>
      <p:pic>
        <p:nvPicPr>
          <p:cNvPr id="5" name="6 - Θέση περιεχομένου" descr="Τα παιδιά χρωματίζουν το αρχίγραμμα."/>
          <p:cNvPicPr>
            <a:picLocks noGrp="1" noChangeAspect="1"/>
          </p:cNvPicPr>
          <p:nvPr>
            <p:ph sz="half" idx="2"/>
          </p:nvPr>
        </p:nvPicPr>
        <p:blipFill>
          <a:blip r:embed="rId2" cstate="screen">
            <a:extLst>
              <a:ext uri="{28A0092B-C50C-407E-A947-70E740481C1C}">
                <a14:useLocalDpi xmlns:a14="http://schemas.microsoft.com/office/drawing/2010/main"/>
              </a:ext>
            </a:extLst>
          </a:blip>
          <a:srcRect/>
          <a:stretch>
            <a:fillRect/>
          </a:stretch>
        </p:blipFill>
        <p:spPr>
          <a:xfrm>
            <a:off x="4788024" y="1844643"/>
            <a:ext cx="3898776" cy="4037076"/>
          </a:xfrm>
        </p:spPr>
      </p:pic>
    </p:spTree>
    <p:extLst>
      <p:ext uri="{BB962C8B-B14F-4D97-AF65-F5344CB8AC3E}">
        <p14:creationId xmlns:p14="http://schemas.microsoft.com/office/powerpoint/2010/main" val="10862960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6"/>
  <p:tag name="ZHAW.ACCESSIBILITYADDIN.CHECKTIMEDATE" val="10/29/2015 12:53:20 AM"/>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42,10243,3,"/>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4,7,6,5,"/>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7,"/>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34818,34819,34820,6,"/>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E223F765-83D3-421A-99F0-9AE6D2B37607}">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2309</TotalTime>
  <Words>708</Words>
  <Application>Microsoft Office PowerPoint</Application>
  <PresentationFormat>On-screen Show (4:3)</PresentationFormat>
  <Paragraphs>75</Paragraphs>
  <Slides>23</Slides>
  <Notes>8</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Θέμα του Office</vt:lpstr>
      <vt:lpstr>Το Εικονογραφημένο Βιβλίο στην Προσχολική Εκπαίδευση</vt:lpstr>
      <vt:lpstr>Πρακτική Εφαρμογή</vt:lpstr>
      <vt:lpstr>Λίγα λόγια για τη δραστηριότητα</vt:lpstr>
      <vt:lpstr>Παρουσίαση των αρχιγραμμάτων     του βιβλίου (1/2)</vt:lpstr>
      <vt:lpstr>Παρουσίαση των αρχιγραμμάτων     του βιβλίου (2/2)</vt:lpstr>
      <vt:lpstr>Παρουσίαση και σχολιασμός γραμμάτων με αποκριάτικο θέμα (1/2) </vt:lpstr>
      <vt:lpstr>Παρουσίαση και σχολιασμός γραμμάτων με αποκριάτικο θέμα (2/2) </vt:lpstr>
      <vt:lpstr>Δημιουργία της αποκριάτικης ιστορίας</vt:lpstr>
      <vt:lpstr>Εικαστική δραστηριότητα (1/2)</vt:lpstr>
      <vt:lpstr>Εικαστική δραστηριότητα (2/2)</vt:lpstr>
      <vt:lpstr>Τα έργα των παιδιών (1/2)</vt:lpstr>
      <vt:lpstr>Τα έργα των παιδιών (2/2)</vt:lpstr>
      <vt:lpstr>Η δημιουργία του βιβλίου (1/3)</vt:lpstr>
      <vt:lpstr>Η δημιουργία του βιβλίου (2/3)</vt:lpstr>
      <vt:lpstr>Η δημιουργία του βιβλίου (3/3)</vt:lpstr>
      <vt:lpstr>Το τελικό αποτέλεσμα</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Ένα παραμυθόνειρο</dc:title>
  <dc:subject>Το Εικονογραφημένο Βιβλίο στην Προσχολική Εκπαίδευση</dc:subject>
  <dc:creator> Αγγελική Γιαννικοπούλου</dc:creator>
  <cp:lastModifiedBy>Smaragda Papadopoulou</cp:lastModifiedBy>
  <cp:revision>253</cp:revision>
  <dcterms:created xsi:type="dcterms:W3CDTF">2012-09-06T09:03:05Z</dcterms:created>
  <dcterms:modified xsi:type="dcterms:W3CDTF">2015-10-28T22:53:40Z</dcterms:modified>
  <cp:category>Μορφή Γραπτού Κειμένου</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48D6367A-068E-49CD-898C-DB9748BADC41</vt:lpwstr>
  </property>
  <property fmtid="{D5CDD505-2E9C-101B-9397-08002B2CF9AE}" pid="3" name="ArticulatePath">
    <vt:lpwstr>New</vt:lpwstr>
  </property>
</Properties>
</file>