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01" r:id="rId2"/>
    <p:sldId id="261" r:id="rId3"/>
    <p:sldId id="342" r:id="rId4"/>
    <p:sldId id="333" r:id="rId5"/>
    <p:sldId id="262" r:id="rId6"/>
    <p:sldId id="334" r:id="rId7"/>
    <p:sldId id="265" r:id="rId8"/>
    <p:sldId id="335" r:id="rId9"/>
    <p:sldId id="274" r:id="rId10"/>
    <p:sldId id="336" r:id="rId11"/>
    <p:sldId id="302" r:id="rId12"/>
    <p:sldId id="337" r:id="rId13"/>
    <p:sldId id="303" r:id="rId14"/>
    <p:sldId id="304" r:id="rId15"/>
    <p:sldId id="305" r:id="rId16"/>
    <p:sldId id="306" r:id="rId17"/>
    <p:sldId id="307" r:id="rId18"/>
    <p:sldId id="308" r:id="rId19"/>
    <p:sldId id="309" r:id="rId20"/>
    <p:sldId id="343" r:id="rId21"/>
    <p:sldId id="310" r:id="rId22"/>
    <p:sldId id="311" r:id="rId23"/>
    <p:sldId id="312" r:id="rId24"/>
    <p:sldId id="313" r:id="rId25"/>
    <p:sldId id="314" r:id="rId26"/>
    <p:sldId id="315" r:id="rId27"/>
    <p:sldId id="316" r:id="rId28"/>
    <p:sldId id="317" r:id="rId29"/>
    <p:sldId id="318" r:id="rId30"/>
    <p:sldId id="319" r:id="rId31"/>
    <p:sldId id="338" r:id="rId32"/>
    <p:sldId id="325" r:id="rId33"/>
    <p:sldId id="320" r:id="rId34"/>
    <p:sldId id="282" r:id="rId35"/>
    <p:sldId id="283" r:id="rId36"/>
    <p:sldId id="339" r:id="rId37"/>
    <p:sldId id="285" r:id="rId38"/>
    <p:sldId id="340" r:id="rId39"/>
    <p:sldId id="286" r:id="rId40"/>
    <p:sldId id="322" r:id="rId41"/>
    <p:sldId id="323" r:id="rId42"/>
    <p:sldId id="324" r:id="rId43"/>
    <p:sldId id="321" r:id="rId44"/>
    <p:sldId id="341" r:id="rId45"/>
    <p:sldId id="344" r:id="rId46"/>
    <p:sldId id="290" r:id="rId47"/>
    <p:sldId id="326" r:id="rId48"/>
    <p:sldId id="327" r:id="rId49"/>
    <p:sldId id="328" r:id="rId50"/>
    <p:sldId id="329" r:id="rId51"/>
    <p:sldId id="330" r:id="rId52"/>
    <p:sldId id="331" r:id="rId53"/>
    <p:sldId id="332"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42"/>
            <p14:sldId id="333"/>
            <p14:sldId id="262"/>
            <p14:sldId id="334"/>
            <p14:sldId id="265"/>
            <p14:sldId id="335"/>
            <p14:sldId id="274"/>
            <p14:sldId id="336"/>
            <p14:sldId id="302"/>
            <p14:sldId id="337"/>
            <p14:sldId id="303"/>
            <p14:sldId id="304"/>
            <p14:sldId id="305"/>
            <p14:sldId id="306"/>
            <p14:sldId id="307"/>
            <p14:sldId id="308"/>
            <p14:sldId id="309"/>
            <p14:sldId id="343"/>
            <p14:sldId id="310"/>
            <p14:sldId id="311"/>
            <p14:sldId id="312"/>
            <p14:sldId id="313"/>
            <p14:sldId id="314"/>
            <p14:sldId id="315"/>
            <p14:sldId id="316"/>
            <p14:sldId id="317"/>
            <p14:sldId id="318"/>
            <p14:sldId id="319"/>
            <p14:sldId id="338"/>
            <p14:sldId id="325"/>
            <p14:sldId id="320"/>
            <p14:sldId id="282"/>
            <p14:sldId id="283"/>
            <p14:sldId id="339"/>
            <p14:sldId id="285"/>
            <p14:sldId id="340"/>
            <p14:sldId id="286"/>
            <p14:sldId id="322"/>
            <p14:sldId id="323"/>
            <p14:sldId id="324"/>
            <p14:sldId id="321"/>
            <p14:sldId id="341"/>
            <p14:sldId id="344"/>
            <p14:sldId id="290"/>
            <p14:sldId id="326"/>
            <p14:sldId id="327"/>
            <p14:sldId id="328"/>
            <p14:sldId id="329"/>
            <p14:sldId id="330"/>
            <p14:sldId id="331"/>
            <p14:sldId id="332"/>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77219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66981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4781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80648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13282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5863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96129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0474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6336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22864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60415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30840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20777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26206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16469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24506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26115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7969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907661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03052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5705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421679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07974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78048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536532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72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24545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39764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93302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64790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145753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972625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164715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26604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66202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785740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374101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846102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72535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4105571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1722681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3574995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361169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01930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20926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Γυναικείος λόγος στη δυτική πρώιμη </a:t>
            </a:r>
            <a:r>
              <a:rPr lang="el-GR" sz="1000" dirty="0" err="1" smtClean="0">
                <a:solidFill>
                  <a:srgbClr val="5075BC"/>
                </a:solidFill>
              </a:rPr>
              <a:t>νεωτερικότητα</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eclass.uoa.gr/courses/ARCH10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opencourses.uoa.gr/courses/ARCH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II19</a:t>
            </a:r>
            <a:r>
              <a:rPr lang="fr-FR" dirty="0" smtClean="0">
                <a:solidFill>
                  <a:srgbClr val="5075BC"/>
                </a:solidFill>
              </a:rPr>
              <a:t> </a:t>
            </a:r>
            <a:r>
              <a:rPr lang="el-GR" dirty="0" smtClean="0">
                <a:solidFill>
                  <a:srgbClr val="5075BC"/>
                </a:solidFill>
              </a:rPr>
              <a:t>Νεότερη Ευρωπαϊκή Ιστορία Β΄</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Γυναικείος λόγος στη δυτική πρώιμη </a:t>
            </a:r>
            <a:r>
              <a:rPr lang="el-GR" sz="2800" dirty="0" err="1"/>
              <a:t>νεωτερικότητα</a:t>
            </a:r>
            <a:endParaRPr lang="el-GR" sz="2800" dirty="0"/>
          </a:p>
          <a:p>
            <a:endParaRPr lang="el-GR" sz="2800" dirty="0"/>
          </a:p>
          <a:p>
            <a:r>
              <a:rPr lang="el-GR" sz="2800" dirty="0" smtClean="0"/>
              <a:t>Κώστας </a:t>
            </a:r>
            <a:r>
              <a:rPr lang="el-GR" sz="2800" dirty="0" err="1" smtClean="0"/>
              <a:t>Γαγανάκης</a:t>
            </a:r>
            <a:endParaRPr lang="el-GR" sz="2800" dirty="0" smtClean="0"/>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261251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3640" y="1844825"/>
            <a:ext cx="8229600" cy="4608511"/>
          </a:xfrm>
        </p:spPr>
        <p:txBody>
          <a:bodyPr>
            <a:normAutofit/>
          </a:bodyPr>
          <a:lstStyle/>
          <a:p>
            <a:pPr>
              <a:lnSpc>
                <a:spcPct val="120000"/>
              </a:lnSpc>
            </a:pPr>
            <a:r>
              <a:rPr lang="el-GR" sz="2400" dirty="0" smtClean="0"/>
              <a:t>Ελισάβετ </a:t>
            </a:r>
            <a:r>
              <a:rPr lang="el-GR" sz="2400" dirty="0"/>
              <a:t>Α΄ Αγγλίας, «καρδιά και στομάχι βασιλέα», «παρθένα βασίλισσα» Αικατερίνη Μεδίκων Γαλλίας, </a:t>
            </a:r>
            <a:r>
              <a:rPr lang="el-GR" sz="2400" dirty="0" err="1"/>
              <a:t>Αρτεμισία</a:t>
            </a:r>
            <a:r>
              <a:rPr lang="el-GR" sz="2400" dirty="0"/>
              <a:t>, ερμαφρόδιτη </a:t>
            </a:r>
            <a:r>
              <a:rPr lang="el-GR" sz="2400" dirty="0" smtClean="0"/>
              <a:t>πολεμίστρια</a:t>
            </a:r>
            <a:r>
              <a:rPr lang="en-US" sz="2400" dirty="0" smtClean="0"/>
              <a:t>.</a:t>
            </a:r>
            <a:endParaRPr lang="el-GR" sz="2400" dirty="0"/>
          </a:p>
          <a:p>
            <a:pPr>
              <a:lnSpc>
                <a:spcPct val="120000"/>
              </a:lnSpc>
            </a:pPr>
            <a:r>
              <a:rPr lang="el-GR" sz="2400" dirty="0" err="1"/>
              <a:t>John</a:t>
            </a:r>
            <a:r>
              <a:rPr lang="el-GR" sz="2400" dirty="0"/>
              <a:t> </a:t>
            </a:r>
            <a:r>
              <a:rPr lang="el-GR" sz="2400" dirty="0" err="1"/>
              <a:t>Knox</a:t>
            </a:r>
            <a:r>
              <a:rPr lang="el-GR" sz="2400" dirty="0"/>
              <a:t>, First </a:t>
            </a:r>
            <a:r>
              <a:rPr lang="el-GR" sz="2400" dirty="0" err="1"/>
              <a:t>Blast</a:t>
            </a:r>
            <a:r>
              <a:rPr lang="el-GR" sz="2400" dirty="0"/>
              <a:t> of the </a:t>
            </a:r>
            <a:r>
              <a:rPr lang="el-GR" sz="2400" dirty="0" err="1"/>
              <a:t>Trumpet</a:t>
            </a:r>
            <a:r>
              <a:rPr lang="el-GR" sz="2400" dirty="0"/>
              <a:t> </a:t>
            </a:r>
            <a:r>
              <a:rPr lang="el-GR" sz="2400" dirty="0" err="1"/>
              <a:t>against</a:t>
            </a:r>
            <a:r>
              <a:rPr lang="el-GR" sz="2400" dirty="0"/>
              <a:t> the </a:t>
            </a:r>
            <a:r>
              <a:rPr lang="el-GR" sz="2400" dirty="0" err="1"/>
              <a:t>Monstrous</a:t>
            </a:r>
            <a:r>
              <a:rPr lang="el-GR" sz="2400" dirty="0"/>
              <a:t> </a:t>
            </a:r>
            <a:r>
              <a:rPr lang="el-GR" sz="2400" dirty="0" err="1"/>
              <a:t>Regiment</a:t>
            </a:r>
            <a:r>
              <a:rPr lang="el-GR" sz="2400" dirty="0"/>
              <a:t> of </a:t>
            </a:r>
            <a:r>
              <a:rPr lang="el-GR" sz="2400" dirty="0" err="1"/>
              <a:t>Women</a:t>
            </a:r>
            <a:r>
              <a:rPr lang="el-GR" sz="2400" dirty="0"/>
              <a:t> (1558</a:t>
            </a:r>
            <a:r>
              <a:rPr lang="el-GR" sz="2400" dirty="0" smtClean="0"/>
              <a:t>)</a:t>
            </a:r>
            <a:r>
              <a:rPr lang="en-US" sz="2400" dirty="0" smtClean="0"/>
              <a:t>.</a:t>
            </a:r>
            <a:endParaRPr lang="el-GR" sz="2400" dirty="0"/>
          </a:p>
          <a:p>
            <a:pPr>
              <a:lnSpc>
                <a:spcPct val="120000"/>
              </a:lnSpc>
            </a:pPr>
            <a:r>
              <a:rPr lang="el-GR" sz="2400" dirty="0"/>
              <a:t>Γυναίκες που διαπρέπουν, «αμαζόνες», «υπερβαίνουν το φύλο τους». Η διάκριση μιας γυναίκας ισοδυναμούσε με διεκδίκηση της [ανδρικής] εξουσίας. «</a:t>
            </a:r>
            <a:r>
              <a:rPr lang="el-GR" sz="2400" dirty="0" err="1"/>
              <a:t>Αρρενοποίηση</a:t>
            </a:r>
            <a:r>
              <a:rPr lang="el-GR" sz="2400" dirty="0"/>
              <a:t>» δυναμικών </a:t>
            </a:r>
            <a:r>
              <a:rPr lang="el-GR" sz="2400" dirty="0" smtClean="0"/>
              <a:t>γυναικών</a:t>
            </a:r>
            <a:r>
              <a:rPr lang="en-US" sz="2400" dirty="0" smtClean="0"/>
              <a:t>.</a:t>
            </a:r>
            <a:endParaRPr lang="el-GR" sz="2400" dirty="0"/>
          </a:p>
          <a:p>
            <a:pPr marL="0" indent="0">
              <a:buNone/>
            </a:pPr>
            <a:endParaRPr lang="el-GR" sz="2800" dirty="0"/>
          </a:p>
        </p:txBody>
      </p:sp>
      <p:sp>
        <p:nvSpPr>
          <p:cNvPr id="4" name="Τίτλος 3"/>
          <p:cNvSpPr>
            <a:spLocks noGrp="1"/>
          </p:cNvSpPr>
          <p:nvPr>
            <p:ph type="title"/>
          </p:nvPr>
        </p:nvSpPr>
        <p:spPr>
          <a:xfrm>
            <a:off x="457200" y="274638"/>
            <a:ext cx="8229600" cy="1143000"/>
          </a:xfrm>
        </p:spPr>
        <p:txBody>
          <a:bodyPr>
            <a:normAutofit fontScale="90000"/>
          </a:bodyPr>
          <a:lstStyle/>
          <a:p>
            <a:r>
              <a:rPr lang="el-GR" dirty="0"/>
              <a:t>Τα ζητήματα που θίγουν οι γυναίκες </a:t>
            </a:r>
            <a:r>
              <a:rPr lang="el-GR" dirty="0" smtClean="0"/>
              <a:t>συγγραφείς, 4</a:t>
            </a:r>
            <a:endParaRPr lang="el-GR" dirty="0"/>
          </a:p>
        </p:txBody>
      </p:sp>
    </p:spTree>
    <p:extLst>
      <p:ext uri="{BB962C8B-B14F-4D97-AF65-F5344CB8AC3E}">
        <p14:creationId xmlns:p14="http://schemas.microsoft.com/office/powerpoint/2010/main" val="3803911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988840"/>
            <a:ext cx="8229600" cy="3744416"/>
          </a:xfrm>
        </p:spPr>
        <p:txBody>
          <a:bodyPr>
            <a:normAutofit/>
          </a:bodyPr>
          <a:lstStyle/>
          <a:p>
            <a:pPr>
              <a:lnSpc>
                <a:spcPct val="120000"/>
              </a:lnSpc>
            </a:pPr>
            <a:r>
              <a:rPr lang="el-GR" sz="2400" dirty="0"/>
              <a:t>Λόγος: η «πολυλογία», ένδειξη αμαρτωλής φύσης, απώλειας αγνότητας (παρθενίας). Με το λόγο, η γυναίκα (Εύα) σαγηνεύει τον άνδρα (Αδάμ). «Φλυαρία» &amp; προκλητικός λόγος </a:t>
            </a:r>
            <a:r>
              <a:rPr lang="el-GR" sz="2400" dirty="0" smtClean="0"/>
              <a:t>μαγισσών</a:t>
            </a:r>
            <a:r>
              <a:rPr lang="en-US" sz="2400" dirty="0" smtClean="0"/>
              <a:t>.</a:t>
            </a:r>
            <a:r>
              <a:rPr lang="el-GR" sz="2400" dirty="0" smtClean="0"/>
              <a:t> </a:t>
            </a:r>
            <a:r>
              <a:rPr lang="el-GR" sz="2400" dirty="0"/>
              <a:t>Αποκλεισμός γυναικών από το δημόσιο </a:t>
            </a:r>
            <a:r>
              <a:rPr lang="el-GR" sz="2400" dirty="0" smtClean="0"/>
              <a:t>λόγο</a:t>
            </a:r>
            <a:r>
              <a:rPr lang="en-US" sz="2400" dirty="0" smtClean="0"/>
              <a:t>.</a:t>
            </a:r>
            <a:endParaRPr lang="el-GR" sz="2400" dirty="0"/>
          </a:p>
          <a:p>
            <a:pPr>
              <a:lnSpc>
                <a:spcPct val="120000"/>
              </a:lnSpc>
            </a:pPr>
            <a:r>
              <a:rPr lang="el-GR" sz="2400" dirty="0"/>
              <a:t>Άμεσα συνδεόμενη με το λόγο, η γυναικεία εμφάνιση (αποκλειστικά δείκτης της κοινωνικής θέσης της γυναίκας</a:t>
            </a:r>
            <a:r>
              <a:rPr lang="el-GR" sz="2400" dirty="0" smtClean="0"/>
              <a:t>)</a:t>
            </a:r>
            <a:r>
              <a:rPr lang="en-US" sz="2400" dirty="0" smtClean="0"/>
              <a:t>.</a:t>
            </a:r>
            <a:endParaRPr lang="el-GR" sz="2400" dirty="0"/>
          </a:p>
          <a:p>
            <a:pPr marL="0" indent="0">
              <a:buNone/>
            </a:pPr>
            <a:endParaRPr lang="el-GR" sz="2800" dirty="0"/>
          </a:p>
        </p:txBody>
      </p:sp>
      <p:sp>
        <p:nvSpPr>
          <p:cNvPr id="4" name="Τίτλος 3"/>
          <p:cNvSpPr>
            <a:spLocks noGrp="1"/>
          </p:cNvSpPr>
          <p:nvPr>
            <p:ph type="title"/>
          </p:nvPr>
        </p:nvSpPr>
        <p:spPr>
          <a:xfrm>
            <a:off x="457200" y="274638"/>
            <a:ext cx="8229600" cy="1143000"/>
          </a:xfrm>
        </p:spPr>
        <p:txBody>
          <a:bodyPr>
            <a:normAutofit fontScale="90000"/>
          </a:bodyPr>
          <a:lstStyle/>
          <a:p>
            <a:r>
              <a:rPr lang="el-GR" dirty="0"/>
              <a:t>Τα ζητήματα που θίγουν οι γυναίκες </a:t>
            </a:r>
            <a:r>
              <a:rPr lang="el-GR" dirty="0" smtClean="0"/>
              <a:t>συγγραφείς, 5</a:t>
            </a:r>
            <a:endParaRPr lang="el-GR" dirty="0"/>
          </a:p>
        </p:txBody>
      </p:sp>
    </p:spTree>
    <p:extLst>
      <p:ext uri="{BB962C8B-B14F-4D97-AF65-F5344CB8AC3E}">
        <p14:creationId xmlns:p14="http://schemas.microsoft.com/office/powerpoint/2010/main" val="55471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628800"/>
            <a:ext cx="8229600" cy="4752528"/>
          </a:xfrm>
        </p:spPr>
        <p:txBody>
          <a:bodyPr>
            <a:normAutofit/>
          </a:bodyPr>
          <a:lstStyle/>
          <a:p>
            <a:pPr>
              <a:lnSpc>
                <a:spcPct val="120000"/>
              </a:lnSpc>
            </a:pPr>
            <a:r>
              <a:rPr lang="el-GR" sz="2400" dirty="0" smtClean="0"/>
              <a:t>Γνώση</a:t>
            </a:r>
            <a:r>
              <a:rPr lang="el-GR" sz="2400" dirty="0"/>
              <a:t>:</a:t>
            </a:r>
            <a:r>
              <a:rPr lang="el-GR" sz="2400" b="1" dirty="0"/>
              <a:t> </a:t>
            </a:r>
            <a:r>
              <a:rPr lang="el-GR" sz="2400" dirty="0"/>
              <a:t>Η επιδίωξη της γνώσης ισοδυναμούσε με κίνδυνο απώλειας της αγνότητας. Επιπλέον, οι γυναίκες θεωρούνταν διανοητικά κατώτερα όντα, μη δεκτικά της εκπαίδευσης που δέχονταν οι άνδρες. </a:t>
            </a:r>
          </a:p>
          <a:p>
            <a:pPr>
              <a:lnSpc>
                <a:spcPct val="120000"/>
              </a:lnSpc>
            </a:pPr>
            <a:r>
              <a:rPr lang="el-GR" sz="2400" dirty="0" err="1"/>
              <a:t>Juan</a:t>
            </a:r>
            <a:r>
              <a:rPr lang="el-GR" sz="2400" dirty="0"/>
              <a:t> </a:t>
            </a:r>
            <a:r>
              <a:rPr lang="el-GR" sz="2400" dirty="0" err="1"/>
              <a:t>Luis</a:t>
            </a:r>
            <a:r>
              <a:rPr lang="el-GR" sz="2400" dirty="0"/>
              <a:t> </a:t>
            </a:r>
            <a:r>
              <a:rPr lang="el-GR" sz="2400" dirty="0" err="1"/>
              <a:t>Vives</a:t>
            </a:r>
            <a:r>
              <a:rPr lang="el-GR" sz="2400" dirty="0"/>
              <a:t>, Για την εκπαίδευση μιας χριστιανής γυναίκας: οι γυναίκες έχουν τη διανοητική ικανότητα για εκπαίδευση, αυτή όμως πρέπει να διαμορφώνεται γύρω από το ιδεώδες της αγνότητας και να αποσκοπεί στην καλύτερη εκπαίδευση των γυναικών απέναντι στις μελλοντικές οικιακές τους υποχρεώσεις.</a:t>
            </a:r>
          </a:p>
          <a:p>
            <a:pPr marL="0" indent="0">
              <a:buNone/>
            </a:pPr>
            <a:endParaRPr lang="el-GR" sz="2800" dirty="0"/>
          </a:p>
        </p:txBody>
      </p:sp>
      <p:sp>
        <p:nvSpPr>
          <p:cNvPr id="4" name="Τίτλος 3"/>
          <p:cNvSpPr>
            <a:spLocks noGrp="1"/>
          </p:cNvSpPr>
          <p:nvPr>
            <p:ph type="title"/>
          </p:nvPr>
        </p:nvSpPr>
        <p:spPr>
          <a:xfrm>
            <a:off x="457200" y="274638"/>
            <a:ext cx="8229600" cy="1143000"/>
          </a:xfrm>
        </p:spPr>
        <p:txBody>
          <a:bodyPr>
            <a:normAutofit fontScale="90000"/>
          </a:bodyPr>
          <a:lstStyle/>
          <a:p>
            <a:r>
              <a:rPr lang="el-GR" dirty="0"/>
              <a:t>Τα ζητήματα που θίγουν οι γυναίκες </a:t>
            </a:r>
            <a:r>
              <a:rPr lang="el-GR" dirty="0" smtClean="0"/>
              <a:t>συγγραφείς, 6</a:t>
            </a:r>
            <a:endParaRPr lang="el-GR" dirty="0"/>
          </a:p>
        </p:txBody>
      </p:sp>
    </p:spTree>
    <p:extLst>
      <p:ext uri="{BB962C8B-B14F-4D97-AF65-F5344CB8AC3E}">
        <p14:creationId xmlns:p14="http://schemas.microsoft.com/office/powerpoint/2010/main" val="565823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0685" y="1711349"/>
            <a:ext cx="8229600" cy="4525963"/>
          </a:xfrm>
        </p:spPr>
        <p:txBody>
          <a:bodyPr>
            <a:normAutofit/>
          </a:bodyPr>
          <a:lstStyle/>
          <a:p>
            <a:r>
              <a:rPr lang="el-GR" sz="2400" dirty="0" err="1"/>
              <a:t>Moderata</a:t>
            </a:r>
            <a:r>
              <a:rPr lang="el-GR" sz="2400" dirty="0"/>
              <a:t> </a:t>
            </a:r>
            <a:r>
              <a:rPr lang="el-GR" sz="2400" dirty="0" err="1"/>
              <a:t>Fonte</a:t>
            </a:r>
            <a:r>
              <a:rPr lang="el-GR" sz="2400" dirty="0"/>
              <a:t>, Η αξία των γυναικών. Όπου αποκαλύπτονται με σαφήνεια η ευγένειά τους και η ανωτερότητά τους σε σχέση με τους άνδρες (1592, </a:t>
            </a:r>
            <a:r>
              <a:rPr lang="el-GR" sz="2400" dirty="0" err="1"/>
              <a:t>εκδ</a:t>
            </a:r>
            <a:r>
              <a:rPr lang="el-GR" sz="2400" dirty="0"/>
              <a:t>. 1600</a:t>
            </a:r>
            <a:r>
              <a:rPr lang="el-GR" sz="2400" dirty="0" smtClean="0"/>
              <a:t>)</a:t>
            </a:r>
            <a:r>
              <a:rPr lang="en-US" sz="2400" dirty="0" smtClean="0"/>
              <a:t>.</a:t>
            </a:r>
          </a:p>
          <a:p>
            <a:r>
              <a:rPr lang="el-GR" sz="2400" dirty="0" smtClean="0"/>
              <a:t>«</a:t>
            </a:r>
            <a:r>
              <a:rPr lang="el-GR" sz="2400" dirty="0"/>
              <a:t>Εάν οι γυναίκες είναι κατώτερες από τους άνδρες ως προς την κοινωνική θέση, όχι όμως και ως προς την αξία, αυτό αποτελεί κατάχρηση που </a:t>
            </a:r>
            <a:r>
              <a:rPr lang="el-GR" sz="2400" dirty="0" err="1"/>
              <a:t>εισήχθηκε</a:t>
            </a:r>
            <a:r>
              <a:rPr lang="el-GR" sz="2400" dirty="0"/>
              <a:t> στον κόσμο και την οποία, με τον καιρό, οι άνδρες μετέτρεψαν σε νόμο και έθιμο, και που έχει ριζώσει τόσο βαθιά που [οι άνδρες] ισχυρίζονται (ή και πιστεύουν) πως η κοινωνική θέση που κέρδισαν μέσα από την άσκηση βίας στις γυναίκες είναι δική τους από κληρονομικό δικαίωμα</a:t>
            </a:r>
            <a:r>
              <a:rPr lang="el-GR" sz="2400" dirty="0" smtClean="0"/>
              <a:t>»</a:t>
            </a:r>
            <a:r>
              <a:rPr lang="en-US" sz="2400" dirty="0" smtClean="0"/>
              <a:t>.</a:t>
            </a:r>
            <a:endParaRPr lang="el-GR" sz="2400" dirty="0"/>
          </a:p>
          <a:p>
            <a:pPr marL="0" indent="0">
              <a:buNone/>
            </a:pPr>
            <a:endParaRPr lang="el-GR" sz="2800" dirty="0"/>
          </a:p>
        </p:txBody>
      </p:sp>
      <p:sp>
        <p:nvSpPr>
          <p:cNvPr id="4" name="Τίτλος 3"/>
          <p:cNvSpPr>
            <a:spLocks noGrp="1"/>
          </p:cNvSpPr>
          <p:nvPr>
            <p:ph type="title"/>
          </p:nvPr>
        </p:nvSpPr>
        <p:spPr>
          <a:xfrm>
            <a:off x="457200" y="274638"/>
            <a:ext cx="8229600" cy="1143000"/>
          </a:xfrm>
        </p:spPr>
        <p:txBody>
          <a:bodyPr>
            <a:normAutofit fontScale="90000"/>
          </a:bodyPr>
          <a:lstStyle/>
          <a:p>
            <a:r>
              <a:rPr lang="el-GR" dirty="0"/>
              <a:t>Τα ζητήματα που θίγουν οι γυναίκες </a:t>
            </a:r>
            <a:r>
              <a:rPr lang="el-GR" dirty="0" smtClean="0"/>
              <a:t>συγγραφείς, 7</a:t>
            </a:r>
            <a:endParaRPr lang="el-GR" dirty="0"/>
          </a:p>
        </p:txBody>
      </p:sp>
    </p:spTree>
    <p:extLst>
      <p:ext uri="{BB962C8B-B14F-4D97-AF65-F5344CB8AC3E}">
        <p14:creationId xmlns:p14="http://schemas.microsoft.com/office/powerpoint/2010/main" val="423690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56" y="260648"/>
            <a:ext cx="9137044" cy="1143000"/>
          </a:xfrm>
        </p:spPr>
        <p:txBody>
          <a:bodyPr>
            <a:noAutofit/>
          </a:bodyPr>
          <a:lstStyle/>
          <a:p>
            <a:r>
              <a:rPr lang="el-GR" sz="3600" dirty="0"/>
              <a:t>Γυναίκες και θρησκευτικός και πολιτικός λόγος στη Γαλλία των θρησκευτικών πολέμων</a:t>
            </a:r>
          </a:p>
        </p:txBody>
      </p:sp>
      <p:sp>
        <p:nvSpPr>
          <p:cNvPr id="3" name="Θέση περιεχομένου 2"/>
          <p:cNvSpPr>
            <a:spLocks noGrp="1"/>
          </p:cNvSpPr>
          <p:nvPr>
            <p:ph idx="1"/>
          </p:nvPr>
        </p:nvSpPr>
        <p:spPr>
          <a:xfrm>
            <a:off x="464156" y="1700808"/>
            <a:ext cx="8229600" cy="4525963"/>
          </a:xfrm>
        </p:spPr>
        <p:txBody>
          <a:bodyPr>
            <a:normAutofit lnSpcReduction="10000"/>
          </a:bodyPr>
          <a:lstStyle/>
          <a:p>
            <a:r>
              <a:rPr lang="el-GR" sz="2600" b="1" dirty="0" err="1"/>
              <a:t>Jeanne</a:t>
            </a:r>
            <a:r>
              <a:rPr lang="el-GR" sz="2600" b="1" dirty="0"/>
              <a:t> </a:t>
            </a:r>
            <a:r>
              <a:rPr lang="el-GR" sz="2600" b="1" dirty="0" err="1"/>
              <a:t>d’Albret</a:t>
            </a:r>
            <a:r>
              <a:rPr lang="el-GR" sz="2600" b="1" dirty="0"/>
              <a:t>, βασίλισσα της </a:t>
            </a:r>
            <a:r>
              <a:rPr lang="el-GR" sz="2600" b="1" dirty="0" err="1"/>
              <a:t>Ναβάρρας</a:t>
            </a:r>
            <a:endParaRPr lang="el-GR" sz="2600" b="1" dirty="0"/>
          </a:p>
          <a:p>
            <a:pPr marL="0" indent="0">
              <a:buNone/>
            </a:pPr>
            <a:r>
              <a:rPr lang="el-GR" sz="2600" dirty="0"/>
              <a:t>Επιστολές προς τα μέλη της βασιλικής οικογένειας (1568): καταγγελία </a:t>
            </a:r>
            <a:r>
              <a:rPr lang="el-GR" sz="2600" dirty="0" err="1"/>
              <a:t>Guise</a:t>
            </a:r>
            <a:r>
              <a:rPr lang="el-GR" sz="2600" dirty="0"/>
              <a:t>, αναπόφευκτο πολέμου. Οι γυναίκες, όπως και ο κλήρος δεν φέρουν όπλα, είναι ταγμένες στην υπηρεσία της ειρήνης. Ως μητέρα του Ερρίκου της </a:t>
            </a:r>
            <a:r>
              <a:rPr lang="el-GR" sz="2600" dirty="0" err="1"/>
              <a:t>Ναβάρρας</a:t>
            </a:r>
            <a:r>
              <a:rPr lang="el-GR" sz="2600" dirty="0"/>
              <a:t>, υποχρέωση να φροντίσει για τη μεγιστοποίηση της ισχύος του διαδόχου της.</a:t>
            </a:r>
          </a:p>
          <a:p>
            <a:r>
              <a:rPr lang="el-GR" sz="2600" b="1" dirty="0"/>
              <a:t>Αικατερίνη των Μεδίκων</a:t>
            </a:r>
          </a:p>
          <a:p>
            <a:pPr marL="0" indent="0">
              <a:buNone/>
            </a:pPr>
            <a:r>
              <a:rPr lang="el-GR" sz="2600" dirty="0" err="1"/>
              <a:t>Rémonstrance</a:t>
            </a:r>
            <a:r>
              <a:rPr lang="el-GR" sz="2600" dirty="0"/>
              <a:t> </a:t>
            </a:r>
            <a:r>
              <a:rPr lang="el-GR" sz="2600" dirty="0" err="1"/>
              <a:t>faicte</a:t>
            </a:r>
            <a:r>
              <a:rPr lang="el-GR" sz="2600" dirty="0"/>
              <a:t> au </a:t>
            </a:r>
            <a:r>
              <a:rPr lang="el-GR" sz="2600" dirty="0" err="1"/>
              <a:t>Roy</a:t>
            </a:r>
            <a:r>
              <a:rPr lang="el-GR" sz="2600" dirty="0"/>
              <a:t> (1589),επιστολές προς τον Ερρίκο Γ΄, δημόσια πολιτική καθοδήγηση μέσω της </a:t>
            </a:r>
            <a:r>
              <a:rPr lang="el-GR" sz="2600" dirty="0" smtClean="0"/>
              <a:t>τυπογραφίας</a:t>
            </a:r>
            <a:r>
              <a:rPr lang="en-US" sz="2600" dirty="0" smtClean="0"/>
              <a:t>.</a:t>
            </a:r>
            <a:endParaRPr lang="el-GR" sz="2600" dirty="0"/>
          </a:p>
          <a:p>
            <a:pPr marL="0" indent="0">
              <a:buNone/>
            </a:pPr>
            <a:endParaRPr lang="el-GR" sz="2800" dirty="0"/>
          </a:p>
        </p:txBody>
      </p:sp>
    </p:spTree>
    <p:extLst>
      <p:ext uri="{BB962C8B-B14F-4D97-AF65-F5344CB8AC3E}">
        <p14:creationId xmlns:p14="http://schemas.microsoft.com/office/powerpoint/2010/main" val="2442365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Γυναικεία κείμενα με πολιτικό σχολιασμό στους γαλλικούς θρησκευτικούς πολέμους</a:t>
            </a:r>
          </a:p>
        </p:txBody>
      </p:sp>
      <p:sp>
        <p:nvSpPr>
          <p:cNvPr id="3" name="Θέση περιεχομένου 2"/>
          <p:cNvSpPr>
            <a:spLocks noGrp="1"/>
          </p:cNvSpPr>
          <p:nvPr>
            <p:ph idx="1"/>
          </p:nvPr>
        </p:nvSpPr>
        <p:spPr>
          <a:xfrm>
            <a:off x="464156" y="1711349"/>
            <a:ext cx="8229600" cy="4525963"/>
          </a:xfrm>
        </p:spPr>
        <p:txBody>
          <a:bodyPr>
            <a:normAutofit/>
          </a:bodyPr>
          <a:lstStyle/>
          <a:p>
            <a:r>
              <a:rPr lang="el-GR" sz="2400" dirty="0" smtClean="0"/>
              <a:t>Μέσος </a:t>
            </a:r>
            <a:r>
              <a:rPr lang="el-GR" sz="2400" dirty="0"/>
              <a:t>όρος </a:t>
            </a:r>
            <a:r>
              <a:rPr lang="el-GR" sz="2400" dirty="0" smtClean="0"/>
              <a:t>16</a:t>
            </a:r>
            <a:r>
              <a:rPr lang="el-GR" sz="2400" baseline="30000" dirty="0" smtClean="0"/>
              <a:t>ου</a:t>
            </a:r>
            <a:r>
              <a:rPr lang="el-GR" sz="2400" dirty="0" smtClean="0"/>
              <a:t> αιώνα</a:t>
            </a:r>
            <a:r>
              <a:rPr lang="el-GR" sz="2400" dirty="0"/>
              <a:t>: 3,5%</a:t>
            </a:r>
          </a:p>
          <a:p>
            <a:r>
              <a:rPr lang="el-GR" sz="2400" dirty="0"/>
              <a:t>1585-1589: 67%</a:t>
            </a:r>
          </a:p>
          <a:p>
            <a:r>
              <a:rPr lang="el-GR" sz="2400" dirty="0" smtClean="0"/>
              <a:t>Αλληλογραφία </a:t>
            </a:r>
            <a:r>
              <a:rPr lang="el-GR" sz="2400" dirty="0"/>
              <a:t>γυναικών της </a:t>
            </a:r>
            <a:r>
              <a:rPr lang="el-GR" sz="2400" dirty="0" smtClean="0"/>
              <a:t>αριστοκρατίας</a:t>
            </a:r>
            <a:r>
              <a:rPr lang="en-US" sz="2400" dirty="0" smtClean="0"/>
              <a:t>.</a:t>
            </a:r>
            <a:endParaRPr lang="el-GR" sz="2400" dirty="0"/>
          </a:p>
          <a:p>
            <a:r>
              <a:rPr lang="el-GR" sz="2400" dirty="0"/>
              <a:t>Επιστολή κυρίας de </a:t>
            </a:r>
            <a:r>
              <a:rPr lang="el-GR" sz="2400" dirty="0" err="1"/>
              <a:t>Mayenne</a:t>
            </a:r>
            <a:r>
              <a:rPr lang="el-GR" sz="2400" dirty="0"/>
              <a:t> στον άνδρα της (πολιορκία Παρισιού 1590</a:t>
            </a:r>
            <a:r>
              <a:rPr lang="el-GR" sz="2400" dirty="0" smtClean="0"/>
              <a:t>)</a:t>
            </a:r>
            <a:r>
              <a:rPr lang="en-US" sz="2400" dirty="0" smtClean="0"/>
              <a:t>.</a:t>
            </a:r>
            <a:endParaRPr lang="el-GR" sz="2400" dirty="0"/>
          </a:p>
          <a:p>
            <a:r>
              <a:rPr lang="el-GR" sz="2400" dirty="0"/>
              <a:t>Κυρίες de </a:t>
            </a:r>
            <a:r>
              <a:rPr lang="el-GR" sz="2400" dirty="0" err="1"/>
              <a:t>Mayenne</a:t>
            </a:r>
            <a:r>
              <a:rPr lang="el-GR" sz="2400" dirty="0"/>
              <a:t> και de </a:t>
            </a:r>
            <a:r>
              <a:rPr lang="el-GR" sz="2400" dirty="0" err="1"/>
              <a:t>Nemours</a:t>
            </a:r>
            <a:r>
              <a:rPr lang="el-GR" sz="2400" dirty="0" smtClean="0"/>
              <a:t>,</a:t>
            </a:r>
            <a:r>
              <a:rPr lang="en-US" sz="2400" dirty="0" smtClean="0"/>
              <a:t> </a:t>
            </a:r>
            <a:r>
              <a:rPr lang="el-GR" sz="2400" dirty="0" smtClean="0"/>
              <a:t>προπαγανδίστριες </a:t>
            </a:r>
            <a:r>
              <a:rPr lang="el-GR" sz="2400" dirty="0"/>
              <a:t>της Λίγκας εναντίον του Ερρίκου Γ</a:t>
            </a:r>
            <a:r>
              <a:rPr lang="el-GR" sz="2400" dirty="0" smtClean="0"/>
              <a:t>΄</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3647383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Συμβουλεύοντας τους </a:t>
            </a:r>
            <a:r>
              <a:rPr lang="el-GR" dirty="0" smtClean="0"/>
              <a:t>ισχυρούς:</a:t>
            </a:r>
            <a:br>
              <a:rPr lang="el-GR" dirty="0" smtClean="0"/>
            </a:br>
            <a:r>
              <a:rPr lang="el-GR" dirty="0" smtClean="0"/>
              <a:t>τα </a:t>
            </a:r>
            <a:r>
              <a:rPr lang="el-GR" dirty="0"/>
              <a:t>προοίμια της </a:t>
            </a:r>
            <a:r>
              <a:rPr lang="el-GR" dirty="0" err="1"/>
              <a:t>Charlotte</a:t>
            </a:r>
            <a:r>
              <a:rPr lang="el-GR" dirty="0"/>
              <a:t> de </a:t>
            </a:r>
            <a:r>
              <a:rPr lang="el-GR" dirty="0" err="1"/>
              <a:t>Minut</a:t>
            </a:r>
            <a:endParaRPr lang="el-GR" dirty="0"/>
          </a:p>
        </p:txBody>
      </p:sp>
      <p:sp>
        <p:nvSpPr>
          <p:cNvPr id="3" name="Θέση περιεχομένου 2"/>
          <p:cNvSpPr>
            <a:spLocks noGrp="1"/>
          </p:cNvSpPr>
          <p:nvPr>
            <p:ph idx="1"/>
          </p:nvPr>
        </p:nvSpPr>
        <p:spPr>
          <a:xfrm>
            <a:off x="464156" y="1711349"/>
            <a:ext cx="8229600" cy="4525963"/>
          </a:xfrm>
        </p:spPr>
        <p:txBody>
          <a:bodyPr>
            <a:normAutofit/>
          </a:bodyPr>
          <a:lstStyle/>
          <a:p>
            <a:r>
              <a:rPr lang="fr-FR" sz="2400" dirty="0"/>
              <a:t>1587, Gabriel de </a:t>
            </a:r>
            <a:r>
              <a:rPr lang="fr-FR" sz="2400" dirty="0" err="1"/>
              <a:t>Minut</a:t>
            </a:r>
            <a:r>
              <a:rPr lang="fr-FR" sz="2400" dirty="0"/>
              <a:t>, </a:t>
            </a:r>
            <a:r>
              <a:rPr lang="fr-FR" sz="2400" dirty="0" err="1"/>
              <a:t>Morbi</a:t>
            </a:r>
            <a:r>
              <a:rPr lang="fr-FR" sz="2400" dirty="0"/>
              <a:t> Gallos, De la </a:t>
            </a:r>
            <a:r>
              <a:rPr lang="fr-FR" sz="2400" dirty="0" smtClean="0"/>
              <a:t>Beauté.</a:t>
            </a:r>
            <a:endParaRPr lang="fr-FR" sz="2400" dirty="0"/>
          </a:p>
          <a:p>
            <a:r>
              <a:rPr lang="fr-FR" sz="2400" dirty="0"/>
              <a:t>Charlotte de </a:t>
            </a:r>
            <a:r>
              <a:rPr lang="fr-FR" sz="2400" dirty="0" err="1"/>
              <a:t>Minut</a:t>
            </a:r>
            <a:r>
              <a:rPr lang="fr-FR" sz="2400" dirty="0"/>
              <a:t>, </a:t>
            </a:r>
            <a:r>
              <a:rPr lang="el-GR" sz="2400" dirty="0"/>
              <a:t>ηγουμένη μονής στην </a:t>
            </a:r>
            <a:r>
              <a:rPr lang="el-GR" sz="2400" dirty="0" smtClean="0"/>
              <a:t>Τουλούζη</a:t>
            </a:r>
            <a:r>
              <a:rPr lang="en-US" sz="2400" dirty="0" smtClean="0"/>
              <a:t>.</a:t>
            </a:r>
            <a:endParaRPr lang="el-GR" sz="2400" dirty="0"/>
          </a:p>
          <a:p>
            <a:r>
              <a:rPr lang="el-GR" sz="2400" dirty="0"/>
              <a:t>Προτροπές σε </a:t>
            </a:r>
            <a:r>
              <a:rPr lang="el-GR" sz="2400" dirty="0" err="1"/>
              <a:t>Σίξτο</a:t>
            </a:r>
            <a:r>
              <a:rPr lang="el-GR" sz="2400" dirty="0"/>
              <a:t> Ε΄ και Αικατερίνη των </a:t>
            </a:r>
            <a:r>
              <a:rPr lang="el-GR" sz="2400" dirty="0" smtClean="0"/>
              <a:t>Μεδίκων</a:t>
            </a:r>
            <a:r>
              <a:rPr lang="en-US" sz="2400" dirty="0" smtClean="0"/>
              <a:t>.</a:t>
            </a:r>
            <a:endParaRPr lang="el-GR" sz="2400" dirty="0"/>
          </a:p>
          <a:p>
            <a:r>
              <a:rPr lang="el-GR" sz="2400" dirty="0"/>
              <a:t>Φτωχή, «γυναικεία» εξοικείωση με τα </a:t>
            </a:r>
            <a:r>
              <a:rPr lang="el-GR" sz="2400" dirty="0" smtClean="0"/>
              <a:t>γράμματα</a:t>
            </a:r>
            <a:r>
              <a:rPr lang="en-US" sz="2400" dirty="0" smtClean="0"/>
              <a:t>. </a:t>
            </a:r>
            <a:endParaRPr lang="el-GR" sz="2400" dirty="0"/>
          </a:p>
          <a:p>
            <a:r>
              <a:rPr lang="el-GR" sz="2400" dirty="0" smtClean="0"/>
              <a:t>«Όπως </a:t>
            </a:r>
            <a:r>
              <a:rPr lang="el-GR" sz="2400" dirty="0"/>
              <a:t>ο Αβραάμ στον Κύριο και Θεό του</a:t>
            </a:r>
            <a:r>
              <a:rPr lang="el-GR" sz="2400" dirty="0" smtClean="0"/>
              <a:t>»</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376274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Γυναίκες στρατευμένες στα δύο θρησκευτικά στρατόπεδα</a:t>
            </a:r>
          </a:p>
        </p:txBody>
      </p:sp>
      <p:sp>
        <p:nvSpPr>
          <p:cNvPr id="3" name="Θέση περιεχομένου 2"/>
          <p:cNvSpPr>
            <a:spLocks noGrp="1"/>
          </p:cNvSpPr>
          <p:nvPr>
            <p:ph idx="1"/>
          </p:nvPr>
        </p:nvSpPr>
        <p:spPr>
          <a:xfrm>
            <a:off x="464156" y="1783357"/>
            <a:ext cx="8229600" cy="4525963"/>
          </a:xfrm>
        </p:spPr>
        <p:txBody>
          <a:bodyPr>
            <a:normAutofit/>
          </a:bodyPr>
          <a:lstStyle/>
          <a:p>
            <a:r>
              <a:rPr lang="el-GR" sz="2400" b="1" dirty="0" err="1"/>
              <a:t>Argula</a:t>
            </a:r>
            <a:r>
              <a:rPr lang="el-GR" sz="2400" b="1" dirty="0"/>
              <a:t> </a:t>
            </a:r>
            <a:r>
              <a:rPr lang="el-GR" sz="2400" b="1" dirty="0" err="1"/>
              <a:t>von</a:t>
            </a:r>
            <a:r>
              <a:rPr lang="el-GR" sz="2400" b="1" dirty="0"/>
              <a:t> </a:t>
            </a:r>
            <a:r>
              <a:rPr lang="el-GR" sz="2400" b="1" dirty="0" err="1"/>
              <a:t>Grumbach</a:t>
            </a:r>
            <a:endParaRPr lang="el-GR" sz="2400" b="1" dirty="0"/>
          </a:p>
          <a:p>
            <a:pPr marL="0" indent="0">
              <a:buNone/>
            </a:pPr>
            <a:r>
              <a:rPr lang="el-GR" sz="2400" dirty="0"/>
              <a:t>Διάδοση έντυπης λουθηρανικής προπαγάνδας, αλληλογραφία με καθολικούς και λουθηρανούς </a:t>
            </a:r>
            <a:r>
              <a:rPr lang="el-GR" sz="2400" dirty="0" smtClean="0"/>
              <a:t>αξιωματούχους</a:t>
            </a:r>
            <a:r>
              <a:rPr lang="en-US" sz="2400" dirty="0" smtClean="0"/>
              <a:t>.</a:t>
            </a:r>
            <a:endParaRPr lang="el-GR" sz="2400" dirty="0"/>
          </a:p>
          <a:p>
            <a:r>
              <a:rPr lang="el-GR" sz="2400" b="1" dirty="0" err="1"/>
              <a:t>Marie</a:t>
            </a:r>
            <a:r>
              <a:rPr lang="el-GR" sz="2400" b="1" dirty="0"/>
              <a:t> </a:t>
            </a:r>
            <a:r>
              <a:rPr lang="el-GR" sz="2400" b="1" dirty="0" err="1"/>
              <a:t>Dentière</a:t>
            </a:r>
            <a:r>
              <a:rPr lang="el-GR" sz="2400" dirty="0"/>
              <a:t>, πρώην ηγουμένη στο </a:t>
            </a:r>
            <a:r>
              <a:rPr lang="el-GR" sz="2400" dirty="0" err="1"/>
              <a:t>Tournay</a:t>
            </a:r>
            <a:r>
              <a:rPr lang="el-GR" sz="2400" dirty="0"/>
              <a:t>, Γενεύη </a:t>
            </a:r>
            <a:r>
              <a:rPr lang="el-GR" sz="2400" dirty="0" smtClean="0"/>
              <a:t>1536</a:t>
            </a:r>
            <a:r>
              <a:rPr lang="en-US" sz="2400" dirty="0" smtClean="0"/>
              <a:t>.</a:t>
            </a:r>
            <a:endParaRPr lang="el-GR" sz="2400" dirty="0"/>
          </a:p>
          <a:p>
            <a:pPr marL="0" indent="0">
              <a:buNone/>
            </a:pPr>
            <a:r>
              <a:rPr lang="el-GR" sz="2400" dirty="0" smtClean="0"/>
              <a:t>«</a:t>
            </a:r>
            <a:r>
              <a:rPr lang="el-GR" sz="2400" dirty="0"/>
              <a:t>ιερή υποχρέωση των φωτισμένων απέναντι στον Θεό», δικαίωμα των γυναικών στον δημόσιο </a:t>
            </a:r>
            <a:r>
              <a:rPr lang="el-GR" sz="2400" dirty="0" smtClean="0"/>
              <a:t>λόγο</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79605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δικαίωμα της γυναικείας παρέμβασης στη δημόσια σφαίρα</a:t>
            </a:r>
          </a:p>
        </p:txBody>
      </p:sp>
      <p:sp>
        <p:nvSpPr>
          <p:cNvPr id="3" name="Θέση περιεχομένου 2"/>
          <p:cNvSpPr>
            <a:spLocks noGrp="1"/>
          </p:cNvSpPr>
          <p:nvPr>
            <p:ph idx="1"/>
          </p:nvPr>
        </p:nvSpPr>
        <p:spPr>
          <a:xfrm>
            <a:off x="464156" y="1783357"/>
            <a:ext cx="8229600" cy="4525963"/>
          </a:xfrm>
        </p:spPr>
        <p:txBody>
          <a:bodyPr>
            <a:normAutofit/>
          </a:bodyPr>
          <a:lstStyle/>
          <a:p>
            <a:r>
              <a:rPr lang="el-GR" sz="2400" b="1" dirty="0" err="1"/>
              <a:t>Αnne</a:t>
            </a:r>
            <a:r>
              <a:rPr lang="el-GR" sz="2400" b="1" dirty="0"/>
              <a:t> </a:t>
            </a:r>
            <a:r>
              <a:rPr lang="el-GR" sz="2400" b="1" dirty="0" err="1"/>
              <a:t>Vaughan</a:t>
            </a:r>
            <a:r>
              <a:rPr lang="el-GR" sz="2400" b="1" dirty="0"/>
              <a:t> </a:t>
            </a:r>
            <a:r>
              <a:rPr lang="el-GR" sz="2400" b="1" dirty="0" err="1"/>
              <a:t>Lok</a:t>
            </a:r>
            <a:r>
              <a:rPr lang="el-GR" sz="2400" b="1" dirty="0"/>
              <a:t> </a:t>
            </a:r>
            <a:r>
              <a:rPr lang="en-US" sz="2400" b="1" dirty="0" smtClean="0"/>
              <a:t>-</a:t>
            </a:r>
            <a:r>
              <a:rPr lang="el-GR" sz="2400" b="1" dirty="0" smtClean="0"/>
              <a:t> </a:t>
            </a:r>
            <a:r>
              <a:rPr lang="el-GR" sz="2400" b="1" dirty="0" err="1" smtClean="0"/>
              <a:t>Mary</a:t>
            </a:r>
            <a:r>
              <a:rPr lang="el-GR" sz="2400" b="1" dirty="0" smtClean="0"/>
              <a:t> </a:t>
            </a:r>
            <a:r>
              <a:rPr lang="el-GR" sz="2400" b="1" dirty="0" err="1"/>
              <a:t>Sidney</a:t>
            </a:r>
            <a:r>
              <a:rPr lang="el-GR" sz="2400" b="1" dirty="0"/>
              <a:t> </a:t>
            </a:r>
            <a:r>
              <a:rPr lang="el-GR" sz="2400" b="1" dirty="0" err="1"/>
              <a:t>Herbert</a:t>
            </a:r>
            <a:endParaRPr lang="el-GR" sz="2400" b="1" dirty="0"/>
          </a:p>
          <a:p>
            <a:pPr marL="0" indent="0">
              <a:buNone/>
            </a:pPr>
            <a:r>
              <a:rPr lang="el-GR" sz="2400" dirty="0"/>
              <a:t>Σχόλια Καλβίνου επάνω στον </a:t>
            </a:r>
            <a:r>
              <a:rPr lang="el-GR" sz="2400" dirty="0" smtClean="0"/>
              <a:t>51</a:t>
            </a:r>
            <a:r>
              <a:rPr lang="el-GR" sz="2400" baseline="30000" dirty="0" smtClean="0"/>
              <a:t>ο</a:t>
            </a:r>
            <a:r>
              <a:rPr lang="en-US" sz="2400" dirty="0" smtClean="0"/>
              <a:t> </a:t>
            </a:r>
            <a:r>
              <a:rPr lang="el-GR" sz="2400" dirty="0" smtClean="0"/>
              <a:t>Ψαλμό</a:t>
            </a:r>
            <a:r>
              <a:rPr lang="en-US" sz="2400" dirty="0" smtClean="0"/>
              <a:t>.</a:t>
            </a:r>
            <a:endParaRPr lang="el-GR" sz="2400" dirty="0"/>
          </a:p>
          <a:p>
            <a:pPr marL="0" indent="0">
              <a:buNone/>
            </a:pPr>
            <a:r>
              <a:rPr lang="el-GR" sz="2400" dirty="0" smtClean="0"/>
              <a:t>Ενεργητικός </a:t>
            </a:r>
            <a:r>
              <a:rPr lang="el-GR" sz="2400" dirty="0"/>
              <a:t>δημόσιος ρόλος γυναικών στην </a:t>
            </a:r>
            <a:r>
              <a:rPr lang="el-GR" sz="2400" dirty="0" smtClean="0"/>
              <a:t>εκπαίδευση /</a:t>
            </a:r>
            <a:r>
              <a:rPr lang="el-GR" sz="2400" dirty="0"/>
              <a:t>κατήχηση των νέων </a:t>
            </a:r>
            <a:r>
              <a:rPr lang="el-GR" sz="2400" dirty="0" smtClean="0"/>
              <a:t>χριστιανών</a:t>
            </a:r>
            <a:r>
              <a:rPr lang="en-US" sz="2400" dirty="0" smtClean="0"/>
              <a:t>.</a:t>
            </a:r>
            <a:endParaRPr lang="el-GR" sz="2400" dirty="0"/>
          </a:p>
          <a:p>
            <a:r>
              <a:rPr lang="el-GR" sz="2400" b="1" dirty="0"/>
              <a:t>Κήρυγμα</a:t>
            </a:r>
            <a:r>
              <a:rPr lang="el-GR" sz="2400" dirty="0"/>
              <a:t> = πράξη ευσέβειας, απόρροια άμεσης σχέσης πιστού με Θεό, ανεξάρτητα από </a:t>
            </a:r>
            <a:r>
              <a:rPr lang="el-GR" sz="2400" dirty="0" smtClean="0"/>
              <a:t>φύλο</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400223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Δημόσιο/ιδιωτικό στη γυναικεία ζωή στην Αγγλία των </a:t>
            </a:r>
            <a:r>
              <a:rPr lang="el-GR" dirty="0" err="1" smtClean="0"/>
              <a:t>Stuart</a:t>
            </a:r>
            <a:endParaRPr lang="el-GR" dirty="0"/>
          </a:p>
        </p:txBody>
      </p:sp>
      <p:sp>
        <p:nvSpPr>
          <p:cNvPr id="3" name="Θέση περιεχομένου 2"/>
          <p:cNvSpPr>
            <a:spLocks noGrp="1"/>
          </p:cNvSpPr>
          <p:nvPr>
            <p:ph idx="1"/>
          </p:nvPr>
        </p:nvSpPr>
        <p:spPr>
          <a:xfrm>
            <a:off x="464156" y="1783357"/>
            <a:ext cx="8229600" cy="4525963"/>
          </a:xfrm>
        </p:spPr>
        <p:txBody>
          <a:bodyPr>
            <a:normAutofit/>
          </a:bodyPr>
          <a:lstStyle/>
          <a:p>
            <a:r>
              <a:rPr lang="el-GR" sz="2400" dirty="0"/>
              <a:t>Κηρύγματα Προτεσταντών: </a:t>
            </a:r>
            <a:r>
              <a:rPr lang="el-GR" sz="2400" dirty="0" err="1" smtClean="0"/>
              <a:t>housewife</a:t>
            </a:r>
            <a:r>
              <a:rPr lang="en-US" sz="2400" dirty="0" smtClean="0"/>
              <a:t> </a:t>
            </a:r>
            <a:r>
              <a:rPr lang="el-GR" sz="2400" dirty="0" smtClean="0"/>
              <a:t>/</a:t>
            </a:r>
            <a:r>
              <a:rPr lang="el-GR" sz="2400" dirty="0" err="1"/>
              <a:t>street</a:t>
            </a:r>
            <a:r>
              <a:rPr lang="el-GR" sz="2400" dirty="0"/>
              <a:t> </a:t>
            </a:r>
            <a:r>
              <a:rPr lang="el-GR" sz="2400" dirty="0" err="1" smtClean="0"/>
              <a:t>wife</a:t>
            </a:r>
            <a:r>
              <a:rPr lang="en-US" sz="2400" dirty="0" smtClean="0"/>
              <a:t>.</a:t>
            </a:r>
            <a:endParaRPr lang="el-GR" sz="2400" dirty="0"/>
          </a:p>
          <a:p>
            <a:r>
              <a:rPr lang="el-GR" sz="2400" dirty="0" smtClean="0"/>
              <a:t>Οικογένεια, </a:t>
            </a:r>
            <a:r>
              <a:rPr lang="el-GR" sz="2400" dirty="0"/>
              <a:t>«μικρό βασίλειο» </a:t>
            </a:r>
            <a:r>
              <a:rPr lang="el-GR" sz="2400" dirty="0" smtClean="0"/>
              <a:t>άνδρα</a:t>
            </a:r>
            <a:r>
              <a:rPr lang="en-US" sz="2400" dirty="0" smtClean="0"/>
              <a:t>.</a:t>
            </a:r>
            <a:endParaRPr lang="el-GR" sz="2400" dirty="0"/>
          </a:p>
          <a:p>
            <a:r>
              <a:rPr lang="el-GR" sz="2400" dirty="0"/>
              <a:t>Εκπαίδευση κοριτσιών: αναγνώσματα θρησκευτικά, λυρική ποίηση, οικοκυρικά, κλασική παιδεία ανοίκεια στο ρόλο της γυναίκας, όχι ταξίδια όπως οι νεαροί γόνοι της </a:t>
            </a:r>
            <a:r>
              <a:rPr lang="el-GR" sz="2400" dirty="0" smtClean="0"/>
              <a:t>ελίτ</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373702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3024336"/>
          </a:xfrm>
        </p:spPr>
        <p:txBody>
          <a:bodyPr>
            <a:normAutofit/>
          </a:bodyPr>
          <a:lstStyle/>
          <a:p>
            <a:pPr>
              <a:lnSpc>
                <a:spcPct val="120000"/>
              </a:lnSpc>
            </a:pPr>
            <a:r>
              <a:rPr lang="el-GR" sz="2400" b="1" dirty="0"/>
              <a:t>Αίτια ύπαρξης μικρού αριθμού γυναικών </a:t>
            </a:r>
            <a:r>
              <a:rPr lang="el-GR" sz="2400" b="1" dirty="0" smtClean="0"/>
              <a:t>συγγραφέων</a:t>
            </a:r>
            <a:r>
              <a:rPr lang="en-US" sz="2400" b="1" dirty="0" smtClean="0"/>
              <a:t>.</a:t>
            </a:r>
            <a:endParaRPr lang="el-GR" sz="2400" b="1" dirty="0"/>
          </a:p>
          <a:p>
            <a:pPr lvl="1">
              <a:lnSpc>
                <a:spcPct val="120000"/>
              </a:lnSpc>
            </a:pPr>
            <a:r>
              <a:rPr lang="el-GR" sz="2400" dirty="0"/>
              <a:t>Ελάχιστες ελάμβαναν την αναγκαία </a:t>
            </a:r>
            <a:r>
              <a:rPr lang="el-GR" sz="2400" dirty="0" smtClean="0"/>
              <a:t>παιδεία</a:t>
            </a:r>
            <a:r>
              <a:rPr lang="en-US" sz="2400" dirty="0" smtClean="0"/>
              <a:t>.</a:t>
            </a:r>
            <a:endParaRPr lang="el-GR" sz="2400" dirty="0"/>
          </a:p>
          <a:p>
            <a:pPr lvl="1">
              <a:lnSpc>
                <a:spcPct val="120000"/>
              </a:lnSpc>
            </a:pPr>
            <a:r>
              <a:rPr lang="el-GR" sz="2400" dirty="0"/>
              <a:t>Αποκλεισμός γυναικών από δημόσιους </a:t>
            </a:r>
            <a:r>
              <a:rPr lang="el-GR" sz="2400" dirty="0" smtClean="0"/>
              <a:t>ρόλους</a:t>
            </a:r>
            <a:r>
              <a:rPr lang="en-US" sz="2400" dirty="0" smtClean="0"/>
              <a:t>.</a:t>
            </a:r>
            <a:endParaRPr lang="el-GR" sz="2400" dirty="0"/>
          </a:p>
          <a:p>
            <a:pPr lvl="1">
              <a:lnSpc>
                <a:spcPct val="120000"/>
              </a:lnSpc>
            </a:pPr>
            <a:r>
              <a:rPr lang="el-GR" sz="2400" dirty="0"/>
              <a:t>Η κυρίαρχη κουλτούρα επέβαλε τη σιωπή στις γυναίκες, ως ένδειξη </a:t>
            </a:r>
            <a:r>
              <a:rPr lang="el-GR" sz="2400" dirty="0" smtClean="0"/>
              <a:t>αγνότητας</a:t>
            </a:r>
            <a:r>
              <a:rPr lang="en-US" sz="2400" dirty="0" smtClean="0"/>
              <a:t>.</a:t>
            </a:r>
            <a:endParaRPr lang="el-GR" sz="2400" dirty="0"/>
          </a:p>
          <a:p>
            <a:pPr marL="0" indent="0">
              <a:buNone/>
            </a:pPr>
            <a:endParaRPr lang="el-GR" dirty="0"/>
          </a:p>
        </p:txBody>
      </p:sp>
      <p:sp>
        <p:nvSpPr>
          <p:cNvPr id="4" name="Τίτλος 3"/>
          <p:cNvSpPr>
            <a:spLocks noGrp="1"/>
          </p:cNvSpPr>
          <p:nvPr>
            <p:ph type="title"/>
          </p:nvPr>
        </p:nvSpPr>
        <p:spPr/>
        <p:txBody>
          <a:bodyPr>
            <a:noAutofit/>
          </a:bodyPr>
          <a:lstStyle/>
          <a:p>
            <a:r>
              <a:rPr lang="el-GR" sz="3600" dirty="0"/>
              <a:t>Ο γυναικείος λόγος στη δυτική πρώιμη </a:t>
            </a:r>
            <a:r>
              <a:rPr lang="el-GR" sz="3600" dirty="0" err="1" smtClean="0"/>
              <a:t>νεωτερικότητα</a:t>
            </a:r>
            <a:endParaRPr lang="el-GR" sz="3600"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fontScale="90000"/>
          </a:bodyPr>
          <a:lstStyle/>
          <a:p>
            <a:r>
              <a:rPr lang="el-GR" dirty="0"/>
              <a:t>Δημόσιο/ιδιωτικό στη γυναικεία ζωή στην Αγγλία των </a:t>
            </a:r>
            <a:r>
              <a:rPr lang="el-GR" dirty="0" err="1" smtClean="0"/>
              <a:t>Stuart</a:t>
            </a:r>
            <a:r>
              <a:rPr lang="el-GR" dirty="0" smtClean="0"/>
              <a:t>, 2</a:t>
            </a:r>
            <a:endParaRPr lang="el-GR" dirty="0"/>
          </a:p>
        </p:txBody>
      </p:sp>
      <p:sp>
        <p:nvSpPr>
          <p:cNvPr id="3" name="Θέση περιεχομένου 2"/>
          <p:cNvSpPr>
            <a:spLocks noGrp="1"/>
          </p:cNvSpPr>
          <p:nvPr>
            <p:ph idx="1"/>
          </p:nvPr>
        </p:nvSpPr>
        <p:spPr>
          <a:xfrm>
            <a:off x="464156" y="1783357"/>
            <a:ext cx="8229600" cy="4525963"/>
          </a:xfrm>
        </p:spPr>
        <p:txBody>
          <a:bodyPr>
            <a:normAutofit/>
          </a:bodyPr>
          <a:lstStyle/>
          <a:p>
            <a:r>
              <a:rPr lang="el-GR" sz="2400" dirty="0" smtClean="0"/>
              <a:t>Αρνητική </a:t>
            </a:r>
            <a:r>
              <a:rPr lang="el-GR" sz="2400" dirty="0"/>
              <a:t>εικόνα γυναικείου φύλου. Πρότυπο, η παθητικότητα. Γυναίκα επιρρεπής στην αμαρτία, ανάγκη διαρκούς </a:t>
            </a:r>
            <a:r>
              <a:rPr lang="el-GR" sz="2400" dirty="0" err="1"/>
              <a:t>κηδεμόνευσης</a:t>
            </a:r>
            <a:r>
              <a:rPr lang="el-GR" sz="2400" dirty="0"/>
              <a:t>, αποστολή, γάμος και νοικοκυριό.</a:t>
            </a:r>
          </a:p>
          <a:p>
            <a:r>
              <a:rPr lang="el-GR" sz="2400" dirty="0"/>
              <a:t>Δημόσια ταυτότητα μέσω συζύγου (χηρεία</a:t>
            </a:r>
            <a:r>
              <a:rPr lang="el-GR" sz="2400" dirty="0" smtClean="0"/>
              <a:t>)</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326298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Γυναικεία τιμή, ανδρική τιμή στο </a:t>
            </a:r>
            <a:r>
              <a:rPr lang="el-GR" dirty="0" err="1"/>
              <a:t>Feltre</a:t>
            </a:r>
            <a:endParaRPr lang="el-GR" dirty="0"/>
          </a:p>
        </p:txBody>
      </p:sp>
      <p:sp>
        <p:nvSpPr>
          <p:cNvPr id="3" name="Θέση περιεχομένου 2"/>
          <p:cNvSpPr>
            <a:spLocks noGrp="1"/>
          </p:cNvSpPr>
          <p:nvPr>
            <p:ph idx="1"/>
          </p:nvPr>
        </p:nvSpPr>
        <p:spPr/>
        <p:txBody>
          <a:bodyPr>
            <a:normAutofit/>
          </a:bodyPr>
          <a:lstStyle/>
          <a:p>
            <a:endParaRPr lang="fr-FR" sz="2400" dirty="0" smtClean="0"/>
          </a:p>
          <a:p>
            <a:r>
              <a:rPr lang="fr-FR" sz="2400" dirty="0" smtClean="0"/>
              <a:t>Elena </a:t>
            </a:r>
            <a:r>
              <a:rPr lang="fr-FR" sz="2400" dirty="0" err="1" smtClean="0"/>
              <a:t>Cumano</a:t>
            </a:r>
            <a:endParaRPr lang="fr-FR" sz="2400" dirty="0" smtClean="0"/>
          </a:p>
          <a:p>
            <a:r>
              <a:rPr lang="fr-FR" sz="2400" dirty="0" smtClean="0"/>
              <a:t>Gian </a:t>
            </a:r>
            <a:r>
              <a:rPr lang="fr-FR" sz="2400" dirty="0" err="1"/>
              <a:t>Battista</a:t>
            </a:r>
            <a:r>
              <a:rPr lang="fr-FR" sz="2400" dirty="0"/>
              <a:t> </a:t>
            </a:r>
            <a:r>
              <a:rPr lang="fr-FR" sz="2400" dirty="0" err="1"/>
              <a:t>Faceno</a:t>
            </a:r>
            <a:endParaRPr lang="fr-FR" sz="2400" dirty="0"/>
          </a:p>
          <a:p>
            <a:r>
              <a:rPr lang="fr-FR" sz="2400" dirty="0" smtClean="0"/>
              <a:t>Lucretia </a:t>
            </a:r>
            <a:r>
              <a:rPr lang="fr-FR" sz="2400" dirty="0" err="1"/>
              <a:t>Marescalio</a:t>
            </a:r>
            <a:endParaRPr lang="fr-FR" sz="2400" dirty="0"/>
          </a:p>
          <a:p>
            <a:r>
              <a:rPr lang="fr-FR" sz="2400" dirty="0" smtClean="0"/>
              <a:t>Juan </a:t>
            </a:r>
            <a:r>
              <a:rPr lang="fr-FR" sz="2400" dirty="0" err="1"/>
              <a:t>Cumano</a:t>
            </a:r>
            <a:r>
              <a:rPr lang="fr-FR" sz="2400" dirty="0"/>
              <a:t> </a:t>
            </a:r>
            <a:endParaRPr lang="fr-FR" sz="2400" dirty="0" smtClean="0"/>
          </a:p>
          <a:p>
            <a:r>
              <a:rPr lang="el-GR" sz="2400" dirty="0" smtClean="0"/>
              <a:t>Οίκος </a:t>
            </a:r>
            <a:r>
              <a:rPr lang="fr-FR" sz="2400" dirty="0" err="1"/>
              <a:t>Faceno</a:t>
            </a:r>
            <a:r>
              <a:rPr lang="fr-FR" sz="2400" dirty="0"/>
              <a:t> </a:t>
            </a:r>
          </a:p>
          <a:p>
            <a:r>
              <a:rPr lang="fr-FR" sz="2400" dirty="0" smtClean="0"/>
              <a:t>Andreas </a:t>
            </a:r>
            <a:r>
              <a:rPr lang="fr-FR" sz="2400" dirty="0"/>
              <a:t>de Canal </a:t>
            </a:r>
          </a:p>
          <a:p>
            <a:pPr marL="0" indent="0">
              <a:buNone/>
            </a:pPr>
            <a:endParaRPr lang="el-GR" sz="2800" dirty="0"/>
          </a:p>
        </p:txBody>
      </p:sp>
    </p:spTree>
    <p:extLst>
      <p:ext uri="{BB962C8B-B14F-4D97-AF65-F5344CB8AC3E}">
        <p14:creationId xmlns:p14="http://schemas.microsoft.com/office/powerpoint/2010/main" val="279348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Μαγική θεραπεία, Ιταλία, 16ος αιώνας</a:t>
            </a:r>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dirty="0"/>
              <a:t>«Ω, Μαντόνα της Πέρα Θάλασσας,</a:t>
            </a:r>
          </a:p>
          <a:p>
            <a:pPr marL="0" indent="0">
              <a:buNone/>
            </a:pPr>
            <a:r>
              <a:rPr lang="el-GR" dirty="0"/>
              <a:t>Έλα στα όνειρά μου, γιατί πρέπει να σου μιλήσω,</a:t>
            </a:r>
          </a:p>
          <a:p>
            <a:pPr marL="0" indent="0">
              <a:buNone/>
            </a:pPr>
            <a:r>
              <a:rPr lang="el-GR" dirty="0"/>
              <a:t>Πόρτες από χρυσό και κλειδιά από ασήμι,</a:t>
            </a:r>
          </a:p>
          <a:p>
            <a:pPr marL="0" indent="0">
              <a:buNone/>
            </a:pPr>
            <a:r>
              <a:rPr lang="el-GR" dirty="0"/>
              <a:t>Φέρε μου το όνειρο αυτό για τη σωτηρία μου,</a:t>
            </a:r>
          </a:p>
          <a:p>
            <a:pPr marL="0" indent="0">
              <a:buNone/>
            </a:pPr>
            <a:r>
              <a:rPr lang="el-GR" dirty="0"/>
              <a:t>Ω, για το κακό και για το καλό,</a:t>
            </a:r>
          </a:p>
          <a:p>
            <a:pPr marL="0" indent="0">
              <a:buNone/>
            </a:pPr>
            <a:r>
              <a:rPr lang="el-GR" dirty="0"/>
              <a:t>Ωραία Μητέρα, πρέπει να με προειδοποιήσεις</a:t>
            </a:r>
          </a:p>
          <a:p>
            <a:pPr marL="0" indent="0">
              <a:buNone/>
            </a:pPr>
            <a:r>
              <a:rPr lang="el-GR" dirty="0"/>
              <a:t>Αν υπάρχει κακό,</a:t>
            </a:r>
          </a:p>
          <a:p>
            <a:pPr marL="0" indent="0">
              <a:buNone/>
            </a:pPr>
            <a:r>
              <a:rPr lang="el-GR" dirty="0"/>
              <a:t>Αιχμηρές βελόνες, ορμητικό νερό και καυτή φωτιά</a:t>
            </a:r>
          </a:p>
          <a:p>
            <a:pPr marL="0" indent="0">
              <a:buNone/>
            </a:pPr>
            <a:r>
              <a:rPr lang="el-GR" dirty="0"/>
              <a:t>Αν υπάρχει καλό,</a:t>
            </a:r>
          </a:p>
          <a:p>
            <a:pPr marL="0" indent="0">
              <a:buNone/>
            </a:pPr>
            <a:r>
              <a:rPr lang="el-GR" dirty="0"/>
              <a:t>Ένα τραπέζι στρώνεται,</a:t>
            </a:r>
          </a:p>
          <a:p>
            <a:pPr marL="0" indent="0">
              <a:buNone/>
            </a:pPr>
            <a:r>
              <a:rPr lang="el-GR" dirty="0"/>
              <a:t>Η εκκλησία φωταγωγείται,</a:t>
            </a:r>
          </a:p>
          <a:p>
            <a:pPr marL="0" indent="0">
              <a:buNone/>
            </a:pPr>
            <a:r>
              <a:rPr lang="el-GR" dirty="0"/>
              <a:t>Και τα αμπέλια είναι κατάφορτα με σταφύλια</a:t>
            </a:r>
            <a:r>
              <a:rPr lang="el-GR" dirty="0" smtClean="0"/>
              <a:t>»</a:t>
            </a:r>
            <a:r>
              <a:rPr lang="en-US" dirty="0" smtClean="0"/>
              <a:t>.</a:t>
            </a:r>
            <a:endParaRPr lang="el-GR" dirty="0"/>
          </a:p>
          <a:p>
            <a:pPr marL="0" indent="0">
              <a:buNone/>
            </a:pPr>
            <a:endParaRPr lang="el-GR" sz="2800" dirty="0"/>
          </a:p>
        </p:txBody>
      </p:sp>
    </p:spTree>
    <p:extLst>
      <p:ext uri="{BB962C8B-B14F-4D97-AF65-F5344CB8AC3E}">
        <p14:creationId xmlns:p14="http://schemas.microsoft.com/office/powerpoint/2010/main" val="1042208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84976" cy="1143000"/>
          </a:xfrm>
        </p:spPr>
        <p:txBody>
          <a:bodyPr>
            <a:noAutofit/>
          </a:bodyPr>
          <a:lstStyle/>
          <a:p>
            <a:r>
              <a:rPr lang="el-GR" sz="2800" dirty="0"/>
              <a:t>Επίκληση για τη θεραπεία υστερικών ανδρών, πασχόντων από την «αρρώστια της δυνατής γυναίκας» (</a:t>
            </a:r>
            <a:r>
              <a:rPr lang="el-GR" sz="2800" dirty="0" err="1"/>
              <a:t>mal</a:t>
            </a:r>
            <a:r>
              <a:rPr lang="el-GR" sz="2800" dirty="0"/>
              <a:t> </a:t>
            </a:r>
            <a:r>
              <a:rPr lang="el-GR" sz="2800" dirty="0" err="1"/>
              <a:t>di</a:t>
            </a:r>
            <a:r>
              <a:rPr lang="el-GR" sz="2800" dirty="0"/>
              <a:t> </a:t>
            </a:r>
            <a:r>
              <a:rPr lang="el-GR" sz="2800" dirty="0" err="1"/>
              <a:t>matrone</a:t>
            </a:r>
            <a:r>
              <a:rPr lang="el-GR" sz="2800" dirty="0"/>
              <a:t>)</a:t>
            </a:r>
          </a:p>
        </p:txBody>
      </p:sp>
      <p:sp>
        <p:nvSpPr>
          <p:cNvPr id="3" name="Θέση περιεχομένου 2"/>
          <p:cNvSpPr>
            <a:spLocks noGrp="1"/>
          </p:cNvSpPr>
          <p:nvPr>
            <p:ph idx="1"/>
          </p:nvPr>
        </p:nvSpPr>
        <p:spPr>
          <a:xfrm>
            <a:off x="464156" y="1999381"/>
            <a:ext cx="8229600" cy="4525963"/>
          </a:xfrm>
        </p:spPr>
        <p:txBody>
          <a:bodyPr>
            <a:normAutofit/>
          </a:bodyPr>
          <a:lstStyle/>
          <a:p>
            <a:pPr marL="0" indent="0">
              <a:lnSpc>
                <a:spcPct val="110000"/>
              </a:lnSpc>
              <a:spcBef>
                <a:spcPts val="0"/>
              </a:spcBef>
              <a:buNone/>
            </a:pPr>
            <a:r>
              <a:rPr lang="el-GR" sz="2400" dirty="0"/>
              <a:t>«Θα σε νικήσω, Μητέρα των Δυνατών Γυναικών,</a:t>
            </a:r>
          </a:p>
          <a:p>
            <a:pPr marL="0" indent="0">
              <a:lnSpc>
                <a:spcPct val="110000"/>
              </a:lnSpc>
              <a:spcBef>
                <a:spcPts val="0"/>
              </a:spcBef>
              <a:buNone/>
            </a:pPr>
            <a:r>
              <a:rPr lang="el-GR" sz="2400" dirty="0"/>
              <a:t>Έχει ενενήντα εννέα στόματα,</a:t>
            </a:r>
          </a:p>
          <a:p>
            <a:pPr marL="0" indent="0">
              <a:lnSpc>
                <a:spcPct val="110000"/>
              </a:lnSpc>
              <a:spcBef>
                <a:spcPts val="0"/>
              </a:spcBef>
              <a:buNone/>
            </a:pPr>
            <a:r>
              <a:rPr lang="el-GR" sz="2400" dirty="0"/>
              <a:t>Ψυχρή σαν το χιόνι,</a:t>
            </a:r>
          </a:p>
          <a:p>
            <a:pPr marL="0" indent="0">
              <a:lnSpc>
                <a:spcPct val="110000"/>
              </a:lnSpc>
              <a:spcBef>
                <a:spcPts val="0"/>
              </a:spcBef>
              <a:buNone/>
            </a:pPr>
            <a:r>
              <a:rPr lang="el-GR" sz="2400" dirty="0"/>
              <a:t>Αιχμηρή σαν τις βελόνες,</a:t>
            </a:r>
          </a:p>
          <a:p>
            <a:pPr marL="0" indent="0">
              <a:lnSpc>
                <a:spcPct val="110000"/>
              </a:lnSpc>
              <a:spcBef>
                <a:spcPts val="0"/>
              </a:spcBef>
              <a:buNone/>
            </a:pPr>
            <a:r>
              <a:rPr lang="el-GR" sz="2400" dirty="0"/>
              <a:t>Το στόμα σου όμοιο με του ερπετού,</a:t>
            </a:r>
          </a:p>
          <a:p>
            <a:pPr marL="0" indent="0">
              <a:lnSpc>
                <a:spcPct val="110000"/>
              </a:lnSpc>
              <a:spcBef>
                <a:spcPts val="0"/>
              </a:spcBef>
              <a:buNone/>
            </a:pPr>
            <a:r>
              <a:rPr lang="el-GR" sz="2400" dirty="0"/>
              <a:t>Το λαρύγγι σου όμοιο με αυτό της φοράδας,</a:t>
            </a:r>
          </a:p>
          <a:p>
            <a:pPr marL="0" indent="0">
              <a:lnSpc>
                <a:spcPct val="110000"/>
              </a:lnSpc>
              <a:spcBef>
                <a:spcPts val="0"/>
              </a:spcBef>
              <a:buNone/>
            </a:pPr>
            <a:r>
              <a:rPr lang="el-GR" sz="2400" dirty="0"/>
              <a:t>Μη καταστρέψεις αυτόν το δούλο του Θεού,</a:t>
            </a:r>
          </a:p>
          <a:p>
            <a:pPr marL="0" indent="0">
              <a:lnSpc>
                <a:spcPct val="110000"/>
              </a:lnSpc>
              <a:spcBef>
                <a:spcPts val="0"/>
              </a:spcBef>
              <a:buNone/>
            </a:pPr>
            <a:r>
              <a:rPr lang="el-GR" sz="2400" dirty="0"/>
              <a:t>Σε δείχνω στην Παρθένο Μαρία,</a:t>
            </a:r>
          </a:p>
          <a:p>
            <a:pPr marL="0" indent="0">
              <a:lnSpc>
                <a:spcPct val="110000"/>
              </a:lnSpc>
              <a:spcBef>
                <a:spcPts val="0"/>
              </a:spcBef>
              <a:buNone/>
            </a:pPr>
            <a:r>
              <a:rPr lang="el-GR" sz="2400" dirty="0"/>
              <a:t>Συντροφιά με τον Άγιο Γρηγόριο</a:t>
            </a:r>
            <a:r>
              <a:rPr lang="el-GR" sz="2400" dirty="0" smtClean="0"/>
              <a:t>»</a:t>
            </a:r>
            <a:r>
              <a:rPr lang="en-US" sz="2400" dirty="0" smtClean="0"/>
              <a:t>.</a:t>
            </a:r>
            <a:endParaRPr lang="el-GR" sz="2400" dirty="0"/>
          </a:p>
          <a:p>
            <a:pPr marL="0" indent="0">
              <a:buNone/>
            </a:pPr>
            <a:endParaRPr lang="el-GR" sz="2800" dirty="0"/>
          </a:p>
        </p:txBody>
      </p:sp>
    </p:spTree>
    <p:extLst>
      <p:ext uri="{BB962C8B-B14F-4D97-AF65-F5344CB8AC3E}">
        <p14:creationId xmlns:p14="http://schemas.microsoft.com/office/powerpoint/2010/main" val="125036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5949"/>
            <a:ext cx="8229600" cy="1143000"/>
          </a:xfrm>
        </p:spPr>
        <p:txBody>
          <a:bodyPr/>
          <a:lstStyle/>
          <a:p>
            <a:r>
              <a:rPr lang="el-GR" dirty="0"/>
              <a:t>Η τιμή της ανύπανδρης γυναίκας</a:t>
            </a:r>
          </a:p>
        </p:txBody>
      </p:sp>
      <p:sp>
        <p:nvSpPr>
          <p:cNvPr id="3" name="Θέση περιεχομένου 2"/>
          <p:cNvSpPr>
            <a:spLocks noGrp="1"/>
          </p:cNvSpPr>
          <p:nvPr>
            <p:ph idx="1"/>
          </p:nvPr>
        </p:nvSpPr>
        <p:spPr/>
        <p:txBody>
          <a:bodyPr>
            <a:normAutofit fontScale="70000" lnSpcReduction="20000"/>
          </a:bodyPr>
          <a:lstStyle/>
          <a:p>
            <a:pPr marL="0" indent="0">
              <a:lnSpc>
                <a:spcPct val="120000"/>
              </a:lnSpc>
              <a:spcBef>
                <a:spcPts val="0"/>
              </a:spcBef>
              <a:buNone/>
            </a:pPr>
            <a:r>
              <a:rPr lang="el-GR" sz="2800" dirty="0"/>
              <a:t>«Την </a:t>
            </a:r>
            <a:r>
              <a:rPr lang="el-GR" sz="2800" dirty="0" smtClean="0"/>
              <a:t>18</a:t>
            </a:r>
            <a:r>
              <a:rPr lang="el-GR" sz="2800" baseline="30000" dirty="0" smtClean="0"/>
              <a:t>η</a:t>
            </a:r>
            <a:r>
              <a:rPr lang="en-US" sz="2800" dirty="0" smtClean="0"/>
              <a:t> </a:t>
            </a:r>
            <a:r>
              <a:rPr lang="el-GR" sz="2800" dirty="0" smtClean="0"/>
              <a:t>Ιουνίου </a:t>
            </a:r>
            <a:r>
              <a:rPr lang="el-GR" sz="2800" dirty="0"/>
              <a:t>του 1554, η φέρουσα αυτή την επιστολή, </a:t>
            </a:r>
            <a:r>
              <a:rPr lang="el-GR" sz="2800" dirty="0" err="1"/>
              <a:t>Anne</a:t>
            </a:r>
            <a:r>
              <a:rPr lang="el-GR" sz="2800" dirty="0"/>
              <a:t> </a:t>
            </a:r>
            <a:r>
              <a:rPr lang="el-GR" sz="2800" dirty="0" err="1"/>
              <a:t>Pedersdatter</a:t>
            </a:r>
            <a:r>
              <a:rPr lang="el-GR" sz="2800" dirty="0"/>
              <a:t>, μέλος της κοινότητας των πολιτών, παρουσιάσθηκε στο δικαστήριο και έφερε μαζί της τους παρακάτω έντιμους άνδρες και γυναίκες, γείτονές της… τους οποίους κάλεσε να εμφανισθούν </a:t>
            </a:r>
            <a:r>
              <a:rPr lang="el-GR" sz="2800" dirty="0" err="1"/>
              <a:t>ενώπιόν</a:t>
            </a:r>
            <a:r>
              <a:rPr lang="el-GR" sz="2800" dirty="0"/>
              <a:t> μας και τους ζήτησε εμφατικά, στο όνομα του Θεού και της δικαιοσύνης, να δώσουν μια αληθή και έντιμη μαρτυρία σε σχέση με το πώς ζούσε και πως συμπεριφερόταν ανάμεσά τους και για το κατά πόσο είχε </a:t>
            </a:r>
            <a:r>
              <a:rPr lang="el-GR" sz="2800" dirty="0" err="1"/>
              <a:t>συνδιαλεχθεί</a:t>
            </a:r>
            <a:r>
              <a:rPr lang="el-GR" sz="2800" dirty="0"/>
              <a:t> με κακούς ανθρώπους ή με έκλυτες παρέες με ποτό, κακή συμπεριφορά, αν πωλούσε μπύρα, ή αν με οποιονδήποτε τρόπο ζούσε μια κακή ζωή ή διέμενε σε ένα κακόφημο σπίτι, ή αν είχαν πληροφορηθεί κάτι για το άτομό της, κρυφά ή δημόσια, πέρα από το ότι ήταν μια έντιμη και κόσμια γυναίκα με κάθε τρόπο</a:t>
            </a:r>
            <a:r>
              <a:rPr lang="el-GR" sz="2800" dirty="0" smtClean="0"/>
              <a:t>…»</a:t>
            </a:r>
            <a:r>
              <a:rPr lang="en-US" sz="2800" dirty="0" smtClean="0"/>
              <a:t>.</a:t>
            </a:r>
            <a:endParaRPr lang="el-GR" sz="2800" dirty="0"/>
          </a:p>
          <a:p>
            <a:pPr marL="0" indent="0">
              <a:lnSpc>
                <a:spcPct val="120000"/>
              </a:lnSpc>
              <a:spcBef>
                <a:spcPts val="0"/>
              </a:spcBef>
              <a:buNone/>
            </a:pPr>
            <a:r>
              <a:rPr lang="en-US" sz="2800" dirty="0" smtClean="0"/>
              <a:t>E</a:t>
            </a:r>
            <a:r>
              <a:rPr lang="el-GR" sz="2800" dirty="0" err="1" smtClean="0"/>
              <a:t>πίσημη</a:t>
            </a:r>
            <a:r>
              <a:rPr lang="el-GR" sz="2800" dirty="0" smtClean="0"/>
              <a:t> </a:t>
            </a:r>
            <a:r>
              <a:rPr lang="el-GR" sz="2800" dirty="0"/>
              <a:t>καταχώριση ανύπανδρης γυναίκας ως έντιμης, δικαστήριο </a:t>
            </a:r>
            <a:r>
              <a:rPr lang="el-GR" sz="2800" dirty="0" smtClean="0"/>
              <a:t>Κοπεγχάγης</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802600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9808"/>
            <a:ext cx="8229600" cy="1143000"/>
          </a:xfrm>
        </p:spPr>
        <p:txBody>
          <a:bodyPr>
            <a:normAutofit/>
          </a:bodyPr>
          <a:lstStyle/>
          <a:p>
            <a:r>
              <a:rPr lang="el-GR" sz="4000" dirty="0"/>
              <a:t>Απείθαρχες, μόνες γυναίκες</a:t>
            </a:r>
          </a:p>
        </p:txBody>
      </p:sp>
      <p:sp>
        <p:nvSpPr>
          <p:cNvPr id="3" name="Θέση περιεχομένου 2"/>
          <p:cNvSpPr>
            <a:spLocks noGrp="1"/>
          </p:cNvSpPr>
          <p:nvPr>
            <p:ph idx="1"/>
          </p:nvPr>
        </p:nvSpPr>
        <p:spPr/>
        <p:txBody>
          <a:bodyPr>
            <a:normAutofit fontScale="85000" lnSpcReduction="20000"/>
          </a:bodyPr>
          <a:lstStyle/>
          <a:p>
            <a:pPr marL="0" indent="0">
              <a:lnSpc>
                <a:spcPct val="110000"/>
              </a:lnSpc>
              <a:spcBef>
                <a:spcPts val="0"/>
              </a:spcBef>
              <a:buNone/>
            </a:pPr>
            <a:r>
              <a:rPr lang="el-GR" sz="2800" dirty="0"/>
              <a:t>«…Η εντιμότητά του μας πληροφόρησε πως είχε ανακαλύψει πληροφορίες εναντίον ορισμένων ανύπανδρων γυναικών της ενορίας, ο τρόπος ζωής των οποίων είναι τόσο κακός και οι οποίες αποτελούν κακό παράδειγμα και διέταξε πως… στο εξής, η </a:t>
            </a:r>
            <a:r>
              <a:rPr lang="el-GR" sz="2800" dirty="0" err="1"/>
              <a:t>Margarida</a:t>
            </a:r>
            <a:r>
              <a:rPr lang="el-GR" sz="2800" dirty="0"/>
              <a:t>, κόρη του </a:t>
            </a:r>
            <a:r>
              <a:rPr lang="el-GR" sz="2800" dirty="0" err="1"/>
              <a:t>Vicente</a:t>
            </a:r>
            <a:r>
              <a:rPr lang="el-GR" sz="2800" dirty="0"/>
              <a:t> </a:t>
            </a:r>
            <a:r>
              <a:rPr lang="el-GR" sz="2800" dirty="0" err="1"/>
              <a:t>Asiana</a:t>
            </a:r>
            <a:r>
              <a:rPr lang="el-GR" sz="2800" dirty="0"/>
              <a:t>, η </a:t>
            </a:r>
            <a:r>
              <a:rPr lang="el-GR" sz="2800" dirty="0" err="1"/>
              <a:t>Catalina</a:t>
            </a:r>
            <a:r>
              <a:rPr lang="el-GR" sz="2800" dirty="0"/>
              <a:t>, κόρη της </a:t>
            </a:r>
            <a:r>
              <a:rPr lang="el-GR" sz="2800" dirty="0" err="1"/>
              <a:t>Olinda</a:t>
            </a:r>
            <a:r>
              <a:rPr lang="el-GR" sz="2800" dirty="0"/>
              <a:t> de </a:t>
            </a:r>
            <a:r>
              <a:rPr lang="el-GR" sz="2800" dirty="0" err="1"/>
              <a:t>Dacon</a:t>
            </a:r>
            <a:r>
              <a:rPr lang="el-GR" sz="2800" dirty="0"/>
              <a:t>, η </a:t>
            </a:r>
            <a:r>
              <a:rPr lang="el-GR" sz="2800" dirty="0" err="1"/>
              <a:t>Maria</a:t>
            </a:r>
            <a:r>
              <a:rPr lang="el-GR" sz="2800" dirty="0"/>
              <a:t> de </a:t>
            </a:r>
            <a:r>
              <a:rPr lang="el-GR" sz="2800" dirty="0" err="1"/>
              <a:t>Negrellas</a:t>
            </a:r>
            <a:r>
              <a:rPr lang="el-GR" sz="2800" dirty="0"/>
              <a:t>, ανύπανδρη, η </a:t>
            </a:r>
            <a:r>
              <a:rPr lang="el-GR" sz="2800" dirty="0" err="1"/>
              <a:t>Maria</a:t>
            </a:r>
            <a:r>
              <a:rPr lang="el-GR" sz="2800" dirty="0"/>
              <a:t> de </a:t>
            </a:r>
            <a:r>
              <a:rPr lang="el-GR" sz="2800" dirty="0" err="1"/>
              <a:t>Casares</a:t>
            </a:r>
            <a:r>
              <a:rPr lang="el-GR" sz="2800" dirty="0"/>
              <a:t>, τυφλή και ανύπανδρη, η </a:t>
            </a:r>
            <a:r>
              <a:rPr lang="el-GR" sz="2800" dirty="0" err="1"/>
              <a:t>Herena</a:t>
            </a:r>
            <a:r>
              <a:rPr lang="el-GR" sz="2800" dirty="0"/>
              <a:t> de </a:t>
            </a:r>
            <a:r>
              <a:rPr lang="el-GR" sz="2800" dirty="0" err="1"/>
              <a:t>Dacon</a:t>
            </a:r>
            <a:r>
              <a:rPr lang="el-GR" sz="2800" dirty="0"/>
              <a:t>, και η </a:t>
            </a:r>
            <a:r>
              <a:rPr lang="el-GR" sz="2800" dirty="0" err="1"/>
              <a:t>Luzia</a:t>
            </a:r>
            <a:r>
              <a:rPr lang="el-GR" sz="2800" dirty="0"/>
              <a:t> de </a:t>
            </a:r>
            <a:r>
              <a:rPr lang="el-GR" sz="2800" dirty="0" err="1"/>
              <a:t>Amarante</a:t>
            </a:r>
            <a:r>
              <a:rPr lang="el-GR" sz="2800" dirty="0"/>
              <a:t>, θα πρέπει να ζουν έντιμα και αγνά, και να μην αποτελούν κακό παράδειγμα, υπό την ποινή του πρόστιμου ενός ασημένιου μάρκου… διατάσσει πως, στο εξής, εάν δεν συμμορφωθούν, οι γονείς των προαναφερμένων θα πρέπει να τις τιμωρήσουν ώστε να ζήσουν έντιμα</a:t>
            </a:r>
            <a:r>
              <a:rPr lang="el-GR" sz="2800" dirty="0" smtClean="0"/>
              <a:t>»</a:t>
            </a:r>
            <a:r>
              <a:rPr lang="en-US" sz="2800" dirty="0" smtClean="0"/>
              <a:t>.</a:t>
            </a:r>
            <a:endParaRPr lang="el-GR" sz="2800" dirty="0"/>
          </a:p>
          <a:p>
            <a:pPr marL="0" indent="0">
              <a:lnSpc>
                <a:spcPct val="110000"/>
              </a:lnSpc>
              <a:spcBef>
                <a:spcPts val="0"/>
              </a:spcBef>
              <a:buNone/>
            </a:pPr>
            <a:r>
              <a:rPr lang="el-GR" sz="2800" dirty="0"/>
              <a:t>	</a:t>
            </a:r>
            <a:r>
              <a:rPr lang="el-GR" sz="2800" b="1" dirty="0" err="1"/>
              <a:t>Libro</a:t>
            </a:r>
            <a:r>
              <a:rPr lang="el-GR" sz="2800" b="1" dirty="0"/>
              <a:t> de </a:t>
            </a:r>
            <a:r>
              <a:rPr lang="el-GR" sz="2800" b="1" dirty="0" err="1"/>
              <a:t>Visitas</a:t>
            </a:r>
            <a:r>
              <a:rPr lang="el-GR" sz="2800" b="1" dirty="0"/>
              <a:t>, </a:t>
            </a:r>
            <a:r>
              <a:rPr lang="el-GR" sz="2800" b="1" dirty="0" err="1"/>
              <a:t>Santa</a:t>
            </a:r>
            <a:r>
              <a:rPr lang="el-GR" sz="2800" b="1" dirty="0"/>
              <a:t> </a:t>
            </a:r>
            <a:r>
              <a:rPr lang="el-GR" sz="2800" b="1" dirty="0" err="1"/>
              <a:t>Maria</a:t>
            </a:r>
            <a:r>
              <a:rPr lang="el-GR" sz="2800" b="1" dirty="0"/>
              <a:t> </a:t>
            </a:r>
            <a:r>
              <a:rPr lang="el-GR" sz="2800" b="1" dirty="0" err="1"/>
              <a:t>Amarante</a:t>
            </a:r>
            <a:r>
              <a:rPr lang="el-GR" sz="2800" b="1" dirty="0"/>
              <a:t>, </a:t>
            </a:r>
            <a:r>
              <a:rPr lang="el-GR" sz="2800" b="1" dirty="0" err="1"/>
              <a:t>Ourense</a:t>
            </a:r>
            <a:r>
              <a:rPr lang="el-GR" sz="2800" b="1" dirty="0"/>
              <a:t>, 1571</a:t>
            </a:r>
          </a:p>
          <a:p>
            <a:pPr marL="0" indent="0">
              <a:buNone/>
            </a:pPr>
            <a:endParaRPr lang="el-GR" sz="2800" dirty="0"/>
          </a:p>
        </p:txBody>
      </p:sp>
    </p:spTree>
    <p:extLst>
      <p:ext uri="{BB962C8B-B14F-4D97-AF65-F5344CB8AC3E}">
        <p14:creationId xmlns:p14="http://schemas.microsoft.com/office/powerpoint/2010/main" val="96766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0"/>
            <a:ext cx="8229600" cy="1143000"/>
          </a:xfrm>
        </p:spPr>
        <p:txBody>
          <a:bodyPr>
            <a:normAutofit/>
          </a:bodyPr>
          <a:lstStyle/>
          <a:p>
            <a:r>
              <a:rPr lang="el-GR" sz="4000" dirty="0"/>
              <a:t>Απείθαρχες, μόνες, ξένες γυναίκες</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«Ο επίσκοπος, συνεχίζοντάς την επίσκεψή του, ανακάλυψε πως τούτος ο τόπος βρίσκεται στη μεθόριο με την Πορτογαλία και πως συχνά γυναίκες, παντρεμένες και ανύπανδρες, που επιθυμούν να ζήσουν σε αυτό τον τόπο, καταφέρνουν να έρθουν από το βασίλειο της Πορτογαλίας. Στην πλειοψηφία τους, έρχονται αφορισμένες από τους κληρικούς τους και οι ζωές και οι τρόποι τους αποτελούν κακά παραδείγματα. Προκαλούν ζημιές στα σπίτια των κατοίκων αυτού του τόπου, όπως και στους πορτοκαλεώνες, στα αμπέλια, στα βοσκοτόπια, στις καλλιέργειες γογγυλιών, και σε άλλα μέρη. Για να αντιμετωπισθεί αυτή η κατάσταση, ο Επίσκοπος διατάσσει τους ενορίτες … να μη προσφέρουν καταφύγιο, νοικιάζουν ή πωλούν σε τέτοια άτομα</a:t>
            </a:r>
            <a:r>
              <a:rPr lang="el-GR" sz="2800" dirty="0" smtClean="0"/>
              <a:t>»</a:t>
            </a:r>
            <a:r>
              <a:rPr lang="en-US" sz="2800" dirty="0" smtClean="0"/>
              <a:t>.</a:t>
            </a:r>
            <a:endParaRPr lang="el-GR" sz="2800" dirty="0"/>
          </a:p>
          <a:p>
            <a:pPr marL="0" indent="0">
              <a:buNone/>
            </a:pPr>
            <a:r>
              <a:rPr lang="el-GR" sz="2800" dirty="0"/>
              <a:t>	</a:t>
            </a:r>
            <a:r>
              <a:rPr lang="el-GR" sz="2800" b="1" dirty="0" err="1"/>
              <a:t>Libro</a:t>
            </a:r>
            <a:r>
              <a:rPr lang="el-GR" sz="2800" b="1" dirty="0"/>
              <a:t> de </a:t>
            </a:r>
            <a:r>
              <a:rPr lang="el-GR" sz="2800" b="1" dirty="0" err="1"/>
              <a:t>Visitas</a:t>
            </a:r>
            <a:r>
              <a:rPr lang="el-GR" sz="2800" b="1" dirty="0"/>
              <a:t>, </a:t>
            </a:r>
            <a:r>
              <a:rPr lang="el-GR" sz="2800" b="1" dirty="0" err="1"/>
              <a:t>Santa</a:t>
            </a:r>
            <a:r>
              <a:rPr lang="el-GR" sz="2800" b="1" dirty="0"/>
              <a:t> </a:t>
            </a:r>
            <a:r>
              <a:rPr lang="el-GR" sz="2800" b="1" dirty="0" err="1"/>
              <a:t>Eulalia</a:t>
            </a:r>
            <a:r>
              <a:rPr lang="el-GR" sz="2800" b="1" dirty="0"/>
              <a:t> </a:t>
            </a:r>
            <a:r>
              <a:rPr lang="el-GR" sz="2800" b="1" dirty="0" err="1"/>
              <a:t>Bouses</a:t>
            </a:r>
            <a:r>
              <a:rPr lang="el-GR" sz="2800" b="1" dirty="0"/>
              <a:t>, 1610</a:t>
            </a:r>
          </a:p>
          <a:p>
            <a:pPr marL="0" indent="0">
              <a:buNone/>
            </a:pPr>
            <a:endParaRPr lang="el-GR" sz="2800" dirty="0"/>
          </a:p>
        </p:txBody>
      </p:sp>
    </p:spTree>
    <p:extLst>
      <p:ext uri="{BB962C8B-B14F-4D97-AF65-F5344CB8AC3E}">
        <p14:creationId xmlns:p14="http://schemas.microsoft.com/office/powerpoint/2010/main" val="1445849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0464" y="260648"/>
            <a:ext cx="8856984" cy="1143000"/>
          </a:xfrm>
        </p:spPr>
        <p:txBody>
          <a:bodyPr>
            <a:noAutofit/>
          </a:bodyPr>
          <a:lstStyle/>
          <a:p>
            <a:r>
              <a:rPr lang="el-GR" sz="2800" dirty="0"/>
              <a:t>Αιτήσεις χάρης στο </a:t>
            </a:r>
            <a:r>
              <a:rPr lang="el-GR" sz="2800" dirty="0" smtClean="0"/>
              <a:t>βασιλιά.</a:t>
            </a:r>
            <a:r>
              <a:rPr lang="el-GR" sz="2800" dirty="0"/>
              <a:t/>
            </a:r>
            <a:br>
              <a:rPr lang="el-GR" sz="2800" dirty="0"/>
            </a:br>
            <a:r>
              <a:rPr lang="el-GR" sz="2800" dirty="0"/>
              <a:t>Έγκλημα και η αναπαράστασή του στις γυναικείες αφηγήσεις στη Γαλλία του 16ου </a:t>
            </a:r>
            <a:r>
              <a:rPr lang="el-GR" sz="2800" dirty="0" smtClean="0"/>
              <a:t>αι.</a:t>
            </a:r>
            <a:endParaRPr lang="el-GR" sz="2800" dirty="0"/>
          </a:p>
        </p:txBody>
      </p:sp>
      <p:sp>
        <p:nvSpPr>
          <p:cNvPr id="3" name="Θέση περιεχομένου 2"/>
          <p:cNvSpPr>
            <a:spLocks noGrp="1"/>
          </p:cNvSpPr>
          <p:nvPr>
            <p:ph idx="1"/>
          </p:nvPr>
        </p:nvSpPr>
        <p:spPr>
          <a:xfrm>
            <a:off x="464156" y="1916833"/>
            <a:ext cx="8229600" cy="3312368"/>
          </a:xfrm>
        </p:spPr>
        <p:txBody>
          <a:bodyPr>
            <a:normAutofit/>
          </a:bodyPr>
          <a:lstStyle/>
          <a:p>
            <a:pPr marL="0" indent="0">
              <a:spcBef>
                <a:spcPts val="0"/>
              </a:spcBef>
              <a:buNone/>
            </a:pPr>
            <a:r>
              <a:rPr lang="fr-FR" sz="2400" dirty="0"/>
              <a:t>Marguerite Vallée, Vitry, </a:t>
            </a:r>
            <a:r>
              <a:rPr lang="el-GR" sz="2400" dirty="0"/>
              <a:t>Φεβρουάριος </a:t>
            </a:r>
            <a:r>
              <a:rPr lang="el-GR" sz="2400" dirty="0" smtClean="0"/>
              <a:t>1537</a:t>
            </a:r>
            <a:r>
              <a:rPr lang="en-US" sz="2400" dirty="0" smtClean="0"/>
              <a:t>.</a:t>
            </a:r>
            <a:endParaRPr lang="el-GR" sz="2400" dirty="0"/>
          </a:p>
          <a:p>
            <a:pPr marL="0" indent="0">
              <a:spcBef>
                <a:spcPts val="0"/>
              </a:spcBef>
              <a:buNone/>
            </a:pPr>
            <a:r>
              <a:rPr lang="el-GR" sz="2400" dirty="0"/>
              <a:t>Μακροχρόνια κακοποίηση, έσχατο σημείο </a:t>
            </a:r>
            <a:r>
              <a:rPr lang="el-GR" sz="2400" dirty="0" smtClean="0"/>
              <a:t>απόγνωσης</a:t>
            </a:r>
            <a:r>
              <a:rPr lang="en-US" sz="2400" dirty="0" smtClean="0"/>
              <a:t>.</a:t>
            </a:r>
            <a:endParaRPr lang="el-GR" sz="2400" dirty="0"/>
          </a:p>
          <a:p>
            <a:pPr marL="0" indent="0">
              <a:spcBef>
                <a:spcPts val="0"/>
              </a:spcBef>
              <a:buNone/>
            </a:pPr>
            <a:r>
              <a:rPr lang="el-GR" sz="2400" dirty="0"/>
              <a:t>Αποφυγή επίκλησης οργής ως </a:t>
            </a:r>
            <a:r>
              <a:rPr lang="el-GR" sz="2400" dirty="0" smtClean="0"/>
              <a:t>ελαφρυντικού</a:t>
            </a:r>
            <a:r>
              <a:rPr lang="en-US" sz="2400" dirty="0"/>
              <a:t>.</a:t>
            </a:r>
            <a:endParaRPr lang="el-GR" sz="2400" dirty="0"/>
          </a:p>
          <a:p>
            <a:pPr marL="0" indent="0">
              <a:spcBef>
                <a:spcPts val="0"/>
              </a:spcBef>
              <a:buNone/>
            </a:pPr>
            <a:r>
              <a:rPr lang="fr-FR" sz="2400" dirty="0"/>
              <a:t>X</a:t>
            </a:r>
            <a:r>
              <a:rPr lang="el-GR" sz="2400" dirty="0" err="1" smtClean="0"/>
              <a:t>άρη</a:t>
            </a:r>
            <a:r>
              <a:rPr lang="en-US" sz="2400" dirty="0" smtClean="0"/>
              <a:t>.</a:t>
            </a:r>
            <a:endParaRPr lang="el-GR" sz="2400" dirty="0"/>
          </a:p>
          <a:p>
            <a:pPr marL="0" indent="0">
              <a:spcBef>
                <a:spcPts val="0"/>
              </a:spcBef>
              <a:buNone/>
            </a:pPr>
            <a:r>
              <a:rPr lang="el-GR" sz="2400" dirty="0"/>
              <a:t>«Δεν υπάρχει μεγαλύτερη οργή από αυτήν της γυναίκας», </a:t>
            </a:r>
            <a:r>
              <a:rPr lang="fr-FR" sz="2400" dirty="0"/>
              <a:t>H</a:t>
            </a:r>
            <a:r>
              <a:rPr lang="fr-FR" sz="2400" dirty="0" smtClean="0"/>
              <a:t>.</a:t>
            </a:r>
            <a:r>
              <a:rPr lang="el-GR" sz="2400" dirty="0" smtClean="0"/>
              <a:t> </a:t>
            </a:r>
            <a:r>
              <a:rPr lang="fr-FR" sz="2400" dirty="0" smtClean="0"/>
              <a:t>Kramer</a:t>
            </a:r>
            <a:r>
              <a:rPr lang="fr-FR" sz="2400" dirty="0"/>
              <a:t>, J</a:t>
            </a:r>
            <a:r>
              <a:rPr lang="fr-FR" sz="2400" dirty="0" smtClean="0"/>
              <a:t>.</a:t>
            </a:r>
            <a:r>
              <a:rPr lang="el-GR" sz="2400" dirty="0" smtClean="0"/>
              <a:t> </a:t>
            </a:r>
            <a:r>
              <a:rPr lang="fr-FR" sz="2400" dirty="0" err="1" smtClean="0"/>
              <a:t>Sprenger</a:t>
            </a:r>
            <a:r>
              <a:rPr lang="fr-FR" sz="2400" dirty="0"/>
              <a:t>, </a:t>
            </a:r>
            <a:r>
              <a:rPr lang="fr-FR" sz="2400" dirty="0" err="1"/>
              <a:t>Malleus</a:t>
            </a:r>
            <a:r>
              <a:rPr lang="fr-FR" sz="2400" dirty="0"/>
              <a:t> </a:t>
            </a:r>
            <a:r>
              <a:rPr lang="fr-FR" sz="2400" dirty="0" err="1"/>
              <a:t>maleficarum</a:t>
            </a:r>
            <a:r>
              <a:rPr lang="fr-FR" sz="2400" dirty="0"/>
              <a:t>, (1487), </a:t>
            </a:r>
            <a:r>
              <a:rPr lang="el-GR" sz="2400" dirty="0"/>
              <a:t>μέρος Ι, ζήτημα </a:t>
            </a:r>
            <a:r>
              <a:rPr lang="el-GR" sz="2400" dirty="0" err="1" smtClean="0"/>
              <a:t>Στ</a:t>
            </a:r>
            <a:r>
              <a:rPr lang="el-GR" sz="2400" dirty="0" smtClean="0"/>
              <a:t>΄</a:t>
            </a:r>
            <a:r>
              <a:rPr lang="en-US" sz="2400" dirty="0" smtClean="0"/>
              <a:t>.</a:t>
            </a:r>
            <a:endParaRPr lang="el-GR" sz="2400" dirty="0"/>
          </a:p>
          <a:p>
            <a:pPr marL="0" indent="0">
              <a:spcBef>
                <a:spcPts val="0"/>
              </a:spcBef>
              <a:buNone/>
            </a:pPr>
            <a:r>
              <a:rPr lang="el-GR" sz="2400" dirty="0"/>
              <a:t>Γυναικεία οργή, υποβόσκουσα, λυσσώδης μανία </a:t>
            </a:r>
            <a:r>
              <a:rPr lang="el-GR" sz="2400" dirty="0" smtClean="0"/>
              <a:t>Μήδειας</a:t>
            </a:r>
            <a:r>
              <a:rPr lang="en-US" sz="2400" dirty="0" smtClean="0"/>
              <a:t>.</a:t>
            </a:r>
            <a:endParaRPr lang="el-GR" sz="2800" dirty="0"/>
          </a:p>
        </p:txBody>
      </p:sp>
    </p:spTree>
    <p:extLst>
      <p:ext uri="{BB962C8B-B14F-4D97-AF65-F5344CB8AC3E}">
        <p14:creationId xmlns:p14="http://schemas.microsoft.com/office/powerpoint/2010/main" val="2959760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435280" cy="1143000"/>
          </a:xfrm>
        </p:spPr>
        <p:txBody>
          <a:bodyPr>
            <a:normAutofit fontScale="90000"/>
          </a:bodyPr>
          <a:lstStyle/>
          <a:p>
            <a:r>
              <a:rPr lang="fr-FR" dirty="0"/>
              <a:t>Bonne </a:t>
            </a:r>
            <a:r>
              <a:rPr lang="fr-FR" dirty="0" err="1"/>
              <a:t>Goberde</a:t>
            </a:r>
            <a:r>
              <a:rPr lang="fr-FR" dirty="0"/>
              <a:t>, </a:t>
            </a:r>
            <a:r>
              <a:rPr lang="el-GR" dirty="0"/>
              <a:t>φόνος </a:t>
            </a:r>
            <a:r>
              <a:rPr lang="el-GR" dirty="0" smtClean="0"/>
              <a:t>συζύγου </a:t>
            </a:r>
            <a:r>
              <a:rPr lang="fr-FR" dirty="0" smtClean="0"/>
              <a:t>Toussaint</a:t>
            </a:r>
            <a:r>
              <a:rPr lang="fr-FR" dirty="0"/>
              <a:t>, </a:t>
            </a:r>
            <a:r>
              <a:rPr lang="fr-FR" dirty="0" smtClean="0"/>
              <a:t>22 </a:t>
            </a:r>
            <a:r>
              <a:rPr lang="el-GR" dirty="0" err="1"/>
              <a:t>Μαϊου</a:t>
            </a:r>
            <a:r>
              <a:rPr lang="el-GR" dirty="0"/>
              <a:t> 1540</a:t>
            </a:r>
          </a:p>
        </p:txBody>
      </p:sp>
      <p:sp>
        <p:nvSpPr>
          <p:cNvPr id="3" name="Θέση περιεχομένου 2"/>
          <p:cNvSpPr>
            <a:spLocks noGrp="1"/>
          </p:cNvSpPr>
          <p:nvPr>
            <p:ph idx="1"/>
          </p:nvPr>
        </p:nvSpPr>
        <p:spPr>
          <a:xfrm>
            <a:off x="464156" y="1700808"/>
            <a:ext cx="8229600" cy="4320480"/>
          </a:xfrm>
        </p:spPr>
        <p:txBody>
          <a:bodyPr>
            <a:normAutofit fontScale="77500" lnSpcReduction="20000"/>
          </a:bodyPr>
          <a:lstStyle/>
          <a:p>
            <a:pPr marL="0" indent="0">
              <a:lnSpc>
                <a:spcPct val="120000"/>
              </a:lnSpc>
              <a:spcBef>
                <a:spcPts val="0"/>
              </a:spcBef>
              <a:buNone/>
            </a:pPr>
            <a:r>
              <a:rPr lang="el-GR" sz="3100" dirty="0"/>
              <a:t>Επίθεση άνδρα σε γιό και έπειτα στη </a:t>
            </a:r>
            <a:r>
              <a:rPr lang="el-GR" sz="3100" dirty="0" smtClean="0"/>
              <a:t>γυναίκα</a:t>
            </a:r>
            <a:r>
              <a:rPr lang="en-US" sz="3100" dirty="0" smtClean="0"/>
              <a:t>.</a:t>
            </a:r>
            <a:endParaRPr lang="el-GR" sz="3100" dirty="0"/>
          </a:p>
          <a:p>
            <a:pPr marL="0" indent="0">
              <a:lnSpc>
                <a:spcPct val="120000"/>
              </a:lnSpc>
              <a:spcBef>
                <a:spcPts val="0"/>
              </a:spcBef>
              <a:buNone/>
            </a:pPr>
            <a:r>
              <a:rPr lang="el-GR" sz="3100" dirty="0"/>
              <a:t>Χτυπήματα με τα χέρια και με καδρόνι, η </a:t>
            </a:r>
            <a:r>
              <a:rPr lang="el-GR" sz="3100" dirty="0" err="1"/>
              <a:t>Bonne</a:t>
            </a:r>
            <a:r>
              <a:rPr lang="el-GR" sz="3100" dirty="0"/>
              <a:t> στα γόνατα, τυφλωμένη από το αίμα, με το μαχαίρι της κουζίνας ακόμα στο προτεταμένο </a:t>
            </a:r>
            <a:r>
              <a:rPr lang="el-GR" sz="3100" dirty="0" smtClean="0"/>
              <a:t>χέρι</a:t>
            </a:r>
            <a:r>
              <a:rPr lang="en-US" sz="3100" dirty="0" smtClean="0"/>
              <a:t>.</a:t>
            </a:r>
            <a:endParaRPr lang="el-GR" sz="3100" dirty="0"/>
          </a:p>
          <a:p>
            <a:pPr marL="0" indent="0">
              <a:lnSpc>
                <a:spcPct val="120000"/>
              </a:lnSpc>
              <a:spcBef>
                <a:spcPts val="0"/>
              </a:spcBef>
              <a:buNone/>
            </a:pPr>
            <a:r>
              <a:rPr lang="el-GR" sz="3100" dirty="0"/>
              <a:t>Ο άνδρας επιτιθέμενος καρφώνεται στο μαχαίρι, σωριάζεται στο </a:t>
            </a:r>
            <a:r>
              <a:rPr lang="el-GR" sz="3100" dirty="0" smtClean="0"/>
              <a:t>πάτωμα</a:t>
            </a:r>
            <a:r>
              <a:rPr lang="en-US" sz="3100" dirty="0" smtClean="0"/>
              <a:t>.</a:t>
            </a:r>
            <a:endParaRPr lang="el-GR" sz="3100" dirty="0"/>
          </a:p>
          <a:p>
            <a:pPr marL="0" indent="0">
              <a:lnSpc>
                <a:spcPct val="120000"/>
              </a:lnSpc>
              <a:spcBef>
                <a:spcPts val="0"/>
              </a:spcBef>
              <a:buNone/>
            </a:pPr>
            <a:r>
              <a:rPr lang="el-GR" sz="3100" dirty="0"/>
              <a:t>Η </a:t>
            </a:r>
            <a:r>
              <a:rPr lang="el-GR" sz="3100" dirty="0" err="1"/>
              <a:t>Bonne</a:t>
            </a:r>
            <a:r>
              <a:rPr lang="el-GR" sz="3100" dirty="0"/>
              <a:t> βγαίνει στον κήπο για «να μαζέψει μούρα» για τον κατευνασμό της οργής του άνδρα της.</a:t>
            </a:r>
          </a:p>
          <a:p>
            <a:pPr marL="0" indent="0">
              <a:lnSpc>
                <a:spcPct val="120000"/>
              </a:lnSpc>
              <a:spcBef>
                <a:spcPts val="0"/>
              </a:spcBef>
              <a:buNone/>
            </a:pPr>
            <a:r>
              <a:rPr lang="el-GR" sz="3100" dirty="0"/>
              <a:t>Επιστρέφοντας, αντικρίζει το πτώμα του άνδρα της και γείτονες. Τρομοκρατείται και φεύγει.</a:t>
            </a:r>
          </a:p>
          <a:p>
            <a:pPr marL="0" indent="0">
              <a:lnSpc>
                <a:spcPct val="120000"/>
              </a:lnSpc>
              <a:spcBef>
                <a:spcPts val="0"/>
              </a:spcBef>
              <a:buNone/>
            </a:pPr>
            <a:r>
              <a:rPr lang="el-GR" sz="3100" dirty="0" smtClean="0"/>
              <a:t>Χάρη</a:t>
            </a:r>
            <a:r>
              <a:rPr lang="en-US" sz="3100" dirty="0"/>
              <a:t>.</a:t>
            </a:r>
            <a:endParaRPr lang="el-GR" sz="3100" dirty="0"/>
          </a:p>
          <a:p>
            <a:pPr marL="0" indent="0">
              <a:buNone/>
            </a:pPr>
            <a:endParaRPr lang="el-GR" sz="2800" dirty="0"/>
          </a:p>
        </p:txBody>
      </p:sp>
    </p:spTree>
    <p:extLst>
      <p:ext uri="{BB962C8B-B14F-4D97-AF65-F5344CB8AC3E}">
        <p14:creationId xmlns:p14="http://schemas.microsoft.com/office/powerpoint/2010/main" val="311304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a:t>
            </a:r>
            <a:r>
              <a:rPr lang="fr-FR" dirty="0" err="1"/>
              <a:t>gnès</a:t>
            </a:r>
            <a:r>
              <a:rPr lang="fr-FR" dirty="0"/>
              <a:t> </a:t>
            </a:r>
            <a:r>
              <a:rPr lang="fr-FR" dirty="0" err="1"/>
              <a:t>Fauresse</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lnSpc>
                <a:spcPct val="120000"/>
              </a:lnSpc>
              <a:spcBef>
                <a:spcPts val="0"/>
              </a:spcBef>
              <a:buNone/>
            </a:pPr>
            <a:r>
              <a:rPr lang="el-GR" sz="2800" dirty="0"/>
              <a:t>Πουλούσε ψωμί στην αγορά του </a:t>
            </a:r>
            <a:r>
              <a:rPr lang="el-GR" sz="2800" dirty="0" err="1"/>
              <a:t>La</a:t>
            </a:r>
            <a:r>
              <a:rPr lang="el-GR" sz="2800" dirty="0"/>
              <a:t> </a:t>
            </a:r>
            <a:r>
              <a:rPr lang="el-GR" sz="2800" dirty="0" err="1" smtClean="0"/>
              <a:t>Rochefoucauld</a:t>
            </a:r>
            <a:r>
              <a:rPr lang="en-US" sz="2800" dirty="0" smtClean="0"/>
              <a:t>.</a:t>
            </a:r>
            <a:endParaRPr lang="el-GR" sz="2800" dirty="0"/>
          </a:p>
          <a:p>
            <a:pPr marL="0" indent="0">
              <a:lnSpc>
                <a:spcPct val="120000"/>
              </a:lnSpc>
              <a:spcBef>
                <a:spcPts val="0"/>
              </a:spcBef>
              <a:buNone/>
            </a:pPr>
            <a:r>
              <a:rPr lang="el-GR" sz="2800" dirty="0"/>
              <a:t>Δέχεται απρόκλητη υβριστική επίθεση από τον </a:t>
            </a:r>
            <a:r>
              <a:rPr lang="el-GR" sz="2800" dirty="0" err="1"/>
              <a:t>Antoine</a:t>
            </a:r>
            <a:r>
              <a:rPr lang="el-GR" sz="2800" dirty="0"/>
              <a:t> </a:t>
            </a:r>
            <a:r>
              <a:rPr lang="el-GR" sz="2800" dirty="0" err="1" smtClean="0"/>
              <a:t>Ferron</a:t>
            </a:r>
            <a:r>
              <a:rPr lang="en-US" sz="2800" dirty="0" smtClean="0"/>
              <a:t>.</a:t>
            </a:r>
            <a:endParaRPr lang="el-GR" sz="2800" dirty="0"/>
          </a:p>
          <a:p>
            <a:pPr marL="0" indent="0">
              <a:lnSpc>
                <a:spcPct val="120000"/>
              </a:lnSpc>
              <a:spcBef>
                <a:spcPts val="0"/>
              </a:spcBef>
              <a:buNone/>
            </a:pPr>
            <a:r>
              <a:rPr lang="el-GR" sz="2800" dirty="0"/>
              <a:t>Απόπειρα βιασμού από </a:t>
            </a:r>
            <a:r>
              <a:rPr lang="el-GR" sz="2800" dirty="0" err="1"/>
              <a:t>Ferron</a:t>
            </a:r>
            <a:r>
              <a:rPr lang="el-GR" sz="2800" dirty="0"/>
              <a:t> στο σπίτι </a:t>
            </a:r>
            <a:r>
              <a:rPr lang="el-GR" sz="2800" dirty="0" smtClean="0"/>
              <a:t>της</a:t>
            </a:r>
            <a:r>
              <a:rPr lang="en-US" sz="2800" dirty="0" smtClean="0"/>
              <a:t>.</a:t>
            </a:r>
            <a:endParaRPr lang="el-GR" sz="2800" dirty="0"/>
          </a:p>
          <a:p>
            <a:pPr marL="0" indent="0">
              <a:lnSpc>
                <a:spcPct val="120000"/>
              </a:lnSpc>
              <a:spcBef>
                <a:spcPts val="0"/>
              </a:spcBef>
              <a:buNone/>
            </a:pPr>
            <a:r>
              <a:rPr lang="el-GR" sz="2800" dirty="0"/>
              <a:t>Η </a:t>
            </a:r>
            <a:r>
              <a:rPr lang="el-GR" sz="2800" dirty="0" err="1"/>
              <a:t>Agnès</a:t>
            </a:r>
            <a:r>
              <a:rPr lang="el-GR" sz="2800" dirty="0"/>
              <a:t> αντιστέκεται, τον τραυματίζει </a:t>
            </a:r>
            <a:r>
              <a:rPr lang="el-GR" sz="2800" dirty="0" smtClean="0"/>
              <a:t>θανάσιμα</a:t>
            </a:r>
            <a:r>
              <a:rPr lang="en-US" sz="2800" dirty="0" smtClean="0"/>
              <a:t>.</a:t>
            </a:r>
            <a:endParaRPr lang="el-GR" sz="2800" dirty="0"/>
          </a:p>
          <a:p>
            <a:pPr marL="0" indent="0">
              <a:lnSpc>
                <a:spcPct val="120000"/>
              </a:lnSpc>
              <a:spcBef>
                <a:spcPts val="0"/>
              </a:spcBef>
              <a:buNone/>
            </a:pPr>
            <a:r>
              <a:rPr lang="el-GR" sz="2800" dirty="0" smtClean="0"/>
              <a:t>Χάρη.</a:t>
            </a:r>
            <a:endParaRPr lang="el-GR" sz="2800" dirty="0"/>
          </a:p>
          <a:p>
            <a:pPr marL="0" indent="0">
              <a:lnSpc>
                <a:spcPct val="120000"/>
              </a:lnSpc>
              <a:spcBef>
                <a:spcPts val="0"/>
              </a:spcBef>
              <a:buNone/>
            </a:pPr>
            <a:r>
              <a:rPr lang="el-GR" sz="2800" dirty="0"/>
              <a:t>Εγκλήματα τιμής: </a:t>
            </a:r>
          </a:p>
          <a:p>
            <a:pPr>
              <a:lnSpc>
                <a:spcPct val="120000"/>
              </a:lnSpc>
              <a:spcBef>
                <a:spcPts val="0"/>
              </a:spcBef>
            </a:pPr>
            <a:r>
              <a:rPr lang="el-GR" sz="2800" b="1" dirty="0"/>
              <a:t>Γυναίκες</a:t>
            </a:r>
            <a:r>
              <a:rPr lang="el-GR" sz="2800" dirty="0"/>
              <a:t>: Ο φόνος ως έσχατο μέσο απέναντι στη σεξουαλική βία των </a:t>
            </a:r>
            <a:r>
              <a:rPr lang="el-GR" sz="2800" dirty="0" smtClean="0"/>
              <a:t>ανδρών</a:t>
            </a:r>
            <a:r>
              <a:rPr lang="en-US" sz="2800" dirty="0" smtClean="0"/>
              <a:t>.</a:t>
            </a:r>
            <a:endParaRPr lang="el-GR" sz="2800" dirty="0"/>
          </a:p>
          <a:p>
            <a:pPr>
              <a:lnSpc>
                <a:spcPct val="120000"/>
              </a:lnSpc>
              <a:spcBef>
                <a:spcPts val="0"/>
              </a:spcBef>
            </a:pPr>
            <a:r>
              <a:rPr lang="el-GR" sz="2800" b="1" dirty="0"/>
              <a:t>Άνδρες</a:t>
            </a:r>
            <a:r>
              <a:rPr lang="el-GR" sz="2800" dirty="0"/>
              <a:t>: Η μοιχεία, ακόμη και στη βάση φήμης, παρακινεί στο φόνο της συζύγου (χειρουργός </a:t>
            </a:r>
            <a:r>
              <a:rPr lang="el-GR" sz="2800" dirty="0" err="1"/>
              <a:t>Simon</a:t>
            </a:r>
            <a:r>
              <a:rPr lang="el-GR" sz="2800" dirty="0"/>
              <a:t> </a:t>
            </a:r>
            <a:r>
              <a:rPr lang="el-GR" sz="2800" dirty="0" err="1"/>
              <a:t>Guy</a:t>
            </a:r>
            <a:r>
              <a:rPr lang="el-GR" sz="2800" dirty="0"/>
              <a:t>, Λυών, 1537, φήμες για σχέση της γυναίκας του με </a:t>
            </a:r>
            <a:r>
              <a:rPr lang="el-GR" sz="2800" dirty="0" err="1"/>
              <a:t>Λουκανό</a:t>
            </a:r>
            <a:r>
              <a:rPr lang="el-GR" sz="2800" dirty="0"/>
              <a:t> έμπορο</a:t>
            </a:r>
            <a:r>
              <a:rPr lang="el-GR" sz="2800" dirty="0" smtClean="0"/>
              <a:t>)</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350276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2808312"/>
          </a:xfrm>
        </p:spPr>
        <p:txBody>
          <a:bodyPr>
            <a:normAutofit/>
          </a:bodyPr>
          <a:lstStyle/>
          <a:p>
            <a:pPr>
              <a:lnSpc>
                <a:spcPct val="120000"/>
              </a:lnSpc>
            </a:pPr>
            <a:r>
              <a:rPr lang="el-GR" sz="2400" b="1" dirty="0" smtClean="0"/>
              <a:t>14</a:t>
            </a:r>
            <a:r>
              <a:rPr lang="el-GR" sz="2400" b="1" baseline="30000" dirty="0" smtClean="0"/>
              <a:t>ος</a:t>
            </a:r>
            <a:r>
              <a:rPr lang="el-GR" sz="2400" b="1" dirty="0" smtClean="0"/>
              <a:t> αι</a:t>
            </a:r>
            <a:r>
              <a:rPr lang="el-GR" sz="2400" b="1" dirty="0"/>
              <a:t>. Αύξηση γυναικών συγγραφέων, γυναικεία θέματα:</a:t>
            </a:r>
          </a:p>
          <a:p>
            <a:pPr lvl="1">
              <a:lnSpc>
                <a:spcPct val="120000"/>
              </a:lnSpc>
            </a:pPr>
            <a:r>
              <a:rPr lang="el-GR" sz="2400" dirty="0"/>
              <a:t>Θρησκευτική &amp; λατρευτική γραμματεία, ημερολόγια, βιβλία συμβουλών για γιούς και θυγατέρες, επιστολές σε οικογενειακούς φίλους και συγγενείς, οικογενειακά </a:t>
            </a:r>
            <a:r>
              <a:rPr lang="el-GR" sz="2400" dirty="0" smtClean="0"/>
              <a:t>χρονικά/ιστορίες</a:t>
            </a:r>
            <a:r>
              <a:rPr lang="en-US" sz="2400" dirty="0" smtClean="0"/>
              <a:t>.</a:t>
            </a:r>
            <a:endParaRPr lang="el-GR" sz="2400" dirty="0"/>
          </a:p>
          <a:p>
            <a:pPr marL="0" indent="0">
              <a:buNone/>
            </a:pPr>
            <a:endParaRPr lang="el-GR" dirty="0"/>
          </a:p>
        </p:txBody>
      </p:sp>
      <p:sp>
        <p:nvSpPr>
          <p:cNvPr id="4" name="Τίτλος 3"/>
          <p:cNvSpPr>
            <a:spLocks noGrp="1"/>
          </p:cNvSpPr>
          <p:nvPr>
            <p:ph type="title"/>
          </p:nvPr>
        </p:nvSpPr>
        <p:spPr>
          <a:xfrm>
            <a:off x="457200" y="274638"/>
            <a:ext cx="8229600" cy="1143000"/>
          </a:xfrm>
        </p:spPr>
        <p:txBody>
          <a:bodyPr>
            <a:noAutofit/>
          </a:bodyPr>
          <a:lstStyle/>
          <a:p>
            <a:r>
              <a:rPr lang="el-GR" sz="3600" dirty="0"/>
              <a:t>Ο γυναικείος λόγος στη δυτική πρώιμη </a:t>
            </a:r>
            <a:r>
              <a:rPr lang="el-GR" sz="3600" dirty="0" err="1" smtClean="0"/>
              <a:t>νεωτερικότητα</a:t>
            </a:r>
            <a:r>
              <a:rPr lang="el-GR" sz="3600" dirty="0" smtClean="0"/>
              <a:t>, 2</a:t>
            </a:r>
            <a:endParaRPr lang="el-GR" sz="3600" dirty="0"/>
          </a:p>
        </p:txBody>
      </p:sp>
    </p:spTree>
    <p:extLst>
      <p:ext uri="{BB962C8B-B14F-4D97-AF65-F5344CB8AC3E}">
        <p14:creationId xmlns:p14="http://schemas.microsoft.com/office/powerpoint/2010/main" val="4284258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404664"/>
            <a:ext cx="8229600" cy="1143000"/>
          </a:xfrm>
        </p:spPr>
        <p:txBody>
          <a:bodyPr>
            <a:normAutofit/>
          </a:bodyPr>
          <a:lstStyle/>
          <a:p>
            <a:r>
              <a:rPr lang="el-GR" sz="3200" dirty="0"/>
              <a:t>Γυναικείο έγκλημα και γυναικείες «αφηγήσεις χάρης» στη Γαλλία του 16ου αι.</a:t>
            </a:r>
          </a:p>
        </p:txBody>
      </p:sp>
      <p:sp>
        <p:nvSpPr>
          <p:cNvPr id="3" name="Θέση περιεχομένου 2"/>
          <p:cNvSpPr>
            <a:spLocks noGrp="1"/>
          </p:cNvSpPr>
          <p:nvPr>
            <p:ph idx="1"/>
          </p:nvPr>
        </p:nvSpPr>
        <p:spPr>
          <a:xfrm>
            <a:off x="464156" y="2132856"/>
            <a:ext cx="8229600" cy="3672408"/>
          </a:xfrm>
        </p:spPr>
        <p:txBody>
          <a:bodyPr>
            <a:normAutofit/>
          </a:bodyPr>
          <a:lstStyle/>
          <a:p>
            <a:pPr marL="0" indent="0">
              <a:lnSpc>
                <a:spcPct val="120000"/>
              </a:lnSpc>
              <a:buNone/>
            </a:pPr>
            <a:r>
              <a:rPr lang="el-GR" sz="2400" b="1" dirty="0"/>
              <a:t>Μείζονα γυναικεία εγκλήματα:</a:t>
            </a:r>
          </a:p>
          <a:p>
            <a:pPr>
              <a:lnSpc>
                <a:spcPct val="120000"/>
              </a:lnSpc>
            </a:pPr>
            <a:r>
              <a:rPr lang="el-GR" sz="2400" dirty="0" smtClean="0"/>
              <a:t>Μαγεία.</a:t>
            </a:r>
            <a:endParaRPr lang="el-GR" sz="2400" dirty="0"/>
          </a:p>
          <a:p>
            <a:pPr>
              <a:lnSpc>
                <a:spcPct val="120000"/>
              </a:lnSpc>
            </a:pPr>
            <a:r>
              <a:rPr lang="el-GR" sz="2400" dirty="0"/>
              <a:t>Παιδοκτονία (διάταγμα Ερρίκου Β΄: παιδοκτονία = προμελετημένος φόνος, </a:t>
            </a:r>
            <a:r>
              <a:rPr lang="el-GR" sz="2400" dirty="0" smtClean="0"/>
              <a:t>πυρά.</a:t>
            </a:r>
            <a:endParaRPr lang="el-GR" sz="2400" dirty="0"/>
          </a:p>
          <a:p>
            <a:pPr>
              <a:lnSpc>
                <a:spcPct val="120000"/>
              </a:lnSpc>
            </a:pPr>
            <a:r>
              <a:rPr lang="el-GR" sz="2400" dirty="0"/>
              <a:t>Φυλακισμένες γυναίκες: γυναίκες τεχνιτών, αγρότισσες, παντρεμένες με παιδιά, εργοδότριες αλλά και υπηρετικό </a:t>
            </a:r>
            <a:r>
              <a:rPr lang="el-GR" sz="2400" dirty="0" smtClean="0"/>
              <a:t>προσωπικό.</a:t>
            </a:r>
            <a:endParaRPr lang="el-GR" sz="2400" dirty="0"/>
          </a:p>
          <a:p>
            <a:pPr marL="0" indent="0">
              <a:buNone/>
            </a:pPr>
            <a:endParaRPr lang="el-GR" sz="2800" dirty="0"/>
          </a:p>
        </p:txBody>
      </p:sp>
    </p:spTree>
    <p:extLst>
      <p:ext uri="{BB962C8B-B14F-4D97-AF65-F5344CB8AC3E}">
        <p14:creationId xmlns:p14="http://schemas.microsoft.com/office/powerpoint/2010/main" val="385846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475" y="404664"/>
            <a:ext cx="8229600" cy="1143000"/>
          </a:xfrm>
        </p:spPr>
        <p:txBody>
          <a:bodyPr>
            <a:normAutofit/>
          </a:bodyPr>
          <a:lstStyle/>
          <a:p>
            <a:r>
              <a:rPr lang="el-GR" sz="3200" dirty="0"/>
              <a:t>Γυναικείο έγκλημα και γυναικείες «αφηγήσεις χάρης» στη Γαλλία του 16ου αι</a:t>
            </a:r>
            <a:r>
              <a:rPr lang="el-GR" sz="3200" dirty="0" smtClean="0"/>
              <a:t>., 2</a:t>
            </a:r>
            <a:endParaRPr lang="el-GR" sz="3200" dirty="0"/>
          </a:p>
        </p:txBody>
      </p:sp>
      <p:sp>
        <p:nvSpPr>
          <p:cNvPr id="3" name="Θέση περιεχομένου 2"/>
          <p:cNvSpPr>
            <a:spLocks noGrp="1"/>
          </p:cNvSpPr>
          <p:nvPr>
            <p:ph idx="1"/>
          </p:nvPr>
        </p:nvSpPr>
        <p:spPr>
          <a:xfrm>
            <a:off x="473475" y="2420888"/>
            <a:ext cx="8229600" cy="2304256"/>
          </a:xfrm>
        </p:spPr>
        <p:txBody>
          <a:bodyPr>
            <a:normAutofit fontScale="92500" lnSpcReduction="10000"/>
          </a:bodyPr>
          <a:lstStyle/>
          <a:p>
            <a:pPr>
              <a:lnSpc>
                <a:spcPct val="120000"/>
              </a:lnSpc>
              <a:spcBef>
                <a:spcPts val="0"/>
              </a:spcBef>
            </a:pPr>
            <a:r>
              <a:rPr lang="el-GR" sz="2800" dirty="0" smtClean="0"/>
              <a:t>Γυναικείες </a:t>
            </a:r>
            <a:r>
              <a:rPr lang="el-GR" sz="2800" dirty="0"/>
              <a:t>αφηγήσεις ενώπιον του βασιλικού γραμματέα, είτε σιωπηλές είτε πολύσημες σχετικά με τα συναισθήματα που είχαν οδηγήσει στο φόνο. Αποφυγή συγκεκριμένων συναισθημάτων και περιστάσεων (γιορτές, μέθη). Φόνος, στιγμιαίος.</a:t>
            </a:r>
          </a:p>
          <a:p>
            <a:pPr marL="0" indent="0">
              <a:buNone/>
            </a:pPr>
            <a:endParaRPr lang="el-GR" sz="2800" dirty="0"/>
          </a:p>
        </p:txBody>
      </p:sp>
    </p:spTree>
    <p:extLst>
      <p:ext uri="{BB962C8B-B14F-4D97-AF65-F5344CB8AC3E}">
        <p14:creationId xmlns:p14="http://schemas.microsoft.com/office/powerpoint/2010/main" val="2403448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8112" y="476672"/>
            <a:ext cx="8229600" cy="1143000"/>
          </a:xfrm>
        </p:spPr>
        <p:txBody>
          <a:bodyPr>
            <a:noAutofit/>
          </a:bodyPr>
          <a:lstStyle/>
          <a:p>
            <a:r>
              <a:rPr lang="el-GR" sz="3200" dirty="0"/>
              <a:t>Γυναικείο έγκλημα και γυναικείες «αφηγήσεις χάρης» στη Γαλλία του 16ου αι</a:t>
            </a:r>
            <a:r>
              <a:rPr lang="el-GR" sz="3200" dirty="0" smtClean="0"/>
              <a:t>., 3</a:t>
            </a:r>
            <a:endParaRPr lang="el-GR" sz="3200" dirty="0"/>
          </a:p>
        </p:txBody>
      </p:sp>
      <p:sp>
        <p:nvSpPr>
          <p:cNvPr id="3" name="Θέση περιεχομένου 2"/>
          <p:cNvSpPr>
            <a:spLocks noGrp="1"/>
          </p:cNvSpPr>
          <p:nvPr>
            <p:ph idx="1"/>
          </p:nvPr>
        </p:nvSpPr>
        <p:spPr>
          <a:xfrm>
            <a:off x="490842" y="2420888"/>
            <a:ext cx="8229600" cy="2520279"/>
          </a:xfrm>
        </p:spPr>
        <p:txBody>
          <a:bodyPr>
            <a:normAutofit fontScale="77500" lnSpcReduction="20000"/>
          </a:bodyPr>
          <a:lstStyle/>
          <a:p>
            <a:pPr>
              <a:lnSpc>
                <a:spcPct val="120000"/>
              </a:lnSpc>
            </a:pPr>
            <a:r>
              <a:rPr lang="el-GR" sz="3100" dirty="0" smtClean="0"/>
              <a:t>Δημιουργία </a:t>
            </a:r>
            <a:r>
              <a:rPr lang="el-GR" sz="3100" dirty="0"/>
              <a:t>μιας ατμόσφαιρας «δραματικής κορύφωσης» με τον φόνο, παρά τη θέληση της γυναίκας-θύτη. </a:t>
            </a:r>
          </a:p>
          <a:p>
            <a:pPr>
              <a:lnSpc>
                <a:spcPct val="120000"/>
              </a:lnSpc>
            </a:pPr>
            <a:r>
              <a:rPr lang="el-GR" sz="3100" dirty="0"/>
              <a:t>Γυναικεία βία στην καθημερινότητα, όχι απειλή ανάλογη της </a:t>
            </a:r>
            <a:r>
              <a:rPr lang="el-GR" sz="3100" dirty="0" smtClean="0"/>
              <a:t>ανδρικής.</a:t>
            </a:r>
            <a:endParaRPr lang="el-GR" sz="3100" dirty="0"/>
          </a:p>
          <a:p>
            <a:pPr>
              <a:lnSpc>
                <a:spcPct val="120000"/>
              </a:lnSpc>
            </a:pPr>
            <a:r>
              <a:rPr lang="el-GR" sz="3100" dirty="0"/>
              <a:t>Υπόγειοι τρόποι αντεκδίκησης γυναικών (μαγεία</a:t>
            </a:r>
            <a:r>
              <a:rPr lang="el-GR" sz="3100" dirty="0" smtClean="0"/>
              <a:t>).</a:t>
            </a:r>
            <a:endParaRPr lang="el-GR" sz="3100" dirty="0"/>
          </a:p>
          <a:p>
            <a:pPr marL="0" indent="0">
              <a:buNone/>
            </a:pPr>
            <a:endParaRPr lang="el-GR" sz="2800" dirty="0"/>
          </a:p>
        </p:txBody>
      </p:sp>
    </p:spTree>
    <p:extLst>
      <p:ext uri="{BB962C8B-B14F-4D97-AF65-F5344CB8AC3E}">
        <p14:creationId xmlns:p14="http://schemas.microsoft.com/office/powerpoint/2010/main" val="116124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Σχέσεις δύο φύλων στη Μεταρρύθμιση</a:t>
            </a:r>
          </a:p>
        </p:txBody>
      </p:sp>
      <p:sp>
        <p:nvSpPr>
          <p:cNvPr id="3" name="Θέση περιεχομένου 2"/>
          <p:cNvSpPr>
            <a:spLocks noGrp="1"/>
          </p:cNvSpPr>
          <p:nvPr>
            <p:ph idx="1"/>
          </p:nvPr>
        </p:nvSpPr>
        <p:spPr>
          <a:xfrm>
            <a:off x="457200" y="1988840"/>
            <a:ext cx="8229600" cy="4525963"/>
          </a:xfrm>
        </p:spPr>
        <p:txBody>
          <a:bodyPr>
            <a:normAutofit/>
          </a:bodyPr>
          <a:lstStyle/>
          <a:p>
            <a:r>
              <a:rPr lang="el-GR" sz="2400" dirty="0"/>
              <a:t>Κατάργηση μοναστικής ζωής, αγαμίας κλήρου και γυναικών, γάμος= «αρμονία και ολοκλήρωση</a:t>
            </a:r>
            <a:r>
              <a:rPr lang="el-GR" sz="2400" dirty="0" smtClean="0"/>
              <a:t>».</a:t>
            </a:r>
            <a:endParaRPr lang="el-GR" sz="2400" dirty="0"/>
          </a:p>
          <a:p>
            <a:r>
              <a:rPr lang="el-GR" sz="2400" dirty="0"/>
              <a:t>Χαρτογράφηση αμαρτημάτων στη βάση </a:t>
            </a:r>
            <a:r>
              <a:rPr lang="el-GR" sz="2400" dirty="0" err="1"/>
              <a:t>έμφυλων</a:t>
            </a:r>
            <a:r>
              <a:rPr lang="el-GR" sz="2400" dirty="0"/>
              <a:t> </a:t>
            </a:r>
            <a:r>
              <a:rPr lang="el-GR" sz="2400" dirty="0" smtClean="0"/>
              <a:t>χαρακτηριστικών.</a:t>
            </a:r>
            <a:endParaRPr lang="el-GR" sz="2400" dirty="0"/>
          </a:p>
          <a:p>
            <a:r>
              <a:rPr lang="el-GR" sz="2400" dirty="0" smtClean="0"/>
              <a:t>Χαρτοπαιξία</a:t>
            </a:r>
            <a:r>
              <a:rPr lang="el-GR" sz="2400" dirty="0"/>
              <a:t>, βιαιοπραγία, μέθη, λαιμαργία= ανδρικά </a:t>
            </a:r>
            <a:r>
              <a:rPr lang="el-GR" sz="2400" dirty="0" smtClean="0"/>
              <a:t>ατοπήματα.</a:t>
            </a:r>
            <a:endParaRPr lang="el-GR" sz="2400" dirty="0"/>
          </a:p>
          <a:p>
            <a:r>
              <a:rPr lang="el-GR" sz="2400" dirty="0" smtClean="0"/>
              <a:t>Μοιχεία</a:t>
            </a:r>
            <a:r>
              <a:rPr lang="el-GR" sz="2400" dirty="0"/>
              <a:t>, τονισμός σεξουαλικής επικινδυνότητας γυναίκας. Νέα </a:t>
            </a:r>
            <a:r>
              <a:rPr lang="el-GR" sz="2400" dirty="0" err="1"/>
              <a:t>νοηματοδότηση</a:t>
            </a:r>
            <a:r>
              <a:rPr lang="el-GR" sz="2400" dirty="0"/>
              <a:t> της «πόρνης</a:t>
            </a:r>
            <a:r>
              <a:rPr lang="el-GR" sz="2400" dirty="0" smtClean="0"/>
              <a:t>».</a:t>
            </a:r>
            <a:endParaRPr lang="el-GR" sz="2400" dirty="0"/>
          </a:p>
          <a:p>
            <a:r>
              <a:rPr lang="el-GR" sz="2400" dirty="0"/>
              <a:t> </a:t>
            </a:r>
            <a:r>
              <a:rPr lang="el-GR" sz="2400" dirty="0" smtClean="0"/>
              <a:t>Φθόνος</a:t>
            </a:r>
            <a:r>
              <a:rPr lang="el-GR" sz="2400" dirty="0"/>
              <a:t>, κατεξοχήν γυναικείο </a:t>
            </a:r>
            <a:r>
              <a:rPr lang="el-GR" sz="2400" dirty="0" smtClean="0"/>
              <a:t>συναίσθημα.</a:t>
            </a:r>
            <a:endParaRPr lang="el-GR" sz="2400" dirty="0"/>
          </a:p>
          <a:p>
            <a:pPr marL="0" indent="0">
              <a:buNone/>
            </a:pPr>
            <a:endParaRPr lang="el-GR" sz="2400" dirty="0"/>
          </a:p>
        </p:txBody>
      </p:sp>
    </p:spTree>
    <p:extLst>
      <p:ext uri="{BB962C8B-B14F-4D97-AF65-F5344CB8AC3E}">
        <p14:creationId xmlns:p14="http://schemas.microsoft.com/office/powerpoint/2010/main" val="869515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39552" y="188640"/>
            <a:ext cx="8229600" cy="1656184"/>
          </a:xfrm>
        </p:spPr>
        <p:txBody>
          <a:bodyPr>
            <a:normAutofit/>
          </a:bodyPr>
          <a:lstStyle/>
          <a:p>
            <a:r>
              <a:rPr lang="el-GR" dirty="0"/>
              <a:t>Η οικονομία του γάμου στη Μεταρρύθμιση</a:t>
            </a:r>
          </a:p>
        </p:txBody>
      </p:sp>
      <p:sp>
        <p:nvSpPr>
          <p:cNvPr id="12" name="Content Placeholder 11"/>
          <p:cNvSpPr>
            <a:spLocks noGrp="1"/>
          </p:cNvSpPr>
          <p:nvPr>
            <p:ph idx="1"/>
          </p:nvPr>
        </p:nvSpPr>
        <p:spPr>
          <a:xfrm>
            <a:off x="457200" y="2276872"/>
            <a:ext cx="8229600" cy="3501008"/>
          </a:xfrm>
        </p:spPr>
        <p:txBody>
          <a:bodyPr>
            <a:noAutofit/>
          </a:bodyPr>
          <a:lstStyle/>
          <a:p>
            <a:r>
              <a:rPr lang="el-GR" sz="2400" dirty="0" smtClean="0"/>
              <a:t>16</a:t>
            </a:r>
            <a:r>
              <a:rPr lang="el-GR" sz="2400" baseline="30000" dirty="0" smtClean="0"/>
              <a:t>ος</a:t>
            </a:r>
            <a:r>
              <a:rPr lang="el-GR" sz="2400" dirty="0" smtClean="0"/>
              <a:t> αι</a:t>
            </a:r>
            <a:r>
              <a:rPr lang="el-GR" sz="2400" dirty="0"/>
              <a:t>. Παραγωγή στηρίζεται στις μικρές, οικογενειακές μονάδες, με επικεφαλής αρχιμάστορες – Συγχρονισμός σεξουαλικής και εργασιακής ζωής (μαθητεία-δίπλωμα-γάμος-πολιτικά δικαιώματα</a:t>
            </a:r>
            <a:r>
              <a:rPr lang="el-GR" sz="2400" dirty="0" smtClean="0"/>
              <a:t>).</a:t>
            </a:r>
            <a:endParaRPr lang="el-GR" sz="2400" dirty="0"/>
          </a:p>
          <a:p>
            <a:r>
              <a:rPr lang="el-GR" sz="2400" dirty="0"/>
              <a:t>Ο γάμος σφραγίζει το κοινωνικό και επαγγελματικό status. Η μοιχεία καταστρέφει μια κοινωνική και παραγωγική συνένωση, ακυρώνει την κοινωνική ταυτότητα του μοιχού και της </a:t>
            </a:r>
            <a:r>
              <a:rPr lang="el-GR" sz="2400" dirty="0" smtClean="0"/>
              <a:t>μοιχαλίδας.</a:t>
            </a:r>
            <a:endParaRPr lang="el-GR" sz="2400" dirty="0"/>
          </a:p>
          <a:p>
            <a:pPr marL="0" indent="0">
              <a:buNone/>
            </a:pPr>
            <a:endParaRPr lang="en-US" sz="2400" dirty="0" smtClean="0"/>
          </a:p>
        </p:txBody>
      </p:sp>
    </p:spTree>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31" y="188640"/>
            <a:ext cx="8229600" cy="1872208"/>
          </a:xfrm>
        </p:spPr>
        <p:txBody>
          <a:bodyPr>
            <a:noAutofit/>
          </a:bodyPr>
          <a:lstStyle/>
          <a:p>
            <a:r>
              <a:rPr lang="el-GR" sz="3600" dirty="0"/>
              <a:t>Οριοθέτηση εξουσίας και αμαρτίας στην πόλη της </a:t>
            </a:r>
            <a:r>
              <a:rPr lang="el-GR" sz="3600" dirty="0" err="1"/>
              <a:t>Augsburg</a:t>
            </a:r>
            <a:r>
              <a:rPr lang="el-GR" sz="3600" dirty="0"/>
              <a:t>, </a:t>
            </a:r>
            <a:r>
              <a:rPr lang="el-GR" sz="3600" dirty="0" smtClean="0"/>
              <a:t>1530-1550 </a:t>
            </a:r>
            <a:endParaRPr lang="el-GR" sz="3600" dirty="0"/>
          </a:p>
        </p:txBody>
      </p:sp>
      <p:sp>
        <p:nvSpPr>
          <p:cNvPr id="3" name="Content Placeholder 2"/>
          <p:cNvSpPr>
            <a:spLocks noGrp="1"/>
          </p:cNvSpPr>
          <p:nvPr>
            <p:ph idx="1"/>
          </p:nvPr>
        </p:nvSpPr>
        <p:spPr>
          <a:xfrm>
            <a:off x="458831" y="2564904"/>
            <a:ext cx="8229600" cy="2221707"/>
          </a:xfrm>
        </p:spPr>
        <p:txBody>
          <a:bodyPr>
            <a:noAutofit/>
          </a:bodyPr>
          <a:lstStyle/>
          <a:p>
            <a:r>
              <a:rPr lang="el-GR" sz="2400" dirty="0"/>
              <a:t>Απόπειρες ριζικής ηθικής μεταρρύθμισης της </a:t>
            </a:r>
            <a:r>
              <a:rPr lang="el-GR" sz="2400" dirty="0" smtClean="0"/>
              <a:t>κοινότητας.</a:t>
            </a:r>
            <a:endParaRPr lang="el-GR" sz="2400" dirty="0"/>
          </a:p>
          <a:p>
            <a:r>
              <a:rPr lang="el-GR" sz="2400" dirty="0"/>
              <a:t>Συμβούλιο γάμου:</a:t>
            </a:r>
            <a:r>
              <a:rPr lang="el-GR" sz="2400" b="1" dirty="0"/>
              <a:t> </a:t>
            </a:r>
            <a:r>
              <a:rPr lang="el-GR" sz="2400" dirty="0"/>
              <a:t>επιφορτισμένο με τον έλεγχο της σεξουαλικής </a:t>
            </a:r>
            <a:r>
              <a:rPr lang="el-GR" sz="2400" dirty="0" smtClean="0"/>
              <a:t>συμπεριφοράς.</a:t>
            </a:r>
            <a:endParaRPr lang="el-GR" sz="2400" dirty="0"/>
          </a:p>
          <a:p>
            <a:r>
              <a:rPr lang="el-GR" sz="2400" dirty="0"/>
              <a:t>Αποστασιοποίηση αστικής ολιγαρχίας από </a:t>
            </a:r>
            <a:r>
              <a:rPr lang="el-GR" sz="2400" dirty="0" err="1"/>
              <a:t>κομμουναλιστικές</a:t>
            </a:r>
            <a:r>
              <a:rPr lang="el-GR" sz="2400" dirty="0"/>
              <a:t> νόρμες. Νέα εξουσία/πνευματική καθοδήγηση </a:t>
            </a:r>
            <a:r>
              <a:rPr lang="el-GR" sz="2400" dirty="0" smtClean="0"/>
              <a:t>κοινότητας.</a:t>
            </a:r>
            <a:endParaRPr lang="el-GR" sz="2400" dirty="0"/>
          </a:p>
          <a:p>
            <a:pPr marL="0" indent="0">
              <a:buNone/>
            </a:pPr>
            <a:endParaRPr lang="el-GR" sz="2200" dirty="0" smtClean="0"/>
          </a:p>
        </p:txBody>
      </p:sp>
    </p:spTree>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22" y="2492896"/>
            <a:ext cx="8229600" cy="2797771"/>
          </a:xfrm>
        </p:spPr>
        <p:txBody>
          <a:bodyPr>
            <a:noAutofit/>
          </a:bodyPr>
          <a:lstStyle/>
          <a:p>
            <a:r>
              <a:rPr lang="el-GR" sz="2400" dirty="0" smtClean="0"/>
              <a:t>Λογοκρισία </a:t>
            </a:r>
            <a:r>
              <a:rPr lang="el-GR" sz="2400" dirty="0"/>
              <a:t>στην αποτύπωση της σεξουαλικής συμπεριφοράς, σεξουαλική συνεύρεση: υποταγή στη «θέλησή του</a:t>
            </a:r>
            <a:r>
              <a:rPr lang="el-GR" sz="2400" dirty="0" smtClean="0"/>
              <a:t>».</a:t>
            </a:r>
            <a:endParaRPr lang="el-GR" sz="2400" dirty="0"/>
          </a:p>
          <a:p>
            <a:r>
              <a:rPr lang="el-GR" sz="2400" dirty="0"/>
              <a:t>Ανδρική επιθυμία, πρωταρχικός υποκινητής σεξουαλικού αδικήματος, τονισμός ανδρικής κυριαρχίας, </a:t>
            </a:r>
            <a:r>
              <a:rPr lang="el-GR" sz="2400" dirty="0" smtClean="0"/>
              <a:t>ΟΧΙ </a:t>
            </a:r>
            <a:r>
              <a:rPr lang="el-GR" sz="2400" dirty="0"/>
              <a:t>από-ενοχοποίηση </a:t>
            </a:r>
            <a:r>
              <a:rPr lang="el-GR" sz="2400" dirty="0" smtClean="0"/>
              <a:t>γυναίκας.</a:t>
            </a:r>
            <a:endParaRPr lang="el-GR" sz="2400" dirty="0"/>
          </a:p>
          <a:p>
            <a:pPr marL="0" indent="0">
              <a:buNone/>
            </a:pPr>
            <a:endParaRPr lang="el-GR" sz="2200" dirty="0" smtClean="0"/>
          </a:p>
        </p:txBody>
      </p:sp>
      <p:sp>
        <p:nvSpPr>
          <p:cNvPr id="4" name="Title 1"/>
          <p:cNvSpPr>
            <a:spLocks noGrp="1"/>
          </p:cNvSpPr>
          <p:nvPr>
            <p:ph type="title"/>
          </p:nvPr>
        </p:nvSpPr>
        <p:spPr>
          <a:xfrm>
            <a:off x="458831" y="188640"/>
            <a:ext cx="8229600" cy="1872208"/>
          </a:xfrm>
        </p:spPr>
        <p:txBody>
          <a:bodyPr>
            <a:noAutofit/>
          </a:bodyPr>
          <a:lstStyle/>
          <a:p>
            <a:r>
              <a:rPr lang="el-GR" sz="3600" dirty="0"/>
              <a:t>Οριοθέτηση εξουσίας και αμαρτίας στην πόλη της </a:t>
            </a:r>
            <a:r>
              <a:rPr lang="el-GR" sz="3600" dirty="0" err="1"/>
              <a:t>Augsburg</a:t>
            </a:r>
            <a:r>
              <a:rPr lang="el-GR" sz="3600" dirty="0"/>
              <a:t>, </a:t>
            </a:r>
            <a:r>
              <a:rPr lang="el-GR" sz="3600" dirty="0" smtClean="0"/>
              <a:t>1530-1550, 2 </a:t>
            </a:r>
            <a:endParaRPr lang="el-GR" sz="3600" dirty="0"/>
          </a:p>
        </p:txBody>
      </p:sp>
    </p:spTree>
    <p:extLst>
      <p:ext uri="{BB962C8B-B14F-4D97-AF65-F5344CB8AC3E}">
        <p14:creationId xmlns:p14="http://schemas.microsoft.com/office/powerpoint/2010/main" val="2937159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348880"/>
            <a:ext cx="8229600" cy="3240360"/>
          </a:xfrm>
        </p:spPr>
        <p:txBody>
          <a:bodyPr>
            <a:noAutofit/>
          </a:bodyPr>
          <a:lstStyle/>
          <a:p>
            <a:r>
              <a:rPr lang="el-GR" sz="2400" dirty="0"/>
              <a:t>Έλλειψη ενεργού γυναικείου ρόλου. Το αντίθετο, ακυρώνει την αρρενωπότητα (</a:t>
            </a:r>
            <a:r>
              <a:rPr lang="el-GR" sz="2400" dirty="0" err="1"/>
              <a:t>Ηans</a:t>
            </a:r>
            <a:r>
              <a:rPr lang="el-GR" sz="2400" dirty="0"/>
              <a:t> </a:t>
            </a:r>
            <a:r>
              <a:rPr lang="el-GR" sz="2400" dirty="0" err="1"/>
              <a:t>Karrer</a:t>
            </a:r>
            <a:r>
              <a:rPr lang="el-GR" sz="2400" dirty="0" smtClean="0"/>
              <a:t>).</a:t>
            </a:r>
            <a:endParaRPr lang="el-GR" sz="2400" dirty="0"/>
          </a:p>
          <a:p>
            <a:r>
              <a:rPr lang="el-GR" sz="2400" dirty="0" err="1"/>
              <a:t>Eξέλιξη</a:t>
            </a:r>
            <a:r>
              <a:rPr lang="el-GR" sz="2400" dirty="0"/>
              <a:t> νομοθεσίας περί βιασμού (1536</a:t>
            </a:r>
            <a:r>
              <a:rPr lang="el-GR" sz="2400" dirty="0" smtClean="0"/>
              <a:t>).</a:t>
            </a:r>
            <a:endParaRPr lang="el-GR" sz="2400" dirty="0"/>
          </a:p>
          <a:p>
            <a:r>
              <a:rPr lang="el-GR" sz="2400" dirty="0"/>
              <a:t>Αποσύνδεση βιασμού από εγκλήματα βίας (ποινή: θάνατος), σύνδεσή του με αδικήματα λαγνείας (ποινή, φυλάκιση 4 εβδομάδων, εξαγοράσιμη), παράλληλη διεύρυνση ανδρικής </a:t>
            </a:r>
            <a:r>
              <a:rPr lang="el-GR" sz="2400" dirty="0" smtClean="0"/>
              <a:t>υπευθυνότητας.</a:t>
            </a:r>
            <a:endParaRPr lang="el-GR" sz="2400" dirty="0"/>
          </a:p>
          <a:p>
            <a:pPr marL="0" indent="0">
              <a:buNone/>
            </a:pPr>
            <a:endParaRPr lang="el-GR" sz="2200" dirty="0"/>
          </a:p>
        </p:txBody>
      </p:sp>
      <p:sp>
        <p:nvSpPr>
          <p:cNvPr id="4" name="Title 1"/>
          <p:cNvSpPr>
            <a:spLocks noGrp="1"/>
          </p:cNvSpPr>
          <p:nvPr>
            <p:ph type="title"/>
          </p:nvPr>
        </p:nvSpPr>
        <p:spPr>
          <a:xfrm>
            <a:off x="458831" y="188640"/>
            <a:ext cx="8229600" cy="1872208"/>
          </a:xfrm>
        </p:spPr>
        <p:txBody>
          <a:bodyPr>
            <a:noAutofit/>
          </a:bodyPr>
          <a:lstStyle/>
          <a:p>
            <a:r>
              <a:rPr lang="el-GR" sz="3600" dirty="0"/>
              <a:t>Οριοθέτηση εξουσίας και αμαρτίας στην πόλη της </a:t>
            </a:r>
            <a:r>
              <a:rPr lang="el-GR" sz="3600" dirty="0" err="1"/>
              <a:t>Augsburg</a:t>
            </a:r>
            <a:r>
              <a:rPr lang="el-GR" sz="3600" dirty="0"/>
              <a:t>, </a:t>
            </a:r>
            <a:r>
              <a:rPr lang="el-GR" sz="3600" dirty="0" smtClean="0"/>
              <a:t>1530-1550, 3 </a:t>
            </a:r>
            <a:endParaRPr lang="el-GR" sz="3600" dirty="0"/>
          </a:p>
        </p:txBody>
      </p:sp>
    </p:spTree>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77" y="2492896"/>
            <a:ext cx="8229600" cy="2304256"/>
          </a:xfrm>
        </p:spPr>
        <p:txBody>
          <a:bodyPr>
            <a:noAutofit/>
          </a:bodyPr>
          <a:lstStyle/>
          <a:p>
            <a:r>
              <a:rPr lang="el-GR" sz="2400" dirty="0" smtClean="0"/>
              <a:t>Ανδρική θέληση /</a:t>
            </a:r>
            <a:r>
              <a:rPr lang="el-GR" sz="2400" dirty="0"/>
              <a:t>γυναικεία </a:t>
            </a:r>
            <a:r>
              <a:rPr lang="el-GR" sz="2400" dirty="0" smtClean="0"/>
              <a:t>τιμή.</a:t>
            </a:r>
            <a:endParaRPr lang="el-GR" sz="2400" dirty="0"/>
          </a:p>
          <a:p>
            <a:r>
              <a:rPr lang="el-GR" sz="2400" dirty="0"/>
              <a:t>Γυναικεία τιμή, αντικείμενο διαπραγμάτευσης, διεκδίκηση </a:t>
            </a:r>
            <a:r>
              <a:rPr lang="el-GR" sz="2400" dirty="0" smtClean="0"/>
              <a:t>αποζημίωσης /</a:t>
            </a:r>
            <a:r>
              <a:rPr lang="el-GR" sz="2400" dirty="0"/>
              <a:t>εξαγοράς, αντίδραση </a:t>
            </a:r>
            <a:r>
              <a:rPr lang="el-GR" sz="2400" dirty="0" smtClean="0"/>
              <a:t>γυναικών.</a:t>
            </a:r>
            <a:endParaRPr lang="el-GR" sz="2400" dirty="0"/>
          </a:p>
          <a:p>
            <a:r>
              <a:rPr lang="el-GR" sz="2400" dirty="0"/>
              <a:t>Ανδρική τιμή, δικαίωμα προσφυγής στη </a:t>
            </a:r>
            <a:r>
              <a:rPr lang="el-GR" sz="2400" dirty="0" smtClean="0"/>
              <a:t>βία. </a:t>
            </a:r>
            <a:endParaRPr lang="el-GR" sz="2400" dirty="0"/>
          </a:p>
          <a:p>
            <a:pPr marL="0" indent="0">
              <a:buNone/>
            </a:pPr>
            <a:endParaRPr lang="el-GR" sz="2200" dirty="0"/>
          </a:p>
        </p:txBody>
      </p:sp>
      <p:sp>
        <p:nvSpPr>
          <p:cNvPr id="4" name="Title 1"/>
          <p:cNvSpPr>
            <a:spLocks noGrp="1"/>
          </p:cNvSpPr>
          <p:nvPr>
            <p:ph type="title"/>
          </p:nvPr>
        </p:nvSpPr>
        <p:spPr>
          <a:xfrm>
            <a:off x="458831" y="188640"/>
            <a:ext cx="8229600" cy="1872208"/>
          </a:xfrm>
        </p:spPr>
        <p:txBody>
          <a:bodyPr>
            <a:noAutofit/>
          </a:bodyPr>
          <a:lstStyle/>
          <a:p>
            <a:r>
              <a:rPr lang="el-GR" sz="3600" dirty="0"/>
              <a:t>Οριοθέτηση εξουσίας και αμαρτίας στην πόλη της </a:t>
            </a:r>
            <a:r>
              <a:rPr lang="el-GR" sz="3600" dirty="0" err="1"/>
              <a:t>Augsburg</a:t>
            </a:r>
            <a:r>
              <a:rPr lang="el-GR" sz="3600" dirty="0"/>
              <a:t>, </a:t>
            </a:r>
            <a:r>
              <a:rPr lang="el-GR" sz="3600" dirty="0" smtClean="0"/>
              <a:t>1530-1550, 4</a:t>
            </a:r>
            <a:endParaRPr lang="el-GR" sz="3600" dirty="0"/>
          </a:p>
        </p:txBody>
      </p:sp>
    </p:spTree>
    <p:extLst>
      <p:ext uri="{BB962C8B-B14F-4D97-AF65-F5344CB8AC3E}">
        <p14:creationId xmlns:p14="http://schemas.microsoft.com/office/powerpoint/2010/main" val="4250501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1"/>
          </p:nvPr>
        </p:nvSpPr>
        <p:spPr>
          <a:xfrm>
            <a:off x="355991" y="2051263"/>
            <a:ext cx="8435280" cy="3888431"/>
          </a:xfrm>
        </p:spPr>
        <p:txBody>
          <a:bodyPr>
            <a:normAutofit fontScale="92500"/>
          </a:bodyPr>
          <a:lstStyle/>
          <a:p>
            <a:r>
              <a:rPr lang="el-GR" sz="2600" b="1" dirty="0"/>
              <a:t>Ζήλεια/φθόνος, κατεξοχήν γυναικεία </a:t>
            </a:r>
            <a:r>
              <a:rPr lang="el-GR" sz="2600" b="1" dirty="0" smtClean="0"/>
              <a:t>συναισθήματα.</a:t>
            </a:r>
            <a:endParaRPr lang="el-GR" sz="2600" b="1" dirty="0"/>
          </a:p>
          <a:p>
            <a:pPr marL="0" indent="0">
              <a:buNone/>
            </a:pPr>
            <a:r>
              <a:rPr lang="el-GR" sz="2600" dirty="0"/>
              <a:t>Γυναίκα </a:t>
            </a:r>
            <a:r>
              <a:rPr lang="el-GR" sz="2600" dirty="0" err="1"/>
              <a:t>απατημένη</a:t>
            </a:r>
            <a:r>
              <a:rPr lang="el-GR" sz="2600" dirty="0"/>
              <a:t> = γυναίκα </a:t>
            </a:r>
            <a:r>
              <a:rPr lang="el-GR" sz="2600" dirty="0" smtClean="0"/>
              <a:t>ζηλόφθονη. </a:t>
            </a:r>
            <a:endParaRPr lang="el-GR" sz="2600" dirty="0"/>
          </a:p>
          <a:p>
            <a:pPr marL="0" indent="0">
              <a:buNone/>
            </a:pPr>
            <a:r>
              <a:rPr lang="el-GR" sz="2600" dirty="0"/>
              <a:t>Ζηλόφθονες γυναίκες, επικίνδυνες για την πνευματική και σωματική υγεία των ανδρών, νάρκη στα θεμέλια της </a:t>
            </a:r>
            <a:r>
              <a:rPr lang="el-GR" sz="2600" dirty="0" smtClean="0"/>
              <a:t>κοινότητας.</a:t>
            </a:r>
            <a:endParaRPr lang="el-GR" sz="2600" dirty="0"/>
          </a:p>
          <a:p>
            <a:r>
              <a:rPr lang="el-GR" sz="2600" b="1" dirty="0"/>
              <a:t>1533, </a:t>
            </a:r>
            <a:r>
              <a:rPr lang="el-GR" sz="2600" b="1" dirty="0" err="1"/>
              <a:t>Barbara</a:t>
            </a:r>
            <a:r>
              <a:rPr lang="el-GR" sz="2600" b="1" dirty="0"/>
              <a:t> </a:t>
            </a:r>
            <a:r>
              <a:rPr lang="el-GR" sz="2600" b="1" dirty="0" err="1"/>
              <a:t>Hegk</a:t>
            </a:r>
            <a:r>
              <a:rPr lang="el-GR" sz="2600" b="1" dirty="0"/>
              <a:t>, </a:t>
            </a:r>
            <a:r>
              <a:rPr lang="el-GR" sz="2600" b="1" dirty="0" err="1"/>
              <a:t>Michael</a:t>
            </a:r>
            <a:r>
              <a:rPr lang="el-GR" sz="2600" b="1" dirty="0"/>
              <a:t> </a:t>
            </a:r>
            <a:r>
              <a:rPr lang="el-GR" sz="2600" b="1" dirty="0" err="1" smtClean="0"/>
              <a:t>Scherpfstein</a:t>
            </a:r>
            <a:r>
              <a:rPr lang="el-GR" sz="2600" b="1" dirty="0" smtClean="0"/>
              <a:t>.</a:t>
            </a:r>
            <a:endParaRPr lang="el-GR" sz="2600" b="1" dirty="0"/>
          </a:p>
          <a:p>
            <a:pPr marL="0" indent="0">
              <a:buNone/>
            </a:pPr>
            <a:r>
              <a:rPr lang="el-GR" sz="2600" dirty="0" smtClean="0"/>
              <a:t>Ισχυροποίηση </a:t>
            </a:r>
            <a:r>
              <a:rPr lang="el-GR" sz="2600" dirty="0"/>
              <a:t>πατριαρχικής </a:t>
            </a:r>
            <a:r>
              <a:rPr lang="el-GR" sz="2600" dirty="0" smtClean="0"/>
              <a:t>δομής.</a:t>
            </a:r>
            <a:endParaRPr lang="el-GR" sz="2600" dirty="0"/>
          </a:p>
          <a:p>
            <a:pPr marL="0" indent="0">
              <a:buNone/>
            </a:pPr>
            <a:r>
              <a:rPr lang="el-GR" sz="2600" dirty="0"/>
              <a:t>Απόπειρες διερεύνησης της ανδρικής και γυναικείας σεξουαλικότητας, θεμελιωμένης στην </a:t>
            </a:r>
            <a:r>
              <a:rPr lang="el-GR" sz="2600" dirty="0" smtClean="0"/>
              <a:t>ανισότητα.</a:t>
            </a:r>
            <a:endParaRPr lang="el-GR" sz="2600" dirty="0"/>
          </a:p>
          <a:p>
            <a:pPr marL="0" indent="0">
              <a:buNone/>
            </a:pPr>
            <a:endParaRPr lang="el-GR" sz="2600" dirty="0"/>
          </a:p>
          <a:p>
            <a:endParaRPr lang="el-GR" dirty="0" smtClean="0"/>
          </a:p>
        </p:txBody>
      </p:sp>
      <p:sp>
        <p:nvSpPr>
          <p:cNvPr id="3" name="Title 1"/>
          <p:cNvSpPr>
            <a:spLocks noGrp="1"/>
          </p:cNvSpPr>
          <p:nvPr>
            <p:ph type="title"/>
          </p:nvPr>
        </p:nvSpPr>
        <p:spPr>
          <a:xfrm>
            <a:off x="458831" y="188640"/>
            <a:ext cx="8229600" cy="1872208"/>
          </a:xfrm>
        </p:spPr>
        <p:txBody>
          <a:bodyPr>
            <a:noAutofit/>
          </a:bodyPr>
          <a:lstStyle/>
          <a:p>
            <a:r>
              <a:rPr lang="el-GR" sz="3600" dirty="0"/>
              <a:t>Οριοθέτηση εξουσίας και αμαρτίας στην πόλη της </a:t>
            </a:r>
            <a:r>
              <a:rPr lang="el-GR" sz="3600" dirty="0" err="1"/>
              <a:t>Augsburg</a:t>
            </a:r>
            <a:r>
              <a:rPr lang="el-GR" sz="3600" dirty="0"/>
              <a:t>, </a:t>
            </a:r>
            <a:r>
              <a:rPr lang="el-GR" sz="3600" dirty="0" smtClean="0"/>
              <a:t>1530-1550, 5 </a:t>
            </a:r>
            <a:endParaRPr lang="el-GR" sz="3600" dirty="0"/>
          </a:p>
        </p:txBody>
      </p:sp>
    </p:spTree>
    <p:extLst>
      <p:ext uri="{BB962C8B-B14F-4D97-AF65-F5344CB8AC3E}">
        <p14:creationId xmlns:p14="http://schemas.microsoft.com/office/powerpoint/2010/main" val="133030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44" y="1916832"/>
            <a:ext cx="8229600" cy="2160240"/>
          </a:xfrm>
        </p:spPr>
        <p:txBody>
          <a:bodyPr>
            <a:normAutofit/>
          </a:bodyPr>
          <a:lstStyle/>
          <a:p>
            <a:pPr>
              <a:lnSpc>
                <a:spcPct val="120000"/>
              </a:lnSpc>
            </a:pPr>
            <a:r>
              <a:rPr lang="el-GR" sz="2400" b="1" dirty="0" smtClean="0"/>
              <a:t>Γυναικείες </a:t>
            </a:r>
            <a:r>
              <a:rPr lang="el-GR" sz="2400" b="1" dirty="0"/>
              <a:t>γραπτές παρεμβάσεις γύρω από το «γυναικείο ζήτημα</a:t>
            </a:r>
            <a:r>
              <a:rPr lang="el-GR" sz="2400" b="1" dirty="0" smtClean="0"/>
              <a:t>»</a:t>
            </a:r>
            <a:r>
              <a:rPr lang="en-US" sz="2400" b="1" dirty="0" smtClean="0"/>
              <a:t>.</a:t>
            </a:r>
            <a:endParaRPr lang="el-GR" sz="2400" b="1" dirty="0"/>
          </a:p>
          <a:p>
            <a:pPr lvl="1">
              <a:lnSpc>
                <a:spcPct val="120000"/>
              </a:lnSpc>
            </a:pPr>
            <a:r>
              <a:rPr lang="el-GR" sz="2400" dirty="0"/>
              <a:t>Ουμανίστριες (</a:t>
            </a:r>
            <a:r>
              <a:rPr lang="el-GR" sz="2400" dirty="0" err="1"/>
              <a:t>Ιsotta</a:t>
            </a:r>
            <a:r>
              <a:rPr lang="el-GR" sz="2400" dirty="0"/>
              <a:t> </a:t>
            </a:r>
            <a:r>
              <a:rPr lang="el-GR" sz="2400" dirty="0" err="1"/>
              <a:t>Nogarola</a:t>
            </a:r>
            <a:r>
              <a:rPr lang="el-GR" sz="2400" dirty="0"/>
              <a:t>, </a:t>
            </a:r>
            <a:r>
              <a:rPr lang="el-GR" sz="2400" dirty="0" err="1"/>
              <a:t>Laura</a:t>
            </a:r>
            <a:r>
              <a:rPr lang="el-GR" sz="2400" dirty="0"/>
              <a:t> </a:t>
            </a:r>
            <a:r>
              <a:rPr lang="el-GR" sz="2400" dirty="0" err="1"/>
              <a:t>Cereta</a:t>
            </a:r>
            <a:r>
              <a:rPr lang="el-GR" sz="2400" dirty="0"/>
              <a:t>), επαγγελματίες συγγραφείς (</a:t>
            </a:r>
            <a:r>
              <a:rPr lang="el-GR" sz="2400" dirty="0" err="1"/>
              <a:t>Christine</a:t>
            </a:r>
            <a:r>
              <a:rPr lang="el-GR" sz="2400" dirty="0"/>
              <a:t> de </a:t>
            </a:r>
            <a:r>
              <a:rPr lang="el-GR" sz="2400" dirty="0" err="1"/>
              <a:t>Pisan</a:t>
            </a:r>
            <a:r>
              <a:rPr lang="el-GR" sz="2400" dirty="0" smtClean="0"/>
              <a:t>)</a:t>
            </a:r>
            <a:r>
              <a:rPr lang="en-US" sz="2400" dirty="0" smtClean="0"/>
              <a:t>.</a:t>
            </a:r>
            <a:endParaRPr lang="el-GR" sz="2400" dirty="0"/>
          </a:p>
          <a:p>
            <a:pPr marL="0" indent="0">
              <a:buNone/>
            </a:pPr>
            <a:endParaRPr lang="el-GR" dirty="0"/>
          </a:p>
        </p:txBody>
      </p:sp>
      <p:sp>
        <p:nvSpPr>
          <p:cNvPr id="4" name="Τίτλος 3"/>
          <p:cNvSpPr>
            <a:spLocks noGrp="1"/>
          </p:cNvSpPr>
          <p:nvPr>
            <p:ph type="title"/>
          </p:nvPr>
        </p:nvSpPr>
        <p:spPr>
          <a:xfrm>
            <a:off x="457200" y="274638"/>
            <a:ext cx="8229600" cy="1143000"/>
          </a:xfrm>
        </p:spPr>
        <p:txBody>
          <a:bodyPr>
            <a:noAutofit/>
          </a:bodyPr>
          <a:lstStyle/>
          <a:p>
            <a:r>
              <a:rPr lang="el-GR" sz="3600" dirty="0"/>
              <a:t>Ο γυναικείος λόγος στη δυτική πρώιμη </a:t>
            </a:r>
            <a:r>
              <a:rPr lang="el-GR" sz="3600" dirty="0" err="1" smtClean="0"/>
              <a:t>νεωτερικότητα</a:t>
            </a:r>
            <a:r>
              <a:rPr lang="el-GR" sz="3600" dirty="0" smtClean="0"/>
              <a:t>, 3</a:t>
            </a:r>
            <a:endParaRPr lang="el-GR" sz="3600" dirty="0"/>
          </a:p>
        </p:txBody>
      </p:sp>
    </p:spTree>
    <p:extLst>
      <p:ext uri="{BB962C8B-B14F-4D97-AF65-F5344CB8AC3E}">
        <p14:creationId xmlns:p14="http://schemas.microsoft.com/office/powerpoint/2010/main" val="3150815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872208"/>
          </a:xfrm>
        </p:spPr>
        <p:txBody>
          <a:bodyPr>
            <a:noAutofit/>
          </a:bodyPr>
          <a:lstStyle/>
          <a:p>
            <a:r>
              <a:rPr lang="fr-FR" sz="4000" dirty="0"/>
              <a:t>Magdalena Behaim </a:t>
            </a:r>
            <a:r>
              <a:rPr lang="el-GR" sz="4000" dirty="0"/>
              <a:t>και </a:t>
            </a:r>
            <a:r>
              <a:rPr lang="fr-FR" sz="4000" dirty="0" err="1"/>
              <a:t>Balthassar</a:t>
            </a:r>
            <a:r>
              <a:rPr lang="fr-FR" sz="4000" dirty="0"/>
              <a:t> </a:t>
            </a:r>
            <a:r>
              <a:rPr lang="fr-FR" sz="4000" dirty="0" err="1"/>
              <a:t>Paumgrartner</a:t>
            </a:r>
            <a:r>
              <a:rPr lang="fr-FR" sz="4000" dirty="0"/>
              <a:t>, </a:t>
            </a:r>
            <a:r>
              <a:rPr lang="el-GR" sz="4000" dirty="0"/>
              <a:t>ένα ζευγάρι του 16ο </a:t>
            </a:r>
            <a:r>
              <a:rPr lang="el-GR" sz="4000" dirty="0" smtClean="0"/>
              <a:t>αι.</a:t>
            </a:r>
            <a:endParaRPr lang="el-GR" sz="4000" dirty="0"/>
          </a:p>
        </p:txBody>
      </p:sp>
      <p:sp>
        <p:nvSpPr>
          <p:cNvPr id="3" name="Content Placeholder 2"/>
          <p:cNvSpPr>
            <a:spLocks noGrp="1"/>
          </p:cNvSpPr>
          <p:nvPr>
            <p:ph idx="1"/>
          </p:nvPr>
        </p:nvSpPr>
        <p:spPr>
          <a:xfrm>
            <a:off x="457200" y="2071389"/>
            <a:ext cx="8229600" cy="4237931"/>
          </a:xfrm>
        </p:spPr>
        <p:txBody>
          <a:bodyPr>
            <a:noAutofit/>
          </a:bodyPr>
          <a:lstStyle/>
          <a:p>
            <a:r>
              <a:rPr lang="el-GR" sz="2400" dirty="0"/>
              <a:t>Ηλικία γάμου: </a:t>
            </a:r>
            <a:r>
              <a:rPr lang="el-GR" sz="2400" dirty="0" err="1"/>
              <a:t>Balthassar</a:t>
            </a:r>
            <a:r>
              <a:rPr lang="el-GR" sz="2400" dirty="0"/>
              <a:t> 32, </a:t>
            </a:r>
            <a:r>
              <a:rPr lang="el-GR" sz="2400" dirty="0" err="1"/>
              <a:t>Magdalena</a:t>
            </a:r>
            <a:r>
              <a:rPr lang="el-GR" sz="2400" dirty="0"/>
              <a:t>, </a:t>
            </a:r>
            <a:r>
              <a:rPr lang="el-GR" sz="2400" dirty="0" smtClean="0"/>
              <a:t>27.</a:t>
            </a:r>
            <a:endParaRPr lang="el-GR" sz="2400" dirty="0"/>
          </a:p>
          <a:p>
            <a:r>
              <a:rPr lang="el-GR" sz="2400" dirty="0"/>
              <a:t>Έμποροι μεσαίας κλίμακας στη </a:t>
            </a:r>
            <a:r>
              <a:rPr lang="el-GR" sz="2400" dirty="0" smtClean="0"/>
              <a:t>Νυρεμβέργη.</a:t>
            </a:r>
            <a:endParaRPr lang="el-GR" sz="2400" dirty="0"/>
          </a:p>
          <a:p>
            <a:r>
              <a:rPr lang="el-GR" sz="2400" dirty="0"/>
              <a:t>Αλληλογραφία ζευγαριού, 1582 – </a:t>
            </a:r>
            <a:r>
              <a:rPr lang="el-GR" sz="2400" dirty="0" smtClean="0"/>
              <a:t>1592.</a:t>
            </a:r>
            <a:endParaRPr lang="el-GR" sz="2400" dirty="0"/>
          </a:p>
          <a:p>
            <a:r>
              <a:rPr lang="el-GR" sz="2400" dirty="0"/>
              <a:t>Έγγαμη σχέση, συναισθηματικός κόσμος, τρυφερότητα, προσμονή, προβλήματα εξοικείωσης με συνεχείς και παρατεταμένους χωρισμούς (Χριστούγεννα 1582, «αμοιβαίος θυμός»), ενημέρωση </a:t>
            </a:r>
            <a:r>
              <a:rPr lang="el-GR" sz="2400" dirty="0" err="1"/>
              <a:t>Balthassar</a:t>
            </a:r>
            <a:r>
              <a:rPr lang="el-GR" sz="2400" dirty="0"/>
              <a:t> για κοσμικές δραστηριότητες </a:t>
            </a:r>
            <a:r>
              <a:rPr lang="el-GR" sz="2400" dirty="0" err="1"/>
              <a:t>Magdalena</a:t>
            </a:r>
            <a:r>
              <a:rPr lang="el-GR" sz="2400" dirty="0"/>
              <a:t>, απόπειρες διαφύλαξης ιδιωτικού χώρου ζεύγους, συντονισμός αλληλογραφίας και μετακινήσεων </a:t>
            </a:r>
            <a:r>
              <a:rPr lang="el-GR" sz="2400" dirty="0" err="1" smtClean="0"/>
              <a:t>Balthassar</a:t>
            </a:r>
            <a:r>
              <a:rPr lang="el-GR" sz="2400" dirty="0" smtClean="0"/>
              <a:t>.</a:t>
            </a:r>
            <a:endParaRPr lang="el-GR" sz="2400" dirty="0"/>
          </a:p>
          <a:p>
            <a:pPr marL="0" indent="0">
              <a:buNone/>
            </a:pPr>
            <a:endParaRPr lang="el-GR" sz="2200" dirty="0" smtClean="0"/>
          </a:p>
        </p:txBody>
      </p:sp>
    </p:spTree>
    <p:extLst>
      <p:ext uri="{BB962C8B-B14F-4D97-AF65-F5344CB8AC3E}">
        <p14:creationId xmlns:p14="http://schemas.microsoft.com/office/powerpoint/2010/main" val="4176382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9446"/>
            <a:ext cx="8229600" cy="4968552"/>
          </a:xfrm>
        </p:spPr>
        <p:txBody>
          <a:bodyPr>
            <a:noAutofit/>
          </a:bodyPr>
          <a:lstStyle/>
          <a:p>
            <a:r>
              <a:rPr lang="el-GR" sz="2200" b="1" dirty="0"/>
              <a:t>Συνεταίροι στο επάγγελμα </a:t>
            </a:r>
            <a:r>
              <a:rPr lang="el-GR" sz="2200" dirty="0"/>
              <a:t>(</a:t>
            </a:r>
            <a:r>
              <a:rPr lang="el-GR" sz="2200" dirty="0" err="1"/>
              <a:t>Μagdalena</a:t>
            </a:r>
            <a:r>
              <a:rPr lang="el-GR" sz="2200" dirty="0"/>
              <a:t> παραλαμβάνει εμπορεύματα, πληρώνει αστικά τέλη, διεκπεραιώνει παραγγελίες, ενημερώνει λογιστικά βιβλία, ενημερώνει </a:t>
            </a:r>
            <a:r>
              <a:rPr lang="el-GR" sz="2200" dirty="0" err="1"/>
              <a:t>Balthassar</a:t>
            </a:r>
            <a:r>
              <a:rPr lang="el-GR" sz="2200" dirty="0"/>
              <a:t> για τα νέα της πόλης και τις ευρύτερες εξελίξεις</a:t>
            </a:r>
            <a:r>
              <a:rPr lang="el-GR" sz="2200" dirty="0" smtClean="0"/>
              <a:t>).</a:t>
            </a:r>
            <a:endParaRPr lang="el-GR" sz="2200" dirty="0"/>
          </a:p>
          <a:p>
            <a:r>
              <a:rPr lang="el-GR" sz="2200" b="1" dirty="0"/>
              <a:t>Ιδιαίτερη οπτική γαμήλιας σχέσης </a:t>
            </a:r>
            <a:r>
              <a:rPr lang="el-GR" sz="2200" dirty="0"/>
              <a:t>(ισότητα, αμοιβαίος σεβασμός, αρνητικός σχολιασμός γάμων με μεγάλη διαφορά ηλικίας, εναντίωση </a:t>
            </a:r>
            <a:r>
              <a:rPr lang="el-GR" sz="2200" dirty="0" err="1"/>
              <a:t>Magdalena</a:t>
            </a:r>
            <a:r>
              <a:rPr lang="el-GR" sz="2200" dirty="0"/>
              <a:t> στη συμφωνία γάμου ανάμεσα σε οικογένειες, δίχως τη συγκατάθεση της </a:t>
            </a:r>
            <a:r>
              <a:rPr lang="el-GR" sz="2200" dirty="0" smtClean="0"/>
              <a:t>νύφης.</a:t>
            </a:r>
            <a:endParaRPr lang="el-GR" sz="2200" dirty="0"/>
          </a:p>
          <a:p>
            <a:r>
              <a:rPr lang="el-GR" sz="2200" b="1" dirty="0"/>
              <a:t>Αστική νομοθεσία 1534: </a:t>
            </a:r>
            <a:r>
              <a:rPr lang="el-GR" sz="2200" dirty="0"/>
              <a:t>κατώτερη ηλικία για σύναψη γάμου δίχως τη γονική συγκατάθεση, 25 χρόνια για άνδρες και 22 χρόνια για γυναίκες. Νομοθεσία 1560, υποχρεωτική περίοδος αναμονής για χήρες. Αστυνόμευση κοινωνικής αναρρίχησης.</a:t>
            </a:r>
          </a:p>
          <a:p>
            <a:pPr marL="0" indent="0">
              <a:buNone/>
            </a:pPr>
            <a:endParaRPr lang="el-GR" sz="2200" dirty="0" smtClean="0"/>
          </a:p>
        </p:txBody>
      </p:sp>
      <p:sp>
        <p:nvSpPr>
          <p:cNvPr id="4" name="Title 1"/>
          <p:cNvSpPr>
            <a:spLocks noGrp="1"/>
          </p:cNvSpPr>
          <p:nvPr>
            <p:ph type="title"/>
          </p:nvPr>
        </p:nvSpPr>
        <p:spPr>
          <a:xfrm>
            <a:off x="107504" y="44624"/>
            <a:ext cx="8928992" cy="1872208"/>
          </a:xfrm>
        </p:spPr>
        <p:txBody>
          <a:bodyPr>
            <a:noAutofit/>
          </a:bodyPr>
          <a:lstStyle/>
          <a:p>
            <a:r>
              <a:rPr lang="fr-FR" sz="4000" dirty="0"/>
              <a:t>Magdalena Behaim </a:t>
            </a:r>
            <a:r>
              <a:rPr lang="el-GR" sz="4000" dirty="0"/>
              <a:t>και </a:t>
            </a:r>
            <a:r>
              <a:rPr lang="fr-FR" sz="4000" dirty="0" err="1"/>
              <a:t>Balthassar</a:t>
            </a:r>
            <a:r>
              <a:rPr lang="fr-FR" sz="4000" dirty="0"/>
              <a:t> </a:t>
            </a:r>
            <a:r>
              <a:rPr lang="fr-FR" sz="4000" dirty="0" err="1"/>
              <a:t>Paumgrartner</a:t>
            </a:r>
            <a:r>
              <a:rPr lang="fr-FR" sz="4000" dirty="0"/>
              <a:t>, </a:t>
            </a:r>
            <a:r>
              <a:rPr lang="el-GR" sz="4000" dirty="0"/>
              <a:t>ένα ζευγάρι του 16ο </a:t>
            </a:r>
            <a:r>
              <a:rPr lang="el-GR" sz="4000" dirty="0" smtClean="0"/>
              <a:t>αι., 2</a:t>
            </a:r>
            <a:endParaRPr lang="el-GR" sz="4000" dirty="0"/>
          </a:p>
        </p:txBody>
      </p:sp>
    </p:spTree>
    <p:extLst>
      <p:ext uri="{BB962C8B-B14F-4D97-AF65-F5344CB8AC3E}">
        <p14:creationId xmlns:p14="http://schemas.microsoft.com/office/powerpoint/2010/main" val="1752702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728192"/>
          </a:xfrm>
        </p:spPr>
        <p:txBody>
          <a:bodyPr>
            <a:noAutofit/>
          </a:bodyPr>
          <a:lstStyle/>
          <a:p>
            <a:r>
              <a:rPr lang="el-GR" sz="3600" dirty="0"/>
              <a:t>Κανονισμός του επαγγέλματος των χρυσοχόων, Νυρεμβέργη, </a:t>
            </a:r>
            <a:r>
              <a:rPr lang="el-GR" sz="3600" dirty="0" smtClean="0"/>
              <a:t>1535</a:t>
            </a:r>
            <a:endParaRPr lang="el-GR" sz="3600" dirty="0"/>
          </a:p>
        </p:txBody>
      </p:sp>
      <p:sp>
        <p:nvSpPr>
          <p:cNvPr id="3" name="Content Placeholder 2"/>
          <p:cNvSpPr>
            <a:spLocks noGrp="1"/>
          </p:cNvSpPr>
          <p:nvPr>
            <p:ph idx="1"/>
          </p:nvPr>
        </p:nvSpPr>
        <p:spPr>
          <a:xfrm>
            <a:off x="459474" y="1556792"/>
            <a:ext cx="8229600" cy="4608513"/>
          </a:xfrm>
        </p:spPr>
        <p:txBody>
          <a:bodyPr>
            <a:noAutofit/>
          </a:bodyPr>
          <a:lstStyle/>
          <a:p>
            <a:pPr marL="0" indent="0">
              <a:spcBef>
                <a:spcPts val="0"/>
              </a:spcBef>
              <a:buNone/>
            </a:pPr>
            <a:r>
              <a:rPr lang="el-GR" sz="2200" dirty="0"/>
              <a:t>	«Εάν ένας χρυσοχόος πεθάνει και δεν αφήσει γιό που θα εργασθεί στην τέχνη του, ή δεν είναι αρκετά προικισμένος ή αρκετά μεγάλος για να αναλάβει τη θέση του αρχιμάστορα, τότε η χήρα του μπορεί (εφόσον το επιθυμεί) να εργασθεί στο επάγγελμα για τρία χρόνια έπειτα από το θάνατο του άνδρα της, όχι όμως για περισσότερο. Κατόπιν η ίδια χήρα θα πρέπει να παντρευτεί κάποιον από το επάγγελμα των χρυσοχόων που να είναι ήδη αρχιμάστορας ή που επιθυμεί να ολοκληρώσει την εκπαίδευσή του για τον τίτλο, μετά τα τρία αυτά χρόνια. Κάθε χήρα που επιθυμεί να εργασθεί στο επάγγελμα υποχρεώνεται στα προβλεπόμενα καθήκοντα, όπως το να επιτρέπει την επιθεώρηση της εργασίας της, όπως και </a:t>
            </a:r>
            <a:r>
              <a:rPr lang="el-GR" sz="2200" dirty="0" err="1"/>
              <a:t>ο,τιδήποτε</a:t>
            </a:r>
            <a:r>
              <a:rPr lang="el-GR" sz="2200" dirty="0"/>
              <a:t> άλλο προβλέπεται από τους κανονισμούς του επαγγέλματος, και υπόκειται σε πειθαρχική δίωξη σύμφωνα με τους ίδιους κανονισμούς</a:t>
            </a:r>
            <a:r>
              <a:rPr lang="el-GR" sz="2200" dirty="0" smtClean="0"/>
              <a:t>…».</a:t>
            </a:r>
            <a:endParaRPr lang="el-GR" sz="2200" dirty="0"/>
          </a:p>
          <a:p>
            <a:pPr marL="0" indent="0">
              <a:buNone/>
            </a:pPr>
            <a:endParaRPr lang="el-GR" sz="2200" dirty="0" smtClean="0"/>
          </a:p>
        </p:txBody>
      </p:sp>
    </p:spTree>
    <p:extLst>
      <p:ext uri="{BB962C8B-B14F-4D97-AF65-F5344CB8AC3E}">
        <p14:creationId xmlns:p14="http://schemas.microsoft.com/office/powerpoint/2010/main" val="2723171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1"/>
          </p:nvPr>
        </p:nvSpPr>
        <p:spPr>
          <a:xfrm>
            <a:off x="457200" y="1591678"/>
            <a:ext cx="8435280" cy="3744416"/>
          </a:xfrm>
        </p:spPr>
        <p:txBody>
          <a:bodyPr>
            <a:noAutofit/>
          </a:bodyPr>
          <a:lstStyle/>
          <a:p>
            <a:r>
              <a:rPr lang="el-GR" sz="2400" b="1" dirty="0" smtClean="0"/>
              <a:t>Ανατρέφοντας </a:t>
            </a:r>
            <a:r>
              <a:rPr lang="el-GR" sz="2400" b="1" dirty="0"/>
              <a:t>και χάνοντας ένα </a:t>
            </a:r>
            <a:r>
              <a:rPr lang="el-GR" sz="2400" b="1" dirty="0" smtClean="0"/>
              <a:t>παιδί: </a:t>
            </a:r>
            <a:r>
              <a:rPr lang="el-GR" sz="2400" dirty="0"/>
              <a:t>Η </a:t>
            </a:r>
            <a:r>
              <a:rPr lang="el-GR" sz="2400" dirty="0" err="1"/>
              <a:t>Magdalena</a:t>
            </a:r>
            <a:r>
              <a:rPr lang="el-GR" sz="2400" dirty="0"/>
              <a:t> επιβλέπει την ανατροφή και εκπαίδευση του μικρού </a:t>
            </a:r>
            <a:r>
              <a:rPr lang="el-GR" sz="2400" dirty="0" err="1"/>
              <a:t>Balthassar</a:t>
            </a:r>
            <a:r>
              <a:rPr lang="el-GR" sz="2400" dirty="0"/>
              <a:t>, πιέζει τον άνδρα της να φανεί συνεπής στις υποχρεώσεις απέναντι στο μικρό. </a:t>
            </a:r>
            <a:r>
              <a:rPr lang="el-GR" sz="2400" dirty="0" err="1"/>
              <a:t>Balthassar</a:t>
            </a:r>
            <a:r>
              <a:rPr lang="el-GR" sz="2400" dirty="0"/>
              <a:t>, «εξ αποστάσεως» εποπτεία,  τρυφερότητα και </a:t>
            </a:r>
            <a:r>
              <a:rPr lang="el-GR" sz="2400" dirty="0" smtClean="0"/>
              <a:t>αυστηρότητα.</a:t>
            </a:r>
            <a:endParaRPr lang="el-GR" sz="2400" dirty="0"/>
          </a:p>
          <a:p>
            <a:r>
              <a:rPr lang="el-GR" sz="2400" b="1" dirty="0"/>
              <a:t>Παιδική θνησιμότητα στη Νυρεμβέργη:</a:t>
            </a:r>
            <a:r>
              <a:rPr lang="el-GR" sz="2400" dirty="0"/>
              <a:t> 30% των παιδιών πεθαίνουν πριν το </a:t>
            </a:r>
            <a:r>
              <a:rPr lang="el-GR" sz="2400" dirty="0" smtClean="0"/>
              <a:t>12</a:t>
            </a:r>
            <a:r>
              <a:rPr lang="el-GR" sz="2400" baseline="30000" dirty="0" smtClean="0"/>
              <a:t>ο</a:t>
            </a:r>
            <a:r>
              <a:rPr lang="el-GR" sz="2400" dirty="0" smtClean="0"/>
              <a:t> έτος </a:t>
            </a:r>
            <a:r>
              <a:rPr lang="el-GR" sz="2400" dirty="0"/>
              <a:t>της ηλικίας τους. Θάνατος παιδιού Μάρτιος 1592. Η </a:t>
            </a:r>
            <a:r>
              <a:rPr lang="el-GR" sz="2400" dirty="0" err="1"/>
              <a:t>Magdalena</a:t>
            </a:r>
            <a:r>
              <a:rPr lang="el-GR" sz="2400" dirty="0"/>
              <a:t> ενημερώνει και </a:t>
            </a:r>
            <a:r>
              <a:rPr lang="el-GR" sz="2400" dirty="0" err="1"/>
              <a:t>παρηγορεί</a:t>
            </a:r>
            <a:r>
              <a:rPr lang="el-GR" sz="2400" dirty="0"/>
              <a:t> τον άνδρα </a:t>
            </a:r>
            <a:r>
              <a:rPr lang="el-GR" sz="2400" dirty="0" smtClean="0"/>
              <a:t>της.</a:t>
            </a:r>
            <a:endParaRPr lang="el-GR" sz="2400" dirty="0"/>
          </a:p>
          <a:p>
            <a:pPr marL="0" indent="0">
              <a:buNone/>
            </a:pPr>
            <a:endParaRPr lang="el-GR" sz="2200" dirty="0" smtClean="0"/>
          </a:p>
        </p:txBody>
      </p:sp>
      <p:sp>
        <p:nvSpPr>
          <p:cNvPr id="2" name="TextBox 1"/>
          <p:cNvSpPr txBox="1"/>
          <p:nvPr/>
        </p:nvSpPr>
        <p:spPr>
          <a:xfrm>
            <a:off x="755576" y="620688"/>
            <a:ext cx="7848872" cy="5400600"/>
          </a:xfrm>
          <a:prstGeom prst="rect">
            <a:avLst/>
          </a:prstGeom>
        </p:spPr>
        <p:txBody>
          <a:bodyPr vert="horz" wrap="square" lIns="91440" tIns="45720" rIns="91440" bIns="45720" rtlCol="0" anchor="ctr">
            <a:normAutofit/>
          </a:bodyPr>
          <a:lstStyle/>
          <a:p>
            <a:endParaRPr lang="el-GR" dirty="0" smtClean="0"/>
          </a:p>
        </p:txBody>
      </p:sp>
      <p:sp>
        <p:nvSpPr>
          <p:cNvPr id="4" name="Title 1"/>
          <p:cNvSpPr>
            <a:spLocks noGrp="1"/>
          </p:cNvSpPr>
          <p:nvPr>
            <p:ph type="title"/>
          </p:nvPr>
        </p:nvSpPr>
        <p:spPr>
          <a:xfrm>
            <a:off x="457200" y="-171400"/>
            <a:ext cx="8229600" cy="1728192"/>
          </a:xfrm>
        </p:spPr>
        <p:txBody>
          <a:bodyPr>
            <a:noAutofit/>
          </a:bodyPr>
          <a:lstStyle/>
          <a:p>
            <a:r>
              <a:rPr lang="el-GR" sz="3600" dirty="0"/>
              <a:t>Κανονισμός του επαγγέλματος των χρυσοχόων, Νυρεμβέργη, </a:t>
            </a:r>
            <a:r>
              <a:rPr lang="el-GR" sz="3600" dirty="0" smtClean="0"/>
              <a:t>1535, 2</a:t>
            </a:r>
            <a:endParaRPr lang="el-GR" sz="3600" dirty="0"/>
          </a:p>
        </p:txBody>
      </p:sp>
    </p:spTree>
    <p:extLst>
      <p:ext uri="{BB962C8B-B14F-4D97-AF65-F5344CB8AC3E}">
        <p14:creationId xmlns:p14="http://schemas.microsoft.com/office/powerpoint/2010/main" val="1369409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1"/>
          </p:nvPr>
        </p:nvSpPr>
        <p:spPr>
          <a:xfrm>
            <a:off x="473490" y="1628800"/>
            <a:ext cx="8435280" cy="4392488"/>
          </a:xfrm>
        </p:spPr>
        <p:txBody>
          <a:bodyPr>
            <a:noAutofit/>
          </a:bodyPr>
          <a:lstStyle/>
          <a:p>
            <a:r>
              <a:rPr lang="el-GR" sz="2400" b="1" dirty="0" smtClean="0"/>
              <a:t>Επιβιώνοντας</a:t>
            </a:r>
            <a:r>
              <a:rPr lang="el-GR" sz="2400" b="1" dirty="0"/>
              <a:t>:</a:t>
            </a:r>
            <a:r>
              <a:rPr lang="el-GR" sz="2400" dirty="0"/>
              <a:t> Συστηματική προσφυγή σε γιατρούς και εμπειρικούς. </a:t>
            </a:r>
            <a:r>
              <a:rPr lang="el-GR" sz="2400" dirty="0" smtClean="0"/>
              <a:t>Αρρώστιες </a:t>
            </a:r>
            <a:r>
              <a:rPr lang="el-GR" sz="2400" dirty="0"/>
              <a:t>νεφρών και ουροποιητικού, φυματίωση, γάγγραινα, ζωικές ασθένειες. Αστικά αναγνώσματα Νυρεμβέργης: Επιτομή της Ανατομίας του </a:t>
            </a:r>
            <a:r>
              <a:rPr lang="el-GR" sz="2400" dirty="0" err="1"/>
              <a:t>Vessalius</a:t>
            </a:r>
            <a:r>
              <a:rPr lang="el-GR" sz="2400" dirty="0"/>
              <a:t>, ημερολόγιο αφαιμάξεων του </a:t>
            </a:r>
            <a:r>
              <a:rPr lang="el-GR" sz="2400" dirty="0" err="1"/>
              <a:t>Kaspar</a:t>
            </a:r>
            <a:r>
              <a:rPr lang="el-GR" sz="2400" dirty="0"/>
              <a:t> </a:t>
            </a:r>
            <a:r>
              <a:rPr lang="el-GR" sz="2400" dirty="0" err="1"/>
              <a:t>Hochfeder</a:t>
            </a:r>
            <a:r>
              <a:rPr lang="el-GR" sz="2400" dirty="0"/>
              <a:t>, </a:t>
            </a:r>
            <a:r>
              <a:rPr lang="el-GR" sz="2400" dirty="0" err="1"/>
              <a:t>Collegium</a:t>
            </a:r>
            <a:r>
              <a:rPr lang="el-GR" sz="2400" dirty="0"/>
              <a:t> </a:t>
            </a:r>
            <a:r>
              <a:rPr lang="el-GR" sz="2400" dirty="0" err="1"/>
              <a:t>Medicum</a:t>
            </a:r>
            <a:r>
              <a:rPr lang="el-GR" sz="2400" dirty="0"/>
              <a:t> Νυρεμβέργης.</a:t>
            </a:r>
          </a:p>
          <a:p>
            <a:r>
              <a:rPr lang="el-GR" sz="2400" b="1" dirty="0" smtClean="0"/>
              <a:t>Σε </a:t>
            </a:r>
            <a:r>
              <a:rPr lang="el-GR" sz="2400" b="1" dirty="0"/>
              <a:t>καιρό επιδημίας: </a:t>
            </a:r>
            <a:r>
              <a:rPr lang="el-GR" sz="2400" dirty="0"/>
              <a:t>αποφυγή μολυσμένων χώρων (λουτρά, δημόσιοι χώροι) τακτικός αερισμός κατοικιών, καθαριότητα, θερμά λουτρά, ελαφριά διατροφή, αποφυγή καταχρήσεων οινοπνεύματος, σεξουαλική αποχή, αποφυγή οξέων συναισθημάτων (θυμός, μελαγχολία</a:t>
            </a:r>
            <a:r>
              <a:rPr lang="el-GR" sz="2400" dirty="0" smtClean="0"/>
              <a:t>).</a:t>
            </a:r>
            <a:endParaRPr lang="el-GR" sz="2400" dirty="0"/>
          </a:p>
          <a:p>
            <a:pPr marL="0" indent="0">
              <a:buNone/>
            </a:pPr>
            <a:endParaRPr lang="el-GR" sz="2200" dirty="0" smtClean="0"/>
          </a:p>
        </p:txBody>
      </p:sp>
      <p:sp>
        <p:nvSpPr>
          <p:cNvPr id="2" name="TextBox 1"/>
          <p:cNvSpPr txBox="1"/>
          <p:nvPr/>
        </p:nvSpPr>
        <p:spPr>
          <a:xfrm>
            <a:off x="755576" y="620688"/>
            <a:ext cx="7848872" cy="5400600"/>
          </a:xfrm>
          <a:prstGeom prst="rect">
            <a:avLst/>
          </a:prstGeom>
        </p:spPr>
        <p:txBody>
          <a:bodyPr vert="horz" wrap="square" lIns="91440" tIns="45720" rIns="91440" bIns="45720" rtlCol="0" anchor="ctr">
            <a:normAutofit/>
          </a:bodyPr>
          <a:lstStyle/>
          <a:p>
            <a:endParaRPr lang="el-GR" dirty="0" smtClean="0"/>
          </a:p>
        </p:txBody>
      </p:sp>
      <p:sp>
        <p:nvSpPr>
          <p:cNvPr id="4" name="Title 1"/>
          <p:cNvSpPr>
            <a:spLocks noGrp="1"/>
          </p:cNvSpPr>
          <p:nvPr>
            <p:ph type="title"/>
          </p:nvPr>
        </p:nvSpPr>
        <p:spPr>
          <a:xfrm>
            <a:off x="457200" y="-171400"/>
            <a:ext cx="8229600" cy="1728192"/>
          </a:xfrm>
        </p:spPr>
        <p:txBody>
          <a:bodyPr>
            <a:noAutofit/>
          </a:bodyPr>
          <a:lstStyle/>
          <a:p>
            <a:r>
              <a:rPr lang="el-GR" sz="3600" dirty="0"/>
              <a:t>Κανονισμός του επαγγέλματος των χρυσοχόων, Νυρεμβέργη, </a:t>
            </a:r>
            <a:r>
              <a:rPr lang="el-GR" sz="3600" dirty="0" smtClean="0"/>
              <a:t>1535, 3</a:t>
            </a:r>
            <a:endParaRPr lang="el-GR" sz="3600" dirty="0"/>
          </a:p>
        </p:txBody>
      </p:sp>
    </p:spTree>
    <p:extLst>
      <p:ext uri="{BB962C8B-B14F-4D97-AF65-F5344CB8AC3E}">
        <p14:creationId xmlns:p14="http://schemas.microsoft.com/office/powerpoint/2010/main" val="4154488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65954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837308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διαθέσιμη εδώ. </a:t>
            </a:r>
            <a:r>
              <a:rPr lang="fr-FR" sz="2000" dirty="0">
                <a:solidFill>
                  <a:prstClr val="black"/>
                </a:solidFill>
                <a:hlinkClick r:id="rId3"/>
              </a:rPr>
              <a:t>http://eclass.uoa.gr/courses/ARCH100</a:t>
            </a:r>
            <a:r>
              <a:rPr lang="el-GR" sz="2000" dirty="0">
                <a:solidFill>
                  <a:srgbClr val="92D050"/>
                </a:solidFill>
              </a:rPr>
              <a:t> </a:t>
            </a:r>
          </a:p>
        </p:txBody>
      </p:sp>
    </p:spTree>
    <p:extLst>
      <p:ext uri="{BB962C8B-B14F-4D97-AF65-F5344CB8AC3E}">
        <p14:creationId xmlns:p14="http://schemas.microsoft.com/office/powerpoint/2010/main" val="3517215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2014. Κώστας </a:t>
            </a:r>
            <a:r>
              <a:rPr lang="el-GR" sz="2000" dirty="0" err="1"/>
              <a:t>Γαγανάκης</a:t>
            </a:r>
            <a:r>
              <a:rPr lang="el-GR" sz="2000" dirty="0"/>
              <a:t>. </a:t>
            </a:r>
            <a:r>
              <a:rPr lang="el-GR" sz="2000" dirty="0" smtClean="0"/>
              <a:t>«Μάθημα: II19 </a:t>
            </a:r>
            <a:r>
              <a:rPr lang="el-GR" sz="2000" dirty="0"/>
              <a:t>Νεότερη Ευρωπαϊκή Ιστορία Β΄. </a:t>
            </a:r>
            <a:r>
              <a:rPr lang="el-GR" sz="2000" dirty="0" smtClean="0"/>
              <a:t>Ενότητα: Γυναικείος </a:t>
            </a:r>
            <a:r>
              <a:rPr lang="el-GR" sz="2000" dirty="0"/>
              <a:t>λόγος στη δυτική πρώιμη </a:t>
            </a:r>
            <a:r>
              <a:rPr lang="el-GR" sz="2000" dirty="0" err="1"/>
              <a:t>νεωτερικότητα</a:t>
            </a:r>
            <a:r>
              <a:rPr lang="el-GR" sz="2000" dirty="0" smtClean="0"/>
              <a:t>». </a:t>
            </a:r>
            <a:r>
              <a:rPr lang="el-GR" sz="2000" dirty="0"/>
              <a:t>Έκδοση: 1.0. Αθήνα 2014. Διαθέσιμο από τη δικτυακή διεύθυνση: </a:t>
            </a:r>
            <a:r>
              <a:rPr lang="fr-FR" sz="2000" dirty="0">
                <a:solidFill>
                  <a:prstClr val="black"/>
                </a:solidFill>
                <a:hlinkClick r:id="rId3"/>
              </a:rPr>
              <a:t>http://opencourses.uoa.gr/courses/ARCH7</a:t>
            </a:r>
            <a:endParaRPr lang="el-GR" sz="2000" dirty="0">
              <a:solidFill>
                <a:prstClr val="black"/>
              </a:solidFill>
            </a:endParaRPr>
          </a:p>
          <a:p>
            <a:pPr marL="0" indent="0">
              <a:buNone/>
            </a:pPr>
            <a:endParaRPr lang="el-GR" sz="2000" dirty="0"/>
          </a:p>
        </p:txBody>
      </p:sp>
    </p:spTree>
    <p:extLst>
      <p:ext uri="{BB962C8B-B14F-4D97-AF65-F5344CB8AC3E}">
        <p14:creationId xmlns:p14="http://schemas.microsoft.com/office/powerpoint/2010/main" val="15590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3024336"/>
          </a:xfrm>
        </p:spPr>
        <p:txBody>
          <a:bodyPr>
            <a:noAutofit/>
          </a:bodyPr>
          <a:lstStyle/>
          <a:p>
            <a:pPr>
              <a:lnSpc>
                <a:spcPct val="120000"/>
              </a:lnSpc>
            </a:pPr>
            <a:r>
              <a:rPr lang="fr-FR" sz="2400" dirty="0"/>
              <a:t>Christine de Pisan, </a:t>
            </a:r>
            <a:r>
              <a:rPr lang="el-GR" sz="2400" dirty="0"/>
              <a:t>Το Βιβλίο της Πόλης των </a:t>
            </a:r>
            <a:r>
              <a:rPr lang="el-GR" sz="2400" dirty="0" smtClean="0"/>
              <a:t>Γυναικών </a:t>
            </a:r>
            <a:r>
              <a:rPr lang="el-GR" sz="2400" dirty="0"/>
              <a:t>(1405</a:t>
            </a:r>
            <a:r>
              <a:rPr lang="el-GR" sz="2400" dirty="0" smtClean="0"/>
              <a:t>), κριτική </a:t>
            </a:r>
            <a:r>
              <a:rPr lang="el-GR" sz="2400" dirty="0"/>
              <a:t>στο μισογυνισμό του Μυθιστορήματος του Ρόδου και των </a:t>
            </a:r>
            <a:r>
              <a:rPr lang="fr-FR" sz="2400" dirty="0"/>
              <a:t>Lamentations </a:t>
            </a:r>
            <a:r>
              <a:rPr lang="el-GR" sz="2400" dirty="0"/>
              <a:t>του </a:t>
            </a:r>
            <a:r>
              <a:rPr lang="fr-FR" sz="2400" dirty="0" err="1" smtClean="0"/>
              <a:t>Mathéolus</a:t>
            </a:r>
            <a:r>
              <a:rPr lang="fr-FR" sz="2400" dirty="0" smtClean="0"/>
              <a:t>.  </a:t>
            </a:r>
            <a:endParaRPr lang="fr-FR" sz="2400" dirty="0"/>
          </a:p>
          <a:p>
            <a:pPr>
              <a:lnSpc>
                <a:spcPct val="120000"/>
              </a:lnSpc>
            </a:pPr>
            <a:r>
              <a:rPr lang="fr-FR" sz="2400" dirty="0" smtClean="0"/>
              <a:t>Christine </a:t>
            </a:r>
            <a:r>
              <a:rPr lang="fr-FR" sz="2400" dirty="0"/>
              <a:t>de Pisan – Jean de </a:t>
            </a:r>
            <a:r>
              <a:rPr lang="fr-FR" sz="2400" dirty="0" err="1"/>
              <a:t>Meun</a:t>
            </a:r>
            <a:r>
              <a:rPr lang="fr-FR" sz="2400" dirty="0"/>
              <a:t> – Jean de Montreuil – </a:t>
            </a:r>
            <a:r>
              <a:rPr lang="fr-FR" sz="2400" dirty="0" err="1"/>
              <a:t>Gontier</a:t>
            </a:r>
            <a:r>
              <a:rPr lang="fr-FR" sz="2400" dirty="0"/>
              <a:t> Col. </a:t>
            </a:r>
            <a:r>
              <a:rPr lang="el-GR" sz="2400" dirty="0"/>
              <a:t>Παρέμβαση </a:t>
            </a:r>
            <a:r>
              <a:rPr lang="fr-FR" sz="2400" dirty="0"/>
              <a:t>Jean Gerson</a:t>
            </a:r>
          </a:p>
          <a:p>
            <a:pPr marL="0" indent="0" algn="ctr">
              <a:lnSpc>
                <a:spcPct val="120000"/>
              </a:lnSpc>
              <a:buNone/>
            </a:pPr>
            <a:r>
              <a:rPr lang="fr-FR" sz="2400" b="1" dirty="0" smtClean="0"/>
              <a:t>La querelle des femmes, </a:t>
            </a:r>
            <a:r>
              <a:rPr lang="el-GR" sz="2400" b="1" dirty="0" smtClean="0"/>
              <a:t>το γυναικείο ζήτημα</a:t>
            </a:r>
            <a:r>
              <a:rPr lang="en-US" sz="2400" b="1" dirty="0" smtClean="0"/>
              <a:t>.</a:t>
            </a:r>
            <a:endParaRPr lang="el-GR" sz="2400" b="1" dirty="0" smtClean="0"/>
          </a:p>
          <a:p>
            <a:pPr marL="0" indent="0">
              <a:spcBef>
                <a:spcPts val="0"/>
              </a:spcBef>
              <a:buNone/>
            </a:pPr>
            <a:endParaRPr lang="el-GR" sz="2400" dirty="0"/>
          </a:p>
        </p:txBody>
      </p:sp>
      <p:sp>
        <p:nvSpPr>
          <p:cNvPr id="4" name="Τίτλος 3"/>
          <p:cNvSpPr>
            <a:spLocks noGrp="1"/>
          </p:cNvSpPr>
          <p:nvPr>
            <p:ph type="title"/>
          </p:nvPr>
        </p:nvSpPr>
        <p:spPr>
          <a:xfrm>
            <a:off x="457200" y="274638"/>
            <a:ext cx="8229600" cy="1143000"/>
          </a:xfrm>
        </p:spPr>
        <p:txBody>
          <a:bodyPr>
            <a:noAutofit/>
          </a:bodyPr>
          <a:lstStyle/>
          <a:p>
            <a:r>
              <a:rPr lang="el-GR" sz="3600" dirty="0"/>
              <a:t>Ο γυναικείος λόγος στη δυτική πρώιμη </a:t>
            </a:r>
            <a:r>
              <a:rPr lang="el-GR" sz="3600" dirty="0" err="1" smtClean="0"/>
              <a:t>νεωτερικότητα</a:t>
            </a:r>
            <a:r>
              <a:rPr lang="el-GR" sz="3600" dirty="0" smtClean="0"/>
              <a:t>, 4</a:t>
            </a:r>
            <a:endParaRPr lang="el-GR" sz="3600"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690252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489897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671831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p:txBody>
      </p:sp>
    </p:spTree>
    <p:extLst>
      <p:ext uri="{BB962C8B-B14F-4D97-AF65-F5344CB8AC3E}">
        <p14:creationId xmlns:p14="http://schemas.microsoft.com/office/powerpoint/2010/main" val="3318230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536503"/>
          </a:xfrm>
        </p:spPr>
        <p:txBody>
          <a:bodyPr>
            <a:normAutofit fontScale="70000" lnSpcReduction="20000"/>
          </a:bodyPr>
          <a:lstStyle/>
          <a:p>
            <a:pPr>
              <a:lnSpc>
                <a:spcPct val="120000"/>
              </a:lnSpc>
            </a:pPr>
            <a:r>
              <a:rPr lang="el-GR" sz="3400" dirty="0" smtClean="0"/>
              <a:t>Ο θρίαμβος των Γυναικών, </a:t>
            </a:r>
            <a:r>
              <a:rPr lang="fr-FR" sz="3400" dirty="0" smtClean="0"/>
              <a:t>Juan Rodriguez de la Camara(1438) </a:t>
            </a:r>
            <a:r>
              <a:rPr lang="el-GR" sz="3400" dirty="0" smtClean="0"/>
              <a:t>Ο Αυλικός (1528), </a:t>
            </a:r>
            <a:r>
              <a:rPr lang="fr-FR" sz="3400" dirty="0" err="1" smtClean="0"/>
              <a:t>Baldassare</a:t>
            </a:r>
            <a:r>
              <a:rPr lang="fr-FR" sz="3400" dirty="0" smtClean="0"/>
              <a:t> Castiglione (</a:t>
            </a:r>
            <a:r>
              <a:rPr lang="el-GR" sz="3400" dirty="0" smtClean="0"/>
              <a:t>Βιβλίο ΙΙΙ), διάλογος περί της εγγενούς κατωτερότητας των γυναικών ή περί της ισότητας γυναικών – ανδρών</a:t>
            </a:r>
            <a:r>
              <a:rPr lang="en-US" sz="3400" dirty="0" smtClean="0"/>
              <a:t>.</a:t>
            </a:r>
            <a:endParaRPr lang="el-GR" sz="3400" dirty="0" smtClean="0"/>
          </a:p>
          <a:p>
            <a:pPr>
              <a:lnSpc>
                <a:spcPct val="120000"/>
              </a:lnSpc>
            </a:pPr>
            <a:r>
              <a:rPr lang="fr-FR" sz="3400" dirty="0" smtClean="0"/>
              <a:t>Francesco </a:t>
            </a:r>
            <a:r>
              <a:rPr lang="fr-FR" sz="3400" dirty="0"/>
              <a:t>Barbaro, </a:t>
            </a:r>
            <a:r>
              <a:rPr lang="el-GR" sz="3400" dirty="0"/>
              <a:t>Περί του Γάμου (1415), </a:t>
            </a:r>
            <a:r>
              <a:rPr lang="fr-FR" sz="3400" dirty="0" err="1"/>
              <a:t>Leon</a:t>
            </a:r>
            <a:r>
              <a:rPr lang="fr-FR" sz="3400" dirty="0"/>
              <a:t> </a:t>
            </a:r>
            <a:r>
              <a:rPr lang="fr-FR" sz="3400" dirty="0" err="1"/>
              <a:t>Battista</a:t>
            </a:r>
            <a:r>
              <a:rPr lang="fr-FR" sz="3400" dirty="0"/>
              <a:t> Alberti, </a:t>
            </a:r>
            <a:r>
              <a:rPr lang="el-GR" sz="3400" dirty="0"/>
              <a:t>Περί της Οικογένειας (1434-37), οικιακές υποχρεώσεις γυναικών, υπακοή, αγνότητα, σιωπή, </a:t>
            </a:r>
            <a:r>
              <a:rPr lang="fr-FR" sz="3400" dirty="0"/>
              <a:t>Juan Luis Vives, </a:t>
            </a:r>
            <a:r>
              <a:rPr lang="el-GR" sz="3400" dirty="0" smtClean="0"/>
              <a:t>Έρασμος</a:t>
            </a:r>
            <a:r>
              <a:rPr lang="en-US" sz="3400" dirty="0" smtClean="0"/>
              <a:t>.</a:t>
            </a:r>
            <a:endParaRPr lang="el-GR" sz="3400" dirty="0"/>
          </a:p>
          <a:p>
            <a:pPr>
              <a:lnSpc>
                <a:spcPct val="120000"/>
              </a:lnSpc>
            </a:pPr>
            <a:r>
              <a:rPr lang="el-GR" sz="3400" dirty="0" err="1"/>
              <a:t>Εγκώμιον</a:t>
            </a:r>
            <a:r>
              <a:rPr lang="el-GR" sz="3400" dirty="0"/>
              <a:t> γυναικών, </a:t>
            </a:r>
            <a:r>
              <a:rPr lang="fr-FR" sz="3400" dirty="0" err="1"/>
              <a:t>Bartholommeo</a:t>
            </a:r>
            <a:r>
              <a:rPr lang="fr-FR" sz="3400" dirty="0"/>
              <a:t> </a:t>
            </a:r>
            <a:r>
              <a:rPr lang="fr-FR" sz="3400" dirty="0" err="1"/>
              <a:t>Goggio</a:t>
            </a:r>
            <a:r>
              <a:rPr lang="fr-FR" sz="3400" dirty="0"/>
              <a:t> (1487), </a:t>
            </a:r>
            <a:r>
              <a:rPr lang="el-GR" sz="3400" dirty="0"/>
              <a:t>Περί της Ευγένειας και Ανωτερότητας του Γυναικείου Φύλου (1529), </a:t>
            </a:r>
            <a:r>
              <a:rPr lang="fr-FR" sz="3400" dirty="0" err="1"/>
              <a:t>Henricus</a:t>
            </a:r>
            <a:r>
              <a:rPr lang="fr-FR" sz="3400" dirty="0"/>
              <a:t> Cornelius </a:t>
            </a:r>
            <a:r>
              <a:rPr lang="fr-FR" sz="3400" dirty="0" smtClean="0"/>
              <a:t>Agrippa. </a:t>
            </a:r>
            <a:endParaRPr lang="fr-FR" sz="3400" dirty="0"/>
          </a:p>
          <a:p>
            <a:pPr marL="0" indent="0">
              <a:spcBef>
                <a:spcPts val="0"/>
              </a:spcBef>
              <a:buNone/>
            </a:pPr>
            <a:endParaRPr lang="el-GR" dirty="0"/>
          </a:p>
        </p:txBody>
      </p:sp>
      <p:sp>
        <p:nvSpPr>
          <p:cNvPr id="4" name="Τίτλος 3"/>
          <p:cNvSpPr>
            <a:spLocks noGrp="1"/>
          </p:cNvSpPr>
          <p:nvPr>
            <p:ph type="title"/>
          </p:nvPr>
        </p:nvSpPr>
        <p:spPr>
          <a:xfrm>
            <a:off x="457200" y="274638"/>
            <a:ext cx="8229600" cy="1143000"/>
          </a:xfrm>
        </p:spPr>
        <p:txBody>
          <a:bodyPr>
            <a:noAutofit/>
          </a:bodyPr>
          <a:lstStyle/>
          <a:p>
            <a:r>
              <a:rPr lang="el-GR" sz="3600" dirty="0"/>
              <a:t>Ο γυναικείος λόγος στη δυτική πρώιμη </a:t>
            </a:r>
            <a:r>
              <a:rPr lang="el-GR" sz="3600" dirty="0" err="1" smtClean="0"/>
              <a:t>νεωτερικότητα</a:t>
            </a:r>
            <a:r>
              <a:rPr lang="el-GR" sz="3600" dirty="0" smtClean="0"/>
              <a:t>, 5</a:t>
            </a:r>
            <a:endParaRPr lang="el-GR" sz="3600" dirty="0"/>
          </a:p>
        </p:txBody>
      </p:sp>
    </p:spTree>
    <p:extLst>
      <p:ext uri="{BB962C8B-B14F-4D97-AF65-F5344CB8AC3E}">
        <p14:creationId xmlns:p14="http://schemas.microsoft.com/office/powerpoint/2010/main" val="3200246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ζητήματα που θίγουν οι γυναίκες συγγραφείς</a:t>
            </a:r>
          </a:p>
        </p:txBody>
      </p:sp>
      <p:sp>
        <p:nvSpPr>
          <p:cNvPr id="5" name="Θέση περιεχομένου 4"/>
          <p:cNvSpPr>
            <a:spLocks noGrp="1"/>
          </p:cNvSpPr>
          <p:nvPr>
            <p:ph idx="1"/>
          </p:nvPr>
        </p:nvSpPr>
        <p:spPr>
          <a:xfrm>
            <a:off x="450155" y="2060848"/>
            <a:ext cx="8229600" cy="2088232"/>
          </a:xfrm>
        </p:spPr>
        <p:txBody>
          <a:bodyPr>
            <a:noAutofit/>
          </a:bodyPr>
          <a:lstStyle/>
          <a:p>
            <a:r>
              <a:rPr lang="el-GR" sz="2400" dirty="0"/>
              <a:t>Το πρόβλημα της αγνότητας (μείζον ζήτημα</a:t>
            </a:r>
            <a:r>
              <a:rPr lang="el-GR" sz="2400" dirty="0" smtClean="0"/>
              <a:t>).</a:t>
            </a:r>
            <a:endParaRPr lang="el-GR" sz="2400" dirty="0"/>
          </a:p>
          <a:p>
            <a:r>
              <a:rPr lang="el-GR" sz="2400" dirty="0"/>
              <a:t>το πρόβλημα της </a:t>
            </a:r>
            <a:r>
              <a:rPr lang="el-GR" sz="2400" dirty="0" smtClean="0"/>
              <a:t>εξουσίας.</a:t>
            </a:r>
            <a:endParaRPr lang="el-GR" sz="2400" dirty="0"/>
          </a:p>
          <a:p>
            <a:r>
              <a:rPr lang="el-GR" sz="2400" dirty="0"/>
              <a:t>το πρόβλημα του </a:t>
            </a:r>
            <a:r>
              <a:rPr lang="el-GR" sz="2400" dirty="0" smtClean="0"/>
              <a:t>λόγου.</a:t>
            </a:r>
            <a:endParaRPr lang="el-GR" sz="2400" dirty="0"/>
          </a:p>
          <a:p>
            <a:r>
              <a:rPr lang="el-GR" sz="2400" dirty="0"/>
              <a:t>το πρόβλημα της </a:t>
            </a:r>
            <a:r>
              <a:rPr lang="el-GR" sz="2400" dirty="0" smtClean="0"/>
              <a:t>γνώσης.</a:t>
            </a:r>
            <a:endParaRPr lang="el-GR" sz="2400" dirty="0"/>
          </a:p>
          <a:p>
            <a:endParaRPr lang="el-GR" sz="2400" dirty="0"/>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ζητήματα που θίγουν οι γυναίκες </a:t>
            </a:r>
            <a:r>
              <a:rPr lang="el-GR" dirty="0" smtClean="0"/>
              <a:t>συγγραφείς, 2</a:t>
            </a:r>
            <a:endParaRPr lang="el-GR" dirty="0"/>
          </a:p>
        </p:txBody>
      </p:sp>
      <p:sp>
        <p:nvSpPr>
          <p:cNvPr id="5" name="Θέση περιεχομένου 4"/>
          <p:cNvSpPr>
            <a:spLocks noGrp="1"/>
          </p:cNvSpPr>
          <p:nvPr>
            <p:ph idx="1"/>
          </p:nvPr>
        </p:nvSpPr>
        <p:spPr>
          <a:xfrm>
            <a:off x="473564" y="1988840"/>
            <a:ext cx="8229600" cy="3096344"/>
          </a:xfrm>
        </p:spPr>
        <p:txBody>
          <a:bodyPr>
            <a:noAutofit/>
          </a:bodyPr>
          <a:lstStyle/>
          <a:p>
            <a:r>
              <a:rPr lang="el-GR" sz="2400" dirty="0" smtClean="0"/>
              <a:t>Αγνότητα</a:t>
            </a:r>
            <a:r>
              <a:rPr lang="el-GR" sz="2400" dirty="0"/>
              <a:t>, η απόλυτα επιβεβλημένη γυναικεία αρετή, κρατούσε τις γυναίκες στο σπίτι, τους επέβαλε τη σιωπή, τις απομόνωνε, τις καταδίκαζε στην άγνοια.</a:t>
            </a:r>
          </a:p>
          <a:p>
            <a:r>
              <a:rPr lang="el-GR" sz="2400" dirty="0" smtClean="0"/>
              <a:t>Αγνότητα</a:t>
            </a:r>
            <a:r>
              <a:rPr lang="el-GR" sz="2400" dirty="0"/>
              <a:t>, εγγύηση της συνέχειας του πατρογονικού οίκου (καθαρότητα αίματος απογόνων, διατήρηση οικογενειακής περιουσίας) στις ιδιοκτήτριες </a:t>
            </a:r>
            <a:r>
              <a:rPr lang="el-GR" sz="2400" dirty="0" smtClean="0"/>
              <a:t>τάξεις</a:t>
            </a:r>
            <a:r>
              <a:rPr lang="en-US" sz="2400" dirty="0" smtClean="0"/>
              <a:t>.</a:t>
            </a:r>
            <a:endParaRPr lang="el-GR" sz="2400" dirty="0"/>
          </a:p>
          <a:p>
            <a:r>
              <a:rPr lang="el-GR" sz="2400" dirty="0" smtClean="0"/>
              <a:t>Αγνότητα</a:t>
            </a:r>
            <a:r>
              <a:rPr lang="el-GR" sz="2400" dirty="0"/>
              <a:t>, ανδρικό λάφυρο, ιδιαίτερα για τις </a:t>
            </a:r>
            <a:r>
              <a:rPr lang="el-GR" sz="2400" dirty="0" smtClean="0"/>
              <a:t>πληβείες</a:t>
            </a:r>
            <a:r>
              <a:rPr lang="en-US" sz="2400" dirty="0" smtClean="0"/>
              <a:t>.</a:t>
            </a:r>
            <a:endParaRPr lang="el-GR" sz="2400" dirty="0"/>
          </a:p>
          <a:p>
            <a:pPr marL="0" indent="0">
              <a:buNone/>
            </a:pPr>
            <a:endParaRPr lang="el-GR" sz="2400" dirty="0"/>
          </a:p>
          <a:p>
            <a:pPr marL="0" indent="0">
              <a:buNone/>
            </a:pPr>
            <a:endParaRPr lang="el-GR" sz="2400" dirty="0"/>
          </a:p>
        </p:txBody>
      </p:sp>
    </p:spTree>
    <p:extLst>
      <p:ext uri="{BB962C8B-B14F-4D97-AF65-F5344CB8AC3E}">
        <p14:creationId xmlns:p14="http://schemas.microsoft.com/office/powerpoint/2010/main" val="274798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916832"/>
            <a:ext cx="8229600" cy="4536504"/>
          </a:xfrm>
        </p:spPr>
        <p:txBody>
          <a:bodyPr>
            <a:normAutofit/>
          </a:bodyPr>
          <a:lstStyle/>
          <a:p>
            <a:pPr>
              <a:lnSpc>
                <a:spcPct val="120000"/>
              </a:lnSpc>
            </a:pPr>
            <a:r>
              <a:rPr lang="el-GR" sz="2400" dirty="0"/>
              <a:t>Στην Καθολική Ευρώπη, αγνότητα= «ηρωική αρετή», απάρνηση της σάρκας, μοναστικός </a:t>
            </a:r>
            <a:r>
              <a:rPr lang="el-GR" sz="2400" dirty="0" smtClean="0"/>
              <a:t>βίος</a:t>
            </a:r>
            <a:r>
              <a:rPr lang="en-US" sz="2400" dirty="0" smtClean="0"/>
              <a:t>.</a:t>
            </a:r>
            <a:endParaRPr lang="el-GR" sz="2400" dirty="0"/>
          </a:p>
          <a:p>
            <a:pPr>
              <a:lnSpc>
                <a:spcPct val="120000"/>
              </a:lnSpc>
            </a:pPr>
            <a:r>
              <a:rPr lang="el-GR" sz="2400" dirty="0"/>
              <a:t>«Άγιες γυναίκες», αναζήτηση εναλλακτικών γυναικείων κοινοτήτων, πέρα  από τον έγγαμο βίο ή τον εγκλεισμό σε μονή, </a:t>
            </a:r>
            <a:r>
              <a:rPr lang="el-GR" sz="2400" dirty="0" smtClean="0"/>
              <a:t>17</a:t>
            </a:r>
            <a:r>
              <a:rPr lang="el-GR" sz="2400" baseline="30000" dirty="0" smtClean="0"/>
              <a:t>ος</a:t>
            </a:r>
            <a:r>
              <a:rPr lang="el-GR" sz="2400" dirty="0" smtClean="0"/>
              <a:t> αιώνας</a:t>
            </a:r>
            <a:r>
              <a:rPr lang="el-GR" sz="2400" dirty="0"/>
              <a:t>, «σαλόνια» των </a:t>
            </a:r>
            <a:r>
              <a:rPr lang="el-GR" sz="2400" dirty="0" err="1" smtClean="0"/>
              <a:t>précieuses</a:t>
            </a:r>
            <a:r>
              <a:rPr lang="en-US" sz="2400" dirty="0" smtClean="0"/>
              <a:t>.</a:t>
            </a:r>
            <a:endParaRPr lang="el-GR" sz="2400" dirty="0"/>
          </a:p>
          <a:p>
            <a:pPr>
              <a:lnSpc>
                <a:spcPct val="120000"/>
              </a:lnSpc>
            </a:pPr>
            <a:r>
              <a:rPr lang="el-GR" sz="2400" dirty="0"/>
              <a:t>Εξουσία: αποκλεισμός γυναικών, προσωρινή ανοχή σε χήρες, μητέρες ανηλίκων σε διαδικασία μετάβασης. Η γυναίκα που επιχειρούσε να κυβερνήσει μόνη της ανωμαλία, ατελές αρσενικό, τέρας, διανοητικά ασταθής, επικίνδυνη. </a:t>
            </a:r>
          </a:p>
        </p:txBody>
      </p:sp>
      <p:sp>
        <p:nvSpPr>
          <p:cNvPr id="4" name="Τίτλος 3"/>
          <p:cNvSpPr>
            <a:spLocks noGrp="1"/>
          </p:cNvSpPr>
          <p:nvPr>
            <p:ph type="title"/>
          </p:nvPr>
        </p:nvSpPr>
        <p:spPr>
          <a:xfrm>
            <a:off x="457200" y="274638"/>
            <a:ext cx="8229600" cy="1143000"/>
          </a:xfrm>
        </p:spPr>
        <p:txBody>
          <a:bodyPr>
            <a:normAutofit fontScale="90000"/>
          </a:bodyPr>
          <a:lstStyle/>
          <a:p>
            <a:r>
              <a:rPr lang="el-GR" dirty="0"/>
              <a:t>Τα ζητήματα που θίγουν οι γυναίκες </a:t>
            </a:r>
            <a:r>
              <a:rPr lang="el-GR" dirty="0" smtClean="0"/>
              <a:t>συγγραφείς, 3</a:t>
            </a:r>
            <a:endParaRPr lang="el-GR"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3453</Words>
  <Application>Microsoft Office PowerPoint</Application>
  <PresentationFormat>On-screen Show (4:3)</PresentationFormat>
  <Paragraphs>332</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Θέμα του Office</vt:lpstr>
      <vt:lpstr>II19 Νεότερη Ευρωπαϊκή Ιστορία Β΄</vt:lpstr>
      <vt:lpstr>Ο γυναικείος λόγος στη δυτική πρώιμη νεωτερικότητα</vt:lpstr>
      <vt:lpstr>Ο γυναικείος λόγος στη δυτική πρώιμη νεωτερικότητα, 2</vt:lpstr>
      <vt:lpstr>Ο γυναικείος λόγος στη δυτική πρώιμη νεωτερικότητα, 3</vt:lpstr>
      <vt:lpstr>Ο γυναικείος λόγος στη δυτική πρώιμη νεωτερικότητα, 4</vt:lpstr>
      <vt:lpstr>Ο γυναικείος λόγος στη δυτική πρώιμη νεωτερικότητα, 5</vt:lpstr>
      <vt:lpstr>Τα ζητήματα που θίγουν οι γυναίκες συγγραφείς</vt:lpstr>
      <vt:lpstr>Τα ζητήματα που θίγουν οι γυναίκες συγγραφείς, 2</vt:lpstr>
      <vt:lpstr>Τα ζητήματα που θίγουν οι γυναίκες συγγραφείς, 3</vt:lpstr>
      <vt:lpstr>Τα ζητήματα που θίγουν οι γυναίκες συγγραφείς, 4</vt:lpstr>
      <vt:lpstr>Τα ζητήματα που θίγουν οι γυναίκες συγγραφείς, 5</vt:lpstr>
      <vt:lpstr>Τα ζητήματα που θίγουν οι γυναίκες συγγραφείς, 6</vt:lpstr>
      <vt:lpstr>Τα ζητήματα που θίγουν οι γυναίκες συγγραφείς, 7</vt:lpstr>
      <vt:lpstr>Γυναίκες και θρησκευτικός και πολιτικός λόγος στη Γαλλία των θρησκευτικών πολέμων</vt:lpstr>
      <vt:lpstr>Γυναικεία κείμενα με πολιτικό σχολιασμό στους γαλλικούς θρησκευτικούς πολέμους</vt:lpstr>
      <vt:lpstr>Συμβουλεύοντας τους ισχυρούς: τα προοίμια της Charlotte de Minut</vt:lpstr>
      <vt:lpstr>Γυναίκες στρατευμένες στα δύο θρησκευτικά στρατόπεδα</vt:lpstr>
      <vt:lpstr>Το δικαίωμα της γυναικείας παρέμβασης στη δημόσια σφαίρα</vt:lpstr>
      <vt:lpstr>Δημόσιο/ιδιωτικό στη γυναικεία ζωή στην Αγγλία των Stuart</vt:lpstr>
      <vt:lpstr>Δημόσιο/ιδιωτικό στη γυναικεία ζωή στην Αγγλία των Stuart, 2</vt:lpstr>
      <vt:lpstr>Γυναικεία τιμή, ανδρική τιμή στο Feltre</vt:lpstr>
      <vt:lpstr>Μαγική θεραπεία, Ιταλία, 16ος αιώνας</vt:lpstr>
      <vt:lpstr>Επίκληση για τη θεραπεία υστερικών ανδρών, πασχόντων από την «αρρώστια της δυνατής γυναίκας» (mal di matrone)</vt:lpstr>
      <vt:lpstr>Η τιμή της ανύπανδρης γυναίκας</vt:lpstr>
      <vt:lpstr>Απείθαρχες, μόνες γυναίκες</vt:lpstr>
      <vt:lpstr>Απείθαρχες, μόνες, ξένες γυναίκες</vt:lpstr>
      <vt:lpstr>Αιτήσεις χάρης στο βασιλιά. Έγκλημα και η αναπαράστασή του στις γυναικείες αφηγήσεις στη Γαλλία του 16ου αι.</vt:lpstr>
      <vt:lpstr>Bonne Goberde, φόνος συζύγου Toussaint, 22 Μαϊου 1540</vt:lpstr>
      <vt:lpstr>Αgnès Fauresse</vt:lpstr>
      <vt:lpstr>Γυναικείο έγκλημα και γυναικείες «αφηγήσεις χάρης» στη Γαλλία του 16ου αι.</vt:lpstr>
      <vt:lpstr>Γυναικείο έγκλημα και γυναικείες «αφηγήσεις χάρης» στη Γαλλία του 16ου αι., 2</vt:lpstr>
      <vt:lpstr>Γυναικείο έγκλημα και γυναικείες «αφηγήσεις χάρης» στη Γαλλία του 16ου αι., 3</vt:lpstr>
      <vt:lpstr>Σχέσεις δύο φύλων στη Μεταρρύθμιση</vt:lpstr>
      <vt:lpstr>Η οικονομία του γάμου στη Μεταρρύθμιση</vt:lpstr>
      <vt:lpstr>Οριοθέτηση εξουσίας και αμαρτίας στην πόλη της Augsburg, 1530-1550 </vt:lpstr>
      <vt:lpstr>Οριοθέτηση εξουσίας και αμαρτίας στην πόλη της Augsburg, 1530-1550, 2 </vt:lpstr>
      <vt:lpstr>Οριοθέτηση εξουσίας και αμαρτίας στην πόλη της Augsburg, 1530-1550, 3 </vt:lpstr>
      <vt:lpstr>Οριοθέτηση εξουσίας και αμαρτίας στην πόλη της Augsburg, 1530-1550, 4</vt:lpstr>
      <vt:lpstr>Οριοθέτηση εξουσίας και αμαρτίας στην πόλη της Augsburg, 1530-1550, 5 </vt:lpstr>
      <vt:lpstr>Magdalena Behaim και Balthassar Paumgrartner, ένα ζευγάρι του 16ο αι.</vt:lpstr>
      <vt:lpstr>Magdalena Behaim και Balthassar Paumgrartner, ένα ζευγάρι του 16ο αι., 2</vt:lpstr>
      <vt:lpstr>Κανονισμός του επαγγέλματος των χρυσοχόων, Νυρεμβέργη, 1535</vt:lpstr>
      <vt:lpstr>Κανονισμός του επαγγέλματος των χρυσοχόων, Νυρεμβέργη, 1535, 2</vt:lpstr>
      <vt:lpstr>Κανονισμός του επαγγέλματος των χρυσοχόων, Νυρεμβέργη, 1535,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229</cp:revision>
  <dcterms:created xsi:type="dcterms:W3CDTF">2012-09-06T09:03:05Z</dcterms:created>
  <dcterms:modified xsi:type="dcterms:W3CDTF">2015-01-20T10:50:36Z</dcterms:modified>
</cp:coreProperties>
</file>