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0"/>
  </p:notesMasterIdLst>
  <p:handoutMasterIdLst>
    <p:handoutMasterId r:id="rId21"/>
  </p:handoutMasterIdLst>
  <p:sldIdLst>
    <p:sldId id="292" r:id="rId3"/>
    <p:sldId id="305" r:id="rId4"/>
    <p:sldId id="360" r:id="rId5"/>
    <p:sldId id="332" r:id="rId6"/>
    <p:sldId id="361" r:id="rId7"/>
    <p:sldId id="362" r:id="rId8"/>
    <p:sldId id="363" r:id="rId9"/>
    <p:sldId id="364" r:id="rId10"/>
    <p:sldId id="365" r:id="rId11"/>
    <p:sldId id="295" r:id="rId12"/>
    <p:sldId id="296" r:id="rId13"/>
    <p:sldId id="297" r:id="rId14"/>
    <p:sldId id="298" r:id="rId15"/>
    <p:sldId id="367" r:id="rId16"/>
    <p:sldId id="300" r:id="rId17"/>
    <p:sldId id="301" r:id="rId18"/>
    <p:sldId id="366" r:id="rId19"/>
  </p:sldIdLst>
  <p:sldSz cx="9144000" cy="6858000" type="screen4x3"/>
  <p:notesSz cx="6858000" cy="9144000"/>
  <p:custDataLst>
    <p:tags r:id="rId22"/>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2" pos="2835" userDrawn="1">
          <p15:clr>
            <a:srgbClr val="A4A3A4"/>
          </p15:clr>
        </p15:guide>
        <p15:guide id="3" orient="horz" pos="252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434" autoAdjust="0"/>
  </p:normalViewPr>
  <p:slideViewPr>
    <p:cSldViewPr showGuides="1">
      <p:cViewPr varScale="1">
        <p:scale>
          <a:sx n="75" d="100"/>
          <a:sy n="75" d="100"/>
        </p:scale>
        <p:origin x="714" y="72"/>
      </p:cViewPr>
      <p:guideLst>
        <p:guide pos="2835"/>
        <p:guide orient="horz" pos="252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wmf"/><Relationship Id="rId4"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12</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145129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091271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9: Ευστάθεια και Αντιστάθμιση Συχνότητας</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35.png"/><Relationship Id="rId4" Type="http://schemas.openxmlformats.org/officeDocument/2006/relationships/hyperlink" Target="%5b1%5d%20http:/creativecommons.org/licenses/by-nc-sa/4.0/"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7.wmf"/><Relationship Id="rId3" Type="http://schemas.openxmlformats.org/officeDocument/2006/relationships/slideLayout" Target="../slideLayouts/slideLayout6.xml"/><Relationship Id="rId7" Type="http://schemas.openxmlformats.org/officeDocument/2006/relationships/image" Target="../media/image4.wmf"/><Relationship Id="rId12" Type="http://schemas.openxmlformats.org/officeDocument/2006/relationships/oleObject" Target="../embeddings/oleObject5.bin"/><Relationship Id="rId17" Type="http://schemas.openxmlformats.org/officeDocument/2006/relationships/image" Target="../media/image10.png"/><Relationship Id="rId2" Type="http://schemas.openxmlformats.org/officeDocument/2006/relationships/tags" Target="../tags/tag3.xml"/><Relationship Id="rId16" Type="http://schemas.openxmlformats.org/officeDocument/2006/relationships/image" Target="../media/image9.png"/><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wmf"/><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wmf"/><Relationship Id="rId1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oleObject" Target="../embeddings/oleObject8.bin"/><Relationship Id="rId5" Type="http://schemas.openxmlformats.org/officeDocument/2006/relationships/image" Target="../media/image11.png"/><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80.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8.xml"/><Relationship Id="rId1" Type="http://schemas.openxmlformats.org/officeDocument/2006/relationships/tags" Target="../tags/tag9.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4213" y="3384550"/>
            <a:ext cx="7775575" cy="2997200"/>
          </a:xfrm>
        </p:spPr>
        <p:txBody>
          <a:bodyPr/>
          <a:lstStyle/>
          <a:p>
            <a:pPr eaLnBrk="1" hangingPunct="1"/>
            <a:r>
              <a:rPr lang="el-GR" altLang="el-GR" sz="2800" dirty="0">
                <a:solidFill>
                  <a:schemeClr val="accent1"/>
                </a:solidFill>
              </a:rPr>
              <a:t>Ενότητα 9: </a:t>
            </a:r>
            <a:r>
              <a:rPr lang="el-GR" altLang="el-GR" sz="2800" dirty="0"/>
              <a:t>Ευστάθεια και Αντιστάθμιση </a:t>
            </a:r>
            <a:r>
              <a:rPr lang="el-GR" altLang="el-GR" sz="2800" dirty="0" smtClean="0"/>
              <a:t>Συχνότητας</a:t>
            </a:r>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l-GR" altLang="el-GR" sz="2800" dirty="0" smtClean="0"/>
          </a:p>
          <a:p>
            <a:pPr eaLnBrk="1" hangingPunct="1"/>
            <a:r>
              <a:rPr lang="el-GR" altLang="el-GR" sz="2800" dirty="0" smtClean="0"/>
              <a:t>Σχολή Θετικών 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a:t>
            </a:r>
            <a:r>
              <a:rPr lang="en-US" altLang="el-GR" sz="2000" dirty="0" smtClean="0"/>
              <a:t>5</a:t>
            </a:r>
            <a:r>
              <a:rPr lang="el-GR" altLang="el-GR" sz="2000" dirty="0" smtClean="0"/>
              <a:t>. </a:t>
            </a:r>
            <a:r>
              <a:rPr lang="el-GR" altLang="el-GR" sz="2000" dirty="0"/>
              <a:t>«Σχεδίαση Μεικτών </a:t>
            </a:r>
            <a:r>
              <a:rPr lang="en-US" altLang="el-GR" sz="2000" dirty="0"/>
              <a:t>VLSI </a:t>
            </a:r>
            <a:r>
              <a:rPr lang="el-GR" altLang="el-GR" sz="2000" dirty="0"/>
              <a:t>Κυκλωμάτων.  </a:t>
            </a:r>
            <a:r>
              <a:rPr lang="el-GR" altLang="el-GR" sz="2000" dirty="0" smtClean="0"/>
              <a:t>Ευστάθεια  και Αντιστάθμιση Συχνότητας.». </a:t>
            </a:r>
            <a:r>
              <a:rPr lang="el-GR" altLang="el-GR" sz="2000" dirty="0"/>
              <a:t>Έκδοση</a:t>
            </a:r>
            <a:r>
              <a:rPr lang="el-GR" altLang="el-GR" sz="2000" dirty="0" smtClean="0"/>
              <a:t>: 1.0. Αθήνα 201</a:t>
            </a:r>
            <a:r>
              <a:rPr lang="en-US" altLang="el-GR" sz="2000" dirty="0" smtClean="0"/>
              <a:t>5</a:t>
            </a:r>
            <a:r>
              <a:rPr lang="el-GR" altLang="el-GR" sz="2000" dirty="0" smtClean="0"/>
              <a:t>.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n-US" altLang="el-GR" sz="2000" u="sng" dirty="0" smtClean="0"/>
              <a:t>. </a:t>
            </a:r>
            <a:endParaRPr lang="el-GR" altLang="el-GR" sz="2000" dirty="0" smtClean="0"/>
          </a:p>
        </p:txBody>
      </p:sp>
    </p:spTree>
    <p:extLst>
      <p:ext uri="{BB962C8B-B14F-4D97-AF65-F5344CB8AC3E}">
        <p14:creationId xmlns:p14="http://schemas.microsoft.com/office/powerpoint/2010/main" val="160836832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dirty="0"/>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None/>
              <a:defRPr/>
            </a:pPr>
            <a:r>
              <a:rPr lang="el-GR" sz="2000" dirty="0" smtClean="0"/>
              <a:t>Οι </a:t>
            </a:r>
            <a:r>
              <a:rPr lang="el-GR" sz="2000" dirty="0"/>
              <a:t>εικόνες που χρησιμοποιούνται καθώς και το κείμενο των </a:t>
            </a:r>
            <a:r>
              <a:rPr lang="el-GR" sz="2000" dirty="0" smtClean="0"/>
              <a:t>διαφανειών </a:t>
            </a:r>
            <a:r>
              <a:rPr lang="el-GR" sz="2000" dirty="0"/>
              <a:t>4-11 </a:t>
            </a:r>
            <a:r>
              <a:rPr lang="el-GR" sz="2000" dirty="0" smtClean="0"/>
              <a:t>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 </a:t>
            </a:r>
            <a:r>
              <a:rPr lang="en-US" sz="2000" dirty="0" smtClean="0"/>
              <a:t>USA</a:t>
            </a:r>
            <a:r>
              <a:rPr lang="el-GR" sz="2000" dirty="0" smtClean="0"/>
              <a:t> </a:t>
            </a:r>
            <a:r>
              <a:rPr lang="en-US" sz="2000" dirty="0" smtClean="0"/>
              <a:t>©</a:t>
            </a:r>
            <a:r>
              <a:rPr lang="en-US" sz="2000" dirty="0"/>
              <a:t>2000.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239528281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sz="4000" dirty="0"/>
              <a:t>Σύστημα αρνητικής ανάδρασης</a:t>
            </a:r>
          </a:p>
        </p:txBody>
      </p:sp>
      <p:graphicFrame>
        <p:nvGraphicFramePr>
          <p:cNvPr id="66" name="Object 63" descr="Συμβολισμός συστήματος αρνητικής ανάδρασης "/>
          <p:cNvGraphicFramePr>
            <a:graphicFrameLocks noChangeAspect="1"/>
          </p:cNvGraphicFramePr>
          <p:nvPr>
            <p:extLst>
              <p:ext uri="{D42A27DB-BD31-4B8C-83A1-F6EECF244321}">
                <p14:modId xmlns:p14="http://schemas.microsoft.com/office/powerpoint/2010/main" val="3577705098"/>
              </p:ext>
            </p:extLst>
          </p:nvPr>
        </p:nvGraphicFramePr>
        <p:xfrm>
          <a:off x="820242" y="1556792"/>
          <a:ext cx="1876425" cy="657225"/>
        </p:xfrm>
        <a:graphic>
          <a:graphicData uri="http://schemas.openxmlformats.org/presentationml/2006/ole">
            <mc:AlternateContent xmlns:mc="http://schemas.openxmlformats.org/markup-compatibility/2006">
              <mc:Choice xmlns:v="urn:schemas-microsoft-com:vml" Requires="v">
                <p:oleObj spid="_x0000_s1218" name="Photo Editor Photo" r:id="rId4" imgW="1876190" imgH="657317" progId="MSPhotoEd.3">
                  <p:embed/>
                </p:oleObj>
              </mc:Choice>
              <mc:Fallback>
                <p:oleObj name="Photo Editor Photo" r:id="rId4" imgW="1876190" imgH="657317"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242" y="1556792"/>
                        <a:ext cx="1876425" cy="65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 name="Object 62"/>
          <p:cNvGraphicFramePr>
            <a:graphicFrameLocks noChangeAspect="1"/>
          </p:cNvGraphicFramePr>
          <p:nvPr>
            <p:extLst>
              <p:ext uri="{D42A27DB-BD31-4B8C-83A1-F6EECF244321}">
                <p14:modId xmlns:p14="http://schemas.microsoft.com/office/powerpoint/2010/main" val="3129441585"/>
              </p:ext>
            </p:extLst>
          </p:nvPr>
        </p:nvGraphicFramePr>
        <p:xfrm>
          <a:off x="3545979" y="1556792"/>
          <a:ext cx="1655763" cy="604837"/>
        </p:xfrm>
        <a:graphic>
          <a:graphicData uri="http://schemas.openxmlformats.org/presentationml/2006/ole">
            <mc:AlternateContent xmlns:mc="http://schemas.openxmlformats.org/markup-compatibility/2006">
              <mc:Choice xmlns:v="urn:schemas-microsoft-com:vml" Requires="v">
                <p:oleObj spid="_x0000_s1219" name="Εξίσωση" r:id="rId6" imgW="1143000" imgH="419040" progId="Equation.3">
                  <p:embed/>
                </p:oleObj>
              </mc:Choice>
              <mc:Fallback>
                <p:oleObj name="Εξίσωση" r:id="rId6" imgW="1143000" imgH="419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45979" y="1556792"/>
                        <a:ext cx="1655763" cy="604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 name="Text Box 81"/>
          <p:cNvSpPr txBox="1">
            <a:spLocks noChangeArrowheads="1"/>
          </p:cNvSpPr>
          <p:nvPr/>
        </p:nvSpPr>
        <p:spPr bwMode="auto">
          <a:xfrm>
            <a:off x="5275077" y="1588681"/>
            <a:ext cx="27590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Συνάρτηση μεταφοράς κλειστού βρόχου</a:t>
            </a:r>
          </a:p>
        </p:txBody>
      </p:sp>
      <p:sp>
        <p:nvSpPr>
          <p:cNvPr id="68" name="Text Box 68"/>
          <p:cNvSpPr txBox="1">
            <a:spLocks noChangeArrowheads="1"/>
          </p:cNvSpPr>
          <p:nvPr/>
        </p:nvSpPr>
        <p:spPr bwMode="auto">
          <a:xfrm>
            <a:off x="472804" y="2426362"/>
            <a:ext cx="203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j-lt"/>
              </a:rPr>
              <a:t>Ταλαντωτής αν:</a:t>
            </a:r>
          </a:p>
        </p:txBody>
      </p:sp>
      <p:graphicFrame>
        <p:nvGraphicFramePr>
          <p:cNvPr id="69" name="Object 71"/>
          <p:cNvGraphicFramePr>
            <a:graphicFrameLocks noChangeAspect="1"/>
          </p:cNvGraphicFramePr>
          <p:nvPr>
            <p:extLst>
              <p:ext uri="{D42A27DB-BD31-4B8C-83A1-F6EECF244321}">
                <p14:modId xmlns:p14="http://schemas.microsoft.com/office/powerpoint/2010/main" val="2834681146"/>
              </p:ext>
            </p:extLst>
          </p:nvPr>
        </p:nvGraphicFramePr>
        <p:xfrm>
          <a:off x="2341066" y="2471523"/>
          <a:ext cx="1109663" cy="320675"/>
        </p:xfrm>
        <a:graphic>
          <a:graphicData uri="http://schemas.openxmlformats.org/presentationml/2006/ole">
            <mc:AlternateContent xmlns:mc="http://schemas.openxmlformats.org/markup-compatibility/2006">
              <mc:Choice xmlns:v="urn:schemas-microsoft-com:vml" Requires="v">
                <p:oleObj spid="_x0000_s1220" name="Εξίσωση" r:id="rId8" imgW="761760" imgH="215640" progId="Equation.3">
                  <p:embed/>
                </p:oleObj>
              </mc:Choice>
              <mc:Fallback>
                <p:oleObj name="Εξίσωση" r:id="rId8" imgW="761760" imgH="215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1066" y="2471523"/>
                        <a:ext cx="1109663" cy="320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0" name="Text Box 73"/>
          <p:cNvSpPr txBox="1">
            <a:spLocks noChangeArrowheads="1"/>
          </p:cNvSpPr>
          <p:nvPr/>
        </p:nvSpPr>
        <p:spPr bwMode="auto">
          <a:xfrm>
            <a:off x="4247964" y="2436267"/>
            <a:ext cx="26317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Συνθήκη </a:t>
            </a:r>
            <a:r>
              <a:rPr lang="en-US" altLang="el-GR" sz="2000" dirty="0" err="1">
                <a:latin typeface="+mn-lt"/>
              </a:rPr>
              <a:t>Barkhausen</a:t>
            </a:r>
            <a:r>
              <a:rPr lang="en-US" altLang="el-GR" sz="2000" dirty="0">
                <a:latin typeface="+mn-lt"/>
              </a:rPr>
              <a:t>:</a:t>
            </a:r>
            <a:endParaRPr lang="el-GR" altLang="el-GR" sz="2000" dirty="0">
              <a:latin typeface="+mn-lt"/>
            </a:endParaRPr>
          </a:p>
        </p:txBody>
      </p:sp>
      <p:graphicFrame>
        <p:nvGraphicFramePr>
          <p:cNvPr id="71" name="Object 74"/>
          <p:cNvGraphicFramePr>
            <a:graphicFrameLocks noChangeAspect="1"/>
          </p:cNvGraphicFramePr>
          <p:nvPr>
            <p:extLst>
              <p:ext uri="{D42A27DB-BD31-4B8C-83A1-F6EECF244321}">
                <p14:modId xmlns:p14="http://schemas.microsoft.com/office/powerpoint/2010/main" val="3083481326"/>
              </p:ext>
            </p:extLst>
          </p:nvPr>
        </p:nvGraphicFramePr>
        <p:xfrm>
          <a:off x="6654614" y="2436267"/>
          <a:ext cx="1284288" cy="387350"/>
        </p:xfrm>
        <a:graphic>
          <a:graphicData uri="http://schemas.openxmlformats.org/presentationml/2006/ole">
            <mc:AlternateContent xmlns:mc="http://schemas.openxmlformats.org/markup-compatibility/2006">
              <mc:Choice xmlns:v="urn:schemas-microsoft-com:vml" Requires="v">
                <p:oleObj spid="_x0000_s1221" name="Εξίσωση" r:id="rId10" imgW="850680" imgH="253800" progId="Equation.3">
                  <p:embed/>
                </p:oleObj>
              </mc:Choice>
              <mc:Fallback>
                <p:oleObj name="Εξίσωση" r:id="rId10" imgW="850680" imgH="2538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54614" y="2436267"/>
                        <a:ext cx="1284288" cy="387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2" name="Object 76"/>
          <p:cNvGraphicFramePr>
            <a:graphicFrameLocks noChangeAspect="1"/>
          </p:cNvGraphicFramePr>
          <p:nvPr>
            <p:extLst>
              <p:ext uri="{D42A27DB-BD31-4B8C-83A1-F6EECF244321}">
                <p14:modId xmlns:p14="http://schemas.microsoft.com/office/powerpoint/2010/main" val="1900736358"/>
              </p:ext>
            </p:extLst>
          </p:nvPr>
        </p:nvGraphicFramePr>
        <p:xfrm>
          <a:off x="6654614" y="2899847"/>
          <a:ext cx="1831975" cy="317500"/>
        </p:xfrm>
        <a:graphic>
          <a:graphicData uri="http://schemas.openxmlformats.org/presentationml/2006/ole">
            <mc:AlternateContent xmlns:mc="http://schemas.openxmlformats.org/markup-compatibility/2006">
              <mc:Choice xmlns:v="urn:schemas-microsoft-com:vml" Requires="v">
                <p:oleObj spid="_x0000_s1222" name="Εξίσωση" r:id="rId12" imgW="1257120" imgH="215640" progId="Equation.3">
                  <p:embed/>
                </p:oleObj>
              </mc:Choice>
              <mc:Fallback>
                <p:oleObj name="Εξίσωση" r:id="rId12" imgW="1257120" imgH="2156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54614" y="2899847"/>
                        <a:ext cx="1831975"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 name="Object 64" descr="Γραφικές παραστάσεις 20log β H(ω) προς ω"/>
          <p:cNvGraphicFramePr>
            <a:graphicFrameLocks noChangeAspect="1"/>
          </p:cNvGraphicFramePr>
          <p:nvPr>
            <p:extLst>
              <p:ext uri="{D42A27DB-BD31-4B8C-83A1-F6EECF244321}">
                <p14:modId xmlns:p14="http://schemas.microsoft.com/office/powerpoint/2010/main" val="3331179925"/>
              </p:ext>
            </p:extLst>
          </p:nvPr>
        </p:nvGraphicFramePr>
        <p:xfrm>
          <a:off x="515442" y="3341142"/>
          <a:ext cx="4362450" cy="1790700"/>
        </p:xfrm>
        <a:graphic>
          <a:graphicData uri="http://schemas.openxmlformats.org/presentationml/2006/ole">
            <mc:AlternateContent xmlns:mc="http://schemas.openxmlformats.org/markup-compatibility/2006">
              <mc:Choice xmlns:v="urn:schemas-microsoft-com:vml" Requires="v">
                <p:oleObj spid="_x0000_s1223" name="Photo Editor Photo" r:id="rId14" imgW="4361905" imgH="1790476" progId="MSPhotoEd.3">
                  <p:embed/>
                </p:oleObj>
              </mc:Choice>
              <mc:Fallback>
                <p:oleObj name="Photo Editor Photo" r:id="rId14" imgW="4361905" imgH="1790476" progId="MSPhotoEd.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5442" y="3341142"/>
                        <a:ext cx="4362450" cy="179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73" name="Text Box 78"/>
              <p:cNvSpPr txBox="1">
                <a:spLocks noChangeArrowheads="1"/>
              </p:cNvSpPr>
              <p:nvPr/>
            </p:nvSpPr>
            <p:spPr bwMode="auto">
              <a:xfrm>
                <a:off x="5071567" y="3915817"/>
                <a:ext cx="4072433" cy="70788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Για ευσταθή λειτουργία πρέπει </a:t>
                </a:r>
                <a14:m>
                  <m:oMath xmlns:m="http://schemas.openxmlformats.org/officeDocument/2006/math">
                    <m:r>
                      <a:rPr lang="en-US" altLang="el-GR" sz="2000" i="1" dirty="0" smtClean="0">
                        <a:latin typeface="Cambria Math" panose="02040503050406030204" pitchFamily="18" charset="0"/>
                      </a:rPr>
                      <m:t>𝐺𝑋</m:t>
                    </m:r>
                    <m:r>
                      <a:rPr lang="en-US" altLang="el-GR" sz="2000" i="1" dirty="0" smtClean="0">
                        <a:latin typeface="Cambria Math" panose="02040503050406030204" pitchFamily="18" charset="0"/>
                        <a:ea typeface="Cambria Math" panose="02040503050406030204" pitchFamily="18" charset="0"/>
                      </a:rPr>
                      <m:t>≪</m:t>
                    </m:r>
                    <m:r>
                      <a:rPr lang="en-US" altLang="el-GR" sz="2000" i="1" dirty="0" smtClean="0">
                        <a:latin typeface="Cambria Math" panose="02040503050406030204" pitchFamily="18" charset="0"/>
                      </a:rPr>
                      <m:t>𝑃𝑋</m:t>
                    </m:r>
                  </m:oMath>
                </a14:m>
                <a:endParaRPr lang="el-GR" altLang="el-GR" sz="2000" dirty="0">
                  <a:latin typeface="+mn-lt"/>
                </a:endParaRPr>
              </a:p>
            </p:txBody>
          </p:sp>
        </mc:Choice>
        <mc:Fallback xmlns="">
          <p:sp>
            <p:nvSpPr>
              <p:cNvPr id="73" name="Text Box 78"/>
              <p:cNvSpPr txBox="1">
                <a:spLocks noRot="1" noChangeAspect="1" noMove="1" noResize="1" noEditPoints="1" noAdjustHandles="1" noChangeArrowheads="1" noChangeShapeType="1" noTextEdit="1"/>
              </p:cNvSpPr>
              <p:nvPr/>
            </p:nvSpPr>
            <p:spPr bwMode="auto">
              <a:xfrm>
                <a:off x="5071567" y="3915817"/>
                <a:ext cx="4072433" cy="707886"/>
              </a:xfrm>
              <a:prstGeom prst="rect">
                <a:avLst/>
              </a:prstGeom>
              <a:blipFill rotWithShape="0">
                <a:blip r:embed="rId16"/>
                <a:stretch>
                  <a:fillRect l="-1647" t="-431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4" name="Text Box 79"/>
              <p:cNvSpPr txBox="1">
                <a:spLocks noChangeArrowheads="1"/>
              </p:cNvSpPr>
              <p:nvPr/>
            </p:nvSpPr>
            <p:spPr bwMode="auto">
              <a:xfrm>
                <a:off x="785317" y="5554117"/>
                <a:ext cx="7437437" cy="70788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Όταν το β μειώνεται το σύστημα γίνεται πιο ευσταθές, οπότε αρκεί να μελετήσουμε τη χειρότερη περίπτωση </a:t>
                </a:r>
                <a14:m>
                  <m:oMath xmlns:m="http://schemas.openxmlformats.org/officeDocument/2006/math">
                    <m:r>
                      <a:rPr lang="el-GR" altLang="el-GR" sz="2000" i="1" dirty="0" smtClean="0">
                        <a:latin typeface="Cambria Math" panose="02040503050406030204" pitchFamily="18" charset="0"/>
                      </a:rPr>
                      <m:t>(</m:t>
                    </m:r>
                    <m:r>
                      <a:rPr lang="el-GR" altLang="el-GR" sz="2000" i="1" dirty="0" smtClean="0">
                        <a:latin typeface="Cambria Math" panose="02040503050406030204" pitchFamily="18" charset="0"/>
                      </a:rPr>
                      <m:t>𝛽</m:t>
                    </m:r>
                    <m:r>
                      <a:rPr lang="el-GR" altLang="el-GR" sz="2000" i="1" dirty="0" smtClean="0">
                        <a:latin typeface="Cambria Math" panose="02040503050406030204" pitchFamily="18" charset="0"/>
                      </a:rPr>
                      <m:t>=1) ⇒  </m:t>
                    </m:r>
                    <m:r>
                      <a:rPr lang="el-GR" altLang="el-GR" sz="2000" i="1" dirty="0" err="1">
                        <a:latin typeface="Cambria Math" panose="02040503050406030204" pitchFamily="18" charset="0"/>
                      </a:rPr>
                      <m:t>𝛽</m:t>
                    </m:r>
                    <m:r>
                      <a:rPr lang="el-GR" altLang="el-GR" sz="2000" i="1" dirty="0" err="1">
                        <a:latin typeface="Cambria Math" panose="02040503050406030204" pitchFamily="18" charset="0"/>
                        <a:cs typeface="Times New Roman" panose="02020603050405020304" pitchFamily="18" charset="0"/>
                      </a:rPr>
                      <m:t>∙</m:t>
                    </m:r>
                    <m:r>
                      <m:rPr>
                        <m:sty m:val="p"/>
                      </m:rPr>
                      <a:rPr lang="el-GR" altLang="el-GR" sz="2000" i="0" dirty="0" err="1">
                        <a:latin typeface="Cambria Math" panose="02040503050406030204" pitchFamily="18" charset="0"/>
                      </a:rPr>
                      <m:t>Η</m:t>
                    </m:r>
                    <m:r>
                      <a:rPr lang="el-GR" altLang="el-GR" sz="2000" i="1" dirty="0">
                        <a:latin typeface="Cambria Math" panose="02040503050406030204" pitchFamily="18" charset="0"/>
                      </a:rPr>
                      <m:t>=</m:t>
                    </m:r>
                    <m:r>
                      <m:rPr>
                        <m:sty m:val="p"/>
                      </m:rPr>
                      <a:rPr lang="el-GR" altLang="el-GR" sz="2000" i="0" dirty="0">
                        <a:latin typeface="Cambria Math" panose="02040503050406030204" pitchFamily="18" charset="0"/>
                      </a:rPr>
                      <m:t>Η</m:t>
                    </m:r>
                    <m:r>
                      <a:rPr lang="el-GR" altLang="el-GR" sz="2000" i="1" dirty="0">
                        <a:latin typeface="Cambria Math" panose="02040503050406030204" pitchFamily="18" charset="0"/>
                      </a:rPr>
                      <m:t> </m:t>
                    </m:r>
                  </m:oMath>
                </a14:m>
                <a:endParaRPr lang="el-GR" altLang="el-GR" sz="2000" dirty="0">
                  <a:latin typeface="+mn-lt"/>
                </a:endParaRPr>
              </a:p>
            </p:txBody>
          </p:sp>
        </mc:Choice>
        <mc:Fallback xmlns="">
          <p:sp>
            <p:nvSpPr>
              <p:cNvPr id="74" name="Text Box 79"/>
              <p:cNvSpPr txBox="1">
                <a:spLocks noRot="1" noChangeAspect="1" noMove="1" noResize="1" noEditPoints="1" noAdjustHandles="1" noChangeArrowheads="1" noChangeShapeType="1" noTextEdit="1"/>
              </p:cNvSpPr>
              <p:nvPr/>
            </p:nvSpPr>
            <p:spPr bwMode="auto">
              <a:xfrm>
                <a:off x="785317" y="5554117"/>
                <a:ext cx="7437437" cy="707886"/>
              </a:xfrm>
              <a:prstGeom prst="rect">
                <a:avLst/>
              </a:prstGeom>
              <a:blipFill rotWithShape="0">
                <a:blip r:embed="rId17"/>
                <a:stretch>
                  <a:fillRect l="-902" t="-4310" b="-1465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spTree>
    <p:custDataLst>
      <p:tags r:id="rId2"/>
    </p:custDataLst>
    <p:extLst>
      <p:ext uri="{BB962C8B-B14F-4D97-AF65-F5344CB8AC3E}">
        <p14:creationId xmlns:p14="http://schemas.microsoft.com/office/powerpoint/2010/main" val="216466690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Συστήματα πολλαπλών πόλων</a:t>
            </a:r>
            <a:endParaRPr lang="el-GR" dirty="0"/>
          </a:p>
        </p:txBody>
      </p:sp>
      <p:graphicFrame>
        <p:nvGraphicFramePr>
          <p:cNvPr id="5" name="Object 6" descr="Γραφική παραστάση 20log β H(ω) προς ω"/>
          <p:cNvGraphicFramePr>
            <a:graphicFrameLocks noGrp="1" noChangeAspect="1"/>
          </p:cNvGraphicFramePr>
          <p:nvPr>
            <p:ph sz="half" idx="1"/>
            <p:extLst>
              <p:ext uri="{D42A27DB-BD31-4B8C-83A1-F6EECF244321}">
                <p14:modId xmlns:p14="http://schemas.microsoft.com/office/powerpoint/2010/main" val="421901296"/>
              </p:ext>
            </p:extLst>
          </p:nvPr>
        </p:nvGraphicFramePr>
        <p:xfrm>
          <a:off x="827584" y="1575117"/>
          <a:ext cx="3549566" cy="2789988"/>
        </p:xfrm>
        <a:graphic>
          <a:graphicData uri="http://schemas.openxmlformats.org/presentationml/2006/ole">
            <mc:AlternateContent xmlns:mc="http://schemas.openxmlformats.org/markup-compatibility/2006">
              <mc:Choice xmlns:v="urn:schemas-microsoft-com:vml" Requires="v">
                <p:oleObj spid="_x0000_s60448" r:id="rId4" imgW="2314286" imgH="1819529" progId="MSPhotoEd.3">
                  <p:embed/>
                </p:oleObj>
              </mc:Choice>
              <mc:Fallback>
                <p:oleObj r:id="rId4" imgW="2314286" imgH="1819529"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1575117"/>
                        <a:ext cx="3549566" cy="2789988"/>
                      </a:xfrm>
                      <a:prstGeom prst="rect">
                        <a:avLst/>
                      </a:prstGeom>
                      <a:noFill/>
                    </p:spPr>
                  </p:pic>
                </p:oleObj>
              </mc:Fallback>
            </mc:AlternateContent>
          </a:graphicData>
        </a:graphic>
      </p:graphicFrame>
      <p:graphicFrame>
        <p:nvGraphicFramePr>
          <p:cNvPr id="6" name="Object 4" descr="Γραφική παραστάση 20log β H(ω) προς ω"/>
          <p:cNvGraphicFramePr>
            <a:graphicFrameLocks noGrp="1" noChangeAspect="1"/>
          </p:cNvGraphicFramePr>
          <p:nvPr>
            <p:ph sz="half" idx="2"/>
            <p:extLst>
              <p:ext uri="{D42A27DB-BD31-4B8C-83A1-F6EECF244321}">
                <p14:modId xmlns:p14="http://schemas.microsoft.com/office/powerpoint/2010/main" val="3257866008"/>
              </p:ext>
            </p:extLst>
          </p:nvPr>
        </p:nvGraphicFramePr>
        <p:xfrm>
          <a:off x="4860032" y="1417638"/>
          <a:ext cx="3524225" cy="2810458"/>
        </p:xfrm>
        <a:graphic>
          <a:graphicData uri="http://schemas.openxmlformats.org/presentationml/2006/ole">
            <mc:AlternateContent xmlns:mc="http://schemas.openxmlformats.org/markup-compatibility/2006">
              <mc:Choice xmlns:v="urn:schemas-microsoft-com:vml" Requires="v">
                <p:oleObj spid="_x0000_s60449" name="Photo Editor Photo" r:id="rId6" imgW="2257740" imgH="1800476" progId="MSPhotoEd.3">
                  <p:embed/>
                </p:oleObj>
              </mc:Choice>
              <mc:Fallback>
                <p:oleObj name="Photo Editor Photo" r:id="rId6" imgW="2257740" imgH="1800476"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32" y="1417638"/>
                        <a:ext cx="3524225" cy="2810458"/>
                      </a:xfrm>
                      <a:prstGeom prst="rect">
                        <a:avLst/>
                      </a:prstGeom>
                      <a:noFill/>
                      <a:ln>
                        <a:noFill/>
                      </a:ln>
                      <a:effectLst/>
                    </p:spPr>
                  </p:pic>
                </p:oleObj>
              </mc:Fallback>
            </mc:AlternateContent>
          </a:graphicData>
        </a:graphic>
      </p:graphicFrame>
      <p:sp>
        <p:nvSpPr>
          <p:cNvPr id="7" name="Text Box 8"/>
          <p:cNvSpPr txBox="1">
            <a:spLocks noChangeArrowheads="1"/>
          </p:cNvSpPr>
          <p:nvPr/>
        </p:nvSpPr>
        <p:spPr bwMode="auto">
          <a:xfrm>
            <a:off x="787400" y="4729163"/>
            <a:ext cx="79629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cs typeface="Times New Roman" panose="02020603050405020304" pitchFamily="18" charset="0"/>
              </a:rPr>
              <a:t>Οι πρόσθετοι πόλοι επηρεάζουν τη φάση πολύ περισσότερο από ό,τι την απολαβή</a:t>
            </a:r>
            <a:r>
              <a:rPr lang="el-GR" altLang="el-GR" sz="2000" dirty="0" smtClean="0">
                <a:latin typeface="+mn-lt"/>
                <a:cs typeface="Times New Roman" panose="02020603050405020304" pitchFamily="18" charset="0"/>
              </a:rPr>
              <a:t>.</a:t>
            </a:r>
            <a:endParaRPr lang="el-GR" altLang="el-GR" sz="2000" dirty="0">
              <a:latin typeface="+mn-lt"/>
              <a:cs typeface="Times New Roman" panose="02020603050405020304" pitchFamily="18" charset="0"/>
            </a:endParaRPr>
          </a:p>
          <a:p>
            <a:pPr algn="l">
              <a:spcBef>
                <a:spcPct val="50000"/>
              </a:spcBef>
            </a:pPr>
            <a:r>
              <a:rPr lang="el-GR" altLang="el-GR" sz="2000" dirty="0">
                <a:latin typeface="+mn-lt"/>
                <a:cs typeface="Times New Roman" panose="02020603050405020304" pitchFamily="18" charset="0"/>
              </a:rPr>
              <a:t>Περιθώριο φάσης</a:t>
            </a:r>
          </a:p>
        </p:txBody>
      </p:sp>
    </p:spTree>
    <p:custDataLst>
      <p:tags r:id="rId2"/>
    </p:custDataLst>
    <p:extLst>
      <p:ext uri="{BB962C8B-B14F-4D97-AF65-F5344CB8AC3E}">
        <p14:creationId xmlns:p14="http://schemas.microsoft.com/office/powerpoint/2010/main" val="14188288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Θέση κειμένου 52"/>
          <p:cNvSpPr>
            <a:spLocks noGrp="1"/>
          </p:cNvSpPr>
          <p:nvPr>
            <p:ph type="body" sz="half" idx="2"/>
          </p:nvPr>
        </p:nvSpPr>
        <p:spPr/>
        <p:txBody>
          <a:bodyPr/>
          <a:lstStyle/>
          <a:p>
            <a:pPr>
              <a:spcBef>
                <a:spcPct val="50000"/>
              </a:spcBef>
              <a:buFontTx/>
              <a:buChar char="•"/>
            </a:pPr>
            <a:r>
              <a:rPr lang="el-GR" altLang="el-GR" dirty="0"/>
              <a:t> Ένα σύστημα με έναν πόλο είναι πάντοτε σταθερό.</a:t>
            </a:r>
          </a:p>
          <a:p>
            <a:pPr>
              <a:spcBef>
                <a:spcPct val="50000"/>
              </a:spcBef>
              <a:buFontTx/>
              <a:buChar char="•"/>
            </a:pPr>
            <a:r>
              <a:rPr lang="el-GR" altLang="el-GR" dirty="0"/>
              <a:t>Ένας ενισχυτής δύο βαθμίδων με πόλους στην ίδια περιοχή συχνοτήτων χρειάζεται αντιστάθμιση.</a:t>
            </a:r>
          </a:p>
          <a:p>
            <a:pPr>
              <a:spcBef>
                <a:spcPct val="50000"/>
              </a:spcBef>
              <a:buFontTx/>
              <a:buChar char="•"/>
            </a:pPr>
            <a:r>
              <a:rPr lang="el-GR" altLang="el-GR" b="1" u="sng" dirty="0"/>
              <a:t>Στρατηγική: </a:t>
            </a:r>
            <a:r>
              <a:rPr lang="el-GR" altLang="el-GR" dirty="0"/>
              <a:t>Απομακρύνουμε τους πόλους μεταξύ τους.</a:t>
            </a:r>
          </a:p>
          <a:p>
            <a:endParaRPr lang="el-GR" dirty="0"/>
          </a:p>
        </p:txBody>
      </p:sp>
      <p:sp>
        <p:nvSpPr>
          <p:cNvPr id="7" name="Τίτλος 6"/>
          <p:cNvSpPr>
            <a:spLocks noGrp="1"/>
          </p:cNvSpPr>
          <p:nvPr>
            <p:ph type="title"/>
          </p:nvPr>
        </p:nvSpPr>
        <p:spPr/>
        <p:txBody>
          <a:bodyPr>
            <a:normAutofit/>
          </a:bodyPr>
          <a:lstStyle/>
          <a:p>
            <a:r>
              <a:rPr lang="el-GR" sz="4000" dirty="0" smtClean="0"/>
              <a:t>Αντιστάθμιση συχνότητας (1 από 4)</a:t>
            </a:r>
            <a:endParaRPr lang="el-GR" sz="4000" dirty="0"/>
          </a:p>
        </p:txBody>
      </p:sp>
      <p:pic>
        <p:nvPicPr>
          <p:cNvPr id="54" name="Picture 113" descr="Κύκλωμα αντιστάθμισης συχνότητα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5050" y="2156137"/>
            <a:ext cx="5111750" cy="341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2846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sz="4000" dirty="0" smtClean="0"/>
              <a:t>Αντιστάθμιση συχνότητας (2 από 4)</a:t>
            </a:r>
            <a:endParaRPr lang="el-GR" sz="4000" dirty="0"/>
          </a:p>
        </p:txBody>
      </p:sp>
      <p:sp>
        <p:nvSpPr>
          <p:cNvPr id="53" name="Θέση κειμένου 52"/>
          <p:cNvSpPr>
            <a:spLocks noGrp="1"/>
          </p:cNvSpPr>
          <p:nvPr>
            <p:ph type="body" sz="half" idx="2"/>
          </p:nvPr>
        </p:nvSpPr>
        <p:spPr>
          <a:xfrm>
            <a:off x="377031" y="1432566"/>
            <a:ext cx="3474889" cy="4608512"/>
          </a:xfrm>
        </p:spPr>
        <p:txBody>
          <a:bodyPr/>
          <a:lstStyle/>
          <a:p>
            <a:pPr>
              <a:spcBef>
                <a:spcPct val="50000"/>
              </a:spcBef>
              <a:buFontTx/>
              <a:buChar char="•"/>
            </a:pPr>
            <a:r>
              <a:rPr lang="el-GR" altLang="el-GR" dirty="0"/>
              <a:t> Η χωρητικότητα </a:t>
            </a:r>
            <a:r>
              <a:rPr lang="en-US" altLang="el-GR" dirty="0"/>
              <a:t>Miller </a:t>
            </a:r>
            <a:r>
              <a:rPr lang="el-GR" altLang="el-GR" dirty="0"/>
              <a:t>μετακινεί τον πόλο </a:t>
            </a:r>
            <a:r>
              <a:rPr lang="en-US" altLang="el-GR" dirty="0"/>
              <a:t>p</a:t>
            </a:r>
            <a:r>
              <a:rPr lang="el-GR" altLang="el-GR" baseline="-25000" dirty="0"/>
              <a:t>1</a:t>
            </a:r>
            <a:r>
              <a:rPr lang="el-GR" altLang="el-GR" dirty="0"/>
              <a:t> σε χαμηλότερες συχνότητες.</a:t>
            </a:r>
          </a:p>
          <a:p>
            <a:pPr>
              <a:spcBef>
                <a:spcPct val="50000"/>
              </a:spcBef>
              <a:buFontTx/>
              <a:buChar char="•"/>
            </a:pPr>
            <a:r>
              <a:rPr lang="el-GR" altLang="el-GR" dirty="0"/>
              <a:t> Η </a:t>
            </a:r>
            <a:r>
              <a:rPr lang="el-GR" altLang="el-GR" dirty="0" err="1"/>
              <a:t>ανασύζευξη</a:t>
            </a:r>
            <a:r>
              <a:rPr lang="el-GR" altLang="el-GR" dirty="0"/>
              <a:t> βραχυκύκλωσης μετακινεί τον </a:t>
            </a:r>
            <a:r>
              <a:rPr lang="en-US" altLang="el-GR" dirty="0"/>
              <a:t>p</a:t>
            </a:r>
            <a:r>
              <a:rPr lang="en-US" altLang="el-GR" baseline="-25000" dirty="0"/>
              <a:t>2</a:t>
            </a:r>
            <a:r>
              <a:rPr lang="en-US" altLang="el-GR" dirty="0"/>
              <a:t> </a:t>
            </a:r>
            <a:r>
              <a:rPr lang="el-GR" altLang="el-GR" dirty="0"/>
              <a:t>σε υψηλότερες συχνότητες.</a:t>
            </a:r>
          </a:p>
          <a:p>
            <a:pPr>
              <a:spcBef>
                <a:spcPct val="50000"/>
              </a:spcBef>
            </a:pPr>
            <a:r>
              <a:rPr lang="el-GR" altLang="el-GR" dirty="0" smtClean="0"/>
              <a:t>Το </a:t>
            </a:r>
            <a:r>
              <a:rPr lang="el-GR" altLang="el-GR" dirty="0"/>
              <a:t>ισοδύναμο μικρού σήματος για έναν τελεστικό δύο βαθμίδων.</a:t>
            </a:r>
          </a:p>
        </p:txBody>
      </p:sp>
      <p:pic>
        <p:nvPicPr>
          <p:cNvPr id="6" name="Picture 113" descr="Κύκλωμα αντιστάθμισης συχνότητας με mill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41994" y="1423375"/>
            <a:ext cx="5111750" cy="169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TextBox 1"/>
              <p:cNvSpPr txBox="1"/>
              <p:nvPr/>
            </p:nvSpPr>
            <p:spPr>
              <a:xfrm>
                <a:off x="0" y="4350236"/>
                <a:ext cx="4444439" cy="878964"/>
              </a:xfrm>
              <a:prstGeom prst="rect">
                <a:avLst/>
              </a:prstGeom>
            </p:spPr>
            <p:txBody>
              <a:bodyPr vert="horz" wrap="none" lIns="0" tIns="0" rIns="0" bIns="0" rtlCol="0" anchor="ctr">
                <a:normAutofit fontScale="85000" lnSpcReduction="10000"/>
              </a:bodyPr>
              <a:lstStyle/>
              <a:p>
                <a:pPr/>
                <a14:m>
                  <m:oMathPara xmlns:m="http://schemas.openxmlformats.org/officeDocument/2006/math">
                    <m:oMathParaPr>
                      <m:jc m:val="centerGroup"/>
                    </m:oMathParaPr>
                    <m:oMath xmlns:m="http://schemas.openxmlformats.org/officeDocument/2006/math">
                      <m:sSub>
                        <m:sSubPr>
                          <m:ctrlPr>
                            <a:rPr lang="el-GR" sz="200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1</m:t>
                          </m:r>
                        </m:sub>
                      </m:sSub>
                      <m:d>
                        <m:dPr>
                          <m:ctrlPr>
                            <a:rPr lang="en-US" sz="2000" b="0" i="1" smtClean="0">
                              <a:latin typeface="Cambria Math" panose="02040503050406030204" pitchFamily="18" charset="0"/>
                            </a:rPr>
                          </m:ctrlPr>
                        </m:dPr>
                        <m:e>
                          <m:sSub>
                            <m:sSubPr>
                              <m:ctrlPr>
                                <a:rPr lang="el-GR" sz="2000" i="1">
                                  <a:latin typeface="Cambria Math" panose="02040503050406030204" pitchFamily="18" charset="0"/>
                                </a:rPr>
                              </m:ctrlPr>
                            </m:sSubPr>
                            <m:e>
                              <m:r>
                                <a:rPr lang="en-US" sz="2000" b="0" i="1" smtClean="0">
                                  <a:latin typeface="Cambria Math" panose="02040503050406030204" pitchFamily="18" charset="0"/>
                                </a:rPr>
                                <m:t>𝑔</m:t>
                              </m:r>
                            </m:e>
                            <m:sub>
                              <m:r>
                                <a:rPr lang="en-US" sz="2000" i="1">
                                  <a:latin typeface="Cambria Math" panose="02040503050406030204" pitchFamily="18" charset="0"/>
                                </a:rPr>
                                <m:t>1</m:t>
                              </m:r>
                            </m:sub>
                          </m:sSub>
                          <m:r>
                            <a:rPr lang="en-US" sz="2000" b="0" i="1" smtClean="0">
                              <a:latin typeface="Cambria Math" panose="02040503050406030204" pitchFamily="18" charset="0"/>
                            </a:rPr>
                            <m:t>+</m:t>
                          </m:r>
                          <m:r>
                            <a:rPr lang="en-US" sz="2000" b="0" i="1" smtClean="0">
                              <a:latin typeface="Cambria Math" panose="02040503050406030204" pitchFamily="18" charset="0"/>
                            </a:rPr>
                            <m:t>𝑠</m:t>
                          </m:r>
                          <m:sSub>
                            <m:sSubPr>
                              <m:ctrlPr>
                                <a:rPr lang="el-GR" sz="2000" i="1">
                                  <a:latin typeface="Cambria Math" panose="02040503050406030204" pitchFamily="18" charset="0"/>
                                </a:rPr>
                              </m:ctrlPr>
                            </m:sSubPr>
                            <m:e>
                              <m:r>
                                <a:rPr lang="en-US" sz="2000" b="0" i="1" smtClean="0">
                                  <a:latin typeface="Cambria Math" panose="02040503050406030204" pitchFamily="18" charset="0"/>
                                </a:rPr>
                                <m:t>𝐶</m:t>
                              </m:r>
                            </m:e>
                            <m:sub>
                              <m:r>
                                <a:rPr lang="en-US" sz="2000" i="1">
                                  <a:latin typeface="Cambria Math" panose="02040503050406030204" pitchFamily="18" charset="0"/>
                                </a:rPr>
                                <m:t>1</m:t>
                              </m:r>
                            </m:sub>
                          </m:sSub>
                        </m:e>
                      </m:d>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sSub>
                            <m:sSubPr>
                              <m:ctrlPr>
                                <a:rPr lang="el-GR"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1</m:t>
                              </m:r>
                            </m:sub>
                          </m:sSub>
                          <m:r>
                            <a:rPr lang="en-US" sz="2000" b="0" i="1" smtClean="0">
                              <a:latin typeface="Cambria Math" panose="02040503050406030204" pitchFamily="18" charset="0"/>
                            </a:rPr>
                            <m:t>−</m:t>
                          </m:r>
                          <m:sSub>
                            <m:sSubPr>
                              <m:ctrlPr>
                                <a:rPr lang="el-GR" sz="2000" i="1">
                                  <a:latin typeface="Cambria Math" panose="02040503050406030204" pitchFamily="18" charset="0"/>
                                </a:rPr>
                              </m:ctrlPr>
                            </m:sSubPr>
                            <m:e>
                              <m:r>
                                <a:rPr lang="en-US" sz="2000" i="1">
                                  <a:latin typeface="Cambria Math" panose="02040503050406030204" pitchFamily="18" charset="0"/>
                                </a:rPr>
                                <m:t>𝑣</m:t>
                              </m:r>
                            </m:e>
                            <m:sub>
                              <m:r>
                                <a:rPr lang="en-US" sz="2000" b="0" i="1" smtClean="0">
                                  <a:latin typeface="Cambria Math" panose="02040503050406030204" pitchFamily="18" charset="0"/>
                                </a:rPr>
                                <m:t>0</m:t>
                              </m:r>
                            </m:sub>
                          </m:sSub>
                        </m:e>
                      </m:d>
                      <m:r>
                        <a:rPr lang="en-US" sz="2000" b="0" i="1" smtClean="0">
                          <a:latin typeface="Cambria Math" panose="02040503050406030204" pitchFamily="18" charset="0"/>
                        </a:rPr>
                        <m:t>𝑠</m:t>
                      </m:r>
                      <m:sSub>
                        <m:sSubPr>
                          <m:ctrlPr>
                            <a:rPr lang="el-GR" sz="2000" i="1">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𝐶</m:t>
                          </m:r>
                        </m:sub>
                      </m:sSub>
                      <m:r>
                        <a:rPr lang="en-US" sz="2000" b="0" i="1" smtClean="0">
                          <a:latin typeface="Cambria Math" panose="02040503050406030204" pitchFamily="18" charset="0"/>
                        </a:rPr>
                        <m:t>+</m:t>
                      </m:r>
                      <m:sSub>
                        <m:sSubPr>
                          <m:ctrlPr>
                            <a:rPr lang="el-GR" sz="2000" i="1">
                              <a:latin typeface="Cambria Math" panose="02040503050406030204" pitchFamily="18" charset="0"/>
                            </a:rPr>
                          </m:ctrlPr>
                        </m:sSubPr>
                        <m:e>
                          <m:r>
                            <a:rPr lang="en-US" sz="2000" b="0" i="1" smtClean="0">
                              <a:latin typeface="Cambria Math" panose="02040503050406030204" pitchFamily="18" charset="0"/>
                            </a:rPr>
                            <m:t>𝑔</m:t>
                          </m:r>
                        </m:e>
                        <m:sub>
                          <m:r>
                            <a:rPr lang="en-US" sz="2000" b="0" i="1" smtClean="0">
                              <a:latin typeface="Cambria Math" panose="02040503050406030204" pitchFamily="18" charset="0"/>
                            </a:rPr>
                            <m:t>𝑚</m:t>
                          </m:r>
                          <m:r>
                            <a:rPr lang="en-US" sz="2000" i="1">
                              <a:latin typeface="Cambria Math" panose="02040503050406030204" pitchFamily="18" charset="0"/>
                            </a:rPr>
                            <m:t>1</m:t>
                          </m:r>
                        </m:sub>
                      </m:sSub>
                      <m:sSub>
                        <m:sSubPr>
                          <m:ctrlPr>
                            <a:rPr lang="el-GR" sz="2000" i="1">
                              <a:latin typeface="Cambria Math" panose="02040503050406030204" pitchFamily="18" charset="0"/>
                            </a:rPr>
                          </m:ctrlPr>
                        </m:sSubPr>
                        <m:e>
                          <m:r>
                            <a:rPr lang="en-US" sz="2000" i="1">
                              <a:latin typeface="Cambria Math" panose="02040503050406030204" pitchFamily="18" charset="0"/>
                            </a:rPr>
                            <m:t>𝑣</m:t>
                          </m:r>
                        </m:e>
                        <m:sub>
                          <m:r>
                            <a:rPr lang="en-US" sz="2000" b="0" i="1" smtClean="0">
                              <a:latin typeface="Cambria Math" panose="02040503050406030204" pitchFamily="18" charset="0"/>
                            </a:rPr>
                            <m:t>𝑖𝑛</m:t>
                          </m:r>
                        </m:sub>
                      </m:sSub>
                      <m:r>
                        <a:rPr lang="en-US" sz="2000" b="0" i="1" smtClean="0">
                          <a:latin typeface="Cambria Math" panose="02040503050406030204" pitchFamily="18" charset="0"/>
                        </a:rPr>
                        <m:t>=0</m:t>
                      </m:r>
                    </m:oMath>
                  </m:oMathPara>
                </a14:m>
                <a:endParaRPr lang="el-GR" sz="2000" dirty="0" smtClean="0"/>
              </a:p>
            </p:txBody>
          </p:sp>
        </mc:Choice>
        <mc:Fallback xmlns="">
          <p:sp>
            <p:nvSpPr>
              <p:cNvPr id="2" name="TextBox 1"/>
              <p:cNvSpPr txBox="1">
                <a:spLocks noRot="1" noChangeAspect="1" noMove="1" noResize="1" noEditPoints="1" noAdjustHandles="1" noChangeArrowheads="1" noChangeShapeType="1" noTextEdit="1"/>
              </p:cNvSpPr>
              <p:nvPr/>
            </p:nvSpPr>
            <p:spPr>
              <a:xfrm>
                <a:off x="0" y="4350236"/>
                <a:ext cx="4444439" cy="878964"/>
              </a:xfrm>
              <a:prstGeom prst="rect">
                <a:avLst/>
              </a:prstGeom>
              <a:blipFill rotWithShape="0">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0133" y="5081141"/>
                <a:ext cx="45482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0</m:t>
                          </m:r>
                        </m:sub>
                      </m:sSub>
                      <m:d>
                        <m:dPr>
                          <m:ctrlPr>
                            <a:rPr lang="en-US" i="1">
                              <a:latin typeface="Cambria Math" panose="02040503050406030204" pitchFamily="18" charset="0"/>
                            </a:rPr>
                          </m:ctrlPr>
                        </m:dPr>
                        <m:e>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𝑠</m:t>
                          </m:r>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e>
                      </m:d>
                      <m:r>
                        <a:rPr lang="en-US" i="1">
                          <a:latin typeface="Cambria Math" panose="02040503050406030204" pitchFamily="18" charset="0"/>
                        </a:rPr>
                        <m:t>+</m:t>
                      </m:r>
                      <m:d>
                        <m:dPr>
                          <m:ctrlPr>
                            <a:rPr lang="en-US" i="1">
                              <a:latin typeface="Cambria Math" panose="02040503050406030204" pitchFamily="18" charset="0"/>
                            </a:rPr>
                          </m:ctrlPr>
                        </m:dPr>
                        <m:e>
                          <m:sSub>
                            <m:sSubPr>
                              <m:ctrlPr>
                                <a:rPr lang="el-GR" i="1">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0</m:t>
                              </m:r>
                            </m:sub>
                          </m:sSub>
                          <m:r>
                            <a:rPr lang="en-US" i="1">
                              <a:latin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1</m:t>
                              </m:r>
                            </m:sub>
                          </m:sSub>
                        </m:e>
                      </m:d>
                      <m:r>
                        <a:rPr lang="en-US" i="1">
                          <a:latin typeface="Cambria Math" panose="02040503050406030204" pitchFamily="18" charset="0"/>
                        </a:rPr>
                        <m:t>𝑠</m:t>
                      </m:r>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r>
                        <a:rPr lang="en-US" i="1">
                          <a:latin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1</m:t>
                          </m:r>
                        </m:sub>
                      </m:sSub>
                      <m:r>
                        <a:rPr lang="en-US" i="1">
                          <a:latin typeface="Cambria Math" panose="02040503050406030204" pitchFamily="18" charset="0"/>
                        </a:rPr>
                        <m:t>=0</m:t>
                      </m:r>
                    </m:oMath>
                  </m:oMathPara>
                </a14:m>
                <a:endParaRPr lang="el-GR" dirty="0"/>
              </a:p>
            </p:txBody>
          </p:sp>
        </mc:Choice>
        <mc:Fallback xmlns="">
          <p:sp>
            <p:nvSpPr>
              <p:cNvPr id="3" name="Rectangle 2"/>
              <p:cNvSpPr>
                <a:spLocks noRot="1" noChangeAspect="1" noMove="1" noResize="1" noEditPoints="1" noAdjustHandles="1" noChangeArrowheads="1" noChangeShapeType="1" noTextEdit="1"/>
              </p:cNvSpPr>
              <p:nvPr/>
            </p:nvSpPr>
            <p:spPr>
              <a:xfrm>
                <a:off x="40133" y="5081141"/>
                <a:ext cx="4548296" cy="369332"/>
              </a:xfrm>
              <a:prstGeom prst="rect">
                <a:avLst/>
              </a:prstGeom>
              <a:blipFill rotWithShape="0">
                <a:blip r:embed="rId5"/>
                <a:stretch>
                  <a:fillRect b="-10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80528" y="5305341"/>
                <a:ext cx="7395130" cy="966832"/>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f>
                        <m:fPr>
                          <m:ctrlPr>
                            <a:rPr lang="el-GR" i="1" smtClean="0">
                              <a:latin typeface="Cambria Math" panose="02040503050406030204" pitchFamily="18" charset="0"/>
                            </a:rPr>
                          </m:ctrlPr>
                        </m:fPr>
                        <m:num>
                          <m:sSub>
                            <m:sSubPr>
                              <m:ctrlPr>
                                <a:rPr lang="el-GR"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0</m:t>
                              </m:r>
                            </m:sub>
                          </m:sSub>
                        </m:num>
                        <m:den>
                          <m:sSub>
                            <m:sSubPr>
                              <m:ctrlPr>
                                <a:rPr lang="el-GR"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𝑖𝑛</m:t>
                              </m:r>
                            </m:sub>
                          </m:sSub>
                        </m:den>
                      </m:f>
                      <m:r>
                        <a:rPr lang="en-US" b="0" i="1" smtClean="0">
                          <a:latin typeface="Cambria Math" panose="02040503050406030204" pitchFamily="18" charset="0"/>
                        </a:rPr>
                        <m:t>=</m:t>
                      </m:r>
                      <m:sSub>
                        <m:sSubPr>
                          <m:ctrlPr>
                            <a:rPr lang="el-GR" i="1">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𝑚</m:t>
                          </m:r>
                          <m:r>
                            <a:rPr lang="en-US" b="0" i="1" smtClean="0">
                              <a:latin typeface="Cambria Math" panose="02040503050406030204" pitchFamily="18" charset="0"/>
                            </a:rPr>
                            <m:t>1</m:t>
                          </m:r>
                        </m:sub>
                      </m:sSub>
                      <m:sSub>
                        <m:sSubPr>
                          <m:ctrlPr>
                            <a:rPr lang="el-GR" i="1">
                              <a:latin typeface="Cambria Math" panose="02040503050406030204" pitchFamily="18" charset="0"/>
                            </a:rPr>
                          </m:ctrlPr>
                        </m:sSubPr>
                        <m:e>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i="1">
                                  <a:latin typeface="Cambria Math" panose="02040503050406030204" pitchFamily="18" charset="0"/>
                                </a:rPr>
                                <m:t>1</m:t>
                              </m:r>
                            </m:sub>
                          </m:sSub>
                          <m:r>
                            <a:rPr lang="en-US" i="1">
                              <a:latin typeface="Cambria Math" panose="02040503050406030204" pitchFamily="18" charset="0"/>
                            </a:rPr>
                            <m:t>𝑔</m:t>
                          </m:r>
                        </m:e>
                        <m:sub>
                          <m:r>
                            <a:rPr lang="en-US" i="1">
                              <a:latin typeface="Cambria Math" panose="02040503050406030204" pitchFamily="18" charset="0"/>
                            </a:rPr>
                            <m:t>𝑚</m:t>
                          </m:r>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2</m:t>
                          </m:r>
                        </m:sub>
                      </m:sSub>
                      <m:f>
                        <m:fPr>
                          <m:ctrlPr>
                            <a:rPr lang="en-US" i="1" smtClean="0">
                              <a:latin typeface="Cambria Math" panose="02040503050406030204" pitchFamily="18" charset="0"/>
                            </a:rPr>
                          </m:ctrlPr>
                        </m:fPr>
                        <m:num>
                          <m:r>
                            <a:rPr lang="en-US" b="0" i="1" smtClean="0">
                              <a:latin typeface="Cambria Math" panose="02040503050406030204" pitchFamily="18" charset="0"/>
                            </a:rPr>
                            <m:t>1−</m:t>
                          </m:r>
                          <m:f>
                            <m:fPr>
                              <m:ctrlPr>
                                <a:rPr lang="en-US" b="0" i="1" smtClean="0">
                                  <a:latin typeface="Cambria Math" panose="02040503050406030204" pitchFamily="18" charset="0"/>
                                </a:rPr>
                              </m:ctrlPr>
                            </m:fPr>
                            <m:num>
                              <m:r>
                                <a:rPr lang="en-US" b="0" i="1" smtClean="0">
                                  <a:latin typeface="Cambria Math" panose="02040503050406030204" pitchFamily="18" charset="0"/>
                                </a:rPr>
                                <m:t>𝑠</m:t>
                              </m:r>
                              <m:sSub>
                                <m:sSubPr>
                                  <m:ctrlPr>
                                    <a:rPr lang="el-GR"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𝐶</m:t>
                                  </m:r>
                                </m:sub>
                              </m:sSub>
                            </m:num>
                            <m:den>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b="0" i="1" smtClean="0">
                                      <a:latin typeface="Cambria Math" panose="02040503050406030204" pitchFamily="18" charset="0"/>
                                    </a:rPr>
                                    <m:t>2</m:t>
                                  </m:r>
                                </m:sub>
                              </m:sSub>
                            </m:den>
                          </m:f>
                        </m:num>
                        <m:den>
                          <m:r>
                            <a:rPr lang="en-US" b="0" i="1" smtClean="0">
                              <a:latin typeface="Cambria Math" panose="02040503050406030204" pitchFamily="18" charset="0"/>
                            </a:rPr>
                            <m:t>1+</m:t>
                          </m:r>
                          <m:r>
                            <a:rPr lang="en-US" b="0" i="1" smtClean="0">
                              <a:latin typeface="Cambria Math" panose="02040503050406030204" pitchFamily="18" charset="0"/>
                            </a:rPr>
                            <m:t>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1</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2</m:t>
                              </m:r>
                            </m:sub>
                          </m:sSub>
                          <m:r>
                            <a:rPr lang="en-US" b="0" i="1" smtClean="0">
                              <a:latin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den>
                      </m:f>
                    </m:oMath>
                  </m:oMathPara>
                </a14:m>
                <a:endParaRPr lang="el-GR"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180528" y="5305341"/>
                <a:ext cx="7395130" cy="966832"/>
              </a:xfrm>
              <a:prstGeom prst="rect">
                <a:avLst/>
              </a:prstGeom>
              <a:blipFill rotWithShape="0">
                <a:blip r:embed="rId6"/>
                <a:stretch>
                  <a:fillRect/>
                </a:stretch>
              </a:blipFill>
            </p:spPr>
            <p:txBody>
              <a:bodyPr/>
              <a:lstStyle/>
              <a:p>
                <a:r>
                  <a:rPr lang="el-GR">
                    <a:noFill/>
                  </a:rPr>
                  <a:t> </a:t>
                </a:r>
              </a:p>
            </p:txBody>
          </p:sp>
        </mc:Fallback>
      </mc:AlternateContent>
    </p:spTree>
    <p:custDataLst>
      <p:tags r:id="rId1"/>
    </p:custDataLst>
    <p:extLst>
      <p:ext uri="{BB962C8B-B14F-4D97-AF65-F5344CB8AC3E}">
        <p14:creationId xmlns:p14="http://schemas.microsoft.com/office/powerpoint/2010/main" val="29680992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sz="4000" dirty="0" smtClean="0"/>
              <a:t>Αντιστάθμιση συχνότητας (3 από 4)</a:t>
            </a:r>
            <a:endParaRPr lang="el-GR" sz="4000" dirty="0"/>
          </a:p>
        </p:txBody>
      </p:sp>
      <p:sp>
        <p:nvSpPr>
          <p:cNvPr id="4" name="Θέση περιεχομένου 3"/>
          <p:cNvSpPr>
            <a:spLocks noGrp="1"/>
          </p:cNvSpPr>
          <p:nvPr>
            <p:ph idx="1"/>
          </p:nvPr>
        </p:nvSpPr>
        <p:spPr>
          <a:xfrm>
            <a:off x="464156" y="1556793"/>
            <a:ext cx="8229600" cy="792087"/>
          </a:xfrm>
        </p:spPr>
        <p:txBody>
          <a:bodyPr/>
          <a:lstStyle/>
          <a:p>
            <a:pPr marL="0" indent="0">
              <a:buNone/>
            </a:pPr>
            <a:r>
              <a:rPr lang="el-GR" altLang="el-GR" sz="2000" dirty="0"/>
              <a:t> Το κύκλωμα εμφανίζει δύο πόλους και μία ρίζα στο δεξιό </a:t>
            </a:r>
            <a:r>
              <a:rPr lang="el-GR" altLang="el-GR" sz="2000" dirty="0" err="1"/>
              <a:t>ημιεπίπεδο</a:t>
            </a:r>
            <a:r>
              <a:rPr lang="el-GR" altLang="el-GR" sz="2000" dirty="0"/>
              <a:t>.</a:t>
            </a:r>
          </a:p>
          <a:p>
            <a:endParaRPr lang="el-GR" sz="2000" dirty="0"/>
          </a:p>
        </p:txBody>
      </p:sp>
      <mc:AlternateContent xmlns:mc="http://schemas.openxmlformats.org/markup-compatibility/2006" xmlns:a14="http://schemas.microsoft.com/office/drawing/2010/main">
        <mc:Choice Requires="a14">
          <p:sp>
            <p:nvSpPr>
              <p:cNvPr id="2" name="TextBox 1"/>
              <p:cNvSpPr txBox="1"/>
              <p:nvPr/>
            </p:nvSpPr>
            <p:spPr>
              <a:xfrm>
                <a:off x="1000157" y="2152542"/>
                <a:ext cx="2697639" cy="91440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r>
                        <a:rPr lang="el-GR" i="1" smtClean="0">
                          <a:latin typeface="Cambria Math" panose="02040503050406030204" pitchFamily="18" charset="0"/>
                          <a:ea typeface="Cambria Math" panose="02040503050406030204" pitchFamily="18" charset="0"/>
                        </a:rPr>
                        <m:t>≅</m:t>
                      </m:r>
                      <m:f>
                        <m:fPr>
                          <m:ctrlPr>
                            <a:rPr lang="el-GR"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sSub>
                            <m:sSubPr>
                              <m:ctrlPr>
                                <a:rPr lang="el-GR" i="1">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𝑚</m:t>
                              </m:r>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1</m:t>
                              </m:r>
                            </m:sub>
                          </m:sSub>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den>
                      </m:f>
                    </m:oMath>
                  </m:oMathPara>
                </a14:m>
                <a:endParaRPr lang="el-GR" dirty="0" smtClean="0"/>
              </a:p>
            </p:txBody>
          </p:sp>
        </mc:Choice>
        <mc:Fallback xmlns="">
          <p:sp>
            <p:nvSpPr>
              <p:cNvPr id="2" name="TextBox 1"/>
              <p:cNvSpPr txBox="1">
                <a:spLocks noRot="1" noChangeAspect="1" noMove="1" noResize="1" noEditPoints="1" noAdjustHandles="1" noChangeArrowheads="1" noChangeShapeType="1" noTextEdit="1"/>
              </p:cNvSpPr>
              <p:nvPr/>
            </p:nvSpPr>
            <p:spPr>
              <a:xfrm>
                <a:off x="1000157" y="2152542"/>
                <a:ext cx="2697639" cy="914400"/>
              </a:xfrm>
              <a:prstGeom prst="rect">
                <a:avLst/>
              </a:prstGeom>
              <a:blipFill rotWithShape="0">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020756" y="2152542"/>
                <a:ext cx="2697639" cy="91440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2</m:t>
                          </m:r>
                        </m:sub>
                      </m:sSub>
                      <m:r>
                        <a:rPr lang="el-GR" i="1" smtClean="0">
                          <a:latin typeface="Cambria Math" panose="02040503050406030204" pitchFamily="18" charset="0"/>
                          <a:ea typeface="Cambria Math" panose="02040503050406030204" pitchFamily="18" charset="0"/>
                        </a:rPr>
                        <m:t>≅</m:t>
                      </m:r>
                      <m:f>
                        <m:fPr>
                          <m:ctrlPr>
                            <a:rPr lang="el-GR"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num>
                        <m:den>
                          <m:sSub>
                            <m:sSubPr>
                              <m:ctrlPr>
                                <a:rPr lang="el-GR" i="1">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sSub>
                            <m:sSubPr>
                              <m:ctrlPr>
                                <a:rPr lang="el-GR" i="1">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b="0" i="1" smtClean="0">
                                  <a:latin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1</m:t>
                                  </m:r>
                                </m:sub>
                              </m:sSub>
                              <m:r>
                                <a:rPr lang="en-US" b="0" i="1" smtClean="0">
                                  <a:latin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2</m:t>
                                  </m:r>
                                </m:sub>
                              </m:sSub>
                              <m:r>
                                <a:rPr lang="en-US" b="0" i="1" smtClean="0">
                                  <a:latin typeface="Cambria Math" panose="02040503050406030204" pitchFamily="18" charset="0"/>
                                </a:rPr>
                                <m:t>)</m:t>
                              </m:r>
                              <m:r>
                                <a:rPr lang="en-US" i="1">
                                  <a:latin typeface="Cambria Math" panose="02040503050406030204" pitchFamily="18" charset="0"/>
                                </a:rPr>
                                <m:t>𝐶</m:t>
                              </m:r>
                            </m:e>
                            <m:sub>
                              <m:r>
                                <a:rPr lang="en-US" i="1">
                                  <a:latin typeface="Cambria Math" panose="02040503050406030204" pitchFamily="18" charset="0"/>
                                </a:rPr>
                                <m:t>𝐶</m:t>
                              </m:r>
                            </m:sub>
                          </m:sSub>
                        </m:den>
                      </m:f>
                    </m:oMath>
                  </m:oMathPara>
                </a14:m>
                <a:endParaRPr lang="el-GR" dirty="0" smtClean="0"/>
              </a:p>
            </p:txBody>
          </p:sp>
        </mc:Choice>
        <mc:Fallback xmlns="">
          <p:sp>
            <p:nvSpPr>
              <p:cNvPr id="10" name="TextBox 9"/>
              <p:cNvSpPr txBox="1">
                <a:spLocks noRot="1" noChangeAspect="1" noMove="1" noResize="1" noEditPoints="1" noAdjustHandles="1" noChangeArrowheads="1" noChangeShapeType="1" noTextEdit="1"/>
              </p:cNvSpPr>
              <p:nvPr/>
            </p:nvSpPr>
            <p:spPr>
              <a:xfrm>
                <a:off x="5020756" y="2152542"/>
                <a:ext cx="2697639" cy="914400"/>
              </a:xfrm>
              <a:prstGeom prst="rect">
                <a:avLst/>
              </a:prstGeom>
              <a:blipFill rotWithShape="0">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482072" y="3094377"/>
                <a:ext cx="1283557" cy="61382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0" i="1" smtClean="0">
                          <a:latin typeface="Cambria Math" panose="02040503050406030204" pitchFamily="18" charset="0"/>
                        </a:rPr>
                        <m:t>𝑧</m:t>
                      </m:r>
                      <m:r>
                        <a:rPr lang="el-GR" b="0" i="1" smtClean="0">
                          <a:latin typeface="Cambria Math" panose="02040503050406030204" pitchFamily="18" charset="0"/>
                        </a:rPr>
                        <m:t>=+</m:t>
                      </m:r>
                      <m:f>
                        <m:fPr>
                          <m:ctrlPr>
                            <a:rPr lang="el-GR" b="0" i="1" smtClean="0">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𝑔</m:t>
                              </m:r>
                            </m:e>
                            <m:sub>
                              <m:r>
                                <a:rPr lang="el-GR" i="1">
                                  <a:latin typeface="Cambria Math" panose="02040503050406030204" pitchFamily="18" charset="0"/>
                                </a:rPr>
                                <m:t>𝑚</m:t>
                              </m:r>
                              <m:r>
                                <a:rPr lang="el-GR" i="1">
                                  <a:latin typeface="Cambria Math" panose="02040503050406030204" pitchFamily="18" charset="0"/>
                                </a:rPr>
                                <m:t>2</m:t>
                              </m:r>
                            </m:sub>
                          </m:sSub>
                        </m:num>
                        <m:den>
                          <m:sSub>
                            <m:sSubPr>
                              <m:ctrlPr>
                                <a:rPr lang="el-GR" i="1">
                                  <a:latin typeface="Cambria Math" panose="02040503050406030204" pitchFamily="18" charset="0"/>
                                </a:rPr>
                              </m:ctrlPr>
                            </m:sSubPr>
                            <m:e>
                              <m:r>
                                <a:rPr lang="el-GR" i="1">
                                  <a:latin typeface="Cambria Math" panose="02040503050406030204" pitchFamily="18" charset="0"/>
                                </a:rPr>
                                <m:t>𝐶</m:t>
                              </m:r>
                            </m:e>
                            <m:sub>
                              <m:r>
                                <a:rPr lang="el-GR" i="1">
                                  <a:latin typeface="Cambria Math" panose="02040503050406030204" pitchFamily="18" charset="0"/>
                                </a:rPr>
                                <m:t>𝐶</m:t>
                              </m:r>
                            </m:sub>
                          </m:sSub>
                        </m:den>
                      </m:f>
                    </m:oMath>
                  </m:oMathPara>
                </a14:m>
                <a:endParaRPr lang="el-GR" dirty="0"/>
              </a:p>
            </p:txBody>
          </p:sp>
        </mc:Choice>
        <mc:Fallback xmlns="">
          <p:sp>
            <p:nvSpPr>
              <p:cNvPr id="5" name="Rectangle 4"/>
              <p:cNvSpPr>
                <a:spLocks noRot="1" noChangeAspect="1" noMove="1" noResize="1" noEditPoints="1" noAdjustHandles="1" noChangeArrowheads="1" noChangeShapeType="1" noTextEdit="1"/>
              </p:cNvSpPr>
              <p:nvPr/>
            </p:nvSpPr>
            <p:spPr>
              <a:xfrm>
                <a:off x="3482072" y="3094377"/>
                <a:ext cx="1283557" cy="613822"/>
              </a:xfrm>
              <a:prstGeom prst="rect">
                <a:avLst/>
              </a:prstGeom>
              <a:blipFill rotWithShape="0">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Text Box 86"/>
              <p:cNvSpPr txBox="1">
                <a:spLocks noChangeArrowheads="1"/>
              </p:cNvSpPr>
              <p:nvPr/>
            </p:nvSpPr>
            <p:spPr bwMode="auto">
              <a:xfrm>
                <a:off x="449816" y="3805208"/>
                <a:ext cx="8623300" cy="40011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l-GR" altLang="el-GR" sz="2000" dirty="0" smtClean="0">
                    <a:latin typeface="+mn-lt"/>
                    <a:cs typeface="Times New Roman" panose="02020603050405020304" pitchFamily="18" charset="0"/>
                  </a:rPr>
                  <a:t> Επειδή στην πράξη </a:t>
                </a:r>
                <a14:m>
                  <m:oMath xmlns:m="http://schemas.openxmlformats.org/officeDocument/2006/math">
                    <m:r>
                      <a:rPr lang="en-US" altLang="el-GR" sz="2000" i="1" dirty="0" smtClean="0">
                        <a:latin typeface="Cambria Math" panose="02040503050406030204" pitchFamily="18" charset="0"/>
                        <a:cs typeface="Times New Roman" panose="02020603050405020304" pitchFamily="18" charset="0"/>
                      </a:rPr>
                      <m:t>𝐶</m:t>
                    </m:r>
                    <m:r>
                      <a:rPr lang="en-US" altLang="el-GR" sz="2000" i="1" baseline="-25000" dirty="0">
                        <a:latin typeface="Cambria Math" panose="02040503050406030204" pitchFamily="18" charset="0"/>
                        <a:cs typeface="Times New Roman" panose="02020603050405020304" pitchFamily="18" charset="0"/>
                      </a:rPr>
                      <m:t>𝐶</m:t>
                    </m:r>
                    <m:r>
                      <a:rPr lang="en-US" altLang="el-GR" sz="2000" i="1" dirty="0">
                        <a:latin typeface="Cambria Math" panose="02040503050406030204" pitchFamily="18" charset="0"/>
                        <a:cs typeface="Times New Roman" panose="02020603050405020304" pitchFamily="18" charset="0"/>
                      </a:rPr>
                      <m:t>&gt;</m:t>
                    </m:r>
                    <m:r>
                      <a:rPr lang="en-US" altLang="el-GR" sz="2000" i="1" dirty="0">
                        <a:latin typeface="Cambria Math" panose="02040503050406030204" pitchFamily="18" charset="0"/>
                        <a:cs typeface="Times New Roman" panose="02020603050405020304" pitchFamily="18" charset="0"/>
                      </a:rPr>
                      <m:t>𝐶</m:t>
                    </m:r>
                    <m:r>
                      <a:rPr lang="en-US" altLang="el-GR" sz="2000" i="1" baseline="-25000" dirty="0">
                        <a:latin typeface="Cambria Math" panose="02040503050406030204" pitchFamily="18" charset="0"/>
                        <a:cs typeface="Times New Roman" panose="02020603050405020304" pitchFamily="18" charset="0"/>
                      </a:rPr>
                      <m:t>1</m:t>
                    </m:r>
                    <m:r>
                      <a:rPr lang="en-US" altLang="el-GR" sz="2000" i="1" dirty="0">
                        <a:latin typeface="Cambria Math" panose="02040503050406030204" pitchFamily="18" charset="0"/>
                        <a:cs typeface="Times New Roman" panose="02020603050405020304" pitchFamily="18" charset="0"/>
                      </a:rPr>
                      <m:t>,</m:t>
                    </m:r>
                    <m:sSub>
                      <m:sSubPr>
                        <m:ctrlPr>
                          <a:rPr lang="el-GR"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𝐶</m:t>
                        </m:r>
                      </m:sub>
                    </m:sSub>
                    <m:r>
                      <a:rPr lang="en-US" altLang="el-GR" sz="2000" i="1" dirty="0">
                        <a:latin typeface="Cambria Math" panose="02040503050406030204" pitchFamily="18" charset="0"/>
                        <a:cs typeface="Times New Roman" panose="02020603050405020304" pitchFamily="18" charset="0"/>
                        <a:sym typeface="Symbol" panose="05050102010706020507" pitchFamily="18" charset="2"/>
                      </a:rPr>
                      <m:t></m:t>
                    </m:r>
                    <m:r>
                      <a:rPr lang="en-US" altLang="el-GR" sz="2000" i="1" dirty="0">
                        <a:latin typeface="Cambria Math" panose="02040503050406030204" pitchFamily="18" charset="0"/>
                        <a:cs typeface="Times New Roman" panose="02020603050405020304" pitchFamily="18" charset="0"/>
                        <a:sym typeface="Symbol" panose="05050102010706020507" pitchFamily="18" charset="2"/>
                      </a:rPr>
                      <m:t>𝐶</m:t>
                    </m:r>
                    <m:r>
                      <a:rPr lang="en-US" altLang="el-GR" sz="2000" i="1" baseline="-25000" dirty="0">
                        <a:latin typeface="Cambria Math" panose="02040503050406030204" pitchFamily="18" charset="0"/>
                        <a:cs typeface="Times New Roman" panose="02020603050405020304" pitchFamily="18" charset="0"/>
                        <a:sym typeface="Symbol" panose="05050102010706020507" pitchFamily="18" charset="2"/>
                      </a:rPr>
                      <m:t>2</m:t>
                    </m:r>
                    <m:r>
                      <a:rPr lang="en-US" altLang="el-GR" sz="2000" i="1" dirty="0">
                        <a:latin typeface="Cambria Math" panose="02040503050406030204" pitchFamily="18" charset="0"/>
                        <a:cs typeface="Times New Roman" panose="02020603050405020304" pitchFamily="18" charset="0"/>
                        <a:sym typeface="Symbol" panose="05050102010706020507" pitchFamily="18" charset="2"/>
                      </a:rPr>
                      <m:t> </m:t>
                    </m:r>
                  </m:oMath>
                </a14:m>
                <a:r>
                  <a:rPr lang="el-GR" altLang="el-GR" sz="2000" dirty="0" smtClean="0">
                    <a:latin typeface="+mn-lt"/>
                    <a:cs typeface="Times New Roman" panose="02020603050405020304" pitchFamily="18" charset="0"/>
                    <a:sym typeface="Symbol" panose="05050102010706020507" pitchFamily="18" charset="2"/>
                  </a:rPr>
                  <a:t>και</a:t>
                </a:r>
                <a:r>
                  <a:rPr lang="en-US" altLang="el-GR" sz="2000" dirty="0" smtClean="0">
                    <a:latin typeface="+mn-lt"/>
                    <a:cs typeface="Times New Roman" panose="02020603050405020304" pitchFamily="18" charset="0"/>
                    <a:sym typeface="Symbol" panose="05050102010706020507" pitchFamily="18" charset="2"/>
                  </a:rPr>
                  <a:t> </a:t>
                </a:r>
                <a:r>
                  <a:rPr lang="en-US" altLang="el-GR" sz="2000" dirty="0" smtClean="0">
                    <a:sym typeface="Symbol" panose="05050102010706020507" pitchFamily="18" charset="2"/>
                  </a:rPr>
                  <a:t>g</a:t>
                </a:r>
                <a:r>
                  <a:rPr lang="en-US" altLang="el-GR" sz="2000" baseline="-25000" dirty="0" smtClean="0">
                    <a:sym typeface="Symbol" panose="05050102010706020507" pitchFamily="18" charset="2"/>
                  </a:rPr>
                  <a:t>m1</a:t>
                </a:r>
                <a:r>
                  <a:rPr lang="en-US" altLang="el-GR" sz="2000" dirty="0" smtClean="0">
                    <a:sym typeface="Symbol" panose="05050102010706020507" pitchFamily="18" charset="2"/>
                  </a:rPr>
                  <a:t>&gt;1/R</a:t>
                </a:r>
                <a:r>
                  <a:rPr lang="en-US" altLang="el-GR" sz="2000" baseline="-25000" dirty="0" smtClean="0">
                    <a:sym typeface="Symbol" panose="05050102010706020507" pitchFamily="18" charset="2"/>
                  </a:rPr>
                  <a:t>1</a:t>
                </a:r>
                <a:r>
                  <a:rPr lang="en-US" altLang="el-GR" sz="2000" dirty="0">
                    <a:sym typeface="Symbol" panose="05050102010706020507" pitchFamily="18" charset="2"/>
                  </a:rPr>
                  <a:t>, g</a:t>
                </a:r>
                <a:r>
                  <a:rPr lang="en-US" altLang="el-GR" sz="2000" baseline="-25000" dirty="0">
                    <a:sym typeface="Symbol" panose="05050102010706020507" pitchFamily="18" charset="2"/>
                  </a:rPr>
                  <a:t>m2</a:t>
                </a:r>
                <a:r>
                  <a:rPr lang="en-US" altLang="el-GR" sz="2000" dirty="0">
                    <a:sym typeface="Symbol" panose="05050102010706020507" pitchFamily="18" charset="2"/>
                  </a:rPr>
                  <a:t>&gt;1/R</a:t>
                </a:r>
                <a:r>
                  <a:rPr lang="en-US" altLang="el-GR" sz="2000" baseline="-25000" dirty="0">
                    <a:sym typeface="Symbol" panose="05050102010706020507" pitchFamily="18" charset="2"/>
                  </a:rPr>
                  <a:t>2</a:t>
                </a:r>
                <a:r>
                  <a:rPr lang="el-GR" altLang="el-GR" sz="2000" dirty="0" smtClean="0">
                    <a:latin typeface="+mn-lt"/>
                    <a:cs typeface="Times New Roman" panose="02020603050405020304" pitchFamily="18" charset="0"/>
                    <a:sym typeface="Symbol" panose="05050102010706020507" pitchFamily="18" charset="2"/>
                  </a:rPr>
                  <a:t>προκύπτει</a:t>
                </a:r>
                <a:r>
                  <a:rPr lang="el-GR" altLang="el-GR" sz="2000" dirty="0">
                    <a:latin typeface="+mn-lt"/>
                    <a:cs typeface="Times New Roman" panose="02020603050405020304" pitchFamily="18" charset="0"/>
                    <a:sym typeface="Symbol" panose="05050102010706020507" pitchFamily="18" charset="2"/>
                  </a:rPr>
                  <a:t>:</a:t>
                </a:r>
                <a:endParaRPr lang="en-US" altLang="el-GR" sz="2000" dirty="0">
                  <a:latin typeface="+mn-lt"/>
                  <a:cs typeface="Times New Roman" panose="02020603050405020304" pitchFamily="18" charset="0"/>
                  <a:sym typeface="Symbol" panose="05050102010706020507" pitchFamily="18" charset="2"/>
                </a:endParaRPr>
              </a:p>
            </p:txBody>
          </p:sp>
        </mc:Choice>
        <mc:Fallback xmlns="">
          <p:sp>
            <p:nvSpPr>
              <p:cNvPr id="14" name="Text Box 86"/>
              <p:cNvSpPr txBox="1">
                <a:spLocks noRot="1" noChangeAspect="1" noMove="1" noResize="1" noEditPoints="1" noAdjustHandles="1" noChangeArrowheads="1" noChangeShapeType="1" noTextEdit="1"/>
              </p:cNvSpPr>
              <p:nvPr/>
            </p:nvSpPr>
            <p:spPr bwMode="auto">
              <a:xfrm>
                <a:off x="449816" y="3805208"/>
                <a:ext cx="8623300" cy="400110"/>
              </a:xfrm>
              <a:prstGeom prst="rect">
                <a:avLst/>
              </a:prstGeom>
              <a:blipFill rotWithShape="0">
                <a:blip r:embed="rId6"/>
                <a:stretch>
                  <a:fillRect l="-141" t="-9091" b="-2575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426211" y="4161162"/>
                <a:ext cx="2697639" cy="91440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d>
                        <m:dPr>
                          <m:begChr m:val="|"/>
                          <m:endChr m:val="|"/>
                          <m:ctrlPr>
                            <a:rPr lang="el-GR" i="1" smtClean="0">
                              <a:latin typeface="Cambria Math" panose="02040503050406030204" pitchFamily="18" charset="0"/>
                            </a:rPr>
                          </m:ctrlPr>
                        </m:dPr>
                        <m:e>
                          <m:sSub>
                            <m:sSubPr>
                              <m:ctrlPr>
                                <a:rPr lang="el-GR"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1</m:t>
                              </m:r>
                            </m:sub>
                          </m:sSub>
                        </m:e>
                      </m:d>
                      <m:r>
                        <a:rPr lang="el-GR" i="1">
                          <a:latin typeface="Cambria Math" panose="02040503050406030204" pitchFamily="18" charset="0"/>
                          <a:ea typeface="Cambria Math" panose="02040503050406030204" pitchFamily="18" charset="0"/>
                        </a:rPr>
                        <m:t>≪</m:t>
                      </m:r>
                      <m:f>
                        <m:fPr>
                          <m:ctrlPr>
                            <a:rPr lang="el-GR"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1</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1</m:t>
                              </m:r>
                            </m:sub>
                          </m:sSub>
                        </m:den>
                      </m:f>
                    </m:oMath>
                  </m:oMathPara>
                </a14:m>
                <a:endParaRPr lang="el-GR" dirty="0" smtClean="0"/>
              </a:p>
            </p:txBody>
          </p:sp>
        </mc:Choice>
        <mc:Fallback xmlns="">
          <p:sp>
            <p:nvSpPr>
              <p:cNvPr id="16" name="TextBox 15"/>
              <p:cNvSpPr txBox="1">
                <a:spLocks noRot="1" noChangeAspect="1" noMove="1" noResize="1" noEditPoints="1" noAdjustHandles="1" noChangeArrowheads="1" noChangeShapeType="1" noTextEdit="1"/>
              </p:cNvSpPr>
              <p:nvPr/>
            </p:nvSpPr>
            <p:spPr>
              <a:xfrm>
                <a:off x="1426211" y="4161162"/>
                <a:ext cx="2697639" cy="914400"/>
              </a:xfrm>
              <a:prstGeom prst="rect">
                <a:avLst/>
              </a:prstGeom>
              <a:blipFill rotWithShape="0">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412646" y="4181007"/>
                <a:ext cx="2697639" cy="91440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d>
                        <m:dPr>
                          <m:begChr m:val="|"/>
                          <m:endChr m:val="|"/>
                          <m:ctrlPr>
                            <a:rPr lang="el-GR" i="1" smtClean="0">
                              <a:latin typeface="Cambria Math" panose="02040503050406030204" pitchFamily="18" charset="0"/>
                            </a:rPr>
                          </m:ctrlPr>
                        </m:dPr>
                        <m:e>
                          <m:sSub>
                            <m:sSubPr>
                              <m:ctrlPr>
                                <a:rPr lang="el-GR"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2</m:t>
                              </m:r>
                            </m:sub>
                          </m:sSub>
                        </m:e>
                      </m:d>
                      <m:r>
                        <a:rPr lang="el-GR" i="1"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rPr>
                          </m:ctrlPr>
                        </m:fPr>
                        <m:num>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2</m:t>
                              </m:r>
                            </m:sub>
                          </m:sSub>
                        </m:num>
                        <m:den>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den>
                      </m:f>
                      <m:r>
                        <a:rPr lang="el-GR" i="1" smtClean="0">
                          <a:latin typeface="Cambria Math" panose="02040503050406030204" pitchFamily="18" charset="0"/>
                          <a:ea typeface="Cambria Math" panose="02040503050406030204" pitchFamily="18" charset="0"/>
                        </a:rPr>
                        <m:t>≫</m:t>
                      </m:r>
                      <m:f>
                        <m:fPr>
                          <m:ctrlPr>
                            <a:rPr lang="el-GR"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sSub>
                            <m:sSubPr>
                              <m:ctrlPr>
                                <a:rPr lang="el-GR" i="1">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den>
                      </m:f>
                    </m:oMath>
                  </m:oMathPara>
                </a14:m>
                <a:endParaRPr lang="el-GR" dirty="0" smtClean="0"/>
              </a:p>
            </p:txBody>
          </p:sp>
        </mc:Choice>
        <mc:Fallback xmlns="">
          <p:sp>
            <p:nvSpPr>
              <p:cNvPr id="17" name="TextBox 16"/>
              <p:cNvSpPr txBox="1">
                <a:spLocks noRot="1" noChangeAspect="1" noMove="1" noResize="1" noEditPoints="1" noAdjustHandles="1" noChangeArrowheads="1" noChangeShapeType="1" noTextEdit="1"/>
              </p:cNvSpPr>
              <p:nvPr/>
            </p:nvSpPr>
            <p:spPr>
              <a:xfrm>
                <a:off x="3412646" y="4181007"/>
                <a:ext cx="2697639" cy="914400"/>
              </a:xfrm>
              <a:prstGeom prst="rect">
                <a:avLst/>
              </a:prstGeom>
              <a:blipFill rotWithShape="0">
                <a:blip r:embed="rId8"/>
                <a:stretch>
                  <a:fillRect/>
                </a:stretch>
              </a:blipFill>
            </p:spPr>
            <p:txBody>
              <a:bodyPr/>
              <a:lstStyle/>
              <a:p>
                <a:r>
                  <a:rPr lang="el-GR">
                    <a:noFill/>
                  </a:rPr>
                  <a:t> </a:t>
                </a:r>
              </a:p>
            </p:txBody>
          </p:sp>
        </mc:Fallback>
      </mc:AlternateContent>
      <p:sp>
        <p:nvSpPr>
          <p:cNvPr id="15" name="Text Box 87"/>
          <p:cNvSpPr txBox="1">
            <a:spLocks noChangeArrowheads="1"/>
          </p:cNvSpPr>
          <p:nvPr/>
        </p:nvSpPr>
        <p:spPr bwMode="auto">
          <a:xfrm>
            <a:off x="450717" y="5031405"/>
            <a:ext cx="8623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cs typeface="Times New Roman" panose="02020603050405020304" pitchFamily="18" charset="0"/>
              </a:rPr>
              <a:t> Υποθέτοντας ότι ο </a:t>
            </a:r>
            <a:r>
              <a:rPr lang="en-US" altLang="el-GR" sz="2000" dirty="0">
                <a:latin typeface="+mn-lt"/>
                <a:cs typeface="Times New Roman" panose="02020603050405020304" pitchFamily="18" charset="0"/>
              </a:rPr>
              <a:t>p</a:t>
            </a:r>
            <a:r>
              <a:rPr lang="en-US" altLang="el-GR" sz="2000" baseline="-25000" dirty="0">
                <a:latin typeface="+mn-lt"/>
                <a:cs typeface="Times New Roman" panose="02020603050405020304" pitchFamily="18" charset="0"/>
              </a:rPr>
              <a:t>1</a:t>
            </a:r>
            <a:r>
              <a:rPr lang="en-US" altLang="el-GR" sz="2000" dirty="0">
                <a:latin typeface="+mn-lt"/>
                <a:cs typeface="Times New Roman" panose="02020603050405020304" pitchFamily="18" charset="0"/>
              </a:rPr>
              <a:t> </a:t>
            </a:r>
            <a:r>
              <a:rPr lang="el-GR" altLang="el-GR" sz="2000" dirty="0">
                <a:latin typeface="+mn-lt"/>
                <a:cs typeface="Times New Roman" panose="02020603050405020304" pitchFamily="18" charset="0"/>
              </a:rPr>
              <a:t>επικρατεί, η γωνιακή συχνότητα </a:t>
            </a:r>
            <a:r>
              <a:rPr lang="el-GR" altLang="el-GR" sz="2000" dirty="0" err="1">
                <a:latin typeface="+mn-lt"/>
                <a:cs typeface="Times New Roman" panose="02020603050405020304" pitchFamily="18" charset="0"/>
              </a:rPr>
              <a:t>μοναδιαίας</a:t>
            </a:r>
            <a:r>
              <a:rPr lang="el-GR" altLang="el-GR" sz="2000" dirty="0">
                <a:latin typeface="+mn-lt"/>
                <a:cs typeface="Times New Roman" panose="02020603050405020304" pitchFamily="18" charset="0"/>
              </a:rPr>
              <a:t> απολαβής </a:t>
            </a:r>
            <a:r>
              <a:rPr lang="el-GR" altLang="el-GR" sz="2000" dirty="0" err="1">
                <a:latin typeface="+mn-lt"/>
                <a:cs typeface="Times New Roman" panose="02020603050405020304" pitchFamily="18" charset="0"/>
              </a:rPr>
              <a:t>ω</a:t>
            </a:r>
            <a:r>
              <a:rPr lang="el-GR" altLang="el-GR" sz="2000" baseline="-25000" dirty="0" err="1">
                <a:latin typeface="+mn-lt"/>
                <a:cs typeface="Times New Roman" panose="02020603050405020304" pitchFamily="18" charset="0"/>
              </a:rPr>
              <a:t>Τ</a:t>
            </a:r>
            <a:r>
              <a:rPr lang="el-GR" altLang="el-GR" sz="2000" dirty="0">
                <a:latin typeface="+mn-lt"/>
                <a:cs typeface="Times New Roman" panose="02020603050405020304" pitchFamily="18" charset="0"/>
              </a:rPr>
              <a:t> είναι:</a:t>
            </a:r>
          </a:p>
        </p:txBody>
      </p:sp>
      <mc:AlternateContent xmlns:mc="http://schemas.openxmlformats.org/markup-compatibility/2006" xmlns:a14="http://schemas.microsoft.com/office/drawing/2010/main">
        <mc:Choice Requires="a14">
          <p:sp>
            <p:nvSpPr>
              <p:cNvPr id="6" name="TextBox 5"/>
              <p:cNvSpPr txBox="1"/>
              <p:nvPr/>
            </p:nvSpPr>
            <p:spPr>
              <a:xfrm>
                <a:off x="1763688" y="5458519"/>
                <a:ext cx="5292588" cy="102182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l-GR" b="0" i="1" smtClean="0">
                              <a:latin typeface="Cambria Math" panose="02040503050406030204" pitchFamily="18" charset="0"/>
                            </a:rPr>
                            <m:t>𝜔</m:t>
                          </m:r>
                        </m:e>
                        <m:sub>
                          <m:r>
                            <m:rPr>
                              <m:sty m:val="p"/>
                            </m:rPr>
                            <a:rPr lang="el-GR" b="0" i="0" smtClean="0">
                              <a:latin typeface="Cambria Math" panose="02040503050406030204" pitchFamily="18" charset="0"/>
                            </a:rPr>
                            <m:t>Τ</m:t>
                          </m:r>
                        </m:sub>
                      </m:sSub>
                      <m:r>
                        <a:rPr lang="el-GR" b="0" i="1" smtClean="0">
                          <a:latin typeface="Cambria Math" panose="02040503050406030204" pitchFamily="18" charset="0"/>
                        </a:rPr>
                        <m:t>=</m:t>
                      </m:r>
                      <m:d>
                        <m:dPr>
                          <m:begChr m:val="|"/>
                          <m:endChr m:val="|"/>
                          <m:ctrlPr>
                            <a:rPr lang="el-GR" i="1">
                              <a:latin typeface="Cambria Math" panose="02040503050406030204" pitchFamily="18" charset="0"/>
                            </a:rPr>
                          </m:ctrlPr>
                        </m:dPr>
                        <m:e>
                          <m:sSub>
                            <m:sSubPr>
                              <m:ctrlPr>
                                <a:rPr lang="el-GR"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1</m:t>
                              </m:r>
                            </m:sub>
                          </m:sSub>
                        </m:e>
                      </m:d>
                      <m:sSub>
                        <m:sSubPr>
                          <m:ctrlPr>
                            <a:rPr lang="en-US" i="1" smtClean="0">
                              <a:latin typeface="Cambria Math" panose="02040503050406030204" pitchFamily="18" charset="0"/>
                            </a:rPr>
                          </m:ctrlPr>
                        </m:sSubPr>
                        <m:e>
                          <m:r>
                            <m:rPr>
                              <m:sty m:val="p"/>
                            </m:rPr>
                            <a:rPr lang="el-GR" b="0" i="0" smtClean="0">
                              <a:latin typeface="Cambria Math" panose="02040503050406030204" pitchFamily="18" charset="0"/>
                            </a:rPr>
                            <m:t>Α</m:t>
                          </m:r>
                        </m:e>
                        <m:sub>
                          <m:r>
                            <a:rPr lang="el-GR" b="0" i="1" smtClean="0">
                              <a:latin typeface="Cambria Math" panose="02040503050406030204" pitchFamily="18" charset="0"/>
                            </a:rPr>
                            <m:t>0</m:t>
                          </m:r>
                        </m:sub>
                      </m:sSub>
                      <m:r>
                        <a:rPr lang="el-GR" b="0" i="1" smtClean="0">
                          <a:latin typeface="Cambria Math" panose="02040503050406030204" pitchFamily="18" charset="0"/>
                        </a:rPr>
                        <m:t>=</m:t>
                      </m:r>
                      <m:f>
                        <m:fPr>
                          <m:ctrlPr>
                            <a:rPr lang="el-GR"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m:t>
                          </m:r>
                        </m:num>
                        <m:den>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den>
                      </m:f>
                      <m:sSub>
                        <m:sSubPr>
                          <m:ctrlPr>
                            <a:rPr lang="el-GR" i="1">
                              <a:latin typeface="Cambria Math" panose="02040503050406030204" pitchFamily="18" charset="0"/>
                            </a:rPr>
                          </m:ctrlPr>
                        </m:sSubPr>
                        <m:e>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l-GR" b="0" i="1" smtClean="0">
                                  <a:latin typeface="Cambria Math" panose="02040503050406030204" pitchFamily="18" charset="0"/>
                                </a:rPr>
                                <m:t>1</m:t>
                              </m:r>
                            </m:sub>
                          </m:sSub>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2</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sSub>
                        <m:sSubPr>
                          <m:ctrlPr>
                            <a:rPr lang="el-GR"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r>
                        <a:rPr lang="el-GR" b="0" i="1" smtClean="0">
                          <a:latin typeface="Cambria Math" panose="02040503050406030204" pitchFamily="18" charset="0"/>
                        </a:rPr>
                        <m:t>=</m:t>
                      </m:r>
                      <m:f>
                        <m:fPr>
                          <m:ctrlPr>
                            <a:rPr lang="en-US" i="1">
                              <a:latin typeface="Cambria Math" panose="02040503050406030204" pitchFamily="18" charset="0"/>
                            </a:rPr>
                          </m:ctrlPr>
                        </m:fPr>
                        <m:num>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l-GR" b="0" i="1" smtClean="0">
                                  <a:latin typeface="Cambria Math" panose="02040503050406030204" pitchFamily="18" charset="0"/>
                                </a:rPr>
                                <m:t>1</m:t>
                              </m:r>
                            </m:sub>
                          </m:sSub>
                        </m:num>
                        <m:den>
                          <m:sSub>
                            <m:sSubPr>
                              <m:ctrlPr>
                                <a:rPr lang="el-GR"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𝐶</m:t>
                              </m:r>
                            </m:sub>
                          </m:sSub>
                        </m:den>
                      </m:f>
                    </m:oMath>
                  </m:oMathPara>
                </a14:m>
                <a:endParaRPr lang="el-GR" dirty="0" smtClean="0"/>
              </a:p>
            </p:txBody>
          </p:sp>
        </mc:Choice>
        <mc:Fallback xmlns="">
          <p:sp>
            <p:nvSpPr>
              <p:cNvPr id="6" name="TextBox 5"/>
              <p:cNvSpPr txBox="1">
                <a:spLocks noRot="1" noChangeAspect="1" noMove="1" noResize="1" noEditPoints="1" noAdjustHandles="1" noChangeArrowheads="1" noChangeShapeType="1" noTextEdit="1"/>
              </p:cNvSpPr>
              <p:nvPr/>
            </p:nvSpPr>
            <p:spPr>
              <a:xfrm>
                <a:off x="1763688" y="5458519"/>
                <a:ext cx="5292588" cy="1021820"/>
              </a:xfrm>
              <a:prstGeom prst="rect">
                <a:avLst/>
              </a:prstGeom>
              <a:blipFill rotWithShape="0">
                <a:blip r:embed="rId9"/>
                <a:stretch>
                  <a:fillRect/>
                </a:stretch>
              </a:blipFill>
            </p:spPr>
            <p:txBody>
              <a:bodyPr/>
              <a:lstStyle/>
              <a:p>
                <a:r>
                  <a:rPr lang="el-GR">
                    <a:noFill/>
                  </a:rPr>
                  <a:t> </a:t>
                </a:r>
              </a:p>
            </p:txBody>
          </p:sp>
        </mc:Fallback>
      </mc:AlternateContent>
    </p:spTree>
    <p:custDataLst>
      <p:tags r:id="rId1"/>
    </p:custDataLst>
    <p:extLst>
      <p:ext uri="{BB962C8B-B14F-4D97-AF65-F5344CB8AC3E}">
        <p14:creationId xmlns:p14="http://schemas.microsoft.com/office/powerpoint/2010/main" val="250549116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57200" y="90121"/>
            <a:ext cx="8229600" cy="1144800"/>
          </a:xfrm>
        </p:spPr>
        <p:txBody>
          <a:bodyPr>
            <a:normAutofit/>
          </a:bodyPr>
          <a:lstStyle/>
          <a:p>
            <a:r>
              <a:rPr lang="el-GR" sz="4000" dirty="0" smtClean="0"/>
              <a:t>Αντιστάθμιση συχνότητας (</a:t>
            </a:r>
            <a:r>
              <a:rPr lang="en-US" sz="4000" dirty="0" smtClean="0"/>
              <a:t>4</a:t>
            </a:r>
            <a:r>
              <a:rPr lang="el-GR" sz="4000" dirty="0" smtClean="0"/>
              <a:t> από 4)</a:t>
            </a:r>
            <a:endParaRPr lang="el-GR" sz="4000" dirty="0"/>
          </a:p>
        </p:txBody>
      </p:sp>
      <p:sp>
        <p:nvSpPr>
          <p:cNvPr id="16" name="Text Box 66"/>
          <p:cNvSpPr txBox="1">
            <a:spLocks noChangeArrowheads="1"/>
          </p:cNvSpPr>
          <p:nvPr/>
        </p:nvSpPr>
        <p:spPr bwMode="auto">
          <a:xfrm>
            <a:off x="188913" y="1012625"/>
            <a:ext cx="8623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j-lt"/>
              </a:rPr>
              <a:t> Οι θέσεις του δεύτερου πόλου </a:t>
            </a:r>
            <a:r>
              <a:rPr lang="en-US" altLang="el-GR" sz="2000" dirty="0">
                <a:latin typeface="+mj-lt"/>
              </a:rPr>
              <a:t>p</a:t>
            </a:r>
            <a:r>
              <a:rPr lang="en-US" altLang="el-GR" sz="2000" baseline="-25000" dirty="0">
                <a:latin typeface="+mj-lt"/>
              </a:rPr>
              <a:t>2</a:t>
            </a:r>
            <a:r>
              <a:rPr lang="el-GR" altLang="el-GR" sz="2000" dirty="0">
                <a:latin typeface="+mj-lt"/>
              </a:rPr>
              <a:t> και της ρίζας ως προς την </a:t>
            </a:r>
            <a:r>
              <a:rPr lang="el-GR" altLang="el-GR" sz="2000" dirty="0" err="1">
                <a:latin typeface="+mj-lt"/>
              </a:rPr>
              <a:t>ω</a:t>
            </a:r>
            <a:r>
              <a:rPr lang="el-GR" altLang="el-GR" sz="2000" baseline="-25000" dirty="0" err="1">
                <a:latin typeface="+mj-lt"/>
              </a:rPr>
              <a:t>Τ</a:t>
            </a:r>
            <a:r>
              <a:rPr lang="el-GR" altLang="el-GR" sz="2000" dirty="0">
                <a:latin typeface="+mj-lt"/>
              </a:rPr>
              <a:t> υπολογίζονται ως εξής:</a:t>
            </a:r>
          </a:p>
        </p:txBody>
      </p:sp>
      <mc:AlternateContent xmlns:mc="http://schemas.openxmlformats.org/markup-compatibility/2006">
        <mc:Choice xmlns:a14="http://schemas.microsoft.com/office/drawing/2010/main" Requires="a14">
          <p:sp>
            <p:nvSpPr>
              <p:cNvPr id="3" name="TextBox 2"/>
              <p:cNvSpPr txBox="1"/>
              <p:nvPr/>
            </p:nvSpPr>
            <p:spPr>
              <a:xfrm>
                <a:off x="755576" y="930295"/>
                <a:ext cx="5904655" cy="2630546"/>
              </a:xfrm>
              <a:prstGeom prst="rect">
                <a:avLst/>
              </a:prstGeom>
            </p:spPr>
            <p:txBody>
              <a:bodyPr vert="horz" wrap="none" lIns="0" tIns="0" rIns="0" bIns="0" rtlCol="0" anchor="ctr">
                <a:noAutofit/>
              </a:bodyPr>
              <a:lstStyle/>
              <a:p>
                <a14:m>
                  <m:oMath xmlns:m="http://schemas.openxmlformats.org/officeDocument/2006/math">
                    <m:d>
                      <m:dPr>
                        <m:begChr m:val="|"/>
                        <m:endChr m:val="|"/>
                        <m:ctrlPr>
                          <a:rPr lang="el-GR" sz="2400" i="1" smtClean="0">
                            <a:latin typeface="Cambria Math" panose="02040503050406030204" pitchFamily="18" charset="0"/>
                          </a:rPr>
                        </m:ctrlPr>
                      </m:dPr>
                      <m:e>
                        <m:f>
                          <m:fPr>
                            <m:ctrlPr>
                              <a:rPr lang="el-GR" sz="2400" i="1">
                                <a:latin typeface="Cambria Math" panose="02040503050406030204" pitchFamily="18" charset="0"/>
                              </a:rPr>
                            </m:ctrlPr>
                          </m:fPr>
                          <m:num>
                            <m:sSub>
                              <m:sSubPr>
                                <m:ctrlPr>
                                  <a:rPr lang="el-GR"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2</m:t>
                                </m:r>
                              </m:sub>
                            </m:sSub>
                          </m:num>
                          <m:den>
                            <m:sSub>
                              <m:sSubPr>
                                <m:ctrlPr>
                                  <a:rPr lang="el-GR" sz="2400" i="1">
                                    <a:latin typeface="Cambria Math" panose="02040503050406030204" pitchFamily="18" charset="0"/>
                                  </a:rPr>
                                </m:ctrlPr>
                              </m:sSubPr>
                              <m:e>
                                <m:r>
                                  <a:rPr lang="el-GR" sz="2400" i="1">
                                    <a:latin typeface="Cambria Math" panose="02040503050406030204" pitchFamily="18" charset="0"/>
                                  </a:rPr>
                                  <m:t>𝜔</m:t>
                                </m:r>
                              </m:e>
                              <m:sub>
                                <m:r>
                                  <m:rPr>
                                    <m:sty m:val="p"/>
                                  </m:rPr>
                                  <a:rPr lang="el-GR" sz="2400">
                                    <a:latin typeface="Cambria Math" panose="02040503050406030204" pitchFamily="18" charset="0"/>
                                  </a:rPr>
                                  <m:t>Τ</m:t>
                                </m:r>
                              </m:sub>
                            </m:sSub>
                          </m:den>
                        </m:f>
                      </m:e>
                    </m:d>
                    <m:r>
                      <a:rPr lang="el-GR" sz="2400" b="0" i="1" smtClean="0">
                        <a:latin typeface="Cambria Math" panose="02040503050406030204" pitchFamily="18" charset="0"/>
                      </a:rPr>
                      <m:t>=</m:t>
                    </m:r>
                    <m:f>
                      <m:fPr>
                        <m:ctrlPr>
                          <a:rPr lang="el-GR" sz="2400" b="0" i="1" smtClean="0">
                            <a:latin typeface="Cambria Math" panose="02040503050406030204" pitchFamily="18" charset="0"/>
                          </a:rPr>
                        </m:ctrlPr>
                      </m:fPr>
                      <m:num>
                        <m:sSub>
                          <m:sSubPr>
                            <m:ctrlPr>
                              <a:rPr lang="el-GR" sz="2400" b="0" i="1" smtClean="0">
                                <a:latin typeface="Cambria Math" panose="02040503050406030204" pitchFamily="18" charset="0"/>
                              </a:rPr>
                            </m:ctrlPr>
                          </m:sSubPr>
                          <m:e>
                            <m:r>
                              <m:rPr>
                                <m:sty m:val="p"/>
                              </m:rPr>
                              <a:rPr lang="en-US" sz="2400" b="0" i="0" smtClean="0">
                                <a:latin typeface="Cambria Math" panose="02040503050406030204" pitchFamily="18" charset="0"/>
                              </a:rPr>
                              <m:t>g</m:t>
                            </m:r>
                          </m:e>
                          <m:sub>
                            <m:r>
                              <a:rPr lang="en-US" sz="2400" b="0" i="1" smtClean="0">
                                <a:latin typeface="Cambria Math" panose="02040503050406030204" pitchFamily="18" charset="0"/>
                              </a:rPr>
                              <m:t>𝑚</m:t>
                            </m:r>
                            <m:r>
                              <a:rPr lang="en-US" sz="2400" b="0" i="1" smtClean="0">
                                <a:latin typeface="Cambria Math" panose="02040503050406030204" pitchFamily="18" charset="0"/>
                              </a:rPr>
                              <m:t>2</m:t>
                            </m:r>
                          </m:sub>
                        </m:sSub>
                      </m:num>
                      <m:den>
                        <m:sSub>
                          <m:sSubPr>
                            <m:ctrlPr>
                              <a:rPr lang="el-GR" sz="2400" i="1">
                                <a:latin typeface="Cambria Math" panose="02040503050406030204" pitchFamily="18" charset="0"/>
                              </a:rPr>
                            </m:ctrlPr>
                          </m:sSubPr>
                          <m:e>
                            <m:r>
                              <m:rPr>
                                <m:sty m:val="p"/>
                              </m:rPr>
                              <a:rPr lang="en-US" sz="2400">
                                <a:latin typeface="Cambria Math" panose="02040503050406030204" pitchFamily="18" charset="0"/>
                              </a:rPr>
                              <m:t>g</m:t>
                            </m:r>
                          </m:e>
                          <m:sub>
                            <m:r>
                              <a:rPr lang="en-US" sz="2400" i="1">
                                <a:latin typeface="Cambria Math" panose="02040503050406030204" pitchFamily="18" charset="0"/>
                              </a:rPr>
                              <m:t>𝑚</m:t>
                            </m:r>
                            <m:r>
                              <a:rPr lang="en-US" sz="2400" b="0" i="1" smtClean="0">
                                <a:latin typeface="Cambria Math" panose="02040503050406030204" pitchFamily="18" charset="0"/>
                              </a:rPr>
                              <m:t>1</m:t>
                            </m:r>
                          </m:sub>
                        </m:sSub>
                      </m:den>
                    </m:f>
                    <m:f>
                      <m:fPr>
                        <m:ctrlPr>
                          <a:rPr lang="el-GR" sz="2400" i="1">
                            <a:latin typeface="Cambria Math" panose="02040503050406030204" pitchFamily="18" charset="0"/>
                          </a:rPr>
                        </m:ctrlPr>
                      </m:fPr>
                      <m:num>
                        <m:sSub>
                          <m:sSubPr>
                            <m:ctrlPr>
                              <a:rPr lang="el-GR" sz="2400" i="1">
                                <a:latin typeface="Cambria Math" panose="02040503050406030204" pitchFamily="18" charset="0"/>
                              </a:rPr>
                            </m:ctrlPr>
                          </m:sSubPr>
                          <m:e>
                            <m:r>
                              <m:rPr>
                                <m:sty m:val="p"/>
                              </m:rPr>
                              <a:rPr lang="en-US" sz="2400" b="0" i="0" smtClean="0">
                                <a:latin typeface="Cambria Math" panose="02040503050406030204" pitchFamily="18" charset="0"/>
                              </a:rPr>
                              <m:t>C</m:t>
                            </m:r>
                          </m:e>
                          <m:sub>
                            <m:r>
                              <a:rPr lang="en-US" sz="2400" b="0" i="1" smtClean="0">
                                <a:latin typeface="Cambria Math" panose="02040503050406030204" pitchFamily="18" charset="0"/>
                              </a:rPr>
                              <m:t>𝐶</m:t>
                            </m:r>
                          </m:sub>
                        </m:sSub>
                      </m:num>
                      <m:den>
                        <m:sSub>
                          <m:sSubPr>
                            <m:ctrlPr>
                              <a:rPr lang="el-GR" sz="2400" i="1">
                                <a:latin typeface="Cambria Math" panose="02040503050406030204" pitchFamily="18" charset="0"/>
                              </a:rPr>
                            </m:ctrlPr>
                          </m:sSubPr>
                          <m:e>
                            <m:r>
                              <m:rPr>
                                <m:sty m:val="p"/>
                              </m:rPr>
                              <a:rPr lang="en-US" sz="2400" b="0" i="0" smtClean="0">
                                <a:latin typeface="Cambria Math" panose="02040503050406030204" pitchFamily="18" charset="0"/>
                              </a:rPr>
                              <m:t>C</m:t>
                            </m:r>
                          </m:e>
                          <m:sub>
                            <m:r>
                              <a:rPr lang="en-US" sz="2400" b="0" i="1" smtClean="0">
                                <a:latin typeface="Cambria Math" panose="02040503050406030204" pitchFamily="18" charset="0"/>
                              </a:rPr>
                              <m:t>2</m:t>
                            </m:r>
                          </m:sub>
                        </m:sSub>
                      </m:den>
                    </m:f>
                  </m:oMath>
                </a14:m>
                <a:r>
                  <a:rPr lang="en-US" dirty="0" smtClean="0"/>
                  <a:t> </a:t>
                </a:r>
                <a:r>
                  <a:rPr lang="en-US" dirty="0" smtClean="0">
                    <a:latin typeface="+mn-lt"/>
                  </a:rPr>
                  <a:t>for stability &gt;2 to </a:t>
                </a:r>
                <a:r>
                  <a:rPr lang="en-US" dirty="0" smtClean="0">
                    <a:latin typeface="+mn-lt"/>
                  </a:rPr>
                  <a:t>4 </a:t>
                </a:r>
              </a:p>
              <a:p>
                <a14:m>
                  <m:oMathPara xmlns:m="http://schemas.openxmlformats.org/officeDocument/2006/math">
                    <m:oMathParaPr>
                      <m:jc m:val="centerGroup"/>
                    </m:oMathParaPr>
                    <m:oMath xmlns:m="http://schemas.openxmlformats.org/officeDocument/2006/math">
                      <m:d>
                        <m:dPr>
                          <m:begChr m:val="|"/>
                          <m:endChr m:val="|"/>
                          <m:ctrlPr>
                            <a:rPr lang="el-GR" i="1">
                              <a:latin typeface="Cambria Math" panose="02040503050406030204" pitchFamily="18" charset="0"/>
                            </a:rPr>
                          </m:ctrlPr>
                        </m:dPr>
                        <m:e>
                          <m:f>
                            <m:fPr>
                              <m:ctrlPr>
                                <a:rPr lang="el-GR" i="1">
                                  <a:latin typeface="Cambria Math" panose="02040503050406030204" pitchFamily="18" charset="0"/>
                                </a:rPr>
                              </m:ctrlPr>
                            </m:fPr>
                            <m:num>
                              <m:r>
                                <a:rPr lang="en-US" i="1">
                                  <a:latin typeface="Cambria Math" panose="02040503050406030204" pitchFamily="18" charset="0"/>
                                </a:rPr>
                                <m:t>𝑧</m:t>
                              </m:r>
                            </m:num>
                            <m:den>
                              <m:sSub>
                                <m:sSubPr>
                                  <m:ctrlPr>
                                    <a:rPr lang="el-GR" i="1">
                                      <a:latin typeface="Cambria Math" panose="02040503050406030204" pitchFamily="18" charset="0"/>
                                    </a:rPr>
                                  </m:ctrlPr>
                                </m:sSubPr>
                                <m:e>
                                  <m:r>
                                    <a:rPr lang="el-GR" i="1">
                                      <a:latin typeface="Cambria Math" panose="02040503050406030204" pitchFamily="18" charset="0"/>
                                    </a:rPr>
                                    <m:t>𝜔</m:t>
                                  </m:r>
                                </m:e>
                                <m:sub>
                                  <m:r>
                                    <m:rPr>
                                      <m:sty m:val="p"/>
                                    </m:rPr>
                                    <a:rPr lang="el-GR">
                                      <a:latin typeface="Cambria Math" panose="02040503050406030204" pitchFamily="18" charset="0"/>
                                    </a:rPr>
                                    <m:t>Τ</m:t>
                                  </m:r>
                                </m:sub>
                              </m:sSub>
                            </m:den>
                          </m:f>
                        </m:e>
                      </m:d>
                      <m:r>
                        <a:rPr lang="el-GR" i="1">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m:rPr>
                                  <m:sty m:val="p"/>
                                </m:rPr>
                                <a:rPr lang="en-US">
                                  <a:latin typeface="Cambria Math" panose="02040503050406030204" pitchFamily="18" charset="0"/>
                                </a:rPr>
                                <m:t>g</m:t>
                              </m:r>
                            </m:e>
                            <m:sub>
                              <m:r>
                                <a:rPr lang="en-US" i="1">
                                  <a:latin typeface="Cambria Math" panose="02040503050406030204" pitchFamily="18" charset="0"/>
                                </a:rPr>
                                <m:t>𝑚</m:t>
                              </m:r>
                              <m:r>
                                <a:rPr lang="en-US" i="1">
                                  <a:latin typeface="Cambria Math" panose="02040503050406030204" pitchFamily="18" charset="0"/>
                                </a:rPr>
                                <m:t>2</m:t>
                              </m:r>
                            </m:sub>
                          </m:sSub>
                        </m:num>
                        <m:den>
                          <m:sSub>
                            <m:sSubPr>
                              <m:ctrlPr>
                                <a:rPr lang="el-GR" i="1">
                                  <a:latin typeface="Cambria Math" panose="02040503050406030204" pitchFamily="18" charset="0"/>
                                </a:rPr>
                              </m:ctrlPr>
                            </m:sSubPr>
                            <m:e>
                              <m:r>
                                <m:rPr>
                                  <m:sty m:val="p"/>
                                </m:rPr>
                                <a:rPr lang="en-US">
                                  <a:latin typeface="Cambria Math" panose="02040503050406030204" pitchFamily="18" charset="0"/>
                                </a:rPr>
                                <m:t>g</m:t>
                              </m:r>
                            </m:e>
                            <m:sub>
                              <m:r>
                                <a:rPr lang="en-US" i="1">
                                  <a:latin typeface="Cambria Math" panose="02040503050406030204" pitchFamily="18" charset="0"/>
                                </a:rPr>
                                <m:t>𝑚</m:t>
                              </m:r>
                              <m:r>
                                <a:rPr lang="en-US" i="1">
                                  <a:latin typeface="Cambria Math" panose="02040503050406030204" pitchFamily="18" charset="0"/>
                                </a:rPr>
                                <m:t>1</m:t>
                              </m:r>
                            </m:sub>
                          </m:sSub>
                        </m:den>
                      </m:f>
                    </m:oMath>
                  </m:oMathPara>
                </a14:m>
                <a:endParaRPr lang="el-GR" dirty="0" smtClean="0">
                  <a:latin typeface="+mn-lt"/>
                </a:endParaRPr>
              </a:p>
            </p:txBody>
          </p:sp>
        </mc:Choice>
        <mc:Fallback>
          <p:sp>
            <p:nvSpPr>
              <p:cNvPr id="3" name="TextBox 2"/>
              <p:cNvSpPr txBox="1">
                <a:spLocks noRot="1" noChangeAspect="1" noMove="1" noResize="1" noEditPoints="1" noAdjustHandles="1" noChangeArrowheads="1" noChangeShapeType="1" noTextEdit="1"/>
              </p:cNvSpPr>
              <p:nvPr/>
            </p:nvSpPr>
            <p:spPr>
              <a:xfrm>
                <a:off x="755576" y="930295"/>
                <a:ext cx="5904655" cy="2630546"/>
              </a:xfrm>
              <a:prstGeom prst="rect">
                <a:avLst/>
              </a:prstGeom>
              <a:blipFill rotWithShape="0">
                <a:blip r:embed="rId3"/>
                <a:stretch>
                  <a:fillRect/>
                </a:stretch>
              </a:blipFill>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4782725" y="1693033"/>
                <a:ext cx="25987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l-GR" altLang="el-GR" dirty="0"/>
                        <m:t>Αν</m:t>
                      </m:r>
                      <m:r>
                        <m:rPr>
                          <m:nor/>
                        </m:rPr>
                        <a:rPr lang="el-GR" altLang="el-GR" dirty="0"/>
                        <m:t> </m:t>
                      </m:r>
                      <m:r>
                        <m:rPr>
                          <m:nor/>
                        </m:rPr>
                        <a:rPr lang="en-US" altLang="el-GR" dirty="0"/>
                        <m:t>C</m:t>
                      </m:r>
                      <m:r>
                        <m:rPr>
                          <m:nor/>
                        </m:rPr>
                        <a:rPr lang="en-US" altLang="el-GR" baseline="-25000" dirty="0"/>
                        <m:t>C</m:t>
                      </m:r>
                      <m:r>
                        <m:rPr>
                          <m:nor/>
                        </m:rPr>
                        <a:rPr lang="en-US" altLang="el-GR" dirty="0"/>
                        <m:t>&gt;</m:t>
                      </m:r>
                      <m:r>
                        <m:rPr>
                          <m:nor/>
                        </m:rPr>
                        <a:rPr lang="en-US" altLang="el-GR" dirty="0"/>
                        <m:t>C</m:t>
                      </m:r>
                      <m:r>
                        <m:rPr>
                          <m:nor/>
                        </m:rPr>
                        <a:rPr lang="en-US" altLang="el-GR" baseline="-25000" dirty="0"/>
                        <m:t>2  </m:t>
                      </m:r>
                      <m:r>
                        <m:rPr>
                          <m:nor/>
                        </m:rPr>
                        <a:rPr lang="el-GR" altLang="el-GR" dirty="0"/>
                        <m:t>και</m:t>
                      </m:r>
                      <m:r>
                        <m:rPr>
                          <m:nor/>
                        </m:rPr>
                        <a:rPr lang="el-GR" altLang="el-GR" dirty="0"/>
                        <m:t>  </m:t>
                      </m:r>
                      <m:r>
                        <m:rPr>
                          <m:nor/>
                        </m:rPr>
                        <a:rPr lang="en-US" altLang="el-GR" dirty="0"/>
                        <m:t>g</m:t>
                      </m:r>
                      <m:r>
                        <m:rPr>
                          <m:nor/>
                        </m:rPr>
                        <a:rPr lang="en-US" altLang="el-GR" baseline="-25000" dirty="0"/>
                        <m:t>m</m:t>
                      </m:r>
                      <m:r>
                        <m:rPr>
                          <m:nor/>
                        </m:rPr>
                        <a:rPr lang="en-US" altLang="el-GR" baseline="-25000" dirty="0"/>
                        <m:t>2&gt;</m:t>
                      </m:r>
                      <m:r>
                        <m:rPr>
                          <m:nor/>
                        </m:rPr>
                        <a:rPr lang="en-US" altLang="el-GR" dirty="0"/>
                        <m:t>gm</m:t>
                      </m:r>
                      <m:r>
                        <m:rPr>
                          <m:nor/>
                        </m:rPr>
                        <a:rPr lang="en-US" altLang="el-GR" baseline="-25000" dirty="0"/>
                        <m:t>1</m:t>
                      </m:r>
                    </m:oMath>
                  </m:oMathPara>
                </a14:m>
                <a:endParaRPr lang="el-GR" dirty="0"/>
              </a:p>
            </p:txBody>
          </p:sp>
        </mc:Choice>
        <mc:Fallback>
          <p:sp>
            <p:nvSpPr>
              <p:cNvPr id="4" name="Rectangle 3"/>
              <p:cNvSpPr>
                <a:spLocks noRot="1" noChangeAspect="1" noMove="1" noResize="1" noEditPoints="1" noAdjustHandles="1" noChangeArrowheads="1" noChangeShapeType="1" noTextEdit="1"/>
              </p:cNvSpPr>
              <p:nvPr/>
            </p:nvSpPr>
            <p:spPr>
              <a:xfrm>
                <a:off x="4782725" y="1693033"/>
                <a:ext cx="2598788" cy="369332"/>
              </a:xfrm>
              <a:prstGeom prst="rect">
                <a:avLst/>
              </a:prstGeom>
              <a:blipFill rotWithShape="0">
                <a:blip r:embed="rId4"/>
                <a:stretch>
                  <a:fillRect b="-13333"/>
                </a:stretch>
              </a:blipFill>
            </p:spPr>
            <p:txBody>
              <a:bodyPr/>
              <a:lstStyle/>
              <a:p>
                <a:r>
                  <a:rPr lang="el-GR">
                    <a:noFill/>
                  </a:rPr>
                  <a:t> </a:t>
                </a:r>
              </a:p>
            </p:txBody>
          </p:sp>
        </mc:Fallback>
      </mc:AlternateContent>
      <p:pic>
        <p:nvPicPr>
          <p:cNvPr id="10" name="Picture 64" descr="Γραφική παράσταση Α προς log(f) και Φ προς log (f)"/>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7409" y="2904374"/>
            <a:ext cx="4504591" cy="2616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κειμένου 1"/>
          <p:cNvSpPr>
            <a:spLocks noGrp="1"/>
          </p:cNvSpPr>
          <p:nvPr>
            <p:ph type="body" sz="half" idx="2"/>
          </p:nvPr>
        </p:nvSpPr>
        <p:spPr>
          <a:xfrm>
            <a:off x="4752019" y="2388830"/>
            <a:ext cx="4391981" cy="4608512"/>
          </a:xfrm>
        </p:spPr>
        <p:txBody>
          <a:bodyPr>
            <a:normAutofit fontScale="92500" lnSpcReduction="10000"/>
          </a:bodyPr>
          <a:lstStyle/>
          <a:p>
            <a:pPr>
              <a:spcBef>
                <a:spcPct val="50000"/>
              </a:spcBef>
            </a:pPr>
            <a:r>
              <a:rPr lang="el-GR" altLang="el-GR" b="1" dirty="0" smtClean="0"/>
              <a:t>Παρατηρήσεις</a:t>
            </a:r>
            <a:r>
              <a:rPr lang="el-GR" altLang="el-GR" b="1" dirty="0"/>
              <a:t>:</a:t>
            </a:r>
          </a:p>
          <a:p>
            <a:pPr>
              <a:spcBef>
                <a:spcPct val="50000"/>
              </a:spcBef>
              <a:buFontTx/>
              <a:buChar char="•"/>
            </a:pPr>
            <a:r>
              <a:rPr lang="el-GR" altLang="el-GR" dirty="0"/>
              <a:t>Η ρίζα στο δεξιό </a:t>
            </a:r>
            <a:r>
              <a:rPr lang="el-GR" altLang="el-GR" dirty="0" err="1"/>
              <a:t>ημιεπίπεδο</a:t>
            </a:r>
            <a:r>
              <a:rPr lang="el-GR" altLang="el-GR" dirty="0"/>
              <a:t> χειροτερεύει το περιθώριο φάσης.</a:t>
            </a:r>
          </a:p>
          <a:p>
            <a:pPr>
              <a:spcBef>
                <a:spcPct val="50000"/>
              </a:spcBef>
              <a:buFontTx/>
              <a:buChar char="•"/>
            </a:pPr>
            <a:r>
              <a:rPr lang="el-GR" altLang="el-GR" dirty="0"/>
              <a:t>Στη διπολική τεχνολογία </a:t>
            </a:r>
            <a:r>
              <a:rPr lang="en-US" altLang="el-GR" dirty="0"/>
              <a:t>g</a:t>
            </a:r>
            <a:r>
              <a:rPr lang="en-US" altLang="el-GR" baseline="-25000" dirty="0"/>
              <a:t>m2</a:t>
            </a:r>
            <a:r>
              <a:rPr lang="en-US" altLang="el-GR" dirty="0"/>
              <a:t>&gt;</a:t>
            </a:r>
            <a:r>
              <a:rPr lang="el-GR" altLang="el-GR" dirty="0"/>
              <a:t>&gt;</a:t>
            </a:r>
            <a:r>
              <a:rPr lang="en-US" altLang="el-GR" dirty="0"/>
              <a:t>g</a:t>
            </a:r>
            <a:r>
              <a:rPr lang="en-US" altLang="el-GR" baseline="-25000" dirty="0"/>
              <a:t>m1</a:t>
            </a:r>
            <a:r>
              <a:rPr lang="el-GR" altLang="el-GR" dirty="0"/>
              <a:t> διότι το ρεύμα της δεύτερης βαθμίδας είναι κανονικά μεγαλύτερο από αυτό της πρώτης.</a:t>
            </a:r>
          </a:p>
          <a:p>
            <a:pPr>
              <a:spcBef>
                <a:spcPct val="50000"/>
              </a:spcBef>
              <a:buFontTx/>
              <a:buChar char="•"/>
            </a:pPr>
            <a:r>
              <a:rPr lang="el-GR" altLang="el-GR" dirty="0"/>
              <a:t>Στην τεχνολογία </a:t>
            </a:r>
            <a:r>
              <a:rPr lang="en-US" altLang="el-GR" dirty="0"/>
              <a:t>CMOS</a:t>
            </a:r>
            <a:r>
              <a:rPr lang="el-GR" altLang="el-GR" dirty="0"/>
              <a:t> το </a:t>
            </a:r>
            <a:r>
              <a:rPr lang="en-US" altLang="el-GR" dirty="0"/>
              <a:t>g</a:t>
            </a:r>
            <a:r>
              <a:rPr lang="en-US" altLang="el-GR" baseline="-25000" dirty="0"/>
              <a:t>m</a:t>
            </a:r>
            <a:r>
              <a:rPr lang="en-US" altLang="el-GR" dirty="0"/>
              <a:t> </a:t>
            </a:r>
            <a:r>
              <a:rPr lang="el-GR" altLang="el-GR" dirty="0"/>
              <a:t>είναι ανάλογο της τετραγωνικής ρίζας του Ι. Επίσης η βαθμίδα εισόδου πρέπει να έχει μεγάλη διαγωγιμότητα για μικρότερο θερμικό θόρυβο.</a:t>
            </a:r>
          </a:p>
          <a:p>
            <a:pPr>
              <a:spcBef>
                <a:spcPct val="50000"/>
              </a:spcBef>
              <a:buFontTx/>
              <a:buChar char="•"/>
            </a:pPr>
            <a:r>
              <a:rPr lang="el-GR" altLang="el-GR" dirty="0"/>
              <a:t>Στην πράξη το εφικτό περιθώριο φάσης δεν εγγυάται την ευστάθεια. </a:t>
            </a:r>
          </a:p>
          <a:p>
            <a:endParaRPr lang="el-GR" dirty="0"/>
          </a:p>
        </p:txBody>
      </p:sp>
    </p:spTree>
    <p:custDataLst>
      <p:tags r:id="rId1"/>
    </p:custDataLst>
    <p:extLst>
      <p:ext uri="{BB962C8B-B14F-4D97-AF65-F5344CB8AC3E}">
        <p14:creationId xmlns:p14="http://schemas.microsoft.com/office/powerpoint/2010/main" val="428679764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 Κατάργηση της ρίζας δεξιού </a:t>
            </a:r>
            <a:r>
              <a:rPr lang="el-GR" dirty="0" err="1" smtClean="0"/>
              <a:t>ημιεπιπέδου</a:t>
            </a:r>
            <a:r>
              <a:rPr lang="en-US" dirty="0" smtClean="0"/>
              <a:t> (</a:t>
            </a:r>
            <a:r>
              <a:rPr lang="el-GR" dirty="0" smtClean="0"/>
              <a:t>1 από 2)</a:t>
            </a:r>
            <a:endParaRPr lang="el-GR" dirty="0"/>
          </a:p>
        </p:txBody>
      </p:sp>
      <p:sp>
        <p:nvSpPr>
          <p:cNvPr id="3" name="Θέση κειμένου 2"/>
          <p:cNvSpPr>
            <a:spLocks noGrp="1"/>
          </p:cNvSpPr>
          <p:nvPr>
            <p:ph type="body" sz="half" idx="2"/>
          </p:nvPr>
        </p:nvSpPr>
        <p:spPr>
          <a:xfrm>
            <a:off x="457200" y="1556792"/>
            <a:ext cx="5915000" cy="2404089"/>
          </a:xfrm>
        </p:spPr>
        <p:txBody>
          <a:bodyPr/>
          <a:lstStyle/>
          <a:p>
            <a:pPr>
              <a:spcBef>
                <a:spcPct val="50000"/>
              </a:spcBef>
              <a:buFontTx/>
              <a:buChar char="•"/>
            </a:pPr>
            <a:r>
              <a:rPr lang="el-GR" altLang="el-GR" dirty="0" err="1"/>
              <a:t>Ακολουθητής</a:t>
            </a:r>
            <a:r>
              <a:rPr lang="el-GR" altLang="el-GR" dirty="0"/>
              <a:t> πηγής</a:t>
            </a:r>
          </a:p>
          <a:p>
            <a:pPr>
              <a:spcBef>
                <a:spcPct val="50000"/>
              </a:spcBef>
              <a:buFontTx/>
              <a:buChar char="•"/>
            </a:pPr>
            <a:r>
              <a:rPr lang="el-GR" altLang="el-GR" dirty="0"/>
              <a:t>Αντίσταση μηδενισμού </a:t>
            </a:r>
            <a:r>
              <a:rPr lang="el-GR" altLang="el-GR" dirty="0" smtClean="0"/>
              <a:t>ρίζας</a:t>
            </a:r>
            <a:endParaRPr lang="el-GR" altLang="el-GR" dirty="0"/>
          </a:p>
          <a:p>
            <a:pPr>
              <a:spcBef>
                <a:spcPct val="50000"/>
              </a:spcBef>
            </a:pPr>
            <a:r>
              <a:rPr lang="el-GR" altLang="el-GR" dirty="0"/>
              <a:t>Η ρίζα οφείλεται σε ανατροφοδότηση του σήματος σε ένα σημείο με διαφορά φάσης </a:t>
            </a:r>
            <a:r>
              <a:rPr lang="el-GR" altLang="el-GR" dirty="0" smtClean="0"/>
              <a:t>180</a:t>
            </a:r>
            <a:r>
              <a:rPr lang="el-GR" altLang="el-GR" baseline="30000" dirty="0" smtClean="0"/>
              <a:t>0</a:t>
            </a:r>
            <a:endParaRPr lang="el-GR" altLang="el-GR" dirty="0"/>
          </a:p>
          <a:p>
            <a:pPr>
              <a:spcBef>
                <a:spcPct val="50000"/>
              </a:spcBef>
            </a:pPr>
            <a:r>
              <a:rPr lang="el-GR" altLang="el-GR" b="1" dirty="0"/>
              <a:t>Λύση:</a:t>
            </a:r>
            <a:r>
              <a:rPr lang="el-GR" altLang="el-GR" dirty="0"/>
              <a:t> 1.Κατάργηση της ανατροφοδότησης με έναν </a:t>
            </a:r>
            <a:r>
              <a:rPr lang="el-GR" altLang="el-GR" dirty="0" err="1"/>
              <a:t>ακολουθητή</a:t>
            </a:r>
            <a:r>
              <a:rPr lang="el-GR" altLang="el-GR" dirty="0"/>
              <a:t> πηγής</a:t>
            </a:r>
          </a:p>
          <a:p>
            <a:endParaRPr lang="el-GR" dirty="0"/>
          </a:p>
        </p:txBody>
      </p:sp>
      <p:pic>
        <p:nvPicPr>
          <p:cNvPr id="5" name="Picture 92" descr="Κύκλωμα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72200" y="1556792"/>
            <a:ext cx="2511306" cy="240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3" descr="Κύκλωμα με ακολουθητη πηγής για την κατάργηση ρίζας δεξιού επιπέδου"/>
          <p:cNvPicPr>
            <a:picLocks noChangeAspect="1" noChangeArrowheads="1"/>
          </p:cNvPicPr>
          <p:nvPr/>
        </p:nvPicPr>
        <p:blipFill>
          <a:blip r:embed="rId4">
            <a:extLst>
              <a:ext uri="{28A0092B-C50C-407E-A947-70E740481C1C}">
                <a14:useLocalDpi xmlns:a14="http://schemas.microsoft.com/office/drawing/2010/main" val="0"/>
              </a:ext>
            </a:extLst>
          </a:blip>
          <a:srcRect b="7648"/>
          <a:stretch>
            <a:fillRect/>
          </a:stretch>
        </p:blipFill>
        <p:spPr bwMode="auto">
          <a:xfrm>
            <a:off x="359532" y="4185084"/>
            <a:ext cx="4536504" cy="18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95"/>
          <p:cNvSpPr txBox="1">
            <a:spLocks noChangeArrowheads="1"/>
          </p:cNvSpPr>
          <p:nvPr/>
        </p:nvSpPr>
        <p:spPr bwMode="auto">
          <a:xfrm>
            <a:off x="5016500" y="4185084"/>
            <a:ext cx="36703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j-lt"/>
              </a:rPr>
              <a:t> Μειονεκτήματα</a:t>
            </a:r>
            <a:r>
              <a:rPr lang="el-GR" altLang="el-GR" sz="2000" dirty="0" smtClean="0">
                <a:latin typeface="+mj-lt"/>
              </a:rPr>
              <a:t>:</a:t>
            </a:r>
            <a:endParaRPr lang="el-GR" altLang="el-GR" sz="2000" baseline="-25000" dirty="0">
              <a:latin typeface="+mj-lt"/>
            </a:endParaRPr>
          </a:p>
          <a:p>
            <a:pPr algn="l">
              <a:spcBef>
                <a:spcPct val="50000"/>
              </a:spcBef>
              <a:buFontTx/>
              <a:buChar char="•"/>
            </a:pPr>
            <a:r>
              <a:rPr lang="el-GR" altLang="el-GR" sz="2000" dirty="0">
                <a:latin typeface="+mj-lt"/>
              </a:rPr>
              <a:t>  Επιφάνεια</a:t>
            </a:r>
          </a:p>
          <a:p>
            <a:pPr algn="l">
              <a:spcBef>
                <a:spcPct val="50000"/>
              </a:spcBef>
              <a:buFontTx/>
              <a:buChar char="•"/>
            </a:pPr>
            <a:r>
              <a:rPr lang="el-GR" altLang="el-GR" sz="2000" dirty="0">
                <a:latin typeface="+mj-lt"/>
              </a:rPr>
              <a:t>  Κατανάλωση ισχύος</a:t>
            </a:r>
          </a:p>
          <a:p>
            <a:pPr algn="l">
              <a:spcBef>
                <a:spcPct val="50000"/>
              </a:spcBef>
              <a:buFontTx/>
              <a:buChar char="•"/>
            </a:pPr>
            <a:r>
              <a:rPr lang="el-GR" altLang="el-GR" sz="2000" dirty="0">
                <a:latin typeface="+mj-lt"/>
              </a:rPr>
              <a:t>  Στην πράξη δημιουργεί διπλό δρόμο ανατροφοδότησης και επομένως πιθανή αστάθεια.</a:t>
            </a:r>
          </a:p>
        </p:txBody>
      </p:sp>
    </p:spTree>
    <p:custDataLst>
      <p:tags r:id="rId1"/>
    </p:custDataLst>
    <p:extLst>
      <p:ext uri="{BB962C8B-B14F-4D97-AF65-F5344CB8AC3E}">
        <p14:creationId xmlns:p14="http://schemas.microsoft.com/office/powerpoint/2010/main" val="12567071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 Κατάργηση της ρίζας δεξιού </a:t>
            </a:r>
            <a:r>
              <a:rPr lang="el-GR" dirty="0" err="1"/>
              <a:t>ημιεπιπέδου</a:t>
            </a:r>
            <a:r>
              <a:rPr lang="el-GR" dirty="0"/>
              <a:t> </a:t>
            </a:r>
            <a:r>
              <a:rPr lang="el-GR" dirty="0" smtClean="0"/>
              <a:t>(</a:t>
            </a:r>
            <a:r>
              <a:rPr lang="en-US" dirty="0" smtClean="0"/>
              <a:t>2</a:t>
            </a:r>
            <a:r>
              <a:rPr lang="el-GR" dirty="0" smtClean="0"/>
              <a:t> από 2</a:t>
            </a:r>
            <a:r>
              <a:rPr lang="el-GR" dirty="0"/>
              <a:t>)</a:t>
            </a:r>
          </a:p>
        </p:txBody>
      </p:sp>
      <p:pic>
        <p:nvPicPr>
          <p:cNvPr id="5" name="Picture 7" descr="Κύκλωμα με αντίσταση μηδενισμού ρίζας για την κατάργηση ρίζας δεξιού επιπέδου"/>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68144" y="1556792"/>
            <a:ext cx="2629983" cy="22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κειμένου 2"/>
          <p:cNvSpPr>
            <a:spLocks noGrp="1"/>
          </p:cNvSpPr>
          <p:nvPr>
            <p:ph type="body" sz="half" idx="2"/>
          </p:nvPr>
        </p:nvSpPr>
        <p:spPr>
          <a:xfrm>
            <a:off x="457200" y="1556792"/>
            <a:ext cx="5662972" cy="1116124"/>
          </a:xfrm>
        </p:spPr>
        <p:txBody>
          <a:bodyPr>
            <a:normAutofit lnSpcReduction="10000"/>
          </a:bodyPr>
          <a:lstStyle/>
          <a:p>
            <a:pPr>
              <a:spcBef>
                <a:spcPct val="50000"/>
              </a:spcBef>
            </a:pPr>
            <a:r>
              <a:rPr lang="el-GR" altLang="el-GR" b="1" dirty="0" smtClean="0"/>
              <a:t>Λύση:</a:t>
            </a:r>
            <a:r>
              <a:rPr lang="el-GR" altLang="el-GR" dirty="0" smtClean="0"/>
              <a:t> 2. </a:t>
            </a:r>
            <a:r>
              <a:rPr lang="el-GR" altLang="el-GR" dirty="0"/>
              <a:t>Αντίσταση μηδενισμού ρίζας.</a:t>
            </a:r>
          </a:p>
          <a:p>
            <a:pPr>
              <a:spcBef>
                <a:spcPct val="50000"/>
              </a:spcBef>
            </a:pPr>
            <a:r>
              <a:rPr lang="el-GR" altLang="el-GR" dirty="0"/>
              <a:t>Η θέση της ρίζας απομακρύνεται με μία αντίσταση σε σειρά με τη </a:t>
            </a:r>
            <a:r>
              <a:rPr lang="en-US" altLang="el-GR" dirty="0"/>
              <a:t>C</a:t>
            </a:r>
            <a:r>
              <a:rPr lang="en-US" altLang="el-GR" baseline="-25000" dirty="0"/>
              <a:t>C</a:t>
            </a:r>
            <a:endParaRPr lang="el-GR" altLang="el-GR" dirty="0"/>
          </a:p>
          <a:p>
            <a:endParaRPr lang="el-GR" dirty="0"/>
          </a:p>
        </p:txBody>
      </p:sp>
      <mc:AlternateContent xmlns:mc="http://schemas.openxmlformats.org/markup-compatibility/2006" xmlns:a14="http://schemas.microsoft.com/office/drawing/2010/main">
        <mc:Choice Requires="a14">
          <p:sp>
            <p:nvSpPr>
              <p:cNvPr id="2" name="TextBox 1"/>
              <p:cNvSpPr txBox="1"/>
              <p:nvPr/>
            </p:nvSpPr>
            <p:spPr>
              <a:xfrm>
                <a:off x="323528" y="2847060"/>
                <a:ext cx="4457216" cy="1405880"/>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f>
                        <m:fPr>
                          <m:ctrlPr>
                            <a:rPr lang="el-GR" i="1" smtClean="0">
                              <a:latin typeface="Cambria Math" panose="02040503050406030204" pitchFamily="18" charset="0"/>
                            </a:rPr>
                          </m:ctrlPr>
                        </m:fPr>
                        <m:num>
                          <m:sSub>
                            <m:sSubPr>
                              <m:ctrlPr>
                                <a:rPr lang="el-GR"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0</m:t>
                              </m:r>
                            </m:sub>
                          </m:sSub>
                        </m:num>
                        <m:den>
                          <m:sSub>
                            <m:sSubPr>
                              <m:ctrlPr>
                                <a:rPr lang="el-GR"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𝑖𝑛</m:t>
                              </m:r>
                            </m:sub>
                          </m:sSub>
                        </m:den>
                      </m:f>
                      <m:r>
                        <a:rPr lang="el-GR" i="1" smtClean="0">
                          <a:latin typeface="Cambria Math" panose="02040503050406030204" pitchFamily="18" charset="0"/>
                          <a:ea typeface="Cambria Math" panose="02040503050406030204" pitchFamily="18" charset="0"/>
                        </a:rPr>
                        <m:t>≅</m:t>
                      </m:r>
                      <m:f>
                        <m:fPr>
                          <m:ctrlPr>
                            <a:rPr lang="el-GR" i="1" smtClean="0">
                              <a:latin typeface="Cambria Math" panose="02040503050406030204" pitchFamily="18" charset="0"/>
                              <a:ea typeface="Cambria Math" panose="02040503050406030204" pitchFamily="18" charset="0"/>
                            </a:rPr>
                          </m:ctrlPr>
                        </m:fPr>
                        <m:num>
                          <m:sSub>
                            <m:sSubPr>
                              <m:ctrlPr>
                                <a:rPr lang="el-GR"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𝐴</m:t>
                              </m:r>
                            </m:e>
                            <m:sub>
                              <m:r>
                                <a:rPr lang="en-US" b="0" i="1" smtClean="0">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𝑧</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𝑔</m:t>
                                  </m:r>
                                </m:e>
                                <m:sub>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2</m:t>
                                  </m:r>
                                </m:sub>
                              </m:sSub>
                            </m:den>
                          </m:f>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𝐶</m:t>
                              </m:r>
                            </m:e>
                            <m:sub>
                              <m:r>
                                <a:rPr lang="en-US" b="0" i="1" smtClean="0">
                                  <a:latin typeface="Cambria Math" panose="02040503050406030204" pitchFamily="18" charset="0"/>
                                  <a:ea typeface="Cambria Math" panose="02040503050406030204" pitchFamily="18" charset="0"/>
                                </a:rPr>
                                <m:t>𝐶</m:t>
                              </m:r>
                            </m:sub>
                          </m:sSub>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ea typeface="Cambria Math" panose="02040503050406030204" pitchFamily="18" charset="0"/>
                            </a:rPr>
                            <m:t>(1+</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𝑠</m:t>
                              </m:r>
                            </m:num>
                            <m:den>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𝑝</m:t>
                                  </m:r>
                                </m:e>
                                <m:sub>
                                  <m:r>
                                    <a:rPr lang="en-US" b="0" i="1" smtClean="0">
                                      <a:latin typeface="Cambria Math" panose="02040503050406030204" pitchFamily="18" charset="0"/>
                                      <a:ea typeface="Cambria Math" panose="02040503050406030204" pitchFamily="18" charset="0"/>
                                    </a:rPr>
                                    <m:t>1</m:t>
                                  </m:r>
                                </m:sub>
                              </m:sSub>
                            </m:den>
                          </m:f>
                          <m:r>
                            <a:rPr lang="en-US" i="1">
                              <a:latin typeface="Cambria Math" panose="02040503050406030204" pitchFamily="18" charset="0"/>
                              <a:ea typeface="Cambria Math" panose="02040503050406030204" pitchFamily="18" charset="0"/>
                            </a:rPr>
                            <m:t>)(1+</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𝑠</m:t>
                              </m:r>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𝑝</m:t>
                                  </m:r>
                                </m:e>
                                <m:sub>
                                  <m:r>
                                    <a:rPr lang="en-US" b="0" i="1" smtClean="0">
                                      <a:latin typeface="Cambria Math" panose="02040503050406030204" pitchFamily="18" charset="0"/>
                                      <a:ea typeface="Cambria Math" panose="02040503050406030204" pitchFamily="18" charset="0"/>
                                    </a:rPr>
                                    <m:t>2</m:t>
                                  </m:r>
                                </m:sub>
                              </m:sSub>
                            </m:den>
                          </m:f>
                          <m:r>
                            <a:rPr lang="en-US" i="1">
                              <a:latin typeface="Cambria Math" panose="02040503050406030204" pitchFamily="18" charset="0"/>
                              <a:ea typeface="Cambria Math" panose="02040503050406030204" pitchFamily="18" charset="0"/>
                            </a:rPr>
                            <m:t>)</m:t>
                          </m:r>
                        </m:den>
                      </m:f>
                    </m:oMath>
                  </m:oMathPara>
                </a14:m>
                <a:endParaRPr lang="el-GR" dirty="0" smtClean="0"/>
              </a:p>
            </p:txBody>
          </p:sp>
        </mc:Choice>
        <mc:Fallback xmlns="">
          <p:sp>
            <p:nvSpPr>
              <p:cNvPr id="2" name="TextBox 1"/>
              <p:cNvSpPr txBox="1">
                <a:spLocks noRot="1" noChangeAspect="1" noMove="1" noResize="1" noEditPoints="1" noAdjustHandles="1" noChangeArrowheads="1" noChangeShapeType="1" noTextEdit="1"/>
              </p:cNvSpPr>
              <p:nvPr/>
            </p:nvSpPr>
            <p:spPr>
              <a:xfrm>
                <a:off x="323528" y="2847060"/>
                <a:ext cx="4457216" cy="1405880"/>
              </a:xfrm>
              <a:prstGeom prst="rect">
                <a:avLst/>
              </a:prstGeom>
              <a:blipFill rotWithShape="0">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139952" y="2857172"/>
                <a:ext cx="2329408" cy="1569912"/>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r>
                        <a:rPr lang="el-GR" b="0" i="1" smtClean="0">
                          <a:latin typeface="Cambria Math" panose="02040503050406030204" pitchFamily="18" charset="0"/>
                        </a:rPr>
                        <m:t>𝑧</m:t>
                      </m:r>
                      <m:r>
                        <a:rPr lang="el-GR" b="0" i="1" smtClean="0">
                          <a:latin typeface="Cambria Math" panose="02040503050406030204" pitchFamily="18" charset="0"/>
                        </a:rPr>
                        <m:t>=</m:t>
                      </m:r>
                      <m:f>
                        <m:fPr>
                          <m:ctrlPr>
                            <a:rPr lang="el-GR" b="0" i="1" smtClean="0">
                              <a:latin typeface="Cambria Math" panose="02040503050406030204" pitchFamily="18" charset="0"/>
                            </a:rPr>
                          </m:ctrlPr>
                        </m:fPr>
                        <m:num>
                          <m:r>
                            <a:rPr lang="el-GR" b="0" i="1" smtClean="0">
                              <a:latin typeface="Cambria Math" panose="02040503050406030204" pitchFamily="18" charset="0"/>
                            </a:rPr>
                            <m:t>1</m:t>
                          </m:r>
                        </m:num>
                        <m:den>
                          <m:sSub>
                            <m:sSubPr>
                              <m:ctrlPr>
                                <a:rPr lang="el-GR" b="0" i="1" smtClean="0">
                                  <a:latin typeface="Cambria Math" panose="02040503050406030204" pitchFamily="18" charset="0"/>
                                </a:rPr>
                              </m:ctrlPr>
                            </m:sSubPr>
                            <m:e>
                              <m:r>
                                <a:rPr lang="el-GR" b="0" i="1" smtClean="0">
                                  <a:latin typeface="Cambria Math" panose="02040503050406030204" pitchFamily="18" charset="0"/>
                                </a:rPr>
                                <m:t>𝐶</m:t>
                              </m:r>
                            </m:e>
                            <m:sub>
                              <m:r>
                                <a:rPr lang="el-GR" b="0" i="1" smtClean="0">
                                  <a:latin typeface="Cambria Math" panose="02040503050406030204" pitchFamily="18" charset="0"/>
                                </a:rPr>
                                <m:t>𝐶</m:t>
                              </m:r>
                            </m:sub>
                          </m:sSub>
                          <m:r>
                            <a:rPr lang="el-GR" b="0" i="1" smtClean="0">
                              <a:latin typeface="Cambria Math" panose="02040503050406030204" pitchFamily="18" charset="0"/>
                            </a:rPr>
                            <m:t>(</m:t>
                          </m:r>
                          <m:f>
                            <m:fPr>
                              <m:ctrlPr>
                                <a:rPr lang="el-GR" i="1">
                                  <a:latin typeface="Cambria Math" panose="02040503050406030204" pitchFamily="18" charset="0"/>
                                  <a:ea typeface="Cambria Math" panose="02040503050406030204" pitchFamily="18" charset="0"/>
                                </a:rPr>
                              </m:ctrlPr>
                            </m:fPr>
                            <m:num>
                              <m:r>
                                <a:rPr lang="el-GR" i="1">
                                  <a:latin typeface="Cambria Math" panose="02040503050406030204" pitchFamily="18" charset="0"/>
                                  <a:ea typeface="Cambria Math" panose="02040503050406030204" pitchFamily="18" charset="0"/>
                                </a:rPr>
                                <m:t>1</m:t>
                              </m:r>
                            </m:num>
                            <m:den>
                              <m:sSub>
                                <m:sSubPr>
                                  <m:ctrlPr>
                                    <a:rPr lang="el-GR"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𝑔</m:t>
                                  </m:r>
                                </m:e>
                                <m:sub>
                                  <m:r>
                                    <a:rPr lang="el-GR" i="1">
                                      <a:latin typeface="Cambria Math" panose="02040503050406030204" pitchFamily="18" charset="0"/>
                                      <a:ea typeface="Cambria Math" panose="02040503050406030204" pitchFamily="18" charset="0"/>
                                    </a:rPr>
                                    <m:t>𝑚</m:t>
                                  </m:r>
                                  <m:r>
                                    <a:rPr lang="el-GR" i="1">
                                      <a:latin typeface="Cambria Math" panose="02040503050406030204" pitchFamily="18" charset="0"/>
                                      <a:ea typeface="Cambria Math" panose="02040503050406030204" pitchFamily="18" charset="0"/>
                                    </a:rPr>
                                    <m:t>2</m:t>
                                  </m:r>
                                </m:sub>
                              </m:sSub>
                            </m:den>
                          </m:f>
                          <m:r>
                            <a:rPr lang="el-GR" b="0" i="1" smtClean="0">
                              <a:latin typeface="Cambria Math" panose="02040503050406030204" pitchFamily="18" charset="0"/>
                              <a:ea typeface="Cambria Math" panose="02040503050406030204" pitchFamily="18" charset="0"/>
                            </a:rPr>
                            <m:t>−</m:t>
                          </m:r>
                          <m:sSub>
                            <m:sSubPr>
                              <m:ctrlPr>
                                <a:rPr lang="el-GR"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𝑅</m:t>
                              </m:r>
                            </m:e>
                            <m:sub>
                              <m:r>
                                <a:rPr lang="el-GR" i="1">
                                  <a:latin typeface="Cambria Math" panose="02040503050406030204" pitchFamily="18" charset="0"/>
                                  <a:ea typeface="Cambria Math" panose="02040503050406030204" pitchFamily="18" charset="0"/>
                                </a:rPr>
                                <m:t>𝑧</m:t>
                              </m:r>
                            </m:sub>
                          </m:sSub>
                          <m:r>
                            <a:rPr lang="el-GR" b="0" i="1" smtClean="0">
                              <a:latin typeface="Cambria Math" panose="02040503050406030204" pitchFamily="18" charset="0"/>
                            </a:rPr>
                            <m:t>)</m:t>
                          </m:r>
                        </m:den>
                      </m:f>
                    </m:oMath>
                  </m:oMathPara>
                </a14:m>
                <a:endParaRPr lang="el-GR" dirty="0" smtClean="0"/>
              </a:p>
            </p:txBody>
          </p:sp>
        </mc:Choice>
        <mc:Fallback xmlns="">
          <p:sp>
            <p:nvSpPr>
              <p:cNvPr id="9" name="TextBox 8"/>
              <p:cNvSpPr txBox="1">
                <a:spLocks noRot="1" noChangeAspect="1" noMove="1" noResize="1" noEditPoints="1" noAdjustHandles="1" noChangeArrowheads="1" noChangeShapeType="1" noTextEdit="1"/>
              </p:cNvSpPr>
              <p:nvPr/>
            </p:nvSpPr>
            <p:spPr>
              <a:xfrm>
                <a:off x="4139952" y="2857172"/>
                <a:ext cx="2329408" cy="1569912"/>
              </a:xfrm>
              <a:prstGeom prst="rect">
                <a:avLst/>
              </a:prstGeom>
              <a:blipFill rotWithShape="0">
                <a:blip r:embed="rId5"/>
                <a:stretch>
                  <a:fillRect/>
                </a:stretch>
              </a:blipFill>
            </p:spPr>
            <p:txBody>
              <a:bodyPr/>
              <a:lstStyle/>
              <a:p>
                <a:r>
                  <a:rPr lang="el-GR">
                    <a:noFill/>
                  </a:rPr>
                  <a:t> </a:t>
                </a:r>
              </a:p>
            </p:txBody>
          </p:sp>
        </mc:Fallback>
      </mc:AlternateContent>
      <p:sp>
        <p:nvSpPr>
          <p:cNvPr id="8" name="Text Box 11"/>
          <p:cNvSpPr txBox="1">
            <a:spLocks noChangeArrowheads="1"/>
          </p:cNvSpPr>
          <p:nvPr/>
        </p:nvSpPr>
        <p:spPr bwMode="auto">
          <a:xfrm>
            <a:off x="1684254" y="4437196"/>
            <a:ext cx="701632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buFontTx/>
              <a:buChar char="•"/>
            </a:pPr>
            <a:r>
              <a:rPr lang="el-GR" altLang="el-GR" sz="2000" b="1" dirty="0">
                <a:latin typeface="+mj-lt"/>
              </a:rPr>
              <a:t> </a:t>
            </a:r>
            <a:r>
              <a:rPr lang="el-GR" altLang="el-GR" sz="2000" dirty="0">
                <a:latin typeface="+mj-lt"/>
              </a:rPr>
              <a:t>Οι πόλοι είναι κοντά στις αρχικές τους θέσεις</a:t>
            </a:r>
          </a:p>
          <a:p>
            <a:pPr algn="l">
              <a:spcBef>
                <a:spcPct val="50000"/>
              </a:spcBef>
              <a:buFontTx/>
              <a:buChar char="•"/>
            </a:pPr>
            <a:r>
              <a:rPr lang="el-GR" altLang="el-GR" sz="2000" dirty="0">
                <a:latin typeface="+mj-lt"/>
              </a:rPr>
              <a:t> Η ρίζα μετακινείται σύμφωνα με την </a:t>
            </a:r>
            <a:r>
              <a:rPr lang="en-US" altLang="el-GR" sz="2000" dirty="0">
                <a:latin typeface="+mj-lt"/>
              </a:rPr>
              <a:t>R</a:t>
            </a:r>
            <a:r>
              <a:rPr lang="en-US" altLang="el-GR" sz="2000" baseline="-25000" dirty="0">
                <a:latin typeface="+mj-lt"/>
              </a:rPr>
              <a:t>Z</a:t>
            </a:r>
            <a:endParaRPr lang="en-US" altLang="el-GR" sz="2000" dirty="0">
              <a:latin typeface="+mj-lt"/>
            </a:endParaRPr>
          </a:p>
          <a:p>
            <a:pPr algn="l">
              <a:spcBef>
                <a:spcPct val="50000"/>
              </a:spcBef>
              <a:buFontTx/>
              <a:buChar char="•"/>
            </a:pPr>
            <a:r>
              <a:rPr lang="el-GR" altLang="el-GR" sz="2000" dirty="0">
                <a:latin typeface="+mj-lt"/>
              </a:rPr>
              <a:t>Αν</a:t>
            </a:r>
            <a:r>
              <a:rPr lang="en-US" altLang="el-GR" sz="2000" dirty="0">
                <a:latin typeface="+mj-lt"/>
              </a:rPr>
              <a:t> R</a:t>
            </a:r>
            <a:r>
              <a:rPr lang="en-US" altLang="el-GR" sz="2000" baseline="-25000" dirty="0">
                <a:latin typeface="+mj-lt"/>
              </a:rPr>
              <a:t>Z</a:t>
            </a:r>
            <a:r>
              <a:rPr lang="en-US" altLang="el-GR" sz="2000" dirty="0">
                <a:latin typeface="+mj-lt"/>
              </a:rPr>
              <a:t>=1/g</a:t>
            </a:r>
            <a:r>
              <a:rPr lang="en-US" altLang="el-GR" sz="2000" baseline="-25000" dirty="0">
                <a:latin typeface="+mj-lt"/>
              </a:rPr>
              <a:t>m2</a:t>
            </a:r>
            <a:r>
              <a:rPr lang="en-US" altLang="el-GR" sz="2000" dirty="0">
                <a:latin typeface="+mj-lt"/>
              </a:rPr>
              <a:t> </a:t>
            </a:r>
            <a:r>
              <a:rPr lang="el-GR" altLang="el-GR" sz="2000" dirty="0">
                <a:latin typeface="+mj-lt"/>
              </a:rPr>
              <a:t>η ρίζα τείνει στο άπειρο</a:t>
            </a:r>
          </a:p>
          <a:p>
            <a:pPr algn="l">
              <a:spcBef>
                <a:spcPct val="50000"/>
              </a:spcBef>
              <a:buFontTx/>
              <a:buChar char="•"/>
            </a:pPr>
            <a:r>
              <a:rPr lang="el-GR" altLang="el-GR" sz="2000" dirty="0">
                <a:latin typeface="+mj-lt"/>
              </a:rPr>
              <a:t>Αν </a:t>
            </a:r>
            <a:r>
              <a:rPr lang="en-US" altLang="el-GR" sz="2000" dirty="0">
                <a:latin typeface="+mj-lt"/>
              </a:rPr>
              <a:t>R</a:t>
            </a:r>
            <a:r>
              <a:rPr lang="en-US" altLang="el-GR" sz="2000" baseline="-25000" dirty="0">
                <a:latin typeface="+mj-lt"/>
              </a:rPr>
              <a:t>Z</a:t>
            </a:r>
            <a:r>
              <a:rPr lang="el-GR" altLang="el-GR" sz="2000" dirty="0">
                <a:latin typeface="+mj-lt"/>
              </a:rPr>
              <a:t>&gt;</a:t>
            </a:r>
            <a:r>
              <a:rPr lang="en-US" altLang="el-GR" sz="2000" dirty="0">
                <a:latin typeface="+mj-lt"/>
              </a:rPr>
              <a:t>1/g</a:t>
            </a:r>
            <a:r>
              <a:rPr lang="en-US" altLang="el-GR" sz="2000" baseline="-25000" dirty="0">
                <a:latin typeface="+mj-lt"/>
              </a:rPr>
              <a:t>m2</a:t>
            </a:r>
            <a:r>
              <a:rPr lang="el-GR" altLang="el-GR" sz="2000" dirty="0">
                <a:latin typeface="+mj-lt"/>
              </a:rPr>
              <a:t> η ρίζα τοποθετείται στο αριστερό </a:t>
            </a:r>
            <a:r>
              <a:rPr lang="el-GR" altLang="el-GR" sz="2000" dirty="0" err="1">
                <a:latin typeface="+mj-lt"/>
              </a:rPr>
              <a:t>ημιεπίπεδο</a:t>
            </a:r>
            <a:endParaRPr lang="en-US" altLang="el-GR" sz="2000" baseline="-25000" dirty="0">
              <a:latin typeface="+mj-lt"/>
            </a:endParaRPr>
          </a:p>
        </p:txBody>
      </p:sp>
    </p:spTree>
    <p:custDataLst>
      <p:tags r:id="rId1"/>
    </p:custDataLst>
    <p:extLst>
      <p:ext uri="{BB962C8B-B14F-4D97-AF65-F5344CB8AC3E}">
        <p14:creationId xmlns:p14="http://schemas.microsoft.com/office/powerpoint/2010/main" val="196997623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4/2015 5:54:37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66,65,75,68,69,70,71,72,67,73,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7,53,6,2,3,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7,4,2,10,5,14,16,17,1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16,3,4,10,2,"/>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3,5,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4,5,3,2,9,8,"/>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0A08BA1-1035-4A3A-BDC2-A4459FB029E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5458</TotalTime>
  <Words>769</Words>
  <Application>Microsoft Office PowerPoint</Application>
  <PresentationFormat>Προβολή στην οθόνη (4:3)</PresentationFormat>
  <Paragraphs>100</Paragraphs>
  <Slides>17</Slides>
  <Notes>8</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17</vt:i4>
      </vt:variant>
    </vt:vector>
  </HeadingPairs>
  <TitlesOfParts>
    <vt:vector size="28" baseType="lpstr">
      <vt:lpstr>Arial</vt:lpstr>
      <vt:lpstr>Calibri</vt:lpstr>
      <vt:lpstr>Cambria Math</vt:lpstr>
      <vt:lpstr>Symbol</vt:lpstr>
      <vt:lpstr>Tahoma</vt:lpstr>
      <vt:lpstr>Times New Roman</vt:lpstr>
      <vt:lpstr>Wingdings</vt:lpstr>
      <vt:lpstr>Θέμα2</vt:lpstr>
      <vt:lpstr>Photo Editor Photo</vt:lpstr>
      <vt:lpstr>Εξίσωση</vt:lpstr>
      <vt:lpstr>MSPhotoEd.3</vt:lpstr>
      <vt:lpstr>Σχεδίαση Μεικτών VLSI Κυκλωμάτων</vt:lpstr>
      <vt:lpstr>Σύστημα αρνητικής ανάδρασης</vt:lpstr>
      <vt:lpstr>Συστήματα πολλαπλών πόλων</vt:lpstr>
      <vt:lpstr>Αντιστάθμιση συχνότητας (1 από 4)</vt:lpstr>
      <vt:lpstr>Αντιστάθμιση συχνότητας (2 από 4)</vt:lpstr>
      <vt:lpstr>Αντιστάθμιση συχνότητας (3 από 4)</vt:lpstr>
      <vt:lpstr>Αντιστάθμιση συχνότητας (4 από 4)</vt:lpstr>
      <vt:lpstr> Κατάργηση της ρίζας δεξιού ημιεπιπέδου (1 από 2)</vt:lpstr>
      <vt:lpstr> Κατάργηση της ρίζας δεξιού ημιεπιπέδου (2 από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148</cp:revision>
  <cp:lastPrinted>1601-01-01T00:00:00Z</cp:lastPrinted>
  <dcterms:created xsi:type="dcterms:W3CDTF">1601-01-01T00:00:00Z</dcterms:created>
  <dcterms:modified xsi:type="dcterms:W3CDTF">2015-07-14T14:54:48Z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