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53" autoAdjust="0"/>
  </p:normalViewPr>
  <p:slideViewPr>
    <p:cSldViewPr>
      <p:cViewPr varScale="1">
        <p:scale>
          <a:sx n="62" d="100"/>
          <a:sy n="62" d="100"/>
        </p:scale>
        <p:origin x="13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F546E-4327-4B3E-909E-60D1A6F14115}" type="datetimeFigureOut">
              <a:rPr lang="el-GR" smtClean="0"/>
              <a:pPr/>
              <a:t>6/7/2016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8104A-F233-4DDF-9D92-6E950EEEB58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904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>
              <a:solidFill>
                <a:srgbClr val="FF0000"/>
              </a:solidFill>
            </a:endParaRPr>
          </a:p>
        </p:txBody>
      </p:sp>
      <p:sp>
        <p:nvSpPr>
          <p:cNvPr id="2560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5C96CF-EF56-4517-B9F5-9B3FFE84071A}" type="slidenum">
              <a:rPr lang="el-GR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1150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482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EBC17E-51DE-4D78-8BB7-5756ED1B8A4C}" type="slidenum">
              <a:rPr lang="el-GR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6488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spcBef>
                <a:spcPct val="0"/>
              </a:spcBef>
              <a:buFontTx/>
              <a:buChar char="•"/>
            </a:pPr>
            <a:endParaRPr lang="el-GR" smtClean="0"/>
          </a:p>
        </p:txBody>
      </p:sp>
      <p:sp>
        <p:nvSpPr>
          <p:cNvPr id="35844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C76BA4-495B-48EC-B1F6-6271E37FA6DE}" type="slidenum">
              <a:rPr lang="el-GR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6271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38C348-BF37-4A8B-9146-016A5AFAC386}" type="slidenum">
              <a:rPr lang="el-GR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7126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2B6C81-AF05-49AD-AA97-AAEB8B6B12EA}" type="slidenum">
              <a:rPr lang="el-GR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0453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AA72E74-FCDA-4C27-B3A8-FBCF01E49F03}" type="slidenum">
              <a:rPr lang="el-GR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73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654C90-E73D-4F71-BD10-FEFBB8DDAE2E}" type="slidenum">
              <a:rPr lang="el-GR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902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defPPr>
              <a:defRPr lang="el-GR"/>
            </a:defPPr>
            <a:lvl1pPr lvl="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5075BC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1pPr>
            <a:lvl2pPr marL="742950" indent="-28575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2pPr>
            <a:lvl3pPr marL="1143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3pPr>
            <a:lvl4pPr marL="1600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4pPr>
            <a:lvl5pPr marL="20574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9pPr>
          </a:lstStyle>
          <a:p>
            <a:pPr lvl="0"/>
            <a:r>
              <a:rPr lang="el-GR" dirty="0" smtClean="0"/>
              <a:t>Βασικά Μοντέλα Επικοινωνίας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defPPr>
              <a:defRPr lang="el-GR"/>
            </a:defPPr>
            <a:lvl1pPr lvl="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5075BC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1pPr>
            <a:lvl2pPr marL="742950" indent="-28575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2pPr>
            <a:lvl3pPr marL="1143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3pPr>
            <a:lvl4pPr marL="1600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4pPr>
            <a:lvl5pPr marL="20574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9pPr>
          </a:lstStyle>
          <a:p>
            <a:pPr lvl="0"/>
            <a:r>
              <a:rPr lang="el-GR" dirty="0" smtClean="0"/>
              <a:t>Βασικά Μοντέλα Επικοινωνίας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defPPr>
              <a:defRPr lang="el-GR"/>
            </a:defPPr>
            <a:lvl1pPr lvl="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5075BC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1pPr>
            <a:lvl2pPr marL="742950" indent="-28575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2pPr>
            <a:lvl3pPr marL="1143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3pPr>
            <a:lvl4pPr marL="1600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4pPr>
            <a:lvl5pPr marL="20574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9pPr>
          </a:lstStyle>
          <a:p>
            <a:pPr lvl="0"/>
            <a:r>
              <a:rPr lang="el-GR" dirty="0" smtClean="0"/>
              <a:t>Βασικά Μοντέλα Επικοινωνίας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defPPr>
              <a:defRPr lang="el-GR"/>
            </a:defPPr>
            <a:lvl1pPr lvl="0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 sz="1100">
                <a:solidFill>
                  <a:srgbClr val="5075BC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1pPr>
            <a:lvl2pPr marL="742950" indent="-28575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2pPr>
            <a:lvl3pPr marL="1143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3pPr>
            <a:lvl4pPr marL="1600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4pPr>
            <a:lvl5pPr marL="20574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</a:defRPr>
            </a:lvl9pPr>
          </a:lstStyle>
          <a:p>
            <a:pPr lvl="0"/>
            <a:r>
              <a:rPr lang="el-GR" dirty="0" smtClean="0"/>
              <a:t>Βασικά Μοντέλα Επικοινωνίας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MEDIA10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04813"/>
            <a:ext cx="4148137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Τίτλος 1"/>
          <p:cNvSpPr>
            <a:spLocks noGrp="1"/>
          </p:cNvSpPr>
          <p:nvPr>
            <p:ph type="ctrTitle"/>
          </p:nvPr>
        </p:nvSpPr>
        <p:spPr>
          <a:xfrm>
            <a:off x="469900" y="2006600"/>
            <a:ext cx="8278813" cy="1470025"/>
          </a:xfrm>
        </p:spPr>
        <p:txBody>
          <a:bodyPr/>
          <a:lstStyle/>
          <a:p>
            <a:pPr eaLnBrk="1" hangingPunct="1"/>
            <a:r>
              <a:rPr lang="el-GR" sz="4000" dirty="0" smtClean="0"/>
              <a:t>Τηλεοπτική και Ραδιοφωνική Παραγωγή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3" y="3620616"/>
            <a:ext cx="7775575" cy="17526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3: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Βασικά Μοντέλα Επικοινωνίας</a:t>
            </a:r>
            <a:endParaRPr lang="en-US" sz="2800" dirty="0" smtClean="0"/>
          </a:p>
          <a:p>
            <a:pPr eaLnBrk="1" hangingPunct="1">
              <a:defRPr/>
            </a:pPr>
            <a:endParaRPr lang="el-GR" sz="2800" dirty="0" smtClean="0"/>
          </a:p>
          <a:p>
            <a:pPr eaLnBrk="1" hangingPunct="1">
              <a:defRPr/>
            </a:pPr>
            <a:r>
              <a:rPr lang="el-GR" sz="2800" dirty="0" smtClean="0"/>
              <a:t>Νίκος Μύρτου</a:t>
            </a:r>
            <a:endParaRPr lang="en-US" sz="2800" dirty="0" smtClean="0"/>
          </a:p>
          <a:p>
            <a:pPr eaLnBrk="1" hangingPunct="1">
              <a:defRPr/>
            </a:pPr>
            <a:r>
              <a:rPr lang="el-GR" sz="2800" dirty="0" smtClean="0"/>
              <a:t>Σχολή ΟΠΕ</a:t>
            </a:r>
          </a:p>
          <a:p>
            <a:pPr eaLnBrk="1" hangingPunct="1">
              <a:defRPr/>
            </a:pPr>
            <a:r>
              <a:rPr lang="el-GR" sz="2800" dirty="0" smtClean="0"/>
              <a:t>Τμήμα ΕΜΜΕ</a:t>
            </a:r>
            <a:endParaRPr lang="en-US" sz="2800" dirty="0" smtClean="0"/>
          </a:p>
          <a:p>
            <a:pPr eaLnBrk="1" hangingPunct="1">
              <a:defRPr/>
            </a:pPr>
            <a:endParaRPr lang="el-G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Εργαλεία Ανάλυσης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r>
              <a:rPr lang="el-GR" sz="2400" dirty="0" smtClean="0"/>
              <a:t>Ανάλυση Περιεχομένου</a:t>
            </a:r>
          </a:p>
          <a:p>
            <a:r>
              <a:rPr lang="el-GR" sz="2400" dirty="0" smtClean="0"/>
              <a:t>Σημειωτική/Σημειολογία</a:t>
            </a:r>
          </a:p>
          <a:p>
            <a:pPr lvl="1"/>
            <a:r>
              <a:rPr lang="el-GR" sz="2400" dirty="0" smtClean="0"/>
              <a:t>Ανάλυση Χρώματος</a:t>
            </a:r>
          </a:p>
          <a:p>
            <a:pPr lvl="1"/>
            <a:r>
              <a:rPr lang="el-GR" sz="2400" dirty="0" smtClean="0"/>
              <a:t>Οπτικοί Κώδικες</a:t>
            </a:r>
          </a:p>
          <a:p>
            <a:r>
              <a:rPr lang="el-GR" sz="2400" dirty="0" smtClean="0"/>
              <a:t>Ψυχαναλυτικά Μοντέλα</a:t>
            </a:r>
          </a:p>
          <a:p>
            <a:pPr lvl="1"/>
            <a:r>
              <a:rPr lang="el-GR" sz="2400" dirty="0" smtClean="0"/>
              <a:t>Μύθοι</a:t>
            </a:r>
          </a:p>
          <a:p>
            <a:pPr lvl="1"/>
            <a:r>
              <a:rPr lang="el-GR" sz="2400" dirty="0" smtClean="0"/>
              <a:t>Στερεότυπα</a:t>
            </a:r>
          </a:p>
          <a:p>
            <a:pPr lvl="1"/>
            <a:r>
              <a:rPr lang="el-GR" sz="2400" dirty="0" smtClean="0"/>
              <a:t>Αρχέτυπα</a:t>
            </a:r>
          </a:p>
          <a:p>
            <a:r>
              <a:rPr lang="el-GR" sz="2400" dirty="0" smtClean="0"/>
              <a:t>Σπουδές Φύλου</a:t>
            </a:r>
          </a:p>
          <a:p>
            <a:endParaRPr lang="el-G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6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l-GR" smtClean="0">
                <a:solidFill>
                  <a:srgbClr val="5075BC"/>
                </a:solidFill>
              </a:rPr>
              <a:t>Τέλος Ενότητας</a:t>
            </a:r>
          </a:p>
        </p:txBody>
      </p:sp>
      <p:sp>
        <p:nvSpPr>
          <p:cNvPr id="18435" name="Υπότιτλος 7"/>
          <p:cNvSpPr>
            <a:spLocks noGrp="1"/>
          </p:cNvSpPr>
          <p:nvPr>
            <p:ph type="subTitle" idx="1"/>
          </p:nvPr>
        </p:nvSpPr>
        <p:spPr>
          <a:xfrm>
            <a:off x="684213" y="3886200"/>
            <a:ext cx="7775575" cy="1752600"/>
          </a:xfrm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Χρηματοδότηση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 eaLnBrk="1" hangingPunct="1"/>
            <a:r>
              <a:rPr lang="el-GR" sz="2000" smtClean="0"/>
              <a:t>Το παρόν εκπαιδευτικό υλικό έχει αναπτυχθεί στ</a:t>
            </a:r>
            <a:r>
              <a:rPr lang="en-US" sz="2000" smtClean="0"/>
              <a:t>o</a:t>
            </a:r>
            <a:r>
              <a:rPr lang="el-GR" sz="2000" smtClean="0"/>
              <a:t> πλαίσι</a:t>
            </a:r>
            <a:r>
              <a:rPr lang="en-US" sz="2000" smtClean="0"/>
              <a:t>o</a:t>
            </a:r>
            <a:r>
              <a:rPr lang="el-GR" sz="2000" smtClean="0"/>
              <a:t> του εκπαιδευτικού έργου του διδάσκοντα.</a:t>
            </a:r>
            <a:endParaRPr lang="en-US" sz="2000" smtClean="0"/>
          </a:p>
          <a:p>
            <a:pPr eaLnBrk="1" hangingPunct="1"/>
            <a:r>
              <a:rPr lang="el-GR" sz="2000" smtClean="0"/>
              <a:t>Το έργο «</a:t>
            </a:r>
            <a:r>
              <a:rPr lang="el-GR" sz="2000" b="1" smtClean="0"/>
              <a:t>Ανοικτά Ακαδημαϊκά Μαθήματα στο Πανεπιστήμιο Αθηνών</a:t>
            </a:r>
            <a:r>
              <a:rPr lang="el-GR" sz="2000" smtClean="0"/>
              <a:t>» έχει χρηματοδοτήσει μόνο την αναδιαμόρφωση του εκπαιδευτικού υλικού. </a:t>
            </a:r>
            <a:endParaRPr lang="en-US" sz="2000" smtClean="0"/>
          </a:p>
          <a:p>
            <a:pPr eaLnBrk="1" hangingPunct="1"/>
            <a:r>
              <a:rPr lang="el-GR" sz="200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19460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4652963"/>
            <a:ext cx="5502275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eaLnBrk="1" hangingPunct="1"/>
            <a:r>
              <a:rPr lang="el-GR" sz="4400" smtClean="0"/>
              <a:t>Σημειώματα</a:t>
            </a:r>
          </a:p>
        </p:txBody>
      </p:sp>
      <p:sp>
        <p:nvSpPr>
          <p:cNvPr id="20483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Σημείωμα Αναφοράς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smtClean="0"/>
              <a:t>Εθνικόν και Καποδιστριακόν Πανεπιστήμιον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Νίκος Μύρτου  </a:t>
            </a:r>
            <a:r>
              <a:rPr lang="el-GR" sz="2000" dirty="0" smtClean="0"/>
              <a:t>2015. </a:t>
            </a:r>
            <a:r>
              <a:rPr lang="el-GR" sz="2000" dirty="0" smtClean="0"/>
              <a:t>Νίκος Μύρτου. «Τηλεοπτική και Ραδιοφωνική </a:t>
            </a:r>
            <a:r>
              <a:rPr lang="el-GR" sz="2000" dirty="0" smtClean="0"/>
              <a:t>Παραγωγή. Βασικά Μοντ</a:t>
            </a:r>
            <a:r>
              <a:rPr lang="el-GR" sz="2000" dirty="0" smtClean="0"/>
              <a:t>έλα Επικοινωνίας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</a:t>
            </a:r>
            <a:r>
              <a:rPr lang="el-GR" sz="2000" dirty="0" smtClean="0"/>
              <a:t>2015. </a:t>
            </a:r>
            <a:r>
              <a:rPr lang="el-GR" sz="2000" dirty="0" smtClean="0"/>
              <a:t>Διαθέσιμο από τη δικτυακή διεύθυνση: </a:t>
            </a:r>
            <a:r>
              <a:rPr lang="en-US" sz="2000" u="sng" dirty="0" smtClean="0">
                <a:hlinkClick r:id="rId3"/>
              </a:rPr>
              <a:t>http://opencourses.uoa.gr/courses/MEDIA10</a:t>
            </a:r>
            <a:r>
              <a:rPr lang="el-GR" sz="2000" u="sng" dirty="0" smtClean="0">
                <a:hlinkClick r:id="rId3"/>
              </a:rPr>
              <a:t>0</a:t>
            </a:r>
            <a:r>
              <a:rPr lang="en-US" sz="2000" u="sng" dirty="0" smtClean="0">
                <a:hlinkClick r:id="rId3"/>
              </a:rPr>
              <a:t>/</a:t>
            </a:r>
            <a:r>
              <a:rPr lang="el-GR" sz="2000" dirty="0" smtClean="0"/>
              <a:t>.</a:t>
            </a:r>
          </a:p>
          <a:p>
            <a:pPr marL="0" indent="0" eaLnBrk="1" hangingPunct="1"/>
            <a:endParaRPr lang="el-G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-161925"/>
            <a:ext cx="8229600" cy="1143000"/>
          </a:xfrm>
        </p:spPr>
        <p:txBody>
          <a:bodyPr/>
          <a:lstStyle/>
          <a:p>
            <a:pPr eaLnBrk="1" hangingPunct="1"/>
            <a:r>
              <a:rPr lang="el-GR" smtClean="0"/>
              <a:t>Σημείωμα Αδειοδότησης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7950" y="765175"/>
            <a:ext cx="8928100" cy="1439863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l-GR" sz="2000" dirty="0" smtClean="0"/>
              <a:t>Το παρόν υλικό διατίθεται με τους όρους της άδειας χρήσης </a:t>
            </a:r>
            <a:r>
              <a:rPr lang="el-GR" sz="2000" dirty="0" err="1" smtClean="0"/>
              <a:t>Creative</a:t>
            </a:r>
            <a:r>
              <a:rPr lang="el-GR" sz="2000" dirty="0" smtClean="0"/>
              <a:t> </a:t>
            </a:r>
            <a:r>
              <a:rPr lang="el-GR" sz="2000" dirty="0" err="1" smtClean="0"/>
              <a:t>Commons</a:t>
            </a:r>
            <a:r>
              <a:rPr lang="el-GR" sz="2000" dirty="0" smtClean="0"/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 smtClean="0"/>
              <a:t>κ.λ.π</a:t>
            </a:r>
            <a:r>
              <a:rPr lang="el-GR" sz="2000" dirty="0" smtClean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l-GR" sz="2000" dirty="0" smtClean="0"/>
          </a:p>
        </p:txBody>
      </p:sp>
      <p:pic>
        <p:nvPicPr>
          <p:cNvPr id="22532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8088" y="2204864"/>
            <a:ext cx="164782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07950" y="2924175"/>
            <a:ext cx="9036050" cy="3457575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l-GR" sz="2000" dirty="0"/>
              <a:t>[1] http://creativecommons.org/licenses/by-nc-sa/4.0/ </a:t>
            </a:r>
            <a:endParaRPr lang="en-US" sz="2000" dirty="0"/>
          </a:p>
          <a:p>
            <a:pPr>
              <a:lnSpc>
                <a:spcPct val="90000"/>
              </a:lnSpc>
              <a:defRPr/>
            </a:pPr>
            <a:endParaRPr lang="el-GR" sz="2000" dirty="0"/>
          </a:p>
          <a:p>
            <a:pPr>
              <a:lnSpc>
                <a:spcPct val="90000"/>
              </a:lnSpc>
              <a:defRPr/>
            </a:pPr>
            <a:r>
              <a:rPr lang="el-GR" sz="2000" dirty="0"/>
              <a:t>Ως </a:t>
            </a:r>
            <a:r>
              <a:rPr lang="el-GR" sz="2000" b="1" dirty="0"/>
              <a:t>Μη Εμπορική</a:t>
            </a:r>
            <a:r>
              <a:rPr lang="el-GR" sz="2000" dirty="0"/>
              <a:t> ορίζεται η χρήση: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2000" dirty="0" err="1"/>
              <a:t>αδειοδόχο</a:t>
            </a:r>
            <a:endParaRPr lang="el-GR" sz="2000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dirty="0"/>
              <a:t>που</a:t>
            </a:r>
            <a:r>
              <a:rPr lang="en-GB" sz="2000" dirty="0"/>
              <a:t> </a:t>
            </a:r>
            <a:r>
              <a:rPr lang="el-GR" sz="2000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l-GR" sz="2000" dirty="0"/>
              <a:t>που</a:t>
            </a:r>
            <a:r>
              <a:rPr lang="en-GB" sz="2000" dirty="0"/>
              <a:t> </a:t>
            </a:r>
            <a:r>
              <a:rPr lang="el-GR" sz="2000" dirty="0"/>
              <a:t>δεν προσπορίζει στο διανομέα του έργου και</a:t>
            </a:r>
            <a:r>
              <a:rPr lang="en-GB" sz="2000" dirty="0"/>
              <a:t> </a:t>
            </a:r>
            <a:r>
              <a:rPr lang="el-GR" sz="2000" dirty="0" err="1"/>
              <a:t>αδειοδόχο</a:t>
            </a:r>
            <a:r>
              <a:rPr lang="en-GB" sz="2000" dirty="0"/>
              <a:t> </a:t>
            </a:r>
            <a:r>
              <a:rPr lang="el-GR" sz="2000" dirty="0"/>
              <a:t>έμμεσο οικονομικό όφελος (π.χ. διαφημίσεις) από την προβολή του έργου σε διαδικτυακό τόπο</a:t>
            </a:r>
            <a:endParaRPr lang="en-US" sz="2000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endParaRPr lang="el-GR" sz="2000" dirty="0"/>
          </a:p>
          <a:p>
            <a:pPr>
              <a:lnSpc>
                <a:spcPct val="90000"/>
              </a:lnSpc>
              <a:defRPr/>
            </a:pPr>
            <a:r>
              <a:rPr lang="el-GR" sz="2000" dirty="0"/>
              <a:t>Ο δικαιούχος μπορεί να παρέχει στον </a:t>
            </a:r>
            <a:r>
              <a:rPr lang="el-GR" sz="2000" dirty="0" err="1"/>
              <a:t>αδειοδόχο</a:t>
            </a:r>
            <a:r>
              <a:rPr lang="el-GR" sz="2000" dirty="0"/>
              <a:t> ξεχωριστή άδεια να χρησιμοποιεί το έργο για εμπορική χρήση, εφόσον αυτό του ζητηθεί.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557338"/>
            <a:ext cx="8229600" cy="4525962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pPr eaLnBrk="1" hangingPunct="1">
              <a:defRPr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Shannon's (1948) Model of the communication process</a:t>
            </a:r>
            <a:endParaRPr lang="el-GR" dirty="0"/>
          </a:p>
        </p:txBody>
      </p:sp>
      <p:pic>
        <p:nvPicPr>
          <p:cNvPr id="7170" name="Picture 2" descr="C:\Users\Nickos Myrtou\Desktop\ShannonsMode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8065822" cy="35342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Πυλωρός/</a:t>
            </a:r>
            <a:r>
              <a:rPr lang="en-US" dirty="0" smtClean="0"/>
              <a:t>Gatekeeper</a:t>
            </a:r>
            <a:endParaRPr lang="el-GR" dirty="0"/>
          </a:p>
        </p:txBody>
      </p:sp>
      <p:pic>
        <p:nvPicPr>
          <p:cNvPr id="1026" name="Picture 2" descr="C:\Users\Nickos Myrtou\Desktop\gatekeeping-theory-dia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286750"/>
            <a:ext cx="6787232" cy="49505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Πυλωρός/</a:t>
            </a:r>
            <a:r>
              <a:rPr lang="en-US" dirty="0" smtClean="0"/>
              <a:t>Gatekeeper</a:t>
            </a:r>
            <a:endParaRPr lang="el-GR" dirty="0"/>
          </a:p>
        </p:txBody>
      </p:sp>
      <p:pic>
        <p:nvPicPr>
          <p:cNvPr id="2050" name="Picture 2" descr="C:\Users\Nickos Myrtou\Desktop\westley-and-macLean’s-model-of-communication-diagr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14422"/>
            <a:ext cx="6453140" cy="47928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Σπειροειδούς Σιωπής/ </a:t>
            </a:r>
            <a:r>
              <a:rPr lang="en-US" dirty="0" smtClean="0"/>
              <a:t>Spiral of Silence</a:t>
            </a:r>
            <a:endParaRPr lang="el-GR" dirty="0"/>
          </a:p>
        </p:txBody>
      </p:sp>
      <p:pic>
        <p:nvPicPr>
          <p:cNvPr id="3074" name="Picture 2" descr="C:\Users\Nickos Myrtou\Desktop\spiral-of-silence-communication-the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988840"/>
            <a:ext cx="8155386" cy="37399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Σπειροειδούς Σιωπής/ </a:t>
            </a:r>
            <a:r>
              <a:rPr lang="en-US" dirty="0" smtClean="0"/>
              <a:t>Spiral of Silence</a:t>
            </a:r>
            <a:endParaRPr lang="el-GR" dirty="0"/>
          </a:p>
        </p:txBody>
      </p:sp>
      <p:pic>
        <p:nvPicPr>
          <p:cNvPr id="4098" name="Picture 2" descr="C:\Users\Nickos Myrtou\Desktop\Spiral-Of-Silen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242072"/>
            <a:ext cx="4808576" cy="5211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Χρήσεις και Ικανοποιήσεις</a:t>
            </a:r>
            <a:endParaRPr lang="el-GR" dirty="0"/>
          </a:p>
        </p:txBody>
      </p:sp>
      <p:pic>
        <p:nvPicPr>
          <p:cNvPr id="5122" name="Picture 2" descr="C:\Users\Nickos Myrtou\Desktop\screen-shot-2012-02-28-at-8-11-14-p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7962" y="1484784"/>
            <a:ext cx="7234438" cy="45975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Χρήσεις και Ικανοποιήσεις</a:t>
            </a:r>
            <a:endParaRPr lang="el-GR" dirty="0"/>
          </a:p>
        </p:txBody>
      </p:sp>
      <p:pic>
        <p:nvPicPr>
          <p:cNvPr id="6147" name="Picture 3" descr="C:\Users\Nickos Myrtou\Desktop\screen-shot-2012-02-28-at-9-06-56-p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7560840" cy="47600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Χρήσεις και Ικανοποιήσεις</a:t>
            </a:r>
            <a:endParaRPr lang="el-GR" dirty="0"/>
          </a:p>
        </p:txBody>
      </p:sp>
      <p:pic>
        <p:nvPicPr>
          <p:cNvPr id="3" name="Picture 2" descr="C:\Users\Nickos Myrtou\Desktop\MarlowsNeeds_OnlineCommuniti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029097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U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UoA</Template>
  <TotalTime>73</TotalTime>
  <Words>331</Words>
  <Application>Microsoft Office PowerPoint</Application>
  <PresentationFormat>On-screen Show (4:3)</PresentationFormat>
  <Paragraphs>56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ＭＳ Ｐゴシック</vt:lpstr>
      <vt:lpstr>Arial</vt:lpstr>
      <vt:lpstr>Calibri</vt:lpstr>
      <vt:lpstr>Wingdings</vt:lpstr>
      <vt:lpstr>ヒラギノ角ゴ ProN W3</vt:lpstr>
      <vt:lpstr>UoA</vt:lpstr>
      <vt:lpstr>Τηλεοπτική και Ραδιοφωνική Παραγωγή</vt:lpstr>
      <vt:lpstr>Shannon's (1948) Model of the communication process</vt:lpstr>
      <vt:lpstr>Πυλωρός/Gatekeeper</vt:lpstr>
      <vt:lpstr>Πυλωρός/Gatekeeper</vt:lpstr>
      <vt:lpstr>Σπειροειδούς Σιωπής/ Spiral of Silence</vt:lpstr>
      <vt:lpstr>Σπειροειδούς Σιωπής/ Spiral of Silence</vt:lpstr>
      <vt:lpstr>Χρήσεις και Ικανοποιήσεις</vt:lpstr>
      <vt:lpstr>Χρήσεις και Ικανοποιήσεις</vt:lpstr>
      <vt:lpstr>Χρήσεις και Ικανοποιήσεις</vt:lpstr>
      <vt:lpstr>Εργαλεία Ανάλυσης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Βασικά Μοντέλα Επικοινωνίας</dc:title>
  <dc:creator>Nickos Myrtou</dc:creator>
  <cp:lastModifiedBy>Uoa</cp:lastModifiedBy>
  <cp:revision>11</cp:revision>
  <dcterms:created xsi:type="dcterms:W3CDTF">2015-03-12T12:00:54Z</dcterms:created>
  <dcterms:modified xsi:type="dcterms:W3CDTF">2016-07-06T10:59:03Z</dcterms:modified>
</cp:coreProperties>
</file>