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2.xml" ContentType="application/vnd.openxmlformats-officedocument.theme+xml"/>
  <Override PartName="/ppt/tags/tag13.xml" ContentType="application/vnd.openxmlformats-officedocument.presentationml.tags+xml"/>
  <Override PartName="/ppt/tags/tag14.xml" ContentType="application/vnd.openxmlformats-officedocument.presentationml.tags+xml"/>
  <Override PartName="/ppt/notesSlides/notesSlide1.xml" ContentType="application/vnd.openxmlformats-officedocument.presentationml.notesSlide+xml"/>
  <Override PartName="/ppt/tags/tag15.xml" ContentType="application/vnd.openxmlformats-officedocument.presentationml.tags+xml"/>
  <Override PartName="/ppt/notesSlides/notesSlide2.xml" ContentType="application/vnd.openxmlformats-officedocument.presentationml.notesSlide+xml"/>
  <Override PartName="/ppt/tags/tag16.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10.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notesSlides/notesSlide11.xml" ContentType="application/vnd.openxmlformats-officedocument.presentationml.notesSlide+xml"/>
  <Override PartName="/ppt/tags/tag22.xml" ContentType="application/vnd.openxmlformats-officedocument.presentationml.tags+xml"/>
  <Override PartName="/ppt/notesSlides/notesSlide12.xml" ContentType="application/vnd.openxmlformats-officedocument.presentationml.notesSlide+xml"/>
  <Override PartName="/ppt/tags/tag23.xml" ContentType="application/vnd.openxmlformats-officedocument.presentationml.tags+xml"/>
  <Override PartName="/ppt/notesSlides/notesSlide13.xml" ContentType="application/vnd.openxmlformats-officedocument.presentationml.notesSlide+xml"/>
  <Override PartName="/ppt/tags/tag24.xml" ContentType="application/vnd.openxmlformats-officedocument.presentationml.tags+xml"/>
  <Override PartName="/ppt/notesSlides/notesSlide14.xml" ContentType="application/vnd.openxmlformats-officedocument.presentationml.notesSlide+xml"/>
  <Override PartName="/ppt/tags/tag25.xml" ContentType="application/vnd.openxmlformats-officedocument.presentationml.tags+xml"/>
  <Override PartName="/ppt/notesSlides/notesSlide15.xml" ContentType="application/vnd.openxmlformats-officedocument.presentationml.notesSlide+xml"/>
  <Override PartName="/ppt/tags/tag26.xml" ContentType="application/vnd.openxmlformats-officedocument.presentationml.tags+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5"/>
  </p:notesMasterIdLst>
  <p:sldIdLst>
    <p:sldId id="359" r:id="rId3"/>
    <p:sldId id="371" r:id="rId4"/>
    <p:sldId id="372" r:id="rId5"/>
    <p:sldId id="373" r:id="rId6"/>
    <p:sldId id="383" r:id="rId7"/>
    <p:sldId id="374" r:id="rId8"/>
    <p:sldId id="375" r:id="rId9"/>
    <p:sldId id="376" r:id="rId10"/>
    <p:sldId id="377" r:id="rId11"/>
    <p:sldId id="378" r:id="rId12"/>
    <p:sldId id="379" r:id="rId13"/>
    <p:sldId id="384" r:id="rId14"/>
    <p:sldId id="380" r:id="rId15"/>
    <p:sldId id="382" r:id="rId16"/>
    <p:sldId id="381" r:id="rId17"/>
    <p:sldId id="385" r:id="rId18"/>
    <p:sldId id="360" r:id="rId19"/>
    <p:sldId id="361" r:id="rId20"/>
    <p:sldId id="362" r:id="rId21"/>
    <p:sldId id="363" r:id="rId22"/>
    <p:sldId id="364" r:id="rId23"/>
    <p:sldId id="370" r:id="rId24"/>
  </p:sldIdLst>
  <p:sldSz cx="9144000" cy="6858000" type="screen4x3"/>
  <p:notesSz cx="6858000" cy="9144000"/>
  <p:custDataLst>
    <p:tags r:id="rId26"/>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9"/>
            <p14:sldId id="371"/>
            <p14:sldId id="372"/>
            <p14:sldId id="373"/>
            <p14:sldId id="383"/>
            <p14:sldId id="374"/>
            <p14:sldId id="375"/>
            <p14:sldId id="376"/>
            <p14:sldId id="377"/>
            <p14:sldId id="378"/>
            <p14:sldId id="379"/>
            <p14:sldId id="384"/>
            <p14:sldId id="380"/>
            <p14:sldId id="382"/>
            <p14:sldId id="381"/>
            <p14:sldId id="385"/>
            <p14:sldId id="360"/>
            <p14:sldId id="361"/>
            <p14:sldId id="362"/>
            <p14:sldId id="363"/>
            <p14:sldId id="364"/>
            <p14:sldId id="370"/>
          </p14:sldIdLst>
        </p14:section>
        <p14:section name="Untitled Section" id="{0F1CB131-A6BD-43D0-B8D4-1F27CEF7A05E}">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99309" autoAdjust="0"/>
  </p:normalViewPr>
  <p:slideViewPr>
    <p:cSldViewPr>
      <p:cViewPr varScale="1">
        <p:scale>
          <a:sx n="71" d="100"/>
          <a:sy n="71" d="100"/>
        </p:scale>
        <p:origin x="-192"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19/3/2017</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dirty="0"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dirty="0"/>
          </a:p>
        </p:txBody>
      </p:sp>
    </p:spTree>
    <p:extLst>
      <p:ext uri="{BB962C8B-B14F-4D97-AF65-F5344CB8AC3E}">
        <p14:creationId xmlns:p14="http://schemas.microsoft.com/office/powerpoint/2010/main" val="2701427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0B645E-4D6C-46DB-9875-DBE00832CC25}" type="slidenum">
              <a:rPr lang="el-GR"/>
              <a:pPr/>
              <a:t>13</a:t>
            </a:fld>
            <a:endParaRPr lang="el-G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val="42619757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20</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21</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6550092-985A-4DAB-B8BD-652609C8C1CA}" type="slidenum">
              <a:rPr lang="el-GR" altLang="en-US"/>
              <a:pPr fontAlgn="base">
                <a:spcBef>
                  <a:spcPct val="0"/>
                </a:spcBef>
                <a:spcAft>
                  <a:spcPct val="0"/>
                </a:spcAft>
              </a:pPr>
              <a:t>22</a:t>
            </a:fld>
            <a:endParaRPr lang="el-GR" altLang="en-US"/>
          </a:p>
        </p:txBody>
      </p:sp>
    </p:spTree>
    <p:extLst>
      <p:ext uri="{BB962C8B-B14F-4D97-AF65-F5344CB8AC3E}">
        <p14:creationId xmlns:p14="http://schemas.microsoft.com/office/powerpoint/2010/main" val="36057643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675EB8-8E3C-45FD-8A70-D16110C1060C}" type="slidenum">
              <a:rPr lang="el-GR"/>
              <a:pPr/>
              <a:t>2</a:t>
            </a:fld>
            <a:endParaRPr lang="el-GR"/>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val="33424634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3C3D55-3C8A-4AF6-8BAA-11DA516789FA}" type="slidenum">
              <a:rPr lang="el-GR"/>
              <a:pPr/>
              <a:t>3</a:t>
            </a:fld>
            <a:endParaRPr lang="el-GR"/>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val="1843659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88AAEE-550A-4F90-986A-94873FC2234C}" type="slidenum">
              <a:rPr lang="el-GR"/>
              <a:pPr/>
              <a:t>4</a:t>
            </a:fld>
            <a:endParaRPr lang="el-GR"/>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val="33697230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88AAEE-550A-4F90-986A-94873FC2234C}" type="slidenum">
              <a:rPr lang="el-GR"/>
              <a:pPr/>
              <a:t>5</a:t>
            </a:fld>
            <a:endParaRPr lang="el-GR"/>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val="38073846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BC1E26-C8BE-4C7B-9FE1-EF4EB1AD3D02}" type="slidenum">
              <a:rPr lang="el-GR"/>
              <a:pPr/>
              <a:t>6</a:t>
            </a:fld>
            <a:endParaRPr lang="el-GR"/>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val="40224001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55B377-344B-48CD-9ECA-816B26060EC3}" type="slidenum">
              <a:rPr lang="el-GR"/>
              <a:pPr/>
              <a:t>7</a:t>
            </a:fld>
            <a:endParaRPr lang="el-G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val="26943221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FC4AB5-6924-476B-BF77-0CE98FD357AC}" type="slidenum">
              <a:rPr lang="el-GR"/>
              <a:pPr/>
              <a:t>8</a:t>
            </a:fld>
            <a:endParaRPr lang="el-GR"/>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val="7837143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95720A-D796-4367-9F1C-5C87318FBA47}" type="slidenum">
              <a:rPr lang="el-GR"/>
              <a:pPr/>
              <a:t>9</a:t>
            </a:fld>
            <a:endParaRPr lang="el-GR"/>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val="8259860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Alexander Sutherland Neill</a:t>
            </a:r>
            <a:endParaRPr lang="el-GR" sz="1000" dirty="0" smtClean="0">
              <a:solidFill>
                <a:srgbClr val="5075BC"/>
              </a:solidFill>
            </a:endParaRPr>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Τίτλος, Κείμενο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p>
            <a:r>
              <a:rPr lang="el-GR" smtClean="0"/>
              <a:t>Kλικ για επεξεργασία του τίτλου</a:t>
            </a:r>
            <a:endParaRPr lang="el-GR"/>
          </a:p>
        </p:txBody>
      </p:sp>
      <p:sp>
        <p:nvSpPr>
          <p:cNvPr id="3" name="2 - Θέση κειμένου"/>
          <p:cNvSpPr>
            <a:spLocks noGrp="1"/>
          </p:cNvSpPr>
          <p:nvPr>
            <p:ph type="body" sz="half" idx="1"/>
          </p:nvPr>
        </p:nvSpPr>
        <p:spPr>
          <a:xfrm>
            <a:off x="457200" y="1600200"/>
            <a:ext cx="4038600" cy="4525963"/>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a:xfrm>
            <a:off x="457200" y="6245225"/>
            <a:ext cx="2133600" cy="476250"/>
          </a:xfrm>
          <a:prstGeom prst="rect">
            <a:avLst/>
          </a:prstGeom>
        </p:spPr>
        <p:txBody>
          <a:bodyPr/>
          <a:lstStyle>
            <a:lvl1pPr>
              <a:defRPr/>
            </a:lvl1pPr>
          </a:lstStyle>
          <a:p>
            <a:endParaRPr lang="el-GR"/>
          </a:p>
        </p:txBody>
      </p:sp>
      <p:sp>
        <p:nvSpPr>
          <p:cNvPr id="6" name="5 - Θέση υποσέλιδου"/>
          <p:cNvSpPr>
            <a:spLocks noGrp="1"/>
          </p:cNvSpPr>
          <p:nvPr>
            <p:ph type="ftr" sz="quarter" idx="11"/>
          </p:nvPr>
        </p:nvSpPr>
        <p:spPr>
          <a:xfrm>
            <a:off x="3124200" y="6245225"/>
            <a:ext cx="2895600" cy="476250"/>
          </a:xfrm>
          <a:prstGeom prst="rect">
            <a:avLst/>
          </a:prstGeom>
        </p:spPr>
        <p:txBody>
          <a:bodyPr/>
          <a:lstStyle>
            <a:lvl1pPr>
              <a:defRPr/>
            </a:lvl1pPr>
          </a:lstStyle>
          <a:p>
            <a:endParaRPr lang="el-GR"/>
          </a:p>
        </p:txBody>
      </p:sp>
      <p:sp>
        <p:nvSpPr>
          <p:cNvPr id="7" name="6 - Θέση αριθμού διαφάνειας"/>
          <p:cNvSpPr>
            <a:spLocks noGrp="1"/>
          </p:cNvSpPr>
          <p:nvPr>
            <p:ph type="sldNum" sz="quarter" idx="12"/>
          </p:nvPr>
        </p:nvSpPr>
        <p:spPr>
          <a:xfrm>
            <a:off x="6553200" y="6245225"/>
            <a:ext cx="2133600" cy="476250"/>
          </a:xfrm>
          <a:prstGeom prst="rect">
            <a:avLst/>
          </a:prstGeom>
        </p:spPr>
        <p:txBody>
          <a:bodyPr/>
          <a:lstStyle>
            <a:lvl1pPr>
              <a:defRPr/>
            </a:lvl1pPr>
          </a:lstStyle>
          <a:p>
            <a:fld id="{5615E459-A05E-4415-947D-EFA414A48E2F}" type="slidenum">
              <a:rPr lang="el-GR"/>
              <a:pPr/>
              <a:t>‹#›</a:t>
            </a:fld>
            <a:endParaRPr lang="el-GR"/>
          </a:p>
        </p:txBody>
      </p:sp>
    </p:spTree>
    <p:extLst>
      <p:ext uri="{BB962C8B-B14F-4D97-AF65-F5344CB8AC3E}">
        <p14:creationId xmlns:p14="http://schemas.microsoft.com/office/powerpoint/2010/main" val="31562800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Alexander Sutherland </a:t>
            </a:r>
            <a:r>
              <a:rPr lang="en-US" sz="1000" dirty="0" smtClean="0">
                <a:solidFill>
                  <a:srgbClr val="5075BC"/>
                </a:solidFill>
              </a:rPr>
              <a:t>Neill</a:t>
            </a:r>
            <a:endParaRPr lang="el-GR" sz="1000" dirty="0" smtClean="0">
              <a:solidFill>
                <a:srgbClr val="5075BC"/>
              </a:solidFill>
            </a:endParaRPr>
          </a:p>
        </p:txBody>
      </p:sp>
      <p:pic>
        <p:nvPicPr>
          <p:cNvPr id="6" name="Picture 5"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Alexander Sutherland Neill</a:t>
            </a:r>
            <a:endParaRPr lang="el-GR" sz="1000" dirty="0" smtClean="0">
              <a:solidFill>
                <a:srgbClr val="5075BC"/>
              </a:solidFill>
            </a:endParaRPr>
          </a:p>
        </p:txBody>
      </p:sp>
      <p:pic>
        <p:nvPicPr>
          <p:cNvPr id="7" name="Picture 6"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Alexander Sutherland Neill</a:t>
            </a:r>
            <a:endParaRPr lang="el-GR" sz="1000" dirty="0" smtClean="0">
              <a:solidFill>
                <a:srgbClr val="5075BC"/>
              </a:solidFill>
            </a:endParaRPr>
          </a:p>
        </p:txBody>
      </p:sp>
      <p:pic>
        <p:nvPicPr>
          <p:cNvPr id="9" name="Picture 8"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Alexander Sutherland Neill</a:t>
            </a:r>
            <a:endParaRPr lang="el-GR" sz="1000" dirty="0" smtClean="0">
              <a:solidFill>
                <a:srgbClr val="5075BC"/>
              </a:solidFill>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Alexander Sutherland Neill</a:t>
            </a:r>
            <a:endParaRPr lang="el-GR" sz="1000" dirty="0" smtClean="0">
              <a:solidFill>
                <a:srgbClr val="5075BC"/>
              </a:solidFill>
            </a:endParaRPr>
          </a:p>
        </p:txBody>
      </p:sp>
      <p:pic>
        <p:nvPicPr>
          <p:cNvPr id="8" name="Picture 7"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Alexander Sutherland Neill</a:t>
            </a:r>
            <a:endParaRPr lang="el-GR" sz="1000" dirty="0" smtClean="0">
              <a:solidFill>
                <a:srgbClr val="5075BC"/>
              </a:solidFill>
            </a:endParaRPr>
          </a:p>
        </p:txBody>
      </p:sp>
      <p:pic>
        <p:nvPicPr>
          <p:cNvPr id="7" name="Picture 6"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 id="2147483662" r:id="rId12"/>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4.xml"/><Relationship Id="rId1" Type="http://schemas.openxmlformats.org/officeDocument/2006/relationships/tags" Target="../tags/tag13.xml"/><Relationship Id="rId5" Type="http://schemas.openxmlformats.org/officeDocument/2006/relationships/image" Target="../media/image2.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21.xm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3.xml"/><Relationship Id="rId1" Type="http://schemas.openxmlformats.org/officeDocument/2006/relationships/tags" Target="../tags/tag2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24.xml"/><Relationship Id="rId4" Type="http://schemas.openxmlformats.org/officeDocument/2006/relationships/hyperlink" Target="http://opencourses.uoa.gr/courses/ECD8/" TargetMode="Externa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25.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normAutofit/>
          </a:bodyPr>
          <a:lstStyle/>
          <a:p>
            <a:r>
              <a:rPr lang="el-GR" altLang="en-US" sz="3900" dirty="0" smtClean="0"/>
              <a:t>Εισαγωγή στις </a:t>
            </a:r>
            <a:r>
              <a:rPr lang="el-GR" altLang="en-US" sz="3900" dirty="0"/>
              <a:t>Επιστήμες της Αγωγής</a:t>
            </a:r>
            <a:endParaRPr lang="el-GR" altLang="en-US" sz="3900" dirty="0" smtClean="0">
              <a:solidFill>
                <a:srgbClr val="5075BC"/>
              </a:solidFill>
            </a:endParaRPr>
          </a:p>
        </p:txBody>
      </p:sp>
      <p:sp>
        <p:nvSpPr>
          <p:cNvPr id="3" name="Υπότιτλος 2"/>
          <p:cNvSpPr>
            <a:spLocks noGrp="1"/>
          </p:cNvSpPr>
          <p:nvPr>
            <p:ph type="subTitle" idx="1"/>
            <p:custDataLst>
              <p:tags r:id="rId2"/>
            </p:custDataLst>
          </p:nvPr>
        </p:nvSpPr>
        <p:spPr>
          <a:xfrm>
            <a:off x="684213" y="3384550"/>
            <a:ext cx="7775575" cy="1752600"/>
          </a:xfrm>
        </p:spPr>
        <p:txBody>
          <a:bodyPr rtlCol="0">
            <a:noAutofit/>
          </a:bodyPr>
          <a:lstStyle/>
          <a:p>
            <a:pPr fontAlgn="auto">
              <a:spcAft>
                <a:spcPts val="0"/>
              </a:spcAft>
              <a:defRPr/>
            </a:pPr>
            <a:r>
              <a:rPr lang="en-US" sz="3000" b="1" dirty="0">
                <a:latin typeface="+mj-lt"/>
                <a:ea typeface="+mj-ea"/>
                <a:cs typeface="+mj-cs"/>
              </a:rPr>
              <a:t>Alexander Sutherland </a:t>
            </a:r>
            <a:r>
              <a:rPr lang="en-US" sz="3000" b="1" dirty="0" smtClean="0">
                <a:latin typeface="+mj-lt"/>
                <a:ea typeface="+mj-ea"/>
                <a:cs typeface="+mj-cs"/>
              </a:rPr>
              <a:t>Neill </a:t>
            </a:r>
            <a:r>
              <a:rPr lang="en-US" sz="3000" b="1" dirty="0">
                <a:latin typeface="+mj-lt"/>
                <a:ea typeface="+mj-ea"/>
                <a:cs typeface="+mj-cs"/>
              </a:rPr>
              <a:t>(1883-1973) </a:t>
            </a:r>
            <a:endParaRPr lang="el-GR" sz="3000" b="1" dirty="0" smtClean="0">
              <a:latin typeface="+mj-lt"/>
              <a:ea typeface="+mj-ea"/>
              <a:cs typeface="+mj-cs"/>
            </a:endParaRPr>
          </a:p>
          <a:p>
            <a:pPr fontAlgn="auto">
              <a:spcAft>
                <a:spcPts val="0"/>
              </a:spcAft>
              <a:defRPr/>
            </a:pPr>
            <a:endParaRPr lang="el-GR" sz="2800" dirty="0" smtClean="0"/>
          </a:p>
          <a:p>
            <a:r>
              <a:rPr lang="el-GR" sz="2800" dirty="0" smtClean="0"/>
              <a:t>Αλεξάνδρα </a:t>
            </a:r>
            <a:r>
              <a:rPr lang="el-GR" sz="2800" dirty="0" err="1"/>
              <a:t>Ανδρούσου</a:t>
            </a:r>
            <a:r>
              <a:rPr lang="el-GR" sz="2800" dirty="0"/>
              <a:t> - Βασίλης </a:t>
            </a:r>
            <a:r>
              <a:rPr lang="el-GR" sz="2800" dirty="0" err="1"/>
              <a:t>Τσάφος</a:t>
            </a:r>
            <a:endParaRPr lang="el-GR" sz="2800" dirty="0"/>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71467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custDataLst>
              <p:tags r:id="rId1"/>
            </p:custDataLst>
          </p:nvPr>
        </p:nvSpPr>
        <p:spPr/>
        <p:txBody>
          <a:bodyPr/>
          <a:lstStyle/>
          <a:p>
            <a:r>
              <a:rPr lang="en-US" dirty="0" smtClean="0"/>
              <a:t>Summerhill (1/2)</a:t>
            </a:r>
            <a:endParaRPr lang="el-GR" dirty="0"/>
          </a:p>
        </p:txBody>
      </p:sp>
      <p:sp>
        <p:nvSpPr>
          <p:cNvPr id="54275" name="Rectangle 3"/>
          <p:cNvSpPr>
            <a:spLocks noGrp="1" noChangeArrowheads="1"/>
          </p:cNvSpPr>
          <p:nvPr>
            <p:ph idx="1"/>
          </p:nvPr>
        </p:nvSpPr>
        <p:spPr/>
        <p:txBody>
          <a:bodyPr>
            <a:noAutofit/>
          </a:bodyPr>
          <a:lstStyle/>
          <a:p>
            <a:pPr>
              <a:spcBef>
                <a:spcPts val="600"/>
              </a:spcBef>
              <a:spcAft>
                <a:spcPts val="600"/>
              </a:spcAft>
            </a:pPr>
            <a:r>
              <a:rPr lang="el-GR" sz="2800" dirty="0">
                <a:latin typeface="+mj-lt"/>
              </a:rPr>
              <a:t>Ιδρύθηκε το 1921 από τον </a:t>
            </a:r>
            <a:r>
              <a:rPr lang="en-US" sz="2800" dirty="0">
                <a:latin typeface="+mj-lt"/>
              </a:rPr>
              <a:t>A.S. Neill</a:t>
            </a:r>
            <a:r>
              <a:rPr lang="el-GR" sz="2800" dirty="0">
                <a:latin typeface="+mj-lt"/>
              </a:rPr>
              <a:t> τον «κηπουρό της παιδικής ηλικίας» όπως χαρακτηρίστηκε</a:t>
            </a:r>
            <a:r>
              <a:rPr lang="en-US" sz="2800" dirty="0">
                <a:latin typeface="+mj-lt"/>
              </a:rPr>
              <a:t>. </a:t>
            </a:r>
            <a:r>
              <a:rPr lang="el-GR" sz="2800" dirty="0">
                <a:latin typeface="+mj-lt"/>
              </a:rPr>
              <a:t>Το σχολείο βρίσκεται στο χωριό </a:t>
            </a:r>
            <a:r>
              <a:rPr lang="en-US" sz="2800" dirty="0" err="1">
                <a:latin typeface="+mj-lt"/>
              </a:rPr>
              <a:t>Leiston</a:t>
            </a:r>
            <a:r>
              <a:rPr lang="en-US" sz="2800" dirty="0">
                <a:latin typeface="+mj-lt"/>
              </a:rPr>
              <a:t> </a:t>
            </a:r>
            <a:r>
              <a:rPr lang="el-GR" sz="2800" dirty="0">
                <a:latin typeface="+mj-lt"/>
              </a:rPr>
              <a:t>της κομητείας </a:t>
            </a:r>
            <a:r>
              <a:rPr lang="en-US" sz="2800" dirty="0">
                <a:latin typeface="+mj-lt"/>
              </a:rPr>
              <a:t>Suffolk, </a:t>
            </a:r>
            <a:r>
              <a:rPr lang="el-GR" sz="2800" dirty="0">
                <a:latin typeface="+mj-lt"/>
              </a:rPr>
              <a:t>περίπου 100 </a:t>
            </a:r>
            <a:r>
              <a:rPr lang="el-GR" sz="2800" dirty="0" err="1">
                <a:latin typeface="+mj-lt"/>
              </a:rPr>
              <a:t>χλμ</a:t>
            </a:r>
            <a:r>
              <a:rPr lang="el-GR" sz="2800" dirty="0">
                <a:latin typeface="+mj-lt"/>
              </a:rPr>
              <a:t> από το Λονδίνο.</a:t>
            </a:r>
          </a:p>
          <a:p>
            <a:pPr>
              <a:spcBef>
                <a:spcPts val="600"/>
              </a:spcBef>
              <a:spcAft>
                <a:spcPts val="600"/>
              </a:spcAft>
            </a:pPr>
            <a:r>
              <a:rPr lang="el-GR" sz="2800" dirty="0">
                <a:latin typeface="+mj-lt"/>
              </a:rPr>
              <a:t>Το όνομά του οφείλεται σε μία προσωπική εμπειρία του Ν</a:t>
            </a:r>
            <a:r>
              <a:rPr lang="en-US" sz="2800" dirty="0" err="1">
                <a:latin typeface="+mj-lt"/>
              </a:rPr>
              <a:t>eill</a:t>
            </a:r>
            <a:r>
              <a:rPr lang="en-US" sz="2800" dirty="0">
                <a:latin typeface="+mj-lt"/>
              </a:rPr>
              <a:t> </a:t>
            </a:r>
            <a:r>
              <a:rPr lang="el-GR" sz="2800" dirty="0">
                <a:latin typeface="+mj-lt"/>
              </a:rPr>
              <a:t>και σημαίνει «Καλοκαίρι στο λόφο»</a:t>
            </a:r>
          </a:p>
          <a:p>
            <a:pPr>
              <a:spcBef>
                <a:spcPts val="600"/>
              </a:spcBef>
              <a:spcAft>
                <a:spcPts val="600"/>
              </a:spcAft>
            </a:pPr>
            <a:r>
              <a:rPr lang="el-GR" sz="2800" dirty="0">
                <a:latin typeface="+mj-lt"/>
              </a:rPr>
              <a:t>Πρόκειται για οικοτροφείο</a:t>
            </a:r>
            <a:r>
              <a:rPr lang="en-US" sz="2800" dirty="0">
                <a:latin typeface="+mj-lt"/>
              </a:rPr>
              <a:t> </a:t>
            </a:r>
            <a:r>
              <a:rPr lang="el-GR" sz="2800" dirty="0">
                <a:latin typeface="+mj-lt"/>
              </a:rPr>
              <a:t>(οι μαθητές και οι καθηγητές τρώνε και κοιμούνται σ’ αυτό) το οποίο φιλοξενεί παιδιά από 5 έως και 17 ετών διαφόρων εθνικοτήτων.</a:t>
            </a:r>
            <a:endParaRPr lang="en-US" sz="2800" dirty="0">
              <a:latin typeface="+mj-lt"/>
            </a:endParaRPr>
          </a:p>
          <a:p>
            <a:pPr>
              <a:spcBef>
                <a:spcPts val="600"/>
              </a:spcBef>
              <a:spcAft>
                <a:spcPts val="600"/>
              </a:spcAft>
            </a:pPr>
            <a:endParaRPr lang="el-GR" sz="2800" dirty="0">
              <a:latin typeface="+mj-lt"/>
            </a:endParaRPr>
          </a:p>
        </p:txBody>
      </p:sp>
    </p:spTree>
    <p:extLst>
      <p:ext uri="{BB962C8B-B14F-4D97-AF65-F5344CB8AC3E}">
        <p14:creationId xmlns:p14="http://schemas.microsoft.com/office/powerpoint/2010/main" val="2917660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custDataLst>
              <p:tags r:id="rId1"/>
            </p:custDataLst>
          </p:nvPr>
        </p:nvSpPr>
        <p:spPr/>
        <p:txBody>
          <a:bodyPr/>
          <a:lstStyle/>
          <a:p>
            <a:r>
              <a:rPr lang="en-US" dirty="0" smtClean="0"/>
              <a:t>Summerhill (2/2)</a:t>
            </a:r>
            <a:endParaRPr lang="en-US" dirty="0"/>
          </a:p>
        </p:txBody>
      </p:sp>
      <p:sp>
        <p:nvSpPr>
          <p:cNvPr id="55298" name="Rectangle 2"/>
          <p:cNvSpPr>
            <a:spLocks noGrp="1" noChangeArrowheads="1"/>
          </p:cNvSpPr>
          <p:nvPr>
            <p:ph idx="1"/>
          </p:nvPr>
        </p:nvSpPr>
        <p:spPr/>
        <p:txBody>
          <a:bodyPr>
            <a:noAutofit/>
          </a:bodyPr>
          <a:lstStyle/>
          <a:p>
            <a:pPr marL="0" indent="0">
              <a:lnSpc>
                <a:spcPct val="90000"/>
              </a:lnSpc>
              <a:buNone/>
            </a:pPr>
            <a:r>
              <a:rPr lang="el-GR" sz="2800" dirty="0">
                <a:latin typeface="+mj-lt"/>
              </a:rPr>
              <a:t>«Το </a:t>
            </a:r>
            <a:r>
              <a:rPr lang="en-US" sz="2800" dirty="0">
                <a:latin typeface="+mj-lt"/>
              </a:rPr>
              <a:t>Summerhill</a:t>
            </a:r>
            <a:r>
              <a:rPr lang="el-GR" sz="2800" dirty="0">
                <a:latin typeface="+mj-lt"/>
              </a:rPr>
              <a:t> φαίνεται σαν κάποιο υπέροχο εξωπραγματικό νησάκι όπου υπάρχουν φωτισμένες ανθρώπινες σχέσεις και δε μοιάζει σε τίποτα μ’ αυτό τον τόπο της αγωνίας, της ταραχής και της σύγχυσης μέσα στον οποίο ζούμε και αγωνιζόμαστε»</a:t>
            </a:r>
            <a:r>
              <a:rPr lang="en-US" sz="2800" dirty="0">
                <a:latin typeface="+mj-lt"/>
              </a:rPr>
              <a:t>. </a:t>
            </a:r>
            <a:r>
              <a:rPr lang="en-US" sz="2800" dirty="0" smtClean="0">
                <a:latin typeface="+mj-lt"/>
              </a:rPr>
              <a:t>(Eda </a:t>
            </a:r>
            <a:r>
              <a:rPr lang="en-US" sz="2800" dirty="0" err="1" smtClean="0">
                <a:latin typeface="+mj-lt"/>
              </a:rPr>
              <a:t>LeShan</a:t>
            </a:r>
            <a:r>
              <a:rPr lang="en-US" sz="2800" dirty="0">
                <a:latin typeface="+mj-lt"/>
              </a:rPr>
              <a:t>)</a:t>
            </a:r>
            <a:endParaRPr lang="el-GR" sz="2800" dirty="0">
              <a:latin typeface="+mj-lt"/>
            </a:endParaRPr>
          </a:p>
          <a:p>
            <a:pPr marL="0" indent="0">
              <a:lnSpc>
                <a:spcPct val="90000"/>
              </a:lnSpc>
              <a:buNone/>
            </a:pPr>
            <a:r>
              <a:rPr lang="el-GR" sz="2800" dirty="0">
                <a:latin typeface="+mj-lt"/>
              </a:rPr>
              <a:t>Ίσως να είναι το όνομα ενός μικρού σχολείου αλλά πρόκειται για ένα μεγάλο πείραμα στην εκπαίδευση, που χρησιμεύει για παράδειγμα σε άλλα σχολεία, γιατί το </a:t>
            </a:r>
            <a:r>
              <a:rPr lang="en-US" sz="2800" dirty="0">
                <a:latin typeface="+mj-lt"/>
              </a:rPr>
              <a:t>Summerhill</a:t>
            </a:r>
            <a:r>
              <a:rPr lang="el-GR" sz="2800" dirty="0">
                <a:latin typeface="+mj-lt"/>
              </a:rPr>
              <a:t> απέδειξε ότι η ελευθερία κάνει θαύματα.</a:t>
            </a:r>
          </a:p>
        </p:txBody>
      </p:sp>
    </p:spTree>
    <p:extLst>
      <p:ext uri="{BB962C8B-B14F-4D97-AF65-F5344CB8AC3E}">
        <p14:creationId xmlns:p14="http://schemas.microsoft.com/office/powerpoint/2010/main" val="3106105421"/>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4"/>
          <p:cNvSpPr>
            <a:spLocks noGrp="1" noChangeArrowheads="1"/>
          </p:cNvSpPr>
          <p:nvPr>
            <p:ph type="title"/>
          </p:nvPr>
        </p:nvSpPr>
        <p:spPr/>
        <p:txBody>
          <a:bodyPr/>
          <a:lstStyle/>
          <a:p>
            <a:r>
              <a:rPr lang="el-GR" sz="3600" dirty="0"/>
              <a:t>Ο Λόγος ύπαρξης του </a:t>
            </a:r>
            <a:r>
              <a:rPr lang="en-US" sz="3600" dirty="0" err="1"/>
              <a:t>Summerhill</a:t>
            </a:r>
            <a:endParaRPr lang="el-GR" sz="3600" dirty="0"/>
          </a:p>
        </p:txBody>
      </p:sp>
      <p:sp>
        <p:nvSpPr>
          <p:cNvPr id="9221" name="Rectangle 5"/>
          <p:cNvSpPr>
            <a:spLocks noGrp="1" noChangeArrowheads="1"/>
          </p:cNvSpPr>
          <p:nvPr>
            <p:ph idx="1"/>
          </p:nvPr>
        </p:nvSpPr>
        <p:spPr/>
        <p:txBody>
          <a:bodyPr>
            <a:normAutofit/>
          </a:bodyPr>
          <a:lstStyle/>
          <a:p>
            <a:pPr marL="0" indent="0">
              <a:buNone/>
            </a:pPr>
            <a:r>
              <a:rPr lang="el-GR" sz="2800" dirty="0">
                <a:latin typeface="+mj-lt"/>
              </a:rPr>
              <a:t>Σκοπός του </a:t>
            </a:r>
            <a:r>
              <a:rPr lang="en-US" sz="2800" dirty="0" smtClean="0">
                <a:latin typeface="+mj-lt"/>
              </a:rPr>
              <a:t>Neil</a:t>
            </a:r>
            <a:r>
              <a:rPr lang="el-GR" sz="2800" dirty="0" smtClean="0">
                <a:latin typeface="+mj-lt"/>
              </a:rPr>
              <a:t> </a:t>
            </a:r>
            <a:r>
              <a:rPr lang="el-GR" sz="2800" dirty="0">
                <a:latin typeface="+mj-lt"/>
              </a:rPr>
              <a:t>ήταν να κάνει ένα σχολείο κατάλληλο για τα παιδιά και όχι τα παιδιά κατάλληλα για το </a:t>
            </a:r>
            <a:r>
              <a:rPr lang="el-GR" sz="2800" dirty="0" smtClean="0">
                <a:latin typeface="+mj-lt"/>
              </a:rPr>
              <a:t>σχολείο</a:t>
            </a:r>
            <a:r>
              <a:rPr lang="en-US" sz="2800" dirty="0" smtClean="0">
                <a:latin typeface="+mj-lt"/>
              </a:rPr>
              <a:t>:</a:t>
            </a:r>
            <a:endParaRPr lang="el-GR" sz="2800" dirty="0">
              <a:latin typeface="+mj-lt"/>
            </a:endParaRPr>
          </a:p>
          <a:p>
            <a:pPr marL="0" indent="0">
              <a:buNone/>
            </a:pPr>
            <a:r>
              <a:rPr lang="el-GR" sz="2800" dirty="0">
                <a:latin typeface="+mj-lt"/>
              </a:rPr>
              <a:t>«Η βασική αρχή που θα πρέπει να διέπει όλα τα εκπαιδευτικά συστήματα πρέπει να είναι η προϋπόθεση της ευτυχίας του παιδιού. Ένα σχολείο θα πρέπει να κρίνεται από τα πρόσωπα των μαθητών του και όχι από τις ακαδημαϊκές επιτυχίες του.» </a:t>
            </a:r>
            <a:r>
              <a:rPr lang="en-US" sz="2800" dirty="0" smtClean="0">
                <a:latin typeface="+mj-lt"/>
              </a:rPr>
              <a:t> </a:t>
            </a:r>
          </a:p>
          <a:p>
            <a:pPr marL="0" indent="0" algn="r">
              <a:buNone/>
            </a:pPr>
            <a:r>
              <a:rPr lang="en-US" sz="2800" dirty="0" smtClean="0">
                <a:latin typeface="+mj-lt"/>
              </a:rPr>
              <a:t>A.S</a:t>
            </a:r>
            <a:r>
              <a:rPr lang="en-US" sz="2800" dirty="0">
                <a:latin typeface="+mj-lt"/>
              </a:rPr>
              <a:t>. Neill</a:t>
            </a:r>
            <a:endParaRPr lang="el-GR" sz="2800" dirty="0">
              <a:latin typeface="+mj-lt"/>
            </a:endParaRPr>
          </a:p>
          <a:p>
            <a:endParaRPr lang="el-GR" dirty="0">
              <a:latin typeface="+mj-lt"/>
            </a:endParaRPr>
          </a:p>
        </p:txBody>
      </p:sp>
    </p:spTree>
    <p:extLst>
      <p:ext uri="{BB962C8B-B14F-4D97-AF65-F5344CB8AC3E}">
        <p14:creationId xmlns:p14="http://schemas.microsoft.com/office/powerpoint/2010/main" val="16525742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custDataLst>
              <p:tags r:id="rId1"/>
            </p:custDataLst>
          </p:nvPr>
        </p:nvSpPr>
        <p:spPr/>
        <p:txBody>
          <a:bodyPr/>
          <a:lstStyle/>
          <a:p>
            <a:r>
              <a:rPr lang="en-GB" dirty="0"/>
              <a:t>Summerhill: </a:t>
            </a:r>
            <a:r>
              <a:rPr lang="el-GR" dirty="0"/>
              <a:t>Κάντε ό,τι </a:t>
            </a:r>
            <a:r>
              <a:rPr lang="el-GR" dirty="0" smtClean="0"/>
              <a:t>θέλετε</a:t>
            </a:r>
            <a:r>
              <a:rPr lang="en-US" dirty="0" smtClean="0"/>
              <a:t> (1/2)</a:t>
            </a:r>
            <a:endParaRPr lang="el-GR" dirty="0"/>
          </a:p>
        </p:txBody>
      </p:sp>
      <p:sp>
        <p:nvSpPr>
          <p:cNvPr id="16387" name="Rectangle 3"/>
          <p:cNvSpPr>
            <a:spLocks noGrp="1" noChangeArrowheads="1"/>
          </p:cNvSpPr>
          <p:nvPr>
            <p:ph idx="1"/>
          </p:nvPr>
        </p:nvSpPr>
        <p:spPr/>
        <p:txBody>
          <a:bodyPr>
            <a:normAutofit/>
          </a:bodyPr>
          <a:lstStyle/>
          <a:p>
            <a:r>
              <a:rPr lang="el-GR" sz="2800" dirty="0" smtClean="0"/>
              <a:t>Προαιρετικά μαθήματα.</a:t>
            </a:r>
            <a:r>
              <a:rPr lang="en-US" sz="2800" dirty="0" smtClean="0"/>
              <a:t> </a:t>
            </a:r>
            <a:r>
              <a:rPr lang="el-GR" sz="2800" dirty="0" smtClean="0"/>
              <a:t>Τίποτα </a:t>
            </a:r>
            <a:r>
              <a:rPr lang="el-GR" sz="2800" dirty="0"/>
              <a:t>δεν είναι καταναγκαστικό.</a:t>
            </a:r>
          </a:p>
          <a:p>
            <a:r>
              <a:rPr lang="el-GR" sz="2800" dirty="0"/>
              <a:t>Παιχνίδια ή δραστηριότητες στο </a:t>
            </a:r>
            <a:r>
              <a:rPr lang="el-GR" sz="2800" dirty="0" smtClean="0"/>
              <a:t>εργαστήριο-ατελιέ.</a:t>
            </a:r>
            <a:endParaRPr lang="el-GR" sz="2800" dirty="0"/>
          </a:p>
          <a:p>
            <a:r>
              <a:rPr lang="el-GR" sz="2800" dirty="0"/>
              <a:t>Τα βράδια </a:t>
            </a:r>
            <a:r>
              <a:rPr lang="el-GR" sz="2800" dirty="0" smtClean="0"/>
              <a:t>χορός-θέατρο-γιορτές.</a:t>
            </a:r>
            <a:endParaRPr lang="el-GR" sz="2800" dirty="0"/>
          </a:p>
          <a:p>
            <a:r>
              <a:rPr lang="el-GR" sz="2800" dirty="0"/>
              <a:t>Το σχολείο διοικείται από τους ίδιους τους μαθητές και τους </a:t>
            </a:r>
            <a:r>
              <a:rPr lang="el-GR" sz="2800" dirty="0" smtClean="0"/>
              <a:t>καθηγητές</a:t>
            </a:r>
            <a:r>
              <a:rPr lang="en-US" sz="2800" dirty="0" smtClean="0"/>
              <a:t>. </a:t>
            </a:r>
            <a:r>
              <a:rPr lang="el-GR" sz="2800" dirty="0" smtClean="0"/>
              <a:t>Κάνουν Γενική </a:t>
            </a:r>
            <a:r>
              <a:rPr lang="el-GR" sz="2800" dirty="0"/>
              <a:t>Συνέλευση, για να πάρουν αποφάσεις, όπου ενήλικες και μαθητές </a:t>
            </a:r>
            <a:r>
              <a:rPr lang="el-GR" sz="2800" dirty="0" smtClean="0"/>
              <a:t>έχουν ισάξια ψήφο.</a:t>
            </a:r>
            <a:endParaRPr lang="el-GR" sz="2800" dirty="0"/>
          </a:p>
        </p:txBody>
      </p:sp>
    </p:spTree>
    <p:extLst>
      <p:ext uri="{BB962C8B-B14F-4D97-AF65-F5344CB8AC3E}">
        <p14:creationId xmlns:p14="http://schemas.microsoft.com/office/powerpoint/2010/main" val="25181000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custDataLst>
              <p:tags r:id="rId1"/>
            </p:custDataLst>
          </p:nvPr>
        </p:nvSpPr>
        <p:spPr/>
        <p:txBody>
          <a:bodyPr/>
          <a:lstStyle/>
          <a:p>
            <a:r>
              <a:rPr lang="en-GB" dirty="0"/>
              <a:t>Summerhill: </a:t>
            </a:r>
            <a:r>
              <a:rPr lang="el-GR" dirty="0"/>
              <a:t>Κάντε ό,τι θέλετε</a:t>
            </a:r>
            <a:r>
              <a:rPr lang="en-US" dirty="0"/>
              <a:t> </a:t>
            </a:r>
            <a:r>
              <a:rPr lang="en-US" dirty="0" smtClean="0"/>
              <a:t>(2/2</a:t>
            </a:r>
            <a:r>
              <a:rPr lang="en-US" dirty="0"/>
              <a:t>)</a:t>
            </a:r>
          </a:p>
        </p:txBody>
      </p:sp>
      <p:sp>
        <p:nvSpPr>
          <p:cNvPr id="59395" name="Rectangle 3"/>
          <p:cNvSpPr>
            <a:spLocks noGrp="1" noChangeArrowheads="1"/>
          </p:cNvSpPr>
          <p:nvPr>
            <p:ph idx="1"/>
          </p:nvPr>
        </p:nvSpPr>
        <p:spPr/>
        <p:txBody>
          <a:bodyPr>
            <a:noAutofit/>
          </a:bodyPr>
          <a:lstStyle/>
          <a:p>
            <a:r>
              <a:rPr lang="el-GR" sz="2800" dirty="0">
                <a:latin typeface="+mj-lt"/>
              </a:rPr>
              <a:t>Τα παιδιά μυούνται στις έννοιες της δημοκρατικότητας, της ισότητας και της δικαιοσύνης.</a:t>
            </a:r>
          </a:p>
          <a:p>
            <a:r>
              <a:rPr lang="el-GR" sz="2800" dirty="0">
                <a:latin typeface="+mj-lt"/>
              </a:rPr>
              <a:t>Δεν αναπτύσσουν διάφορες ψυχοσωματικές αρρώστιες ούτε ψάχνουν για κάποιον φταίχτη, επαναστατούν πολύ απλά ενάντια στον ανθρώπινο πόνο.</a:t>
            </a:r>
          </a:p>
          <a:p>
            <a:r>
              <a:rPr lang="el-GR" sz="2800" dirty="0">
                <a:latin typeface="+mj-lt"/>
              </a:rPr>
              <a:t>Ζουν τη δική τους ζωή και όχι αυτή που θέλουν να τους προβάλλουν οι γονείς και οι εκπαιδευτικοί </a:t>
            </a:r>
            <a:r>
              <a:rPr lang="el-GR" sz="2800" dirty="0" smtClean="0">
                <a:latin typeface="+mj-lt"/>
              </a:rPr>
              <a:t>γι’ </a:t>
            </a:r>
            <a:r>
              <a:rPr lang="el-GR" sz="2800" dirty="0">
                <a:latin typeface="+mj-lt"/>
              </a:rPr>
              <a:t>αυτό και ζουν ευτυχισμένα</a:t>
            </a:r>
            <a:r>
              <a:rPr lang="el-GR" sz="2800" dirty="0" smtClean="0">
                <a:latin typeface="+mj-lt"/>
              </a:rPr>
              <a:t>.</a:t>
            </a:r>
            <a:endParaRPr lang="el-GR" sz="2800" dirty="0">
              <a:latin typeface="+mj-lt"/>
            </a:endParaRPr>
          </a:p>
        </p:txBody>
      </p:sp>
    </p:spTree>
    <p:extLst>
      <p:ext uri="{BB962C8B-B14F-4D97-AF65-F5344CB8AC3E}">
        <p14:creationId xmlns:p14="http://schemas.microsoft.com/office/powerpoint/2010/main" val="2862736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l-GR" dirty="0" smtClean="0"/>
              <a:t>Πρόγραμμα (1/2)</a:t>
            </a:r>
            <a:endParaRPr lang="el-GR" dirty="0"/>
          </a:p>
        </p:txBody>
      </p:sp>
      <p:sp>
        <p:nvSpPr>
          <p:cNvPr id="58371" name="Rectangle 3"/>
          <p:cNvSpPr>
            <a:spLocks noGrp="1" noChangeArrowheads="1"/>
          </p:cNvSpPr>
          <p:nvPr>
            <p:ph idx="1"/>
          </p:nvPr>
        </p:nvSpPr>
        <p:spPr/>
        <p:txBody>
          <a:bodyPr>
            <a:noAutofit/>
          </a:bodyPr>
          <a:lstStyle/>
          <a:p>
            <a:r>
              <a:rPr lang="el-GR" sz="2800" dirty="0">
                <a:latin typeface="+mj-lt"/>
              </a:rPr>
              <a:t>Η συμμετοχή στο μάθημα είναι προαιρετική. Υπάρχει πρόγραμμα διδασκαλίας αλλά μόνο για τους δασκάλους. Τα παιδιά παρακολουθούν μαθήματα όχι μόνο ανάλογα με την ηλικία </a:t>
            </a:r>
            <a:r>
              <a:rPr lang="el-GR" sz="2800" dirty="0" smtClean="0">
                <a:latin typeface="+mj-lt"/>
              </a:rPr>
              <a:t>τους, </a:t>
            </a:r>
            <a:r>
              <a:rPr lang="el-GR" sz="2800" dirty="0">
                <a:latin typeface="+mj-lt"/>
              </a:rPr>
              <a:t>αλλά και με τα ενδιαφέροντά τους. </a:t>
            </a:r>
          </a:p>
          <a:p>
            <a:r>
              <a:rPr lang="el-GR" sz="2800" dirty="0" smtClean="0">
                <a:latin typeface="+mj-lt"/>
              </a:rPr>
              <a:t>Εκτός από τα κλασικά μαθήματα (Αγγλικά, Μαθηματικά, Φυσικές Επιστήμες κλπ.), διδάσκονται επίσης η  Ξυλουργική, η Ηχοληψία-</a:t>
            </a:r>
            <a:r>
              <a:rPr lang="el-GR" sz="2800" dirty="0" err="1" smtClean="0">
                <a:latin typeface="+mj-lt"/>
              </a:rPr>
              <a:t>dj</a:t>
            </a:r>
            <a:r>
              <a:rPr lang="el-GR" sz="2800" dirty="0" smtClean="0">
                <a:latin typeface="+mj-lt"/>
              </a:rPr>
              <a:t>, η Μουσική, η Φωτογραφία, η Ζωγραφική, το Θέατρο, η Μαγειρική κ.ά</a:t>
            </a:r>
            <a:r>
              <a:rPr lang="el-GR" sz="2800" dirty="0">
                <a:latin typeface="+mj-lt"/>
              </a:rPr>
              <a:t>. Δεν διδάσκονται Θρησκευτικά</a:t>
            </a:r>
            <a:r>
              <a:rPr lang="el-GR" sz="2800" dirty="0" smtClean="0">
                <a:latin typeface="+mj-lt"/>
              </a:rPr>
              <a:t>.</a:t>
            </a:r>
          </a:p>
        </p:txBody>
      </p:sp>
    </p:spTree>
    <p:extLst>
      <p:ext uri="{BB962C8B-B14F-4D97-AF65-F5344CB8AC3E}">
        <p14:creationId xmlns:p14="http://schemas.microsoft.com/office/powerpoint/2010/main" val="3331056447"/>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l-GR" dirty="0" smtClean="0"/>
              <a:t>Πρόγραμμα (2/2)</a:t>
            </a:r>
            <a:endParaRPr lang="el-GR" dirty="0"/>
          </a:p>
        </p:txBody>
      </p:sp>
      <p:sp>
        <p:nvSpPr>
          <p:cNvPr id="58371" name="Rectangle 3"/>
          <p:cNvSpPr>
            <a:spLocks noGrp="1" noChangeArrowheads="1"/>
          </p:cNvSpPr>
          <p:nvPr>
            <p:ph idx="1"/>
          </p:nvPr>
        </p:nvSpPr>
        <p:spPr/>
        <p:txBody>
          <a:bodyPr>
            <a:normAutofit/>
          </a:bodyPr>
          <a:lstStyle/>
          <a:p>
            <a:r>
              <a:rPr lang="el-GR" sz="2800" dirty="0" smtClean="0">
                <a:latin typeface="+mj-lt"/>
              </a:rPr>
              <a:t>Πριν </a:t>
            </a:r>
            <a:r>
              <a:rPr lang="el-GR" sz="2800" dirty="0">
                <a:latin typeface="+mj-lt"/>
              </a:rPr>
              <a:t>αποφοιτήσουν οι μαθητές δίνουν -αν θέλουν- τις εθνικές απολυτήριες εξετάσεις</a:t>
            </a:r>
            <a:r>
              <a:rPr lang="el-GR" sz="2800" b="1" dirty="0">
                <a:latin typeface="+mj-lt"/>
              </a:rPr>
              <a:t>.</a:t>
            </a:r>
            <a:r>
              <a:rPr lang="el-GR" sz="2800" dirty="0">
                <a:latin typeface="+mj-lt"/>
              </a:rPr>
              <a:t> Οι περισσότεροι μαθητές του </a:t>
            </a:r>
            <a:r>
              <a:rPr lang="el-GR" sz="2800" dirty="0" err="1">
                <a:latin typeface="+mj-lt"/>
              </a:rPr>
              <a:t>Summerhill</a:t>
            </a:r>
            <a:r>
              <a:rPr lang="el-GR" sz="2800" dirty="0">
                <a:latin typeface="+mj-lt"/>
              </a:rPr>
              <a:t> επιλέγουν να δώσουν αυτές τις εξετάσεις και έχουν ποσοστά επιτυχίας υψηλότερα από τον μέσο όρο των υπόλοιπων Βρετανικών σχολείων.</a:t>
            </a:r>
          </a:p>
        </p:txBody>
      </p:sp>
    </p:spTree>
    <p:extLst>
      <p:ext uri="{BB962C8B-B14F-4D97-AF65-F5344CB8AC3E}">
        <p14:creationId xmlns:p14="http://schemas.microsoft.com/office/powerpoint/2010/main" val="594539368"/>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6850587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custDataLst>
      <p:tags r:id="rId1"/>
    </p:custDataLst>
    <p:extLst>
      <p:ext uri="{BB962C8B-B14F-4D97-AF65-F5344CB8AC3E}">
        <p14:creationId xmlns:p14="http://schemas.microsoft.com/office/powerpoint/2010/main" val="28596526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custDataLst>
      <p:tags r:id="rId1"/>
    </p:custDataLst>
    <p:extLst>
      <p:ext uri="{BB962C8B-B14F-4D97-AF65-F5344CB8AC3E}">
        <p14:creationId xmlns:p14="http://schemas.microsoft.com/office/powerpoint/2010/main" val="993698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Grp="1" noChangeArrowheads="1"/>
          </p:cNvSpPr>
          <p:nvPr>
            <p:ph type="title"/>
            <p:custDataLst>
              <p:tags r:id="rId1"/>
            </p:custDataLst>
          </p:nvPr>
        </p:nvSpPr>
        <p:spPr/>
        <p:txBody>
          <a:bodyPr>
            <a:noAutofit/>
          </a:bodyPr>
          <a:lstStyle/>
          <a:p>
            <a:r>
              <a:rPr lang="en-US" sz="3900" dirty="0"/>
              <a:t>Alexander Sutherland </a:t>
            </a:r>
            <a:r>
              <a:rPr lang="en-US" sz="3900" dirty="0" smtClean="0"/>
              <a:t>Neill </a:t>
            </a:r>
            <a:r>
              <a:rPr lang="en-US" sz="3900" dirty="0"/>
              <a:t>(1883-1973</a:t>
            </a:r>
            <a:r>
              <a:rPr lang="en-US" sz="3900" dirty="0" smtClean="0"/>
              <a:t>) (1/2)</a:t>
            </a:r>
            <a:endParaRPr lang="el-GR" sz="3900" dirty="0"/>
          </a:p>
        </p:txBody>
      </p:sp>
      <p:sp>
        <p:nvSpPr>
          <p:cNvPr id="7171" name="Rectangle 3"/>
          <p:cNvSpPr>
            <a:spLocks noGrp="1" noChangeArrowheads="1"/>
          </p:cNvSpPr>
          <p:nvPr>
            <p:ph idx="1"/>
          </p:nvPr>
        </p:nvSpPr>
        <p:spPr/>
        <p:txBody>
          <a:bodyPr>
            <a:noAutofit/>
          </a:bodyPr>
          <a:lstStyle/>
          <a:p>
            <a:pPr marL="0" indent="0">
              <a:buNone/>
            </a:pPr>
            <a:r>
              <a:rPr lang="el-GR" sz="3000" dirty="0" smtClean="0"/>
              <a:t>«Ευχαριστιέμαι </a:t>
            </a:r>
            <a:r>
              <a:rPr lang="el-GR" sz="3000" dirty="0"/>
              <a:t>να γίνονται ευτυχισμένα και να περπατάνε με ψηλά το </a:t>
            </a:r>
            <a:r>
              <a:rPr lang="el-GR" sz="3000" dirty="0" smtClean="0"/>
              <a:t>κεφάλι παιδιά </a:t>
            </a:r>
            <a:r>
              <a:rPr lang="el-GR" sz="3000" dirty="0"/>
              <a:t>που τα γνώρισα δυστυχισμένα, γεμάτα μίσος και </a:t>
            </a:r>
            <a:r>
              <a:rPr lang="el-GR" sz="3000" dirty="0" smtClean="0"/>
              <a:t>φόβο. Το </a:t>
            </a:r>
            <a:r>
              <a:rPr lang="el-GR" sz="3000" dirty="0"/>
              <a:t>αν θα γίνουν καθηγητές πανεπιστημίου ή υδραυλικοί, δε με </a:t>
            </a:r>
            <a:r>
              <a:rPr lang="el-GR" sz="3000" dirty="0" smtClean="0"/>
              <a:t>νοιάζει</a:t>
            </a:r>
            <a:r>
              <a:rPr lang="el-GR" sz="3000" dirty="0" smtClean="0"/>
              <a:t>.»</a:t>
            </a:r>
            <a:endParaRPr lang="en-US" sz="3000" dirty="0" smtClean="0"/>
          </a:p>
          <a:p>
            <a:pPr marL="0" indent="0" algn="r">
              <a:buNone/>
            </a:pPr>
            <a:r>
              <a:rPr lang="en-US" sz="3000" dirty="0"/>
              <a:t>Alexander Sutherland Neil </a:t>
            </a:r>
            <a:r>
              <a:rPr lang="el-GR" sz="3000" dirty="0"/>
              <a:t/>
            </a:r>
            <a:br>
              <a:rPr lang="el-GR" sz="3000" dirty="0"/>
            </a:br>
            <a:endParaRPr lang="el-GR" sz="3000" b="1" dirty="0"/>
          </a:p>
          <a:p>
            <a:pPr>
              <a:buFontTx/>
              <a:buNone/>
            </a:pPr>
            <a:endParaRPr lang="el-GR" sz="3000" dirty="0"/>
          </a:p>
        </p:txBody>
      </p:sp>
    </p:spTree>
    <p:extLst>
      <p:ext uri="{BB962C8B-B14F-4D97-AF65-F5344CB8AC3E}">
        <p14:creationId xmlns:p14="http://schemas.microsoft.com/office/powerpoint/2010/main" val="35240147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spcBef>
                <a:spcPts val="0"/>
              </a:spcBef>
              <a:buNone/>
            </a:pPr>
            <a:r>
              <a:rPr lang="el-GR" sz="2000" dirty="0" err="1" smtClean="0"/>
              <a:t>Copyright</a:t>
            </a:r>
            <a:r>
              <a:rPr lang="el-GR" sz="2000" dirty="0" smtClean="0"/>
              <a: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a:t>Αλεξάνδρα </a:t>
            </a:r>
            <a:r>
              <a:rPr lang="el-GR" sz="2000" dirty="0" err="1"/>
              <a:t>Ανδρούσου</a:t>
            </a:r>
            <a:r>
              <a:rPr lang="el-GR" sz="2000" dirty="0"/>
              <a:t>, Βασίλης </a:t>
            </a:r>
            <a:r>
              <a:rPr lang="el-GR" sz="2000" dirty="0" err="1"/>
              <a:t>Τσάφος</a:t>
            </a:r>
            <a:r>
              <a:rPr lang="el-GR" sz="2000" dirty="0"/>
              <a:t> 2015</a:t>
            </a:r>
            <a:r>
              <a:rPr lang="el-GR" sz="2000" dirty="0" smtClean="0"/>
              <a:t>. Αλεξάνδρα </a:t>
            </a:r>
            <a:r>
              <a:rPr lang="el-GR" sz="2000" dirty="0" err="1" smtClean="0"/>
              <a:t>Ανδρούσου</a:t>
            </a:r>
            <a:r>
              <a:rPr lang="el-GR" sz="2000" dirty="0" smtClean="0"/>
              <a:t>, Βασίλης </a:t>
            </a:r>
            <a:r>
              <a:rPr lang="el-GR" sz="2000" dirty="0" err="1" smtClean="0"/>
              <a:t>Τσάφος</a:t>
            </a:r>
            <a:r>
              <a:rPr lang="el-GR" sz="2000" dirty="0" smtClean="0"/>
              <a:t>. «</a:t>
            </a:r>
            <a:r>
              <a:rPr lang="el-GR" altLang="en-US" sz="2000" dirty="0" smtClean="0"/>
              <a:t>Εισαγωγή στις Επιστήμες της Αγωγής Ι &amp; ΙΙ. </a:t>
            </a:r>
            <a:r>
              <a:rPr lang="en-US" sz="2000" dirty="0"/>
              <a:t>Alexander Sutherland </a:t>
            </a:r>
            <a:r>
              <a:rPr lang="en-US" sz="2000" dirty="0" smtClean="0"/>
              <a:t>Neill</a:t>
            </a:r>
            <a:r>
              <a:rPr lang="el-GR" sz="2000" dirty="0" smtClean="0"/>
              <a:t>». </a:t>
            </a:r>
            <a:r>
              <a:rPr lang="el-GR" sz="2000" dirty="0" smtClean="0"/>
              <a:t>Έκδοση: 1.0. Αθήνα 2015. Διαθέσιμο από τη δικτυακή διεύθυνση: </a:t>
            </a:r>
            <a:r>
              <a:rPr lang="en-GB" sz="2000" dirty="0" smtClean="0">
                <a:hlinkClick r:id="rId4" tooltip="Ανοιχτό Μάθημα: Εισαγωγή στις Επιστήμες της Αγωγής I &amp; II"/>
              </a:rPr>
              <a:t>http://opencourses.uoa.gr/courses/ECD</a:t>
            </a:r>
            <a:r>
              <a:rPr lang="el-GR" sz="2000" dirty="0" smtClean="0">
                <a:hlinkClick r:id="rId4" tooltip="Ανοιχτό Μάθημα: Εισαγωγή στις Επιστήμες της Αγωγής I &amp; II"/>
              </a:rPr>
              <a:t>8</a:t>
            </a:r>
            <a:r>
              <a:rPr lang="en-GB" sz="2000" dirty="0" smtClean="0">
                <a:hlinkClick r:id="rId4" tooltip="Ανοιχτό Μάθημα: Εισαγωγή στις Επιστήμες της Αγωγής I &amp; II"/>
              </a:rPr>
              <a:t>/</a:t>
            </a:r>
            <a:r>
              <a:rPr lang="el-GR" sz="2000" dirty="0" smtClean="0"/>
              <a:t>.</a:t>
            </a:r>
          </a:p>
          <a:p>
            <a:pPr fontAlgn="auto">
              <a:spcAft>
                <a:spcPts val="0"/>
              </a:spcAft>
              <a:defRPr/>
            </a:pPr>
            <a:endParaRPr lang="el-GR" sz="2000" dirty="0"/>
          </a:p>
        </p:txBody>
      </p:sp>
    </p:spTree>
    <p:custDataLst>
      <p:tags r:id="rId1"/>
    </p:custDataLst>
    <p:extLst>
      <p:ext uri="{BB962C8B-B14F-4D97-AF65-F5344CB8AC3E}">
        <p14:creationId xmlns:p14="http://schemas.microsoft.com/office/powerpoint/2010/main" val="1029222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8086976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l-GR" altLang="en-US" smtClean="0"/>
              <a:t>Διατήρηση Σημειωμάτων</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fontAlgn="auto">
              <a:spcAft>
                <a:spcPts val="0"/>
              </a:spcAft>
              <a:buFont typeface="Arial" panose="020B0604020202020204" pitchFamily="34" charset="0"/>
              <a:buNone/>
              <a:defRPr/>
            </a:pPr>
            <a:r>
              <a:rPr lang="el-GR" sz="2400" dirty="0" smtClean="0"/>
              <a:t>Οποιαδήποτε </a:t>
            </a:r>
            <a:r>
              <a:rPr lang="el-GR" sz="2400" dirty="0"/>
              <a:t>αναπαραγωγή ή διασκευή του υλικού θα πρέπει να συμπεριλαμβάνει:</a:t>
            </a:r>
          </a:p>
          <a:p>
            <a:pPr lvl="1" fontAlgn="auto">
              <a:spcAft>
                <a:spcPts val="0"/>
              </a:spcAft>
              <a:buFont typeface="Wingdings" panose="05000000000000000000" pitchFamily="2" charset="2"/>
              <a:buChar char="§"/>
              <a:defRPr/>
            </a:pPr>
            <a:r>
              <a:rPr lang="el-GR" sz="2000" dirty="0" smtClean="0"/>
              <a:t>το Σημείωμα Αν</a:t>
            </a:r>
            <a:r>
              <a:rPr lang="en-US" sz="2000" dirty="0" smtClean="0"/>
              <a:t>α</a:t>
            </a:r>
            <a:r>
              <a:rPr lang="el-GR" sz="2000" dirty="0" smtClean="0"/>
              <a:t>φοράς,</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fontAlgn="auto">
              <a:spcAft>
                <a:spcPts val="0"/>
              </a:spcAft>
              <a:buFont typeface="Wingdings" panose="05000000000000000000" pitchFamily="2" charset="2"/>
              <a:buChar char="§"/>
              <a:defRPr/>
            </a:pPr>
            <a:r>
              <a:rPr lang="el-GR" sz="2000" dirty="0" smtClean="0"/>
              <a:t>τη δήλωση Διατήρησης Σημειωμάτων,</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fontAlgn="auto">
              <a:spcAft>
                <a:spcPts val="0"/>
              </a:spcAft>
              <a:buFont typeface="Arial" panose="020B0604020202020204" pitchFamily="34" charset="0"/>
              <a:buNone/>
              <a:defRPr/>
            </a:pPr>
            <a:r>
              <a:rPr lang="el-GR" sz="2400" dirty="0"/>
              <a:t>μαζί με τους </a:t>
            </a:r>
            <a:r>
              <a:rPr lang="el-GR" sz="2400" dirty="0" smtClean="0"/>
              <a:t>συνοδευτικούς </a:t>
            </a:r>
            <a:r>
              <a:rPr lang="el-GR" sz="2400" dirty="0" err="1" smtClean="0"/>
              <a:t>υπερσυνδέσμους</a:t>
            </a:r>
            <a:r>
              <a:rPr lang="el-GR" sz="2400" dirty="0"/>
              <a:t>.</a:t>
            </a:r>
          </a:p>
          <a:p>
            <a:pPr fontAlgn="auto">
              <a:spcAft>
                <a:spcPts val="0"/>
              </a:spcAft>
              <a:defRPr/>
            </a:pPr>
            <a:endParaRPr lang="el-GR" sz="2000" dirty="0"/>
          </a:p>
        </p:txBody>
      </p:sp>
    </p:spTree>
    <p:custDataLst>
      <p:tags r:id="rId1"/>
    </p:custDataLst>
    <p:extLst>
      <p:ext uri="{BB962C8B-B14F-4D97-AF65-F5344CB8AC3E}">
        <p14:creationId xmlns:p14="http://schemas.microsoft.com/office/powerpoint/2010/main" val="16648039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custDataLst>
              <p:tags r:id="rId1"/>
            </p:custDataLst>
          </p:nvPr>
        </p:nvSpPr>
        <p:spPr/>
        <p:txBody>
          <a:bodyPr>
            <a:noAutofit/>
          </a:bodyPr>
          <a:lstStyle/>
          <a:p>
            <a:r>
              <a:rPr lang="en-US" sz="3900" dirty="0"/>
              <a:t>Alexander</a:t>
            </a:r>
            <a:r>
              <a:rPr lang="en-US" sz="3900" dirty="0"/>
              <a:t> Sutherland </a:t>
            </a:r>
            <a:r>
              <a:rPr lang="en-US" sz="3900" dirty="0" smtClean="0"/>
              <a:t>Neill </a:t>
            </a:r>
            <a:r>
              <a:rPr lang="en-US" sz="3900" dirty="0"/>
              <a:t>(</a:t>
            </a:r>
            <a:r>
              <a:rPr lang="en-US" sz="3900" dirty="0" smtClean="0"/>
              <a:t>1883-1973</a:t>
            </a:r>
            <a:r>
              <a:rPr lang="en-US" sz="3900" dirty="0"/>
              <a:t>) </a:t>
            </a:r>
            <a:r>
              <a:rPr lang="en-US" sz="3900" dirty="0" smtClean="0"/>
              <a:t>(2/2</a:t>
            </a:r>
            <a:r>
              <a:rPr lang="en-US" sz="3900" dirty="0"/>
              <a:t>)</a:t>
            </a:r>
            <a:endParaRPr lang="el-GR" sz="3900" dirty="0"/>
          </a:p>
        </p:txBody>
      </p:sp>
      <p:sp>
        <p:nvSpPr>
          <p:cNvPr id="12291" name="Rectangle 3"/>
          <p:cNvSpPr>
            <a:spLocks noGrp="1" noChangeArrowheads="1"/>
          </p:cNvSpPr>
          <p:nvPr>
            <p:ph idx="1"/>
          </p:nvPr>
        </p:nvSpPr>
        <p:spPr/>
        <p:txBody>
          <a:bodyPr>
            <a:normAutofit fontScale="92500" lnSpcReduction="10000"/>
          </a:bodyPr>
          <a:lstStyle/>
          <a:p>
            <a:pPr marL="0" indent="0">
              <a:lnSpc>
                <a:spcPct val="110000"/>
              </a:lnSpc>
              <a:buNone/>
            </a:pPr>
            <a:r>
              <a:rPr lang="el-GR" sz="2800" dirty="0"/>
              <a:t>Ο Α. </a:t>
            </a:r>
            <a:r>
              <a:rPr lang="en-US" sz="2800" dirty="0"/>
              <a:t>S</a:t>
            </a:r>
            <a:r>
              <a:rPr lang="el-GR" sz="2800" dirty="0"/>
              <a:t>. </a:t>
            </a:r>
            <a:r>
              <a:rPr lang="en-US" sz="2800" dirty="0" smtClean="0"/>
              <a:t>Neill</a:t>
            </a:r>
            <a:r>
              <a:rPr lang="el-GR" sz="2800" dirty="0" smtClean="0"/>
              <a:t> </a:t>
            </a:r>
            <a:r>
              <a:rPr lang="el-GR" sz="2800" dirty="0"/>
              <a:t>γεννήθηκε στο </a:t>
            </a:r>
            <a:r>
              <a:rPr lang="el-GR" sz="2800" dirty="0" err="1"/>
              <a:t>Φόρφαρ</a:t>
            </a:r>
            <a:r>
              <a:rPr lang="el-GR" sz="2800" dirty="0"/>
              <a:t> Σκωτίας το 1883, τέταρτος στη σειρά από δεκατρία παιδιά. Ο πατέρας του ήταν διευθυντής στο σχολείο του χωριού, ένας στεγνός πουριτανός που εξουσίαζε την τάξη του με σιδερένια πειθαρχία, χρησιμοποιώντας μία ποικιλία από σκληρές (και δημοφιλείς την εποχή εκείνη) σωματικές ποινές. Σε ηλικία 15 ετών, ως μαθητής-</a:t>
            </a:r>
            <a:r>
              <a:rPr lang="en-US" sz="2800" dirty="0"/>
              <a:t> </a:t>
            </a:r>
            <a:r>
              <a:rPr lang="el-GR" sz="2800" dirty="0"/>
              <a:t>δάσκαλος ο </a:t>
            </a:r>
            <a:r>
              <a:rPr lang="en-US" sz="2800" dirty="0" smtClean="0"/>
              <a:t>Neill</a:t>
            </a:r>
            <a:r>
              <a:rPr lang="el-GR" sz="2800" dirty="0" smtClean="0"/>
              <a:t> </a:t>
            </a:r>
            <a:r>
              <a:rPr lang="el-GR" sz="2800" dirty="0"/>
              <a:t>υποχρεώθηκε να χρησιμοποιήσει παρόμοιες μεθόδους στους μικρότερους συμμαθητές του. Οι σχέσεις με τον πατέρα του, που ποτέ δεν έκρυψε πως θεωρούσε τον γιο του ανίκανο και ηλίθιο, ήταν εξαιρετικά δύσκολες. </a:t>
            </a:r>
          </a:p>
        </p:txBody>
      </p:sp>
    </p:spTree>
    <p:extLst>
      <p:ext uri="{BB962C8B-B14F-4D97-AF65-F5344CB8AC3E}">
        <p14:creationId xmlns:p14="http://schemas.microsoft.com/office/powerpoint/2010/main" val="1067151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r>
              <a:rPr lang="el-GR" dirty="0"/>
              <a:t>Επαγγελματική </a:t>
            </a:r>
            <a:r>
              <a:rPr lang="el-GR" dirty="0" smtClean="0"/>
              <a:t>δραστηριότητα (1/2)</a:t>
            </a:r>
            <a:endParaRPr lang="el-GR" dirty="0"/>
          </a:p>
        </p:txBody>
      </p:sp>
      <p:sp>
        <p:nvSpPr>
          <p:cNvPr id="14339" name="Rectangle 3"/>
          <p:cNvSpPr>
            <a:spLocks noGrp="1" noChangeArrowheads="1"/>
          </p:cNvSpPr>
          <p:nvPr>
            <p:ph idx="1"/>
          </p:nvPr>
        </p:nvSpPr>
        <p:spPr/>
        <p:txBody>
          <a:bodyPr>
            <a:noAutofit/>
          </a:bodyPr>
          <a:lstStyle/>
          <a:p>
            <a:pPr>
              <a:spcBef>
                <a:spcPts val="600"/>
              </a:spcBef>
            </a:pPr>
            <a:r>
              <a:rPr lang="el-GR" sz="2800" dirty="0"/>
              <a:t>Στο Εδιμβούργο σπούδασε Φιλολογία</a:t>
            </a:r>
          </a:p>
          <a:p>
            <a:pPr>
              <a:spcBef>
                <a:spcPts val="600"/>
              </a:spcBef>
            </a:pPr>
            <a:r>
              <a:rPr lang="el-GR" sz="2800" dirty="0"/>
              <a:t>Διευθυντής σε ένα μικρό σχολείο: Εκεί έγραψε το πρώτο του βιβλίο και άρχισε να διαμορφώνει τις </a:t>
            </a:r>
            <a:r>
              <a:rPr lang="el-GR" sz="2800" dirty="0" err="1"/>
              <a:t>ελευθεριακές</a:t>
            </a:r>
            <a:r>
              <a:rPr lang="el-GR" sz="2800" dirty="0"/>
              <a:t> εκπαιδευτικές του απόψεις.</a:t>
            </a:r>
          </a:p>
          <a:p>
            <a:pPr>
              <a:spcBef>
                <a:spcPts val="600"/>
              </a:spcBef>
            </a:pPr>
            <a:r>
              <a:rPr lang="el-GR" sz="2800" dirty="0" smtClean="0"/>
              <a:t>Επηρεάσθηκε </a:t>
            </a:r>
            <a:r>
              <a:rPr lang="el-GR" sz="2800" dirty="0"/>
              <a:t>από την επίσκεψή του στο ίδρυμα </a:t>
            </a:r>
            <a:r>
              <a:rPr lang="el-GR" sz="2800" dirty="0" smtClean="0"/>
              <a:t>«Μικρή Κοινοπολιτεία», </a:t>
            </a:r>
            <a:r>
              <a:rPr lang="el-GR" sz="2800" dirty="0"/>
              <a:t>όπου έφηβοι με </a:t>
            </a:r>
            <a:r>
              <a:rPr lang="el-GR" sz="2800" dirty="0" err="1"/>
              <a:t>παραβατική</a:t>
            </a:r>
            <a:r>
              <a:rPr lang="el-GR" sz="2800" dirty="0"/>
              <a:t> συμπεριφορά αυτό-κυβερνιόνταν.</a:t>
            </a:r>
          </a:p>
          <a:p>
            <a:pPr>
              <a:spcBef>
                <a:spcPts val="600"/>
              </a:spcBef>
            </a:pPr>
            <a:r>
              <a:rPr lang="el-GR" sz="2800" dirty="0"/>
              <a:t>Έκανε ψυχανάλυση και επηρεάσθηκε από το Φροϋδισμό</a:t>
            </a:r>
            <a:r>
              <a:rPr lang="el-GR" sz="2800" dirty="0" smtClean="0"/>
              <a:t>.</a:t>
            </a:r>
            <a:endParaRPr lang="el-GR" sz="2800" dirty="0"/>
          </a:p>
        </p:txBody>
      </p:sp>
    </p:spTree>
    <p:extLst>
      <p:ext uri="{BB962C8B-B14F-4D97-AF65-F5344CB8AC3E}">
        <p14:creationId xmlns:p14="http://schemas.microsoft.com/office/powerpoint/2010/main" val="3918207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r>
              <a:rPr lang="el-GR" dirty="0"/>
              <a:t>Επαγγελματική δραστηριότητα </a:t>
            </a:r>
            <a:r>
              <a:rPr lang="el-GR" dirty="0" smtClean="0"/>
              <a:t>(2/2</a:t>
            </a:r>
            <a:r>
              <a:rPr lang="el-GR" dirty="0"/>
              <a:t>)</a:t>
            </a:r>
          </a:p>
        </p:txBody>
      </p:sp>
      <p:sp>
        <p:nvSpPr>
          <p:cNvPr id="14339" name="Rectangle 3"/>
          <p:cNvSpPr>
            <a:spLocks noGrp="1" noChangeArrowheads="1"/>
          </p:cNvSpPr>
          <p:nvPr>
            <p:ph idx="1"/>
          </p:nvPr>
        </p:nvSpPr>
        <p:spPr/>
        <p:txBody>
          <a:bodyPr>
            <a:noAutofit/>
          </a:bodyPr>
          <a:lstStyle/>
          <a:p>
            <a:pPr>
              <a:spcBef>
                <a:spcPts val="600"/>
              </a:spcBef>
            </a:pPr>
            <a:r>
              <a:rPr lang="el-GR" sz="2800" dirty="0" smtClean="0"/>
              <a:t>Ίδρυσε </a:t>
            </a:r>
            <a:r>
              <a:rPr lang="el-GR" sz="2800" dirty="0"/>
              <a:t>σχολεία </a:t>
            </a:r>
            <a:r>
              <a:rPr lang="el-GR" sz="2800" dirty="0" smtClean="0"/>
              <a:t>στη Γερμανία (περιοχή </a:t>
            </a:r>
            <a:r>
              <a:rPr lang="el-GR" sz="2800" dirty="0"/>
              <a:t>Δρέσδης), </a:t>
            </a:r>
            <a:r>
              <a:rPr lang="el-GR" sz="2800" dirty="0" smtClean="0"/>
              <a:t>την Αυστρία </a:t>
            </a:r>
            <a:r>
              <a:rPr lang="el-GR" sz="2800" dirty="0"/>
              <a:t>και </a:t>
            </a:r>
            <a:r>
              <a:rPr lang="el-GR" sz="2800" dirty="0" smtClean="0"/>
              <a:t>τη </a:t>
            </a:r>
            <a:r>
              <a:rPr lang="el-GR" sz="2800" dirty="0"/>
              <a:t>Νότιο Αγγλία (όπου το σχολείο ονομάσθηκε </a:t>
            </a:r>
            <a:r>
              <a:rPr lang="en-GB" sz="2800" dirty="0"/>
              <a:t>Summerhill</a:t>
            </a:r>
            <a:r>
              <a:rPr lang="el-GR" sz="2800" dirty="0"/>
              <a:t>), πριν καταλήξει στη σημερινή του τοποθεσία, το </a:t>
            </a:r>
            <a:r>
              <a:rPr lang="el-GR" sz="2800" dirty="0" err="1"/>
              <a:t>Leiston</a:t>
            </a:r>
            <a:r>
              <a:rPr lang="el-GR" sz="2800" dirty="0"/>
              <a:t> της κομητείας του </a:t>
            </a:r>
            <a:r>
              <a:rPr lang="el-GR" sz="2800" dirty="0" err="1"/>
              <a:t>Suffolk</a:t>
            </a:r>
            <a:r>
              <a:rPr lang="en-US" sz="2800" dirty="0"/>
              <a:t> (1927)</a:t>
            </a:r>
            <a:r>
              <a:rPr lang="el-GR" sz="2800" dirty="0"/>
              <a:t>. </a:t>
            </a:r>
          </a:p>
          <a:p>
            <a:pPr>
              <a:spcBef>
                <a:spcPts val="600"/>
              </a:spcBef>
            </a:pPr>
            <a:r>
              <a:rPr lang="el-GR" sz="2800" dirty="0"/>
              <a:t>Μέχρι το θάνατό του παρέμεινε ο ευτυχής εμπνευστής του </a:t>
            </a:r>
            <a:r>
              <a:rPr lang="el-GR" sz="2800" dirty="0" smtClean="0"/>
              <a:t>«Ελεύθερου Σχολείου» </a:t>
            </a:r>
            <a:r>
              <a:rPr lang="el-GR" sz="2800" dirty="0"/>
              <a:t>του. </a:t>
            </a:r>
          </a:p>
        </p:txBody>
      </p:sp>
    </p:spTree>
    <p:extLst>
      <p:ext uri="{BB962C8B-B14F-4D97-AF65-F5344CB8AC3E}">
        <p14:creationId xmlns:p14="http://schemas.microsoft.com/office/powerpoint/2010/main" val="2572895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l-GR"/>
              <a:t>Παιδαγωγικές απόψεις</a:t>
            </a:r>
          </a:p>
        </p:txBody>
      </p:sp>
      <p:sp>
        <p:nvSpPr>
          <p:cNvPr id="19459" name="Rectangle 3"/>
          <p:cNvSpPr>
            <a:spLocks noGrp="1" noChangeArrowheads="1"/>
          </p:cNvSpPr>
          <p:nvPr>
            <p:ph idx="1"/>
          </p:nvPr>
        </p:nvSpPr>
        <p:spPr/>
        <p:txBody>
          <a:bodyPr>
            <a:normAutofit/>
          </a:bodyPr>
          <a:lstStyle/>
          <a:p>
            <a:r>
              <a:rPr lang="el-GR" sz="3000" dirty="0"/>
              <a:t>Πράξη και όχι συγκροτημένη </a:t>
            </a:r>
            <a:r>
              <a:rPr lang="el-GR" sz="3000" dirty="0" smtClean="0"/>
              <a:t>θεωρία.</a:t>
            </a:r>
            <a:endParaRPr lang="el-GR" sz="3000" dirty="0"/>
          </a:p>
          <a:p>
            <a:r>
              <a:rPr lang="el-GR" sz="3000" dirty="0"/>
              <a:t>Γενναιόδωρες εκρήξεις, αγανακτισμένες αντιδράσεις, συστηματικές κριτικές, απλοϊκή </a:t>
            </a:r>
            <a:r>
              <a:rPr lang="el-GR" sz="3000" dirty="0" smtClean="0"/>
              <a:t>επιχειρηματολογία.</a:t>
            </a:r>
          </a:p>
          <a:p>
            <a:r>
              <a:rPr lang="el-GR" sz="3000" dirty="0" smtClean="0"/>
              <a:t>Θερμός </a:t>
            </a:r>
            <a:r>
              <a:rPr lang="el-GR" sz="3000" dirty="0"/>
              <a:t>ανθρωπισμός, εμπιστοσύνη στο </a:t>
            </a:r>
            <a:r>
              <a:rPr lang="el-GR" sz="3000" dirty="0" smtClean="0"/>
              <a:t>παιδί. </a:t>
            </a:r>
            <a:endParaRPr lang="el-GR" sz="3000" dirty="0"/>
          </a:p>
        </p:txBody>
      </p:sp>
    </p:spTree>
    <p:extLst>
      <p:ext uri="{BB962C8B-B14F-4D97-AF65-F5344CB8AC3E}">
        <p14:creationId xmlns:p14="http://schemas.microsoft.com/office/powerpoint/2010/main" val="2816617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l-GR" sz="4000" dirty="0"/>
              <a:t>Απόψεις για πολιτική και σχολείο</a:t>
            </a:r>
          </a:p>
        </p:txBody>
      </p:sp>
      <p:sp>
        <p:nvSpPr>
          <p:cNvPr id="21507" name="Rectangle 3"/>
          <p:cNvSpPr>
            <a:spLocks noGrp="1" noChangeArrowheads="1"/>
          </p:cNvSpPr>
          <p:nvPr>
            <p:ph idx="1"/>
          </p:nvPr>
        </p:nvSpPr>
        <p:spPr/>
        <p:txBody>
          <a:bodyPr>
            <a:normAutofit/>
          </a:bodyPr>
          <a:lstStyle/>
          <a:p>
            <a:pPr marL="0" indent="0">
              <a:buNone/>
            </a:pPr>
            <a:r>
              <a:rPr lang="el-GR" sz="2800" dirty="0" smtClean="0"/>
              <a:t>«</a:t>
            </a:r>
            <a:r>
              <a:rPr lang="el-GR" sz="2800" dirty="0"/>
              <a:t>Αυτοί που έχουν την εξουσία στα χέρια τους βρίσκονται στο πλευρό των εκμεταλλευτών […] Η δημοκρατία είναι μια ματαιότητα, κυρίως γιατί ο λαός είναι λαός </a:t>
            </a:r>
            <a:r>
              <a:rPr lang="el-GR" sz="2800" dirty="0" smtClean="0"/>
              <a:t>σκλάβων.»</a:t>
            </a:r>
            <a:endParaRPr lang="el-GR" sz="2800" dirty="0"/>
          </a:p>
          <a:p>
            <a:pPr marL="0" indent="0">
              <a:buNone/>
            </a:pPr>
            <a:r>
              <a:rPr lang="el-GR" sz="2800" dirty="0" smtClean="0"/>
              <a:t>«</a:t>
            </a:r>
            <a:r>
              <a:rPr lang="el-GR" sz="2800" dirty="0"/>
              <a:t>Τα παιδιά πληρώνουν το τίμημα της δειλίας, της υποκρισίας […] Το σχολείο πλάθει το παιδί κάνοντάς το να καταλάβει ότι είναι κατώτερο […] Για πάντα θα του λείπει η πρωτοβουλία, η εμπιστοσύνη στον εαυτό του, η </a:t>
            </a:r>
            <a:r>
              <a:rPr lang="el-GR" sz="2800" dirty="0" smtClean="0"/>
              <a:t>πρωτοτυπία.»</a:t>
            </a:r>
            <a:endParaRPr lang="el-GR" sz="2800" dirty="0"/>
          </a:p>
          <a:p>
            <a:pPr marL="0" indent="0">
              <a:buNone/>
            </a:pPr>
            <a:endParaRPr lang="el-GR" sz="2800" dirty="0"/>
          </a:p>
        </p:txBody>
      </p:sp>
    </p:spTree>
    <p:extLst>
      <p:ext uri="{BB962C8B-B14F-4D97-AF65-F5344CB8AC3E}">
        <p14:creationId xmlns:p14="http://schemas.microsoft.com/office/powerpoint/2010/main" val="1172018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l-GR" dirty="0"/>
              <a:t>Στόχος του σχολείου</a:t>
            </a:r>
          </a:p>
        </p:txBody>
      </p:sp>
      <p:sp>
        <p:nvSpPr>
          <p:cNvPr id="27651" name="Rectangle 3"/>
          <p:cNvSpPr>
            <a:spLocks noGrp="1" noChangeArrowheads="1"/>
          </p:cNvSpPr>
          <p:nvPr>
            <p:ph idx="1"/>
          </p:nvPr>
        </p:nvSpPr>
        <p:spPr/>
        <p:txBody>
          <a:bodyPr>
            <a:normAutofit/>
          </a:bodyPr>
          <a:lstStyle/>
          <a:p>
            <a:r>
              <a:rPr lang="el-GR" sz="3000" dirty="0"/>
              <a:t>Να γίνει </a:t>
            </a:r>
            <a:r>
              <a:rPr lang="el-GR" sz="3000" b="1" dirty="0"/>
              <a:t>το σχολείο κατάλληλο για τα παιδιά – κι όχι τα παιδιά κατάλληλα για το σχολείο</a:t>
            </a:r>
            <a:r>
              <a:rPr lang="el-GR" sz="3000" dirty="0"/>
              <a:t> </a:t>
            </a:r>
          </a:p>
          <a:p>
            <a:r>
              <a:rPr lang="el-GR" sz="3000" dirty="0"/>
              <a:t>Το ενδιαφέρον του σχολείου θα πρέπει να στρέφεται πρωταρχικά στην </a:t>
            </a:r>
            <a:r>
              <a:rPr lang="el-GR" sz="3000" b="1" dirty="0"/>
              <a:t>εξασφάλιση της ευτυχίας και τη διατήρηση της ισορροπίας του παιδιού.</a:t>
            </a:r>
            <a:r>
              <a:rPr lang="el-GR" sz="3000" dirty="0"/>
              <a:t> </a:t>
            </a:r>
          </a:p>
        </p:txBody>
      </p:sp>
    </p:spTree>
    <p:extLst>
      <p:ext uri="{BB962C8B-B14F-4D97-AF65-F5344CB8AC3E}">
        <p14:creationId xmlns:p14="http://schemas.microsoft.com/office/powerpoint/2010/main" val="2416605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l-GR"/>
              <a:t>Πρωταρχικό το ενδιαφέρον</a:t>
            </a:r>
          </a:p>
        </p:txBody>
      </p:sp>
      <p:sp>
        <p:nvSpPr>
          <p:cNvPr id="23555" name="Rectangle 3"/>
          <p:cNvSpPr>
            <a:spLocks noGrp="1" noChangeArrowheads="1"/>
          </p:cNvSpPr>
          <p:nvPr>
            <p:ph idx="1"/>
          </p:nvPr>
        </p:nvSpPr>
        <p:spPr/>
        <p:txBody>
          <a:bodyPr>
            <a:normAutofit/>
          </a:bodyPr>
          <a:lstStyle/>
          <a:p>
            <a:pPr marL="0" indent="0">
              <a:buNone/>
            </a:pPr>
            <a:r>
              <a:rPr lang="el-GR" sz="3000" dirty="0"/>
              <a:t>«Όταν ένα παιδί κάνει μια χιονόμπαλα, έχει </a:t>
            </a:r>
            <a:r>
              <a:rPr lang="el-GR" sz="3000" dirty="0" smtClean="0"/>
              <a:t>ενδιαφέρον… Δεν </a:t>
            </a:r>
            <a:r>
              <a:rPr lang="el-GR" sz="3000" dirty="0"/>
              <a:t>δίνω σημασία σε αυτό που φτιάχνει, όταν δημιουργεί, εάν φτιάχνει τραπέζια, χυλό ή </a:t>
            </a:r>
            <a:r>
              <a:rPr lang="el-GR" sz="3000" dirty="0" smtClean="0"/>
              <a:t>σκ</a:t>
            </a:r>
            <a:r>
              <a:rPr lang="el-GR" sz="3000" dirty="0"/>
              <a:t>ε</a:t>
            </a:r>
            <a:r>
              <a:rPr lang="el-GR" sz="3000" dirty="0" smtClean="0"/>
              <a:t>τς </a:t>
            </a:r>
            <a:r>
              <a:rPr lang="el-GR" sz="3000" dirty="0"/>
              <a:t>ή χιονόμπαλα… Υπάρχει περισσότερη πραγματική εκπαίδευση, όταν ο μαθητής φτιάχνει μια χιονόμπαλα, παρά όταν ακούει γραμματική επί μια </a:t>
            </a:r>
            <a:r>
              <a:rPr lang="el-GR" sz="3000" dirty="0" smtClean="0"/>
              <a:t>ώρα.» </a:t>
            </a:r>
            <a:endParaRPr lang="el-GR" sz="3000" dirty="0"/>
          </a:p>
        </p:txBody>
      </p:sp>
    </p:spTree>
    <p:extLst>
      <p:ext uri="{BB962C8B-B14F-4D97-AF65-F5344CB8AC3E}">
        <p14:creationId xmlns:p14="http://schemas.microsoft.com/office/powerpoint/2010/main" val="156251862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7"/>
  <p:tag name="ARTICULATE_PROJECT_OPEN" val="0"/>
  <p:tag name="ZHAW.ACCESSIBILITYADDIN.CHECKTIMEDATE" val="19/3/2017 9:43:49 μμ"/>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10242,10243,3,"/>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21.xml><?xml version="1.0" encoding="utf-8"?>
<p:tagLst xmlns:a="http://schemas.openxmlformats.org/drawingml/2006/main" xmlns:r="http://schemas.openxmlformats.org/officeDocument/2006/relationships" xmlns:p="http://schemas.openxmlformats.org/presentationml/2006/main">
  <p:tag name="ZHAW.ACCESSIBILITYADDIN.READINGORDER" val="2,3,7,"/>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A005B45E-4A89-464F-881B-A663DD326BC4}">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3287</TotalTime>
  <Words>1277</Words>
  <Application>Microsoft Office PowerPoint</Application>
  <PresentationFormat>On-screen Show (4:3)</PresentationFormat>
  <Paragraphs>97</Paragraphs>
  <Slides>22</Slides>
  <Notes>16</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Θέμα του Office</vt:lpstr>
      <vt:lpstr>Εισαγωγή στις Επιστήμες της Αγωγής</vt:lpstr>
      <vt:lpstr>Alexander Sutherland Neill (1883-1973) (1/2)</vt:lpstr>
      <vt:lpstr>Alexander Sutherland Neill (1883-1973) (2/2)</vt:lpstr>
      <vt:lpstr>Επαγγελματική δραστηριότητα (1/2)</vt:lpstr>
      <vt:lpstr>Επαγγελματική δραστηριότητα (2/2)</vt:lpstr>
      <vt:lpstr>Παιδαγωγικές απόψεις</vt:lpstr>
      <vt:lpstr>Απόψεις για πολιτική και σχολείο</vt:lpstr>
      <vt:lpstr>Στόχος του σχολείου</vt:lpstr>
      <vt:lpstr>Πρωταρχικό το ενδιαφέρον</vt:lpstr>
      <vt:lpstr>Summerhill (1/2)</vt:lpstr>
      <vt:lpstr>Summerhill (2/2)</vt:lpstr>
      <vt:lpstr>Ο Λόγος ύπαρξης του Summerhill</vt:lpstr>
      <vt:lpstr>Summerhill: Κάντε ό,τι θέλετε (1/2)</vt:lpstr>
      <vt:lpstr>Summerhill: Κάντε ό,τι θέλετε (2/2)</vt:lpstr>
      <vt:lpstr>Πρόγραμμα (1/2)</vt:lpstr>
      <vt:lpstr>Πρόγραμμα (2/2)</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vector>
  </TitlesOfParts>
  <Manager>Τμήμα Εκπαίδευσης και Αγωγής στην Προσχολική Ηλικία (ΤΕΑΠΗ)</Manager>
  <Company>ΕΚΠΑ</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Alexander Sutherland Neill</dc:title>
  <dc:subject>Εισαγωγή στις Επιστήμες της Αγωγής</dc:subject>
  <dc:creator>Αλεξάνδρα Ανδρούσου;Βασίλης Τσάφος</dc:creator>
  <cp:lastModifiedBy>takis81 mark</cp:lastModifiedBy>
  <cp:revision>345</cp:revision>
  <dcterms:created xsi:type="dcterms:W3CDTF">2012-09-06T09:03:05Z</dcterms:created>
  <dcterms:modified xsi:type="dcterms:W3CDTF">2017-03-19T19:52:44Z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48D6367A-068E-49CD-898C-DB9748BADC41</vt:lpwstr>
  </property>
  <property fmtid="{D5CDD505-2E9C-101B-9397-08002B2CF9AE}" pid="3" name="ArticulatePath">
    <vt:lpwstr>New</vt:lpwstr>
  </property>
</Properties>
</file>