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417" r:id="rId3"/>
    <p:sldId id="418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10" r:id="rId12"/>
    <p:sldId id="411" r:id="rId13"/>
    <p:sldId id="412" r:id="rId14"/>
    <p:sldId id="427" r:id="rId15"/>
    <p:sldId id="428" r:id="rId16"/>
    <p:sldId id="414" r:id="rId17"/>
    <p:sldId id="415" r:id="rId18"/>
    <p:sldId id="416" r:id="rId19"/>
    <p:sldId id="42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64731" autoAdjust="0"/>
  </p:normalViewPr>
  <p:slideViewPr>
    <p:cSldViewPr snapToGrid="0">
      <p:cViewPr varScale="1">
        <p:scale>
          <a:sx n="59" d="100"/>
          <a:sy n="59" d="100"/>
        </p:scale>
        <p:origin x="1512" y="78"/>
      </p:cViewPr>
      <p:guideLst/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6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1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93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4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6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7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50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83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58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5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3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8F59-2A3E-4EA9-BCBC-92554D67A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52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1η. Εργαστηριακή Άσκηση Χορδωτών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2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33889" y="6261916"/>
            <a:ext cx="738146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66" r:id="rId6"/>
    <p:sldLayoutId id="2147483671" r:id="rId7"/>
    <p:sldLayoutId id="2147483672" r:id="rId8"/>
    <p:sldLayoutId id="2147483673" r:id="rId9"/>
    <p:sldLayoutId id="2147483674" r:id="rId10"/>
    <p:sldLayoutId id="2147483681" r:id="rId11"/>
    <p:sldLayoutId id="2147483682" r:id="rId12"/>
    <p:sldLayoutId id="2147483680" r:id="rId13"/>
    <p:sldLayoutId id="2147483669" r:id="rId14"/>
    <p:sldLayoutId id="2147483675" r:id="rId15"/>
    <p:sldLayoutId id="2147483676" r:id="rId16"/>
    <p:sldLayoutId id="2147483678" r:id="rId17"/>
    <p:sldLayoutId id="2147483677" r:id="rId18"/>
    <p:sldLayoutId id="2147483683" r:id="rId19"/>
    <p:sldLayoutId id="2147483684" r:id="rId2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tyimages.co.u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Ζωολογία ΙΙ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616" y="3644240"/>
            <a:ext cx="7536767" cy="2710273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Ενότητα 1</a:t>
            </a:r>
            <a:r>
              <a:rPr lang="el-GR" sz="2800" baseline="30000" dirty="0" smtClean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l-GR" sz="2800" i="1" dirty="0" smtClean="0">
                <a:solidFill>
                  <a:schemeClr val="accent6">
                    <a:lumMod val="75000"/>
                  </a:schemeClr>
                </a:solidFill>
              </a:rPr>
              <a:t>Εργαστηριακή Άσκηση </a:t>
            </a:r>
            <a:r>
              <a:rPr lang="el-GR" sz="2800" i="1" dirty="0" err="1" smtClean="0">
                <a:solidFill>
                  <a:schemeClr val="accent6">
                    <a:lumMod val="75000"/>
                  </a:schemeClr>
                </a:solidFill>
              </a:rPr>
              <a:t>Χορδωτών</a:t>
            </a:r>
            <a:endParaRPr lang="en-US" sz="2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sz="2800" dirty="0"/>
          </a:p>
          <a:p>
            <a:r>
              <a:rPr lang="el-GR" sz="2800" dirty="0"/>
              <a:t>Παναγιώτης </a:t>
            </a:r>
            <a:r>
              <a:rPr lang="el-GR" sz="2800" dirty="0" err="1"/>
              <a:t>Παφίλης</a:t>
            </a:r>
            <a:r>
              <a:rPr lang="el-GR" sz="2800" dirty="0"/>
              <a:t>, </a:t>
            </a:r>
            <a:r>
              <a:rPr lang="el-GR" sz="2800" dirty="0" err="1" smtClean="0"/>
              <a:t>Επικ</a:t>
            </a:r>
            <a:r>
              <a:rPr lang="el-GR" sz="2800" dirty="0" smtClean="0"/>
              <a:t>. Καθηγητής</a:t>
            </a:r>
            <a:endParaRPr lang="el-GR" sz="2800" dirty="0"/>
          </a:p>
          <a:p>
            <a:r>
              <a:rPr lang="el-GR" sz="2800" dirty="0"/>
              <a:t>Σχολή Θετικών Επιστημών</a:t>
            </a:r>
          </a:p>
          <a:p>
            <a:r>
              <a:rPr lang="el-GR" sz="2800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Ομοταξία </a:t>
            </a:r>
            <a:r>
              <a:rPr lang="el-GR" dirty="0" err="1" smtClean="0"/>
              <a:t>Ασκίδια</a:t>
            </a:r>
            <a:r>
              <a:rPr lang="el-GR" dirty="0" smtClean="0"/>
              <a:t> 3/3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06" y="1825625"/>
            <a:ext cx="5962188" cy="435133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06973" y="583840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17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Τέλος Παρουσίασης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solidFill>
                  <a:schemeClr val="accent6">
                    <a:lumMod val="75000"/>
                  </a:schemeClr>
                </a:solidFill>
              </a:rPr>
              <a:t>Σημειώματα</a:t>
            </a:r>
            <a:endParaRPr lang="el-G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2η. Εργαστηριακή Άσκηση Θηλαστικών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Παναγιώτης Παφίλης, Επίκουρος Καθηγητής. «Ζωολογία </a:t>
            </a:r>
            <a:r>
              <a:rPr lang="en-US" altLang="en-US" sz="2000" dirty="0" smtClean="0"/>
              <a:t>II</a:t>
            </a:r>
            <a:r>
              <a:rPr lang="el-GR" altLang="en-US" sz="2000" dirty="0" smtClean="0"/>
              <a:t>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</a:t>
            </a:r>
            <a:r>
              <a:rPr lang="en-US" altLang="en-US" sz="2000" dirty="0" smtClean="0"/>
              <a:t>1</a:t>
            </a:r>
            <a:r>
              <a:rPr lang="el-GR" altLang="en-US" sz="2000" dirty="0" smtClean="0"/>
              <a:t>. </a:t>
            </a:r>
            <a:r>
              <a:rPr lang="en-US" altLang="en-US" sz="2000" dirty="0" smtClean="0"/>
              <a:t>E</a:t>
            </a:r>
            <a:r>
              <a:rPr lang="el-GR" altLang="en-US" sz="2000" dirty="0" smtClean="0"/>
              <a:t>ργαστηριακή άσκηση </a:t>
            </a:r>
            <a:r>
              <a:rPr lang="el-GR" altLang="en-US" sz="2000" dirty="0" err="1" smtClean="0"/>
              <a:t>Χορδωτών</a:t>
            </a:r>
            <a:r>
              <a:rPr lang="el-GR" altLang="en-US" sz="2000" dirty="0" smtClean="0"/>
              <a:t> </a:t>
            </a:r>
            <a:r>
              <a:rPr lang="el-GR" altLang="en-US" sz="2000" dirty="0" smtClean="0"/>
              <a:t>». </a:t>
            </a:r>
            <a:r>
              <a:rPr lang="el-GR" altLang="en-US" sz="2000" dirty="0" smtClean="0"/>
              <a:t>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http://opencourses.uoa.gr/courses/BIOL1/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2η. Εργαστηριακή Άσκηση Θηλαστικών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Χρήσης </a:t>
            </a:r>
            <a:r>
              <a:rPr lang="el-GR" b="1" dirty="0"/>
              <a:t>Έργων </a:t>
            </a:r>
            <a:r>
              <a:rPr lang="el-GR" b="1" dirty="0" smtClean="0"/>
              <a:t>Τρίτων</a:t>
            </a:r>
            <a:r>
              <a:rPr lang="en-US" b="1" dirty="0" smtClean="0"/>
              <a:t> </a:t>
            </a:r>
            <a:r>
              <a:rPr lang="en-US" b="1" dirty="0" smtClean="0"/>
              <a:t>1/2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  <a:endParaRPr lang="en-US" sz="2000" b="1" dirty="0" smtClean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1. </a:t>
            </a:r>
            <a:r>
              <a:rPr lang="el-GR" sz="1600" dirty="0"/>
              <a:t>Σύνδεσμος: </a:t>
            </a:r>
            <a:r>
              <a:rPr lang="en-US" sz="1600" dirty="0"/>
              <a:t>http://comenius.susqu.edu/biol/202/animals/protostomes/spiralia/platyzoa/chaetognatha/chaetognatha.html.  </a:t>
            </a:r>
            <a:r>
              <a:rPr lang="el-GR" sz="1600" dirty="0"/>
              <a:t>Πηγή:</a:t>
            </a:r>
            <a:r>
              <a:rPr lang="en-US" sz="1600" dirty="0"/>
              <a:t>http://comenius.susqu.edu/biol/202/animals/.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2. </a:t>
            </a:r>
            <a:r>
              <a:rPr lang="en-US" sz="1600" dirty="0"/>
              <a:t>Professor Emeritus. Department of Biological Sciences Tarleton State University. </a:t>
            </a:r>
            <a:r>
              <a:rPr lang="el-GR" sz="1600" dirty="0"/>
              <a:t>Σύνδεσμος: </a:t>
            </a:r>
            <a:r>
              <a:rPr lang="en-US" sz="1600" dirty="0"/>
              <a:t>http://www.tarleton.edu/Faculty/dekeith/InvLab12.html. </a:t>
            </a:r>
            <a:r>
              <a:rPr lang="el-GR" sz="1600" dirty="0"/>
              <a:t>Πηγή: </a:t>
            </a:r>
            <a:r>
              <a:rPr lang="en-US" sz="1600" dirty="0"/>
              <a:t>http://www.tarleton.edu/Faculty/dekeith/dekeith.html.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3. </a:t>
            </a:r>
            <a:r>
              <a:rPr lang="el-GR" sz="1600" dirty="0"/>
              <a:t>Σύνδεσμος:</a:t>
            </a:r>
            <a:r>
              <a:rPr lang="en-US" sz="1600" dirty="0"/>
              <a:t>https://commons.wikimedia.org/wiki/File:MEB_back.png.  </a:t>
            </a:r>
            <a:r>
              <a:rPr lang="el-GR" sz="1600" dirty="0"/>
              <a:t>Πηγή:</a:t>
            </a:r>
            <a:r>
              <a:rPr lang="en-US" sz="1600" dirty="0"/>
              <a:t>https://commons.wikimedia.org/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4. </a:t>
            </a:r>
            <a:r>
              <a:rPr lang="en-US" sz="1600" dirty="0"/>
              <a:t>Content is available under Creative Commons Attribution/Share-Alike License; additional terms may apply. </a:t>
            </a:r>
            <a:r>
              <a:rPr lang="el-GR" sz="1600" dirty="0"/>
              <a:t>Σύνδεσμος: </a:t>
            </a:r>
            <a:r>
              <a:rPr lang="en-US" sz="1600" dirty="0"/>
              <a:t>http://www.newworldencyclopedia.org/entry/Chaetognatha. </a:t>
            </a:r>
            <a:r>
              <a:rPr lang="el-GR" sz="1600" dirty="0"/>
              <a:t>Πηγή:</a:t>
            </a:r>
            <a:r>
              <a:rPr lang="en-US" sz="1600" dirty="0"/>
              <a:t>http://www.newworldencyclopedia.org.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5 – 12.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13. </a:t>
            </a:r>
            <a:r>
              <a:rPr lang="en-US" sz="1600" dirty="0" err="1"/>
              <a:t>Licence</a:t>
            </a:r>
            <a:r>
              <a:rPr lang="en-US" sz="1600" dirty="0"/>
              <a:t> type: Rights-managed. </a:t>
            </a:r>
            <a:r>
              <a:rPr lang="el-GR" sz="1600" dirty="0"/>
              <a:t>Σύνδεσμος: </a:t>
            </a:r>
            <a:r>
              <a:rPr lang="en-US" sz="1600" dirty="0"/>
              <a:t>http://www.gettyimages.co.uk/detail/photo/sea-squirt-tunicates-pacific-ocean-panglao-high-res-stock-photography/80669764. </a:t>
            </a:r>
            <a:r>
              <a:rPr lang="el-GR" sz="1600" dirty="0"/>
              <a:t>Πηγή: </a:t>
            </a:r>
            <a:r>
              <a:rPr lang="en-US" sz="1600" dirty="0">
                <a:hlinkClick r:id="rId3"/>
              </a:rPr>
              <a:t>http://www.gettyimages.co.uk/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l-GR" sz="1600" b="1" dirty="0" smtClean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Χρήσης </a:t>
            </a:r>
            <a:r>
              <a:rPr lang="el-GR" b="1" dirty="0"/>
              <a:t>Έργων </a:t>
            </a:r>
            <a:r>
              <a:rPr lang="el-GR" b="1" dirty="0" smtClean="0"/>
              <a:t>Τρίτων</a:t>
            </a:r>
            <a:r>
              <a:rPr lang="en-US" b="1" dirty="0" smtClean="0"/>
              <a:t> </a:t>
            </a:r>
            <a:r>
              <a:rPr lang="en-US" b="1" dirty="0" smtClean="0"/>
              <a:t>2/2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14</a:t>
            </a:r>
            <a:r>
              <a:rPr lang="el-GR" sz="1600" dirty="0"/>
              <a:t>. Σύνδεσμος:</a:t>
            </a:r>
            <a:r>
              <a:rPr lang="en-US" sz="1600" dirty="0"/>
              <a:t>https://faculty.washington.edu/bjswalla/Tunicata/OrderPhlebobranchia/FamilyAscidiidae/ascidia%20callosa.htm. </a:t>
            </a:r>
            <a:r>
              <a:rPr lang="el-GR" sz="1600" dirty="0"/>
              <a:t>Πηγή:</a:t>
            </a:r>
            <a:r>
              <a:rPr lang="en-US" sz="1600" dirty="0"/>
              <a:t>https://faculty.washington.edu/.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15.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16</a:t>
            </a:r>
            <a:r>
              <a:rPr lang="el-GR" sz="1600" dirty="0"/>
              <a:t>. </a:t>
            </a:r>
            <a:r>
              <a:rPr lang="en-US" sz="1600" dirty="0"/>
              <a:t>Figure 38. Typical tunicate of the class </a:t>
            </a:r>
            <a:r>
              <a:rPr lang="en-US" sz="1600" dirty="0" err="1"/>
              <a:t>Ascidiacea</a:t>
            </a:r>
            <a:r>
              <a:rPr lang="en-US" sz="1600" dirty="0"/>
              <a:t> (sea squirts). Copyright © </a:t>
            </a:r>
            <a:r>
              <a:rPr lang="en-US" sz="1600" dirty="0" err="1"/>
              <a:t>Bioednet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http://www.marlin.ac.uk/taxonomydescriptions.php. </a:t>
            </a:r>
            <a:r>
              <a:rPr lang="el-GR" sz="1600" dirty="0"/>
              <a:t>Πηγή:</a:t>
            </a:r>
            <a:r>
              <a:rPr lang="en-US" sz="1600" dirty="0"/>
              <a:t>http://www.marlin.ac.uk/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17. </a:t>
            </a:r>
            <a:r>
              <a:rPr lang="en-US" sz="1600" dirty="0"/>
              <a:t>Copyrighted.</a:t>
            </a: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ea typeface="ＭＳ Ｐゴシック" pitchFamily="-101" charset="-128"/>
              </a:rPr>
              <a:t>Φύλο </a:t>
            </a:r>
            <a:r>
              <a:rPr lang="el-GR" altLang="en-US" dirty="0" err="1" smtClean="0">
                <a:ea typeface="ＭＳ Ｐゴシック" pitchFamily="-101" charset="-128"/>
              </a:rPr>
              <a:t>Χαιτόγναθοι</a:t>
            </a:r>
            <a:r>
              <a:rPr lang="el-GR" altLang="en-US" dirty="0" smtClean="0">
                <a:ea typeface="ＭＳ Ｐゴシック" pitchFamily="-101" charset="-128"/>
              </a:rPr>
              <a:t> 1/2</a:t>
            </a:r>
            <a:endParaRPr lang="en-US" altLang="en-US" dirty="0" smtClean="0">
              <a:ea typeface="ＭＳ Ｐゴシック" pitchFamily="-101" charset="-128"/>
            </a:endParaRPr>
          </a:p>
        </p:txBody>
      </p:sp>
      <p:pic>
        <p:nvPicPr>
          <p:cNvPr id="3075" name="Content Placeholder 5" descr="Chaetognatha individual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" b="166"/>
          <a:stretch/>
        </p:blipFill>
        <p:spPr>
          <a:xfrm>
            <a:off x="628650" y="2236763"/>
            <a:ext cx="3886200" cy="3516923"/>
          </a:xfrm>
        </p:spPr>
      </p:pic>
      <p:pic>
        <p:nvPicPr>
          <p:cNvPr id="3076" name="Content Placeholder 6" descr="chaetognaths petri.jp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3" b="-116"/>
          <a:stretch/>
        </p:blipFill>
        <p:spPr>
          <a:xfrm>
            <a:off x="4629150" y="2560320"/>
            <a:ext cx="3886200" cy="286981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36302" y="536994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0378" y="50915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Φύλο </a:t>
            </a:r>
            <a:r>
              <a:rPr lang="el-GR" dirty="0" err="1" smtClean="0"/>
              <a:t>Χαιτόγναθοι</a:t>
            </a:r>
            <a:r>
              <a:rPr lang="el-GR" dirty="0" smtClean="0"/>
              <a:t> 2/2</a:t>
            </a:r>
            <a:endParaRPr lang="en-US" dirty="0"/>
          </a:p>
        </p:txBody>
      </p:sp>
      <p:pic>
        <p:nvPicPr>
          <p:cNvPr id="4098" name="Content Placeholder 4" descr="head Chaetognatha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24" y="2033040"/>
            <a:ext cx="2793651" cy="3936508"/>
          </a:xfrm>
        </p:spPr>
      </p:pic>
      <p:pic>
        <p:nvPicPr>
          <p:cNvPr id="4099" name="Content Placeholder 5" descr="240px-Chaetognath_bauplan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84" y="1401823"/>
            <a:ext cx="3277773" cy="4745659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79713" y="563099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6709" y="572861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>
          <a:xfrm>
            <a:off x="327513" y="410808"/>
            <a:ext cx="8374673" cy="1325563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n-US" sz="4000" dirty="0" smtClean="0">
                <a:ea typeface="ＭＳ Ｐゴシック" pitchFamily="-101" charset="-128"/>
              </a:rPr>
              <a:t>Φύλο </a:t>
            </a:r>
            <a:r>
              <a:rPr lang="el-GR" altLang="en-US" sz="4000" dirty="0" err="1" smtClean="0">
                <a:ea typeface="ＭＳ Ｐゴシック" pitchFamily="-101" charset="-128"/>
              </a:rPr>
              <a:t>Χορδωτά</a:t>
            </a:r>
            <a:r>
              <a:rPr lang="el-GR" altLang="en-US" sz="4000" dirty="0" smtClean="0">
                <a:ea typeface="ＭＳ Ｐゴシック" pitchFamily="-101" charset="-128"/>
              </a:rPr>
              <a:t/>
            </a:r>
            <a:br>
              <a:rPr lang="el-GR" altLang="en-US" sz="4000" dirty="0" smtClean="0">
                <a:ea typeface="ＭＳ Ｐゴシック" pitchFamily="-101" charset="-128"/>
              </a:rPr>
            </a:br>
            <a:r>
              <a:rPr lang="el-GR" altLang="en-US" sz="4000" dirty="0" err="1" smtClean="0">
                <a:ea typeface="ＭＳ Ｐゴシック" pitchFamily="-101" charset="-128"/>
              </a:rPr>
              <a:t>Υποφύλο</a:t>
            </a:r>
            <a:r>
              <a:rPr lang="el-GR" altLang="en-US" sz="4000" dirty="0" smtClean="0">
                <a:ea typeface="ＭＳ Ｐゴシック" pitchFamily="-101" charset="-128"/>
              </a:rPr>
              <a:t> </a:t>
            </a:r>
            <a:r>
              <a:rPr lang="el-GR" altLang="en-US" sz="4000" dirty="0" err="1" smtClean="0">
                <a:ea typeface="ＭＳ Ｐゴシック" pitchFamily="-101" charset="-128"/>
              </a:rPr>
              <a:t>Χιτινόζωα</a:t>
            </a:r>
            <a:r>
              <a:rPr lang="el-GR" altLang="en-US" sz="4000" dirty="0" smtClean="0">
                <a:ea typeface="ＭＳ Ｐゴシック" pitchFamily="-101" charset="-128"/>
              </a:rPr>
              <a:t> ή </a:t>
            </a:r>
            <a:r>
              <a:rPr lang="el-GR" altLang="en-US" sz="4000" dirty="0" err="1" smtClean="0">
                <a:ea typeface="ＭＳ Ｐゴシック" pitchFamily="-101" charset="-128"/>
              </a:rPr>
              <a:t>Ουροχορδωτά</a:t>
            </a:r>
            <a:endParaRPr lang="en-US" altLang="en-US" sz="4000" dirty="0" smtClean="0">
              <a:ea typeface="ＭＳ Ｐゴシック" pitchFamily="-101" charset="-128"/>
            </a:endParaRPr>
          </a:p>
        </p:txBody>
      </p:sp>
      <p:sp>
        <p:nvSpPr>
          <p:cNvPr id="5123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n-US" smtClean="0">
                <a:ea typeface="ＭＳ Ｐゴシック" pitchFamily="-101" charset="-128"/>
              </a:rPr>
              <a:t>Ομοταξία Θαλιοειδή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n-US" smtClean="0">
                <a:ea typeface="ＭＳ Ｐゴシック" pitchFamily="-101" charset="-128"/>
              </a:rPr>
              <a:t>Υφομοταξία Κυκλομυάρια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n-US" smtClean="0">
                <a:ea typeface="ＭＳ Ｐゴシック" pitchFamily="-101" charset="-128"/>
              </a:rPr>
              <a:t>Τάξη Βυτιοειδή</a:t>
            </a:r>
            <a:endParaRPr lang="en-US" altLang="en-US" smtClean="0">
              <a:ea typeface="ＭＳ Ｐゴシック" pitchFamily="-101" charset="-128"/>
            </a:endParaRPr>
          </a:p>
        </p:txBody>
      </p:sp>
      <p:pic>
        <p:nvPicPr>
          <p:cNvPr id="5124" name="Content Placeholder 8" descr="βυτ17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-32"/>
          <a:stretch/>
        </p:blipFill>
        <p:spPr>
          <a:xfrm>
            <a:off x="4629150" y="2546252"/>
            <a:ext cx="3886200" cy="2912014"/>
          </a:xfrm>
        </p:spPr>
      </p:pic>
      <p:pic>
        <p:nvPicPr>
          <p:cNvPr id="5125" name="Picture 9" descr="βυτ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54" y="4001294"/>
            <a:ext cx="2781886" cy="208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17378" y="574335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8352" y="508670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6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sz="4000" dirty="0" smtClean="0">
                <a:ea typeface="ＭＳ Ｐゴシック" pitchFamily="-101" charset="-128"/>
              </a:rPr>
              <a:t>Υφομοταξία Δ</a:t>
            </a:r>
            <a:r>
              <a:rPr lang="en-US" altLang="en-US" sz="4000" dirty="0" smtClean="0">
                <a:ea typeface="ＭＳ Ｐゴシック" pitchFamily="-101" charset="-128"/>
              </a:rPr>
              <a:t>ε</a:t>
            </a:r>
            <a:r>
              <a:rPr lang="el-GR" altLang="en-US" sz="4000" dirty="0" err="1" smtClean="0">
                <a:ea typeface="ＭＳ Ｐゴシック" pitchFamily="-101" charset="-128"/>
              </a:rPr>
              <a:t>σμομυάρια</a:t>
            </a:r>
            <a:r>
              <a:rPr lang="el-GR" altLang="en-US" sz="4000" dirty="0" smtClean="0">
                <a:ea typeface="ＭＳ Ｐゴシック" pitchFamily="-101" charset="-128"/>
              </a:rPr>
              <a:t> </a:t>
            </a:r>
            <a:br>
              <a:rPr lang="el-GR" altLang="en-US" sz="4000" dirty="0" smtClean="0">
                <a:ea typeface="ＭＳ Ｐゴシック" pitchFamily="-101" charset="-128"/>
              </a:rPr>
            </a:br>
            <a:r>
              <a:rPr lang="el-GR" altLang="en-US" sz="4000" dirty="0" smtClean="0">
                <a:ea typeface="ＭＳ Ｐゴシック" pitchFamily="-101" charset="-128"/>
              </a:rPr>
              <a:t>Τάξη </a:t>
            </a:r>
            <a:r>
              <a:rPr lang="el-GR" altLang="en-US" sz="4000" dirty="0" err="1" smtClean="0">
                <a:ea typeface="ＭＳ Ｐゴシック" pitchFamily="-101" charset="-128"/>
              </a:rPr>
              <a:t>Σάλπες</a:t>
            </a:r>
            <a:endParaRPr lang="en-US" altLang="en-US" sz="4000" dirty="0" smtClean="0">
              <a:ea typeface="ＭＳ Ｐゴシック" pitchFamily="-101" charset="-128"/>
            </a:endParaRPr>
          </a:p>
        </p:txBody>
      </p:sp>
      <p:pic>
        <p:nvPicPr>
          <p:cNvPr id="6147" name="Content Placeholder 4" descr="3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" b="-515"/>
          <a:stretch/>
        </p:blipFill>
        <p:spPr>
          <a:xfrm>
            <a:off x="628650" y="2560319"/>
            <a:ext cx="3886200" cy="2912013"/>
          </a:xfrm>
        </p:spPr>
      </p:pic>
      <p:pic>
        <p:nvPicPr>
          <p:cNvPr id="6148" name="Content Placeholder 5" descr="7.JP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8" b="451"/>
          <a:stretch/>
        </p:blipFill>
        <p:spPr>
          <a:xfrm>
            <a:off x="4629150" y="2532185"/>
            <a:ext cx="3886200" cy="2912012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25988" y="510564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7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9363" y="510564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8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Ομοταξία </a:t>
            </a:r>
            <a:r>
              <a:rPr lang="el-GR" dirty="0" smtClean="0"/>
              <a:t>Κωπηλάτες 1/2</a:t>
            </a:r>
            <a:endParaRPr lang="en-US" dirty="0"/>
          </a:p>
        </p:txBody>
      </p:sp>
      <p:pic>
        <p:nvPicPr>
          <p:cNvPr id="7171" name="Content Placeholder 4" descr="κωπηλ2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43969"/>
            <a:ext cx="3886200" cy="2914650"/>
          </a:xfrm>
        </p:spPr>
      </p:pic>
      <p:pic>
        <p:nvPicPr>
          <p:cNvPr id="7172" name="Content Placeholder 5" descr="Κωπηλ14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43969"/>
            <a:ext cx="3886200" cy="29146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25988" y="512006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9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35690" y="512006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10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Ομοταξία </a:t>
            </a:r>
            <a:r>
              <a:rPr lang="el-GR" dirty="0" smtClean="0"/>
              <a:t>Κωπηλάτες 2/2</a:t>
            </a:r>
            <a:endParaRPr lang="en-US" dirty="0"/>
          </a:p>
        </p:txBody>
      </p:sp>
      <p:pic>
        <p:nvPicPr>
          <p:cNvPr id="8194" name="Content Placeholder 4" descr="κωπηλ4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43969"/>
            <a:ext cx="3886200" cy="2914650"/>
          </a:xfrm>
        </p:spPr>
      </p:pic>
      <p:pic>
        <p:nvPicPr>
          <p:cNvPr id="8195" name="Content Placeholder 5" descr="κωπηλ6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43969"/>
            <a:ext cx="3886200" cy="29146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38707" y="512006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6409" y="512006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12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ea typeface="ＭＳ Ｐゴシック" pitchFamily="-101" charset="-128"/>
              </a:rPr>
              <a:t>Ομοταξία </a:t>
            </a:r>
            <a:r>
              <a:rPr lang="el-GR" altLang="en-US" dirty="0" err="1" smtClean="0">
                <a:ea typeface="ＭＳ Ｐゴシック" pitchFamily="-101" charset="-128"/>
              </a:rPr>
              <a:t>Ασκίδιαβ</a:t>
            </a:r>
            <a:r>
              <a:rPr lang="el-GR" altLang="en-US" dirty="0" smtClean="0">
                <a:ea typeface="ＭＳ Ｐゴシック" pitchFamily="-101" charset="-128"/>
              </a:rPr>
              <a:t> 1/3</a:t>
            </a:r>
            <a:endParaRPr lang="en-US" altLang="en-US" dirty="0" smtClean="0">
              <a:ea typeface="ＭＳ Ｐゴシック" pitchFamily="-101" charset="-128"/>
            </a:endParaRPr>
          </a:p>
        </p:txBody>
      </p:sp>
      <p:pic>
        <p:nvPicPr>
          <p:cNvPr id="9219" name="Content Placeholder 5" descr="Ascidia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" r="35"/>
          <a:stretch/>
        </p:blipFill>
        <p:spPr>
          <a:xfrm>
            <a:off x="928468" y="1825625"/>
            <a:ext cx="3277772" cy="4351338"/>
          </a:xfrm>
        </p:spPr>
      </p:pic>
      <p:pic>
        <p:nvPicPr>
          <p:cNvPr id="9220" name="Content Placeholder 4" descr="ascidia callosa.jp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537"/>
          <a:stretch/>
        </p:blipFill>
        <p:spPr>
          <a:xfrm>
            <a:off x="5331655" y="1825625"/>
            <a:ext cx="2461848" cy="435133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4271" y="583840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3397" y="583840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14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>
                <a:ea typeface="ＭＳ Ｐゴシック" pitchFamily="-101" charset="-128"/>
              </a:rPr>
              <a:t>Ομοταξία </a:t>
            </a:r>
            <a:r>
              <a:rPr lang="el-GR" altLang="en-US" dirty="0" err="1" smtClean="0">
                <a:ea typeface="ＭＳ Ｐゴシック" pitchFamily="-101" charset="-128"/>
              </a:rPr>
              <a:t>Ασκίδια</a:t>
            </a:r>
            <a:r>
              <a:rPr lang="el-GR" altLang="en-US" dirty="0" smtClean="0">
                <a:ea typeface="ＭＳ Ｐゴシック" pitchFamily="-101" charset="-128"/>
              </a:rPr>
              <a:t> 2/3</a:t>
            </a:r>
            <a:endParaRPr lang="en-US" altLang="en-US" dirty="0" smtClean="0">
              <a:ea typeface="ＭＳ Ｐゴシック" pitchFamily="-101" charset="-128"/>
            </a:endParaRPr>
          </a:p>
        </p:txBody>
      </p:sp>
      <p:pic>
        <p:nvPicPr>
          <p:cNvPr id="10243" name="Content Placeholder 5" descr="Picture 1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350"/>
          <a:stretch/>
        </p:blipFill>
        <p:spPr>
          <a:xfrm>
            <a:off x="497035" y="2025748"/>
            <a:ext cx="3807679" cy="3601329"/>
          </a:xfrm>
        </p:spPr>
      </p:pic>
      <p:pic>
        <p:nvPicPr>
          <p:cNvPr id="10244" name="Content Placeholder 4" descr="Tunicata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49" b="-6549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Χορδωτών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9241" y="5288523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15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74910" y="562707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16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TEMPLATE1a</Template>
  <TotalTime>960</TotalTime>
  <Words>667</Words>
  <Application>Microsoft Office PowerPoint</Application>
  <PresentationFormat>On-screen Show (4:3)</PresentationFormat>
  <Paragraphs>131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MS PGothic</vt:lpstr>
      <vt:lpstr>MS PGothic</vt:lpstr>
      <vt:lpstr>Tahoma</vt:lpstr>
      <vt:lpstr>Wingdings</vt:lpstr>
      <vt:lpstr>Θέμα του Office</vt:lpstr>
      <vt:lpstr>Ζωολογία ΙΙ</vt:lpstr>
      <vt:lpstr>Φύλο Χαιτόγναθοι 1/2</vt:lpstr>
      <vt:lpstr>Φύλο Χαιτόγναθοι 2/2</vt:lpstr>
      <vt:lpstr>Φύλο Χορδωτά Υποφύλο Χιτινόζωα ή Ουροχορδωτά</vt:lpstr>
      <vt:lpstr>Υφομοταξία Δεσμομυάρια  Τάξη Σάλπες</vt:lpstr>
      <vt:lpstr>Ομοταξία Κωπηλάτες 1/2</vt:lpstr>
      <vt:lpstr>Ομοταξία Κωπηλάτες 2/2</vt:lpstr>
      <vt:lpstr>Ομοταξία Ασκίδιαβ 1/3</vt:lpstr>
      <vt:lpstr>Ομοταξία Ασκίδια 2/3</vt:lpstr>
      <vt:lpstr>Ομοταξία Ασκίδια 3/3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1/2</vt:lpstr>
      <vt:lpstr>Σημείωμα  Χρήσης Έργων Τρίτων 2/2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Uoa</cp:lastModifiedBy>
  <cp:revision>104</cp:revision>
  <dcterms:created xsi:type="dcterms:W3CDTF">2015-03-24T06:43:16Z</dcterms:created>
  <dcterms:modified xsi:type="dcterms:W3CDTF">2015-10-08T19:42:23Z</dcterms:modified>
</cp:coreProperties>
</file>