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sldIdLst>
    <p:sldId id="256" r:id="rId2"/>
    <p:sldId id="266" r:id="rId3"/>
    <p:sldId id="265" r:id="rId4"/>
    <p:sldId id="274" r:id="rId5"/>
    <p:sldId id="296" r:id="rId6"/>
    <p:sldId id="297" r:id="rId7"/>
    <p:sldId id="298" r:id="rId8"/>
    <p:sldId id="299" r:id="rId9"/>
    <p:sldId id="300" r:id="rId10"/>
    <p:sldId id="301" r:id="rId11"/>
    <p:sldId id="302" r:id="rId12"/>
    <p:sldId id="303" r:id="rId13"/>
    <p:sldId id="304" r:id="rId14"/>
    <p:sldId id="305" r:id="rId15"/>
    <p:sldId id="306" r:id="rId16"/>
    <p:sldId id="307" r:id="rId17"/>
    <p:sldId id="308" r:id="rId18"/>
    <p:sldId id="309" r:id="rId19"/>
    <p:sldId id="310" r:id="rId20"/>
    <p:sldId id="311" r:id="rId21"/>
    <p:sldId id="312" r:id="rId22"/>
    <p:sldId id="313" r:id="rId23"/>
    <p:sldId id="314" r:id="rId24"/>
    <p:sldId id="315" r:id="rId25"/>
    <p:sldId id="316" r:id="rId26"/>
    <p:sldId id="317" r:id="rId27"/>
    <p:sldId id="318" r:id="rId28"/>
    <p:sldId id="319" r:id="rId29"/>
    <p:sldId id="320" r:id="rId30"/>
    <p:sldId id="321" r:id="rId31"/>
    <p:sldId id="322" r:id="rId32"/>
    <p:sldId id="323" r:id="rId33"/>
    <p:sldId id="324" r:id="rId34"/>
    <p:sldId id="325" r:id="rId35"/>
    <p:sldId id="326" r:id="rId36"/>
    <p:sldId id="327" r:id="rId37"/>
    <p:sldId id="328" r:id="rId38"/>
    <p:sldId id="329" r:id="rId39"/>
    <p:sldId id="330" r:id="rId40"/>
    <p:sldId id="331" r:id="rId41"/>
    <p:sldId id="332" r:id="rId42"/>
    <p:sldId id="333" r:id="rId43"/>
    <p:sldId id="334" r:id="rId44"/>
    <p:sldId id="335" r:id="rId45"/>
    <p:sldId id="336" r:id="rId46"/>
    <p:sldId id="337" r:id="rId47"/>
    <p:sldId id="338" r:id="rId48"/>
    <p:sldId id="280" r:id="rId49"/>
    <p:sldId id="290" r:id="rId50"/>
    <p:sldId id="295" r:id="rId51"/>
    <p:sldId id="292" r:id="rId52"/>
    <p:sldId id="291" r:id="rId53"/>
    <p:sldId id="294" r:id="rId5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265"/>
            <p14:sldId id="274"/>
            <p14:sldId id="296"/>
            <p14:sldId id="297"/>
            <p14:sldId id="298"/>
            <p14:sldId id="299"/>
            <p14:sldId id="300"/>
            <p14:sldId id="301"/>
            <p14:sldId id="302"/>
            <p14:sldId id="303"/>
            <p14:sldId id="304"/>
            <p14:sldId id="305"/>
            <p14:sldId id="306"/>
            <p14:sldId id="307"/>
            <p14:sldId id="308"/>
            <p14:sldId id="309"/>
            <p14:sldId id="310"/>
            <p14:sldId id="311"/>
            <p14:sldId id="312"/>
            <p14:sldId id="313"/>
            <p14:sldId id="314"/>
            <p14:sldId id="315"/>
            <p14:sldId id="316"/>
            <p14:sldId id="317"/>
            <p14:sldId id="318"/>
            <p14:sldId id="319"/>
            <p14:sldId id="320"/>
            <p14:sldId id="321"/>
            <p14:sldId id="322"/>
            <p14:sldId id="323"/>
            <p14:sldId id="324"/>
            <p14:sldId id="325"/>
            <p14:sldId id="326"/>
            <p14:sldId id="327"/>
            <p14:sldId id="328"/>
            <p14:sldId id="329"/>
            <p14:sldId id="330"/>
            <p14:sldId id="331"/>
            <p14:sldId id="332"/>
            <p14:sldId id="333"/>
            <p14:sldId id="334"/>
            <p14:sldId id="335"/>
            <p14:sldId id="336"/>
            <p14:sldId id="337"/>
            <p14:sldId id="338"/>
            <p14:sldId id="280"/>
            <p14:sldId id="290"/>
            <p14:sldId id="295"/>
            <p14:sldId id="292"/>
            <p14:sldId id="291"/>
            <p14:sldId id="294"/>
          </p14:sldIdLst>
        </p14:section>
        <p14:section name="Untitled Section" id="{0F1CB131-A6BD-43D0-B8D4-1F27CEF7A05E}">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6/7/2015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26173658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26077412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813264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20561699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1193958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30811688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33955528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32975251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29643645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2225659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4144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31238604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39944307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21926470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38550986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25010393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149621472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19056182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24406763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5880349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166657205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224638560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32</a:t>
            </a:fld>
            <a:endParaRPr lang="el-GR"/>
          </a:p>
        </p:txBody>
      </p:sp>
    </p:spTree>
    <p:extLst>
      <p:ext uri="{BB962C8B-B14F-4D97-AF65-F5344CB8AC3E}">
        <p14:creationId xmlns:p14="http://schemas.microsoft.com/office/powerpoint/2010/main" val="160850123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33</a:t>
            </a:fld>
            <a:endParaRPr lang="el-GR"/>
          </a:p>
        </p:txBody>
      </p:sp>
    </p:spTree>
    <p:extLst>
      <p:ext uri="{BB962C8B-B14F-4D97-AF65-F5344CB8AC3E}">
        <p14:creationId xmlns:p14="http://schemas.microsoft.com/office/powerpoint/2010/main" val="111571683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34</a:t>
            </a:fld>
            <a:endParaRPr lang="el-GR"/>
          </a:p>
        </p:txBody>
      </p:sp>
    </p:spTree>
    <p:extLst>
      <p:ext uri="{BB962C8B-B14F-4D97-AF65-F5344CB8AC3E}">
        <p14:creationId xmlns:p14="http://schemas.microsoft.com/office/powerpoint/2010/main" val="273539180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35</a:t>
            </a:fld>
            <a:endParaRPr lang="el-GR"/>
          </a:p>
        </p:txBody>
      </p:sp>
    </p:spTree>
    <p:extLst>
      <p:ext uri="{BB962C8B-B14F-4D97-AF65-F5344CB8AC3E}">
        <p14:creationId xmlns:p14="http://schemas.microsoft.com/office/powerpoint/2010/main" val="395897778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36</a:t>
            </a:fld>
            <a:endParaRPr lang="el-GR"/>
          </a:p>
        </p:txBody>
      </p:sp>
    </p:spTree>
    <p:extLst>
      <p:ext uri="{BB962C8B-B14F-4D97-AF65-F5344CB8AC3E}">
        <p14:creationId xmlns:p14="http://schemas.microsoft.com/office/powerpoint/2010/main" val="359108809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37</a:t>
            </a:fld>
            <a:endParaRPr lang="el-GR"/>
          </a:p>
        </p:txBody>
      </p:sp>
    </p:spTree>
    <p:extLst>
      <p:ext uri="{BB962C8B-B14F-4D97-AF65-F5344CB8AC3E}">
        <p14:creationId xmlns:p14="http://schemas.microsoft.com/office/powerpoint/2010/main" val="68137350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38</a:t>
            </a:fld>
            <a:endParaRPr lang="el-GR"/>
          </a:p>
        </p:txBody>
      </p:sp>
    </p:spTree>
    <p:extLst>
      <p:ext uri="{BB962C8B-B14F-4D97-AF65-F5344CB8AC3E}">
        <p14:creationId xmlns:p14="http://schemas.microsoft.com/office/powerpoint/2010/main" val="327329495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39</a:t>
            </a:fld>
            <a:endParaRPr lang="el-GR"/>
          </a:p>
        </p:txBody>
      </p:sp>
    </p:spTree>
    <p:extLst>
      <p:ext uri="{BB962C8B-B14F-4D97-AF65-F5344CB8AC3E}">
        <p14:creationId xmlns:p14="http://schemas.microsoft.com/office/powerpoint/2010/main" val="6052948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40</a:t>
            </a:fld>
            <a:endParaRPr lang="el-GR"/>
          </a:p>
        </p:txBody>
      </p:sp>
    </p:spTree>
    <p:extLst>
      <p:ext uri="{BB962C8B-B14F-4D97-AF65-F5344CB8AC3E}">
        <p14:creationId xmlns:p14="http://schemas.microsoft.com/office/powerpoint/2010/main" val="214710890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41</a:t>
            </a:fld>
            <a:endParaRPr lang="el-GR"/>
          </a:p>
        </p:txBody>
      </p:sp>
    </p:spTree>
    <p:extLst>
      <p:ext uri="{BB962C8B-B14F-4D97-AF65-F5344CB8AC3E}">
        <p14:creationId xmlns:p14="http://schemas.microsoft.com/office/powerpoint/2010/main" val="374792405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42</a:t>
            </a:fld>
            <a:endParaRPr lang="el-GR"/>
          </a:p>
        </p:txBody>
      </p:sp>
    </p:spTree>
    <p:extLst>
      <p:ext uri="{BB962C8B-B14F-4D97-AF65-F5344CB8AC3E}">
        <p14:creationId xmlns:p14="http://schemas.microsoft.com/office/powerpoint/2010/main" val="100000988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43</a:t>
            </a:fld>
            <a:endParaRPr lang="el-GR"/>
          </a:p>
        </p:txBody>
      </p:sp>
    </p:spTree>
    <p:extLst>
      <p:ext uri="{BB962C8B-B14F-4D97-AF65-F5344CB8AC3E}">
        <p14:creationId xmlns:p14="http://schemas.microsoft.com/office/powerpoint/2010/main" val="66051355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44</a:t>
            </a:fld>
            <a:endParaRPr lang="el-GR"/>
          </a:p>
        </p:txBody>
      </p:sp>
    </p:spTree>
    <p:extLst>
      <p:ext uri="{BB962C8B-B14F-4D97-AF65-F5344CB8AC3E}">
        <p14:creationId xmlns:p14="http://schemas.microsoft.com/office/powerpoint/2010/main" val="178521433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45</a:t>
            </a:fld>
            <a:endParaRPr lang="el-GR"/>
          </a:p>
        </p:txBody>
      </p:sp>
    </p:spTree>
    <p:extLst>
      <p:ext uri="{BB962C8B-B14F-4D97-AF65-F5344CB8AC3E}">
        <p14:creationId xmlns:p14="http://schemas.microsoft.com/office/powerpoint/2010/main" val="386358856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46</a:t>
            </a:fld>
            <a:endParaRPr lang="el-GR"/>
          </a:p>
        </p:txBody>
      </p:sp>
    </p:spTree>
    <p:extLst>
      <p:ext uri="{BB962C8B-B14F-4D97-AF65-F5344CB8AC3E}">
        <p14:creationId xmlns:p14="http://schemas.microsoft.com/office/powerpoint/2010/main" val="157166195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47</a:t>
            </a:fld>
            <a:endParaRPr lang="el-GR"/>
          </a:p>
        </p:txBody>
      </p:sp>
    </p:spTree>
    <p:extLst>
      <p:ext uri="{BB962C8B-B14F-4D97-AF65-F5344CB8AC3E}">
        <p14:creationId xmlns:p14="http://schemas.microsoft.com/office/powerpoint/2010/main" val="266328982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48</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49</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6471897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50</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51</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52</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53</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3311633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32136890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21446128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10974139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Επίλυση προβλήματος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5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altLang="el-GR" dirty="0"/>
              <a:t>Διδακτική Μαθηματικών ΙΙ</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a:t>
            </a:r>
            <a:r>
              <a:rPr lang="en-US" sz="2800" dirty="0">
                <a:solidFill>
                  <a:srgbClr val="5075BC"/>
                </a:solidFill>
                <a:latin typeface="+mj-lt"/>
                <a:ea typeface="+mj-ea"/>
                <a:cs typeface="+mj-cs"/>
              </a:rPr>
              <a:t>5</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altLang="el-GR" sz="2800" dirty="0"/>
              <a:t>Επίλυση </a:t>
            </a:r>
            <a:r>
              <a:rPr lang="el-GR" altLang="el-GR" sz="2800" dirty="0" smtClean="0"/>
              <a:t>προβλήματος</a:t>
            </a:r>
            <a:endParaRPr lang="en-US" altLang="el-GR" sz="2800" dirty="0" smtClean="0"/>
          </a:p>
          <a:p>
            <a:endParaRPr lang="en-US" sz="2800" dirty="0" smtClean="0"/>
          </a:p>
          <a:p>
            <a:r>
              <a:rPr lang="el-GR" altLang="el-GR" sz="2800" dirty="0"/>
              <a:t>Δέσποινα Πόταρη</a:t>
            </a:r>
          </a:p>
          <a:p>
            <a:r>
              <a:rPr lang="el-GR" sz="2800" dirty="0"/>
              <a:t>Σχολή Θετικών επιστημών</a:t>
            </a:r>
          </a:p>
          <a:p>
            <a:r>
              <a:rPr lang="el-GR" sz="2800" dirty="0"/>
              <a:t>Τμήμα Μαθηματικό</a:t>
            </a:r>
            <a:endParaRPr lang="en-US" sz="2800" dirty="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Πώς μαθαίνεται η επίλυση προβλήματος;</a:t>
            </a:r>
            <a:r>
              <a:rPr lang="en-US" altLang="el-GR" dirty="0"/>
              <a:t> </a:t>
            </a:r>
            <a:r>
              <a:rPr lang="en-US" altLang="el-GR" dirty="0" smtClean="0"/>
              <a:t>(3/5</a:t>
            </a:r>
            <a:r>
              <a:rPr lang="en-US" altLang="el-GR" dirty="0"/>
              <a:t>)</a:t>
            </a:r>
            <a:endParaRPr lang="el-GR" dirty="0"/>
          </a:p>
        </p:txBody>
      </p:sp>
      <p:sp>
        <p:nvSpPr>
          <p:cNvPr id="3" name="Θέση περιεχομένου 2"/>
          <p:cNvSpPr>
            <a:spLocks noGrp="1"/>
          </p:cNvSpPr>
          <p:nvPr>
            <p:ph idx="1"/>
          </p:nvPr>
        </p:nvSpPr>
        <p:spPr/>
        <p:txBody>
          <a:bodyPr>
            <a:normAutofit lnSpcReduction="10000"/>
          </a:bodyPr>
          <a:lstStyle/>
          <a:p>
            <a:r>
              <a:rPr lang="el-GR" altLang="el-GR" dirty="0"/>
              <a:t>Μίμηση</a:t>
            </a:r>
          </a:p>
          <a:p>
            <a:pPr lvl="1"/>
            <a:r>
              <a:rPr lang="el-GR" altLang="el-GR" dirty="0"/>
              <a:t>Οι μαθητές να αναλύουν τις διαφορές που υπάρχουν ανάμεσα στις λύσεις τους και στις λύσεις ενός «ειδικού»</a:t>
            </a:r>
          </a:p>
          <a:p>
            <a:pPr lvl="1"/>
            <a:r>
              <a:rPr lang="el-GR" altLang="el-GR" dirty="0"/>
              <a:t>Η ανάλυση αυτή αποτελεί τη βάση για διδασκαλία.</a:t>
            </a:r>
          </a:p>
          <a:p>
            <a:pPr lvl="1"/>
            <a:r>
              <a:rPr lang="el-GR" altLang="el-GR" dirty="0"/>
              <a:t>Ο δάσκαλος προσποιείται ότι δεν γνωρίζει είναι αβέβαιος πώς να αντιμετωπίσει το πρόβλημα και μετά μαζί με την τάξη αναπτύσσουν κάποιες στρατηγικές επίλυσης</a:t>
            </a:r>
          </a:p>
        </p:txBody>
      </p:sp>
    </p:spTree>
    <p:extLst>
      <p:ext uri="{BB962C8B-B14F-4D97-AF65-F5344CB8AC3E}">
        <p14:creationId xmlns:p14="http://schemas.microsoft.com/office/powerpoint/2010/main" val="25507135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Πώς μαθαίνεται η επίλυση προβλήματος;</a:t>
            </a:r>
            <a:r>
              <a:rPr lang="en-US" altLang="el-GR" dirty="0"/>
              <a:t> </a:t>
            </a:r>
            <a:r>
              <a:rPr lang="en-US" altLang="el-GR" dirty="0" smtClean="0"/>
              <a:t>(4/5</a:t>
            </a:r>
            <a:r>
              <a:rPr lang="en-US" altLang="el-GR" dirty="0"/>
              <a:t>)</a:t>
            </a:r>
            <a:endParaRPr lang="el-GR" dirty="0"/>
          </a:p>
        </p:txBody>
      </p:sp>
      <p:sp>
        <p:nvSpPr>
          <p:cNvPr id="5" name="Θέση περιεχομένου 4"/>
          <p:cNvSpPr>
            <a:spLocks noGrp="1"/>
          </p:cNvSpPr>
          <p:nvPr>
            <p:ph idx="1"/>
          </p:nvPr>
        </p:nvSpPr>
        <p:spPr/>
        <p:txBody>
          <a:bodyPr>
            <a:noAutofit/>
          </a:bodyPr>
          <a:lstStyle/>
          <a:p>
            <a:r>
              <a:rPr lang="el-GR" altLang="el-GR" dirty="0"/>
              <a:t>Συνεργασία</a:t>
            </a:r>
          </a:p>
          <a:p>
            <a:pPr lvl="1"/>
            <a:r>
              <a:rPr lang="el-GR" altLang="el-GR" dirty="0"/>
              <a:t>Η δημιουργία μικρών ομάδων στην τάξη που αντιμετωπίζουν προβλήματα μέσα από τις οποίες ομάδες οι μαθητές διασαφηνίζουν έννοιες, θυμούνται διαδικασίες που μόνοι τους δεν θα μπορούσαν</a:t>
            </a:r>
          </a:p>
        </p:txBody>
      </p:sp>
    </p:spTree>
    <p:extLst>
      <p:ext uri="{BB962C8B-B14F-4D97-AF65-F5344CB8AC3E}">
        <p14:creationId xmlns:p14="http://schemas.microsoft.com/office/powerpoint/2010/main" val="30800168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Πώς μαθαίνεται η επίλυση προβλήματος;</a:t>
            </a:r>
            <a:r>
              <a:rPr lang="en-US" altLang="el-GR" dirty="0"/>
              <a:t> </a:t>
            </a:r>
            <a:r>
              <a:rPr lang="en-US" altLang="el-GR" dirty="0" smtClean="0"/>
              <a:t>(5/5</a:t>
            </a:r>
            <a:r>
              <a:rPr lang="en-US"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dirty="0" err="1"/>
              <a:t>Αναστοχασμός</a:t>
            </a:r>
            <a:endParaRPr lang="el-GR" altLang="el-GR" dirty="0"/>
          </a:p>
          <a:p>
            <a:pPr lvl="1"/>
            <a:r>
              <a:rPr lang="el-GR" altLang="el-GR" dirty="0"/>
              <a:t>Οι μαθητές σκέφτονται πάνω σ’ αυτά που έχουν κάνει</a:t>
            </a:r>
          </a:p>
          <a:p>
            <a:pPr lvl="1"/>
            <a:r>
              <a:rPr lang="el-GR" altLang="el-GR" dirty="0"/>
              <a:t>Οι ίδιες οι </a:t>
            </a:r>
            <a:r>
              <a:rPr lang="el-GR" altLang="el-GR" dirty="0" err="1"/>
              <a:t>ευρετικές</a:t>
            </a:r>
            <a:r>
              <a:rPr lang="el-GR" altLang="el-GR" dirty="0"/>
              <a:t> έχουν ένα </a:t>
            </a:r>
            <a:r>
              <a:rPr lang="el-GR" altLang="el-GR" dirty="0" err="1"/>
              <a:t>μεταγνωστικό</a:t>
            </a:r>
            <a:r>
              <a:rPr lang="el-GR" altLang="el-GR" dirty="0"/>
              <a:t> χαρακτήρα</a:t>
            </a:r>
          </a:p>
          <a:p>
            <a:pPr lvl="1"/>
            <a:r>
              <a:rPr lang="el-GR" altLang="el-GR" dirty="0"/>
              <a:t>Η διαδικασία αυτή γίνεται όχι μόνο στο τέλος όταν έχουμε λύσει ένα πρόβλημα αλλά στη διαδικασία επίλυσης</a:t>
            </a:r>
          </a:p>
        </p:txBody>
      </p:sp>
    </p:spTree>
    <p:extLst>
      <p:ext uri="{BB962C8B-B14F-4D97-AF65-F5344CB8AC3E}">
        <p14:creationId xmlns:p14="http://schemas.microsoft.com/office/powerpoint/2010/main" val="24947787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Τι χρειάζεται ο εκπαιδευτικός να γνωρίζει</a:t>
            </a:r>
            <a:r>
              <a:rPr lang="el-GR" altLang="el-GR" dirty="0" smtClean="0"/>
              <a:t>;</a:t>
            </a:r>
            <a:r>
              <a:rPr lang="en-US" altLang="el-GR" dirty="0" smtClean="0"/>
              <a:t> (1/2)</a:t>
            </a:r>
            <a:endParaRPr lang="el-GR" dirty="0"/>
          </a:p>
        </p:txBody>
      </p:sp>
      <p:sp>
        <p:nvSpPr>
          <p:cNvPr id="5" name="Θέση περιεχομένου 4"/>
          <p:cNvSpPr>
            <a:spLocks noGrp="1"/>
          </p:cNvSpPr>
          <p:nvPr>
            <p:ph idx="1"/>
          </p:nvPr>
        </p:nvSpPr>
        <p:spPr/>
        <p:txBody>
          <a:bodyPr>
            <a:noAutofit/>
          </a:bodyPr>
          <a:lstStyle/>
          <a:p>
            <a:r>
              <a:rPr lang="el-GR" altLang="el-GR" sz="2400" dirty="0"/>
              <a:t>Να γνωρίζει ότι υπάρχουν διάφορες μορφές προβλημάτων</a:t>
            </a:r>
          </a:p>
          <a:p>
            <a:r>
              <a:rPr lang="el-GR" altLang="el-GR" sz="2400" dirty="0"/>
              <a:t>Να έχει ξεκάθαρους τους στόχους του σχετικά με το τι προβλήματα οι μαθητές του θέλει να αντιμετωπίζουν</a:t>
            </a:r>
          </a:p>
          <a:p>
            <a:r>
              <a:rPr lang="el-GR" altLang="el-GR" sz="2400" dirty="0"/>
              <a:t>Να γνωρίζει ότι η διαδικασία επίλυσης προβλήματος είναι δύσκολη (απαιτεί μια αποθήκη οργανωμένης γνώσης, τεχνικές αναπαράστασης και μετασχηματισμού του προβλήματος, </a:t>
            </a:r>
            <a:r>
              <a:rPr lang="el-GR" altLang="el-GR" sz="2400" dirty="0" err="1"/>
              <a:t>μεταγνωστικές</a:t>
            </a:r>
            <a:r>
              <a:rPr lang="el-GR" altLang="el-GR" sz="2400" dirty="0"/>
              <a:t> διαδικασίες)</a:t>
            </a:r>
          </a:p>
        </p:txBody>
      </p:sp>
    </p:spTree>
    <p:extLst>
      <p:ext uri="{BB962C8B-B14F-4D97-AF65-F5344CB8AC3E}">
        <p14:creationId xmlns:p14="http://schemas.microsoft.com/office/powerpoint/2010/main" val="2742868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Τι χρειάζεται ο εκπαιδευτικός να γνωρίζει;</a:t>
            </a:r>
            <a:r>
              <a:rPr lang="en-US" altLang="el-GR" dirty="0"/>
              <a:t> </a:t>
            </a:r>
            <a:r>
              <a:rPr lang="en-US" altLang="el-GR" dirty="0" smtClean="0"/>
              <a:t>(2/2</a:t>
            </a:r>
            <a:r>
              <a:rPr lang="en-US"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Να γνωρίζει ότι η βελτίωση της ικανότητας επίλυσης προβλήματος των μαθητών είναι χρονοβόρα και δύσκολο να επιτευχθεί </a:t>
            </a:r>
            <a:r>
              <a:rPr lang="el-GR" altLang="el-GR" sz="2800" dirty="0" smtClean="0"/>
              <a:t>(οι </a:t>
            </a:r>
            <a:r>
              <a:rPr lang="el-GR" altLang="el-GR" sz="2800" dirty="0"/>
              <a:t>μαθητές χρειάζεται να είναι ενεργείς) </a:t>
            </a:r>
          </a:p>
          <a:p>
            <a:r>
              <a:rPr lang="el-GR" altLang="el-GR" sz="2800" dirty="0"/>
              <a:t>Υπάρχει ανάγκη αλλαγής του κοινωνικού συμβολαίου που διαμορφώνεται στην τάξη.</a:t>
            </a:r>
          </a:p>
        </p:txBody>
      </p:sp>
    </p:spTree>
    <p:extLst>
      <p:ext uri="{BB962C8B-B14F-4D97-AF65-F5344CB8AC3E}">
        <p14:creationId xmlns:p14="http://schemas.microsoft.com/office/powerpoint/2010/main" val="15535475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Προβλήματα εφαρμογών</a:t>
            </a:r>
            <a:endParaRPr lang="el-GR" dirty="0"/>
          </a:p>
        </p:txBody>
      </p:sp>
      <p:sp>
        <p:nvSpPr>
          <p:cNvPr id="5" name="Θέση περιεχομένου 4"/>
          <p:cNvSpPr>
            <a:spLocks noGrp="1"/>
          </p:cNvSpPr>
          <p:nvPr>
            <p:ph idx="1"/>
          </p:nvPr>
        </p:nvSpPr>
        <p:spPr/>
        <p:txBody>
          <a:bodyPr>
            <a:noAutofit/>
          </a:bodyPr>
          <a:lstStyle/>
          <a:p>
            <a:r>
              <a:rPr lang="el-GR" altLang="el-GR" sz="2400" dirty="0"/>
              <a:t>Θέλουμε να σχεδιάσουμε μια ζώνη αλιείας γύρω από ένα τετράπλευρο νησί</a:t>
            </a:r>
          </a:p>
          <a:p>
            <a:r>
              <a:rPr lang="el-GR" altLang="el-GR" sz="2400" dirty="0"/>
              <a:t>Θέλουμε να βρούμε τη σχέση που συνδέει το αριθμό των ψαριών σε μια λίμνη με τη θερμοκρασία της λίμνης μέσα από μια σειρά μετρήσεων.</a:t>
            </a:r>
          </a:p>
          <a:p>
            <a:r>
              <a:rPr lang="el-GR" altLang="el-GR" sz="2400" dirty="0"/>
              <a:t>Μελέτη των κουτιών του γάλατος που κυκλοφορούν. Για χωρητικότητα 1 λίτρου τι παρατηρείται για το χαρτόνι που χρησιμοποιείται; Σε ποια περίπτωση έχουμε το ελάχιστο κόστος;</a:t>
            </a:r>
          </a:p>
        </p:txBody>
      </p:sp>
    </p:spTree>
    <p:extLst>
      <p:ext uri="{BB962C8B-B14F-4D97-AF65-F5344CB8AC3E}">
        <p14:creationId xmlns:p14="http://schemas.microsoft.com/office/powerpoint/2010/main" val="24633684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Η </a:t>
            </a:r>
            <a:r>
              <a:rPr lang="el-GR" altLang="el-GR" dirty="0" err="1"/>
              <a:t>Μαθηματικοποίηση</a:t>
            </a:r>
            <a:r>
              <a:rPr lang="el-GR" altLang="el-GR" dirty="0"/>
              <a:t> των προβλημάτων</a:t>
            </a:r>
            <a:endParaRPr lang="el-GR" dirty="0"/>
          </a:p>
        </p:txBody>
      </p:sp>
      <p:sp>
        <p:nvSpPr>
          <p:cNvPr id="3" name="Θέση περιεχομένου 2"/>
          <p:cNvSpPr>
            <a:spLocks noGrp="1"/>
          </p:cNvSpPr>
          <p:nvPr>
            <p:ph idx="1"/>
          </p:nvPr>
        </p:nvSpPr>
        <p:spPr/>
        <p:txBody>
          <a:bodyPr>
            <a:normAutofit/>
          </a:bodyPr>
          <a:lstStyle/>
          <a:p>
            <a:r>
              <a:rPr lang="el-GR" altLang="el-GR" sz="2800" dirty="0"/>
              <a:t>Οριζόντια και κατακόρυφη </a:t>
            </a:r>
            <a:r>
              <a:rPr lang="el-GR" altLang="el-GR" sz="2800" dirty="0" err="1"/>
              <a:t>μαθηματικοποίηση</a:t>
            </a:r>
            <a:endParaRPr lang="el-GR" altLang="el-GR" sz="2800" dirty="0"/>
          </a:p>
          <a:p>
            <a:r>
              <a:rPr lang="el-GR" altLang="el-GR" sz="2800" dirty="0"/>
              <a:t>Οριζόντια </a:t>
            </a:r>
            <a:r>
              <a:rPr lang="el-GR" altLang="el-GR" sz="2800" dirty="0" err="1"/>
              <a:t>μαθηματικοποίηση</a:t>
            </a:r>
            <a:r>
              <a:rPr lang="el-GR" altLang="el-GR" sz="2800" dirty="0"/>
              <a:t> είναι η μεταφορά του προβλήματος σε μαθηματικό πλαίσιο</a:t>
            </a:r>
          </a:p>
          <a:p>
            <a:r>
              <a:rPr lang="el-GR" altLang="el-GR" sz="2800" dirty="0"/>
              <a:t>Κατακόρυφη </a:t>
            </a:r>
            <a:r>
              <a:rPr lang="el-GR" altLang="el-GR" sz="2800" dirty="0" err="1"/>
              <a:t>μαθηματικοποίηση</a:t>
            </a:r>
            <a:r>
              <a:rPr lang="el-GR" altLang="el-GR" sz="2800" dirty="0"/>
              <a:t> είναι η χρήση μαθηματικών εργαλείων μέσα στο μαθηματικό μοντέλο</a:t>
            </a:r>
          </a:p>
        </p:txBody>
      </p:sp>
    </p:spTree>
    <p:extLst>
      <p:ext uri="{BB962C8B-B14F-4D97-AF65-F5344CB8AC3E}">
        <p14:creationId xmlns:p14="http://schemas.microsoft.com/office/powerpoint/2010/main" val="31425153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Οριζόντια </a:t>
            </a:r>
            <a:r>
              <a:rPr lang="el-GR" altLang="el-GR" dirty="0" err="1"/>
              <a:t>μαθηματικοποίηση</a:t>
            </a:r>
            <a:endParaRPr lang="el-GR" dirty="0"/>
          </a:p>
        </p:txBody>
      </p:sp>
      <p:sp>
        <p:nvSpPr>
          <p:cNvPr id="5" name="Θέση περιεχομένου 4"/>
          <p:cNvSpPr>
            <a:spLocks noGrp="1"/>
          </p:cNvSpPr>
          <p:nvPr>
            <p:ph idx="1"/>
          </p:nvPr>
        </p:nvSpPr>
        <p:spPr/>
        <p:txBody>
          <a:bodyPr>
            <a:noAutofit/>
          </a:bodyPr>
          <a:lstStyle/>
          <a:p>
            <a:r>
              <a:rPr lang="el-GR" altLang="el-GR" sz="2000" dirty="0"/>
              <a:t>Εντοπισμός ειδικών μαθηματικών στο γενικό πλαίσιο</a:t>
            </a:r>
          </a:p>
          <a:p>
            <a:r>
              <a:rPr lang="el-GR" altLang="el-GR" sz="2000" dirty="0"/>
              <a:t>Σχηματοποίηση και </a:t>
            </a:r>
            <a:r>
              <a:rPr lang="el-GR" altLang="el-GR" sz="2000" dirty="0" err="1"/>
              <a:t>οπτικοποίηση</a:t>
            </a:r>
            <a:r>
              <a:rPr lang="el-GR" altLang="el-GR" sz="2000" dirty="0"/>
              <a:t> του προβλήματος με διαφορετικούς τρόπους</a:t>
            </a:r>
          </a:p>
          <a:p>
            <a:r>
              <a:rPr lang="el-GR" altLang="el-GR" sz="2000" dirty="0"/>
              <a:t>Ανακάλυψη σχέσεων</a:t>
            </a:r>
          </a:p>
          <a:p>
            <a:r>
              <a:rPr lang="el-GR" altLang="el-GR" sz="2000" dirty="0"/>
              <a:t>Ανακάλυψη κανονικοτήτων</a:t>
            </a:r>
          </a:p>
          <a:p>
            <a:r>
              <a:rPr lang="el-GR" altLang="el-GR" sz="2000" dirty="0"/>
              <a:t>Αναγνώριση </a:t>
            </a:r>
            <a:r>
              <a:rPr lang="el-GR" altLang="el-GR" sz="2000" dirty="0" err="1"/>
              <a:t>ισομορφικών</a:t>
            </a:r>
            <a:r>
              <a:rPr lang="el-GR" altLang="el-GR" sz="2000" dirty="0"/>
              <a:t> όψεων σε διαφορετικά προβλήματα</a:t>
            </a:r>
          </a:p>
          <a:p>
            <a:r>
              <a:rPr lang="el-GR" altLang="el-GR" sz="2000" dirty="0"/>
              <a:t>Μεταφορά του πραγματικού προβλήματος σε ένα μαθηματικό πρόβλημα</a:t>
            </a:r>
          </a:p>
          <a:p>
            <a:r>
              <a:rPr lang="el-GR" altLang="el-GR" sz="2000" dirty="0"/>
              <a:t>Μεταφορά του πραγματικού προβλήματος σε ένα γνωστό μαθηματικό μοντέλο </a:t>
            </a:r>
          </a:p>
        </p:txBody>
      </p:sp>
    </p:spTree>
    <p:extLst>
      <p:ext uri="{BB962C8B-B14F-4D97-AF65-F5344CB8AC3E}">
        <p14:creationId xmlns:p14="http://schemas.microsoft.com/office/powerpoint/2010/main" val="4078796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Κατακόρυφη </a:t>
            </a:r>
            <a:r>
              <a:rPr lang="el-GR" altLang="el-GR" dirty="0" err="1" smtClean="0"/>
              <a:t>μαθηματικοποίηση</a:t>
            </a:r>
            <a:r>
              <a:rPr lang="en-US" altLang="el-GR" dirty="0" smtClean="0"/>
              <a:t> (1/2)</a:t>
            </a:r>
            <a:endParaRPr lang="el-GR" dirty="0"/>
          </a:p>
        </p:txBody>
      </p:sp>
      <p:sp>
        <p:nvSpPr>
          <p:cNvPr id="3" name="Θέση περιεχομένου 2"/>
          <p:cNvSpPr>
            <a:spLocks noGrp="1"/>
          </p:cNvSpPr>
          <p:nvPr>
            <p:ph idx="1"/>
          </p:nvPr>
        </p:nvSpPr>
        <p:spPr/>
        <p:txBody>
          <a:bodyPr>
            <a:normAutofit/>
          </a:bodyPr>
          <a:lstStyle/>
          <a:p>
            <a:r>
              <a:rPr lang="el-GR" altLang="el-GR" sz="2800" dirty="0"/>
              <a:t>Αναπαριστάνουμε μια σχέση με ένα τύπο</a:t>
            </a:r>
          </a:p>
          <a:p>
            <a:r>
              <a:rPr lang="el-GR" altLang="el-GR" sz="2800" dirty="0"/>
              <a:t>Αποδεικνύουμε τις κανονικότητες</a:t>
            </a:r>
          </a:p>
          <a:p>
            <a:r>
              <a:rPr lang="el-GR" altLang="el-GR" sz="2800" dirty="0"/>
              <a:t>Τροποποιούμε και προσαρμόζουμε τα μοντέλα</a:t>
            </a:r>
          </a:p>
          <a:p>
            <a:r>
              <a:rPr lang="el-GR" altLang="el-GR" sz="2800" dirty="0"/>
              <a:t>Χρησιμοποιούμε διαφορετικά μοντέλα</a:t>
            </a:r>
          </a:p>
          <a:p>
            <a:r>
              <a:rPr lang="el-GR" altLang="el-GR" sz="2800" dirty="0"/>
              <a:t>Συνδυάζουμε μοντέλα</a:t>
            </a:r>
          </a:p>
          <a:p>
            <a:r>
              <a:rPr lang="el-GR" altLang="el-GR" sz="2800" dirty="0"/>
              <a:t>Σχηματίζουμε μια καινούρια μαθηματική έννοια</a:t>
            </a:r>
          </a:p>
          <a:p>
            <a:r>
              <a:rPr lang="el-GR" altLang="el-GR" sz="2800" dirty="0"/>
              <a:t>Γενίκευση</a:t>
            </a:r>
          </a:p>
        </p:txBody>
      </p:sp>
    </p:spTree>
    <p:extLst>
      <p:ext uri="{BB962C8B-B14F-4D97-AF65-F5344CB8AC3E}">
        <p14:creationId xmlns:p14="http://schemas.microsoft.com/office/powerpoint/2010/main" val="8014723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Κατακόρυφη </a:t>
            </a:r>
            <a:r>
              <a:rPr lang="el-GR" altLang="el-GR" dirty="0" err="1"/>
              <a:t>μαθηματικοποίηση</a:t>
            </a:r>
            <a:r>
              <a:rPr lang="en-US" altLang="el-GR" dirty="0"/>
              <a:t> </a:t>
            </a:r>
            <a:r>
              <a:rPr lang="en-US" altLang="el-GR" dirty="0" smtClean="0"/>
              <a:t>(2/2</a:t>
            </a:r>
            <a:r>
              <a:rPr lang="en-US" altLang="el-GR" dirty="0"/>
              <a:t>)</a:t>
            </a:r>
            <a:endParaRPr lang="el-GR" dirty="0"/>
          </a:p>
        </p:txBody>
      </p:sp>
      <p:sp>
        <p:nvSpPr>
          <p:cNvPr id="5" name="Θέση περιεχομένου 4"/>
          <p:cNvSpPr>
            <a:spLocks noGrp="1"/>
          </p:cNvSpPr>
          <p:nvPr>
            <p:ph idx="1"/>
          </p:nvPr>
        </p:nvSpPr>
        <p:spPr/>
        <p:txBody>
          <a:bodyPr>
            <a:noAutofit/>
          </a:bodyPr>
          <a:lstStyle/>
          <a:p>
            <a:r>
              <a:rPr lang="el-GR" altLang="el-GR" sz="2400" dirty="0"/>
              <a:t>Τι σημαίνει οριζόντια </a:t>
            </a:r>
            <a:r>
              <a:rPr lang="el-GR" altLang="el-GR" sz="2400" dirty="0" err="1"/>
              <a:t>μαθηματικοποίηση</a:t>
            </a:r>
            <a:r>
              <a:rPr lang="el-GR" altLang="el-GR" sz="2400" dirty="0"/>
              <a:t> στο πρόβλημα με το κουτί το γάλα;</a:t>
            </a:r>
          </a:p>
        </p:txBody>
      </p:sp>
    </p:spTree>
    <p:extLst>
      <p:ext uri="{BB962C8B-B14F-4D97-AF65-F5344CB8AC3E}">
        <p14:creationId xmlns:p14="http://schemas.microsoft.com/office/powerpoint/2010/main" val="39226293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p:txBody>
          <a:bodyPr/>
          <a:lstStyle/>
          <a:p>
            <a:r>
              <a:rPr lang="el-GR" altLang="el-GR" dirty="0"/>
              <a:t>Διδακτική Μαθηματικών ΙΙ</a:t>
            </a:r>
            <a:endParaRPr lang="el-GR" dirty="0"/>
          </a:p>
        </p:txBody>
      </p:sp>
      <p:sp>
        <p:nvSpPr>
          <p:cNvPr id="5" name="Υπότιτλος 4"/>
          <p:cNvSpPr>
            <a:spLocks noGrp="1"/>
          </p:cNvSpPr>
          <p:nvPr>
            <p:ph type="subTitle" idx="1"/>
          </p:nvPr>
        </p:nvSpPr>
        <p:spPr/>
        <p:txBody>
          <a:bodyPr/>
          <a:lstStyle/>
          <a:p>
            <a:r>
              <a:rPr lang="el-GR" altLang="el-GR" dirty="0"/>
              <a:t>Δέσποινα Πόταρη</a:t>
            </a:r>
          </a:p>
        </p:txBody>
      </p:sp>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sz="3600" dirty="0" smtClean="0"/>
              <a:t/>
            </a:r>
            <a:br>
              <a:rPr lang="en-US" sz="3600" dirty="0" smtClean="0"/>
            </a:br>
            <a:r>
              <a:rPr lang="el-GR" sz="3600" dirty="0" smtClean="0"/>
              <a:t>Τι </a:t>
            </a:r>
            <a:r>
              <a:rPr lang="el-GR" sz="3600" dirty="0"/>
              <a:t>σημαίνει κατακόρυφη </a:t>
            </a:r>
            <a:r>
              <a:rPr lang="el-GR" sz="3600" dirty="0" err="1"/>
              <a:t>μαθηματικοποίηση</a:t>
            </a:r>
            <a:r>
              <a:rPr lang="el-GR" sz="3600" dirty="0"/>
              <a:t> στο παρακάτω πρόβλημα;</a:t>
            </a:r>
            <a:r>
              <a:rPr lang="el-GR" dirty="0"/>
              <a:t/>
            </a:r>
            <a:br>
              <a:rPr lang="el-GR" dirty="0"/>
            </a:br>
            <a:endParaRPr lang="el-GR" dirty="0"/>
          </a:p>
        </p:txBody>
      </p:sp>
      <p:sp>
        <p:nvSpPr>
          <p:cNvPr id="3" name="Θέση περιεχομένου 2"/>
          <p:cNvSpPr>
            <a:spLocks noGrp="1"/>
          </p:cNvSpPr>
          <p:nvPr>
            <p:ph idx="1"/>
          </p:nvPr>
        </p:nvSpPr>
        <p:spPr/>
        <p:txBody>
          <a:bodyPr>
            <a:normAutofit fontScale="92500"/>
          </a:bodyPr>
          <a:lstStyle/>
          <a:p>
            <a:r>
              <a:rPr lang="el-GR" altLang="el-GR" sz="2800" dirty="0"/>
              <a:t>Η πλευρά ενός ισοπλεύρου τριγώνου είναι μήκους ν εκατοστών, όπου ν φυσικός αριθμός με ν≥2. Με ευθείες παράλληλες στις πλευρές του, το τρίγωνο χωρίζεται κατά τέτοιο τρόπο ώστε να σχηματίζονται ισόπλευρα τρίγωνα με πλευρά μήκους 1 εκατοστού. Για παράδειγμα για ν=2 σχηματίζονται 4 ισόπλευρα τρίγωνα, για ν=3 σχηματίζονται 9 ισόπλευρα τρίγωνα </a:t>
            </a:r>
            <a:r>
              <a:rPr lang="el-GR" altLang="el-GR" sz="2800" dirty="0" smtClean="0"/>
              <a:t>κ.λπ.</a:t>
            </a:r>
            <a:endParaRPr lang="el-GR" altLang="el-GR" sz="2800" dirty="0"/>
          </a:p>
          <a:p>
            <a:pPr>
              <a:buNone/>
            </a:pPr>
            <a:r>
              <a:rPr lang="el-GR" altLang="el-GR" sz="2800" dirty="0"/>
              <a:t>Μπορείτε να υποθέσετε και στη συνέχεια να αποδείξετε πόσα ισόπλευρα τρίγωνα σχηματίζονται, αν το αρχικό ισόπλευρο τρίγωνο έχει πλευρά μήκους ν εκατοστών;</a:t>
            </a:r>
          </a:p>
        </p:txBody>
      </p:sp>
    </p:spTree>
    <p:extLst>
      <p:ext uri="{BB962C8B-B14F-4D97-AF65-F5344CB8AC3E}">
        <p14:creationId xmlns:p14="http://schemas.microsoft.com/office/powerpoint/2010/main" val="24516758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Η έννοια του προβλήματος - κατάσταση</a:t>
            </a:r>
            <a:endParaRPr lang="el-GR" dirty="0"/>
          </a:p>
        </p:txBody>
      </p:sp>
      <p:sp>
        <p:nvSpPr>
          <p:cNvPr id="5" name="Θέση περιεχομένου 4"/>
          <p:cNvSpPr>
            <a:spLocks noGrp="1"/>
          </p:cNvSpPr>
          <p:nvPr>
            <p:ph idx="1"/>
          </p:nvPr>
        </p:nvSpPr>
        <p:spPr/>
        <p:txBody>
          <a:bodyPr>
            <a:noAutofit/>
          </a:bodyPr>
          <a:lstStyle/>
          <a:p>
            <a:r>
              <a:rPr lang="el-GR" altLang="el-GR" sz="2400" dirty="0"/>
              <a:t>Πότε ένα πρόβλημα γίνεται πρόβλημα – κατάσταση</a:t>
            </a:r>
          </a:p>
          <a:p>
            <a:pPr lvl="1"/>
            <a:r>
              <a:rPr lang="el-GR" altLang="el-GR" sz="2400" dirty="0"/>
              <a:t>Ο μαθητής να μπορεί να αρχίσει μόνος του</a:t>
            </a:r>
          </a:p>
          <a:p>
            <a:pPr lvl="1"/>
            <a:r>
              <a:rPr lang="el-GR" altLang="el-GR" sz="2400" dirty="0"/>
              <a:t>Νέα γνώση πρέπει να κατασκευάζεται</a:t>
            </a:r>
          </a:p>
          <a:p>
            <a:pPr lvl="1"/>
            <a:r>
              <a:rPr lang="el-GR" altLang="el-GR" sz="2400" dirty="0"/>
              <a:t>Η κατάσταση πρέπει να εμφανίσει μια ερευνητική διαδικασία όπου επαναλαμβάνονται οι πειραματισμοί, οι εικασίες και οι επαληθεύσεις</a:t>
            </a:r>
          </a:p>
          <a:p>
            <a:pPr lvl="1"/>
            <a:r>
              <a:rPr lang="el-GR" altLang="el-GR" sz="2400" dirty="0"/>
              <a:t>Η κατάσταση πρέπει να </a:t>
            </a:r>
            <a:r>
              <a:rPr lang="el-GR" altLang="el-GR" sz="2400" dirty="0" err="1"/>
              <a:t>αυτοδιορθώνεται</a:t>
            </a:r>
            <a:endParaRPr lang="el-GR" altLang="el-GR" sz="2400" dirty="0"/>
          </a:p>
          <a:p>
            <a:pPr lvl="1"/>
            <a:r>
              <a:rPr lang="el-GR" altLang="el-GR" sz="2400" dirty="0"/>
              <a:t>Η κατάσταση πρέπει να οδηγεί σε γνώση που αναμένει ο εκπαιδευτικός</a:t>
            </a:r>
          </a:p>
        </p:txBody>
      </p:sp>
    </p:spTree>
    <p:extLst>
      <p:ext uri="{BB962C8B-B14F-4D97-AF65-F5344CB8AC3E}">
        <p14:creationId xmlns:p14="http://schemas.microsoft.com/office/powerpoint/2010/main" val="37376729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Μπορεί το παρακάτω πρόβλημα να θεωρηθεί πρόβλημα-κατάσταση</a:t>
            </a:r>
            <a:r>
              <a:rPr lang="el-GR" altLang="el-GR" dirty="0" smtClean="0"/>
              <a:t>;</a:t>
            </a:r>
            <a:r>
              <a:rPr lang="en-US" altLang="el-GR" dirty="0" smtClean="0"/>
              <a:t> (1/4)</a:t>
            </a:r>
            <a:endParaRPr lang="el-GR" dirty="0"/>
          </a:p>
        </p:txBody>
      </p:sp>
      <p:sp>
        <p:nvSpPr>
          <p:cNvPr id="3" name="Θέση περιεχομένου 2"/>
          <p:cNvSpPr>
            <a:spLocks noGrp="1"/>
          </p:cNvSpPr>
          <p:nvPr>
            <p:ph idx="1"/>
          </p:nvPr>
        </p:nvSpPr>
        <p:spPr/>
        <p:txBody>
          <a:bodyPr>
            <a:normAutofit/>
          </a:bodyPr>
          <a:lstStyle/>
          <a:p>
            <a:r>
              <a:rPr lang="el-GR" altLang="el-GR" sz="2800" dirty="0"/>
              <a:t>Από κάποιο σημείο φτιάχνουμε ένα ημικύκλιο ακτίνας 1, στη συνέχεια φτιάχνουμε ένα ημικύκλιο με ακτίνα ½ και συνεχίζουμε τη διαδικασία έτσι ώστε κάθε ημικύκλιο να έχει ακτίνα ίση με το μισό του προηγουμένου. Ποια είναι η απόσταση από το αρχικό μέχρι το τελικό σημείο; Ποιο είναι το μήκος της διαδρομής;</a:t>
            </a:r>
          </a:p>
        </p:txBody>
      </p:sp>
    </p:spTree>
    <p:extLst>
      <p:ext uri="{BB962C8B-B14F-4D97-AF65-F5344CB8AC3E}">
        <p14:creationId xmlns:p14="http://schemas.microsoft.com/office/powerpoint/2010/main" val="1842235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Μπορεί το παρακάτω πρόβλημα να θεωρηθεί πρόβλημα-κατάσταση;</a:t>
            </a:r>
            <a:r>
              <a:rPr lang="en-US" altLang="el-GR" dirty="0"/>
              <a:t> </a:t>
            </a:r>
            <a:r>
              <a:rPr lang="en-US" altLang="el-GR" dirty="0" smtClean="0"/>
              <a:t>(2/4)</a:t>
            </a:r>
            <a:endParaRPr lang="el-GR" dirty="0"/>
          </a:p>
        </p:txBody>
      </p:sp>
      <p:sp>
        <p:nvSpPr>
          <p:cNvPr id="5" name="Θέση περιεχομένου 4"/>
          <p:cNvSpPr>
            <a:spLocks noGrp="1"/>
          </p:cNvSpPr>
          <p:nvPr>
            <p:ph idx="1"/>
          </p:nvPr>
        </p:nvSpPr>
        <p:spPr/>
        <p:txBody>
          <a:bodyPr>
            <a:noAutofit/>
          </a:bodyPr>
          <a:lstStyle/>
          <a:p>
            <a:r>
              <a:rPr lang="el-GR" altLang="el-GR" sz="2400" dirty="0"/>
              <a:t>Ο μαθητής Λυκείου μπορεί να αρχίσει από μόνος του τη δραστηριότητα επειδή απαιτεί μόνο βασική γνώση για τα κλάσματα και τους κύκλους</a:t>
            </a:r>
          </a:p>
          <a:p>
            <a:r>
              <a:rPr lang="el-GR" altLang="el-GR" sz="2400" dirty="0"/>
              <a:t>Η παραπάνω γνώση δεν είναι αρκετή για να τον βοηθήσει να λύσει το πρόβλημα</a:t>
            </a:r>
          </a:p>
          <a:p>
            <a:r>
              <a:rPr lang="el-GR" altLang="el-GR" sz="2400" dirty="0"/>
              <a:t>Χρειάζεται να κατασκευάσει νέα γνώση</a:t>
            </a:r>
          </a:p>
        </p:txBody>
      </p:sp>
    </p:spTree>
    <p:extLst>
      <p:ext uri="{BB962C8B-B14F-4D97-AF65-F5344CB8AC3E}">
        <p14:creationId xmlns:p14="http://schemas.microsoft.com/office/powerpoint/2010/main" val="3412361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Μπορεί το παρακάτω πρόβλημα να θεωρηθεί πρόβλημα-κατάσταση;</a:t>
            </a:r>
            <a:r>
              <a:rPr lang="en-US" altLang="el-GR" dirty="0"/>
              <a:t> </a:t>
            </a:r>
            <a:r>
              <a:rPr lang="en-US" altLang="el-GR" dirty="0" smtClean="0"/>
              <a:t>(3/4</a:t>
            </a:r>
            <a:r>
              <a:rPr lang="en-US"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Η κατάσταση είναι αρκετή πλούσια για να οδηγήσει το μαθητή να κάνει υποθέσεις και είναι αρκετά προκλητική καθώς δεν οδηγεί από τις πρώτες προσπάθειες στη λύση.</a:t>
            </a:r>
          </a:p>
          <a:p>
            <a:r>
              <a:rPr lang="el-GR" altLang="el-GR" sz="2800" dirty="0"/>
              <a:t>Η αρχική προσπάθεια είναι να κατασκευάσει κάποιος ένα γεωμετρικό διάγραμμα που σύντομα φαίνονται οι περιορισμοί του</a:t>
            </a:r>
          </a:p>
        </p:txBody>
      </p:sp>
    </p:spTree>
    <p:extLst>
      <p:ext uri="{BB962C8B-B14F-4D97-AF65-F5344CB8AC3E}">
        <p14:creationId xmlns:p14="http://schemas.microsoft.com/office/powerpoint/2010/main" val="40224359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Μπορεί το παρακάτω πρόβλημα να θεωρηθεί πρόβλημα-κατάσταση;</a:t>
            </a:r>
            <a:r>
              <a:rPr lang="en-US" altLang="el-GR" dirty="0"/>
              <a:t> </a:t>
            </a:r>
            <a:r>
              <a:rPr lang="en-US" altLang="el-GR" dirty="0" smtClean="0"/>
              <a:t>(4/4</a:t>
            </a:r>
            <a:r>
              <a:rPr lang="en-US" altLang="el-GR" dirty="0"/>
              <a:t>)</a:t>
            </a:r>
            <a:endParaRPr lang="el-GR" dirty="0"/>
          </a:p>
        </p:txBody>
      </p:sp>
      <p:sp>
        <p:nvSpPr>
          <p:cNvPr id="5" name="Θέση περιεχομένου 4"/>
          <p:cNvSpPr>
            <a:spLocks noGrp="1"/>
          </p:cNvSpPr>
          <p:nvPr>
            <p:ph idx="1"/>
          </p:nvPr>
        </p:nvSpPr>
        <p:spPr/>
        <p:txBody>
          <a:bodyPr>
            <a:noAutofit/>
          </a:bodyPr>
          <a:lstStyle/>
          <a:p>
            <a:r>
              <a:rPr lang="el-GR" altLang="el-GR" sz="2400" dirty="0"/>
              <a:t>Το επόμενο βήμα είναι να υπολογίσει ο μαθητής τις αποστάσεις των κέντρων που οδηγεί σε μια σειρά</a:t>
            </a:r>
          </a:p>
          <a:p>
            <a:r>
              <a:rPr lang="el-GR" altLang="el-GR" sz="2400" dirty="0"/>
              <a:t>Το παραπάνω βήμα είναι σημαντικό γιατί ο μαθητής συνδέει αριθμητικές και γεωμετρικές όψεις της κατάστασης.</a:t>
            </a:r>
          </a:p>
          <a:p>
            <a:r>
              <a:rPr lang="el-GR" altLang="el-GR" sz="2400" dirty="0"/>
              <a:t>Αντιμετωπίζονται αρνητικές και θετικές τιμές</a:t>
            </a:r>
          </a:p>
          <a:p>
            <a:r>
              <a:rPr lang="el-GR" altLang="el-GR" sz="2400" dirty="0"/>
              <a:t>Οι μαθητές φτάνουν στο άθροισμα των όρων γεωμετρικής προόδου και στη σύγκλιση σειρών και ορίων.</a:t>
            </a:r>
          </a:p>
        </p:txBody>
      </p:sp>
    </p:spTree>
    <p:extLst>
      <p:ext uri="{BB962C8B-B14F-4D97-AF65-F5344CB8AC3E}">
        <p14:creationId xmlns:p14="http://schemas.microsoft.com/office/powerpoint/2010/main" val="32952300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Παράδειγμα διερευνήσεων</a:t>
            </a:r>
            <a:endParaRPr lang="el-GR" dirty="0"/>
          </a:p>
        </p:txBody>
      </p:sp>
      <p:sp>
        <p:nvSpPr>
          <p:cNvPr id="3" name="Θέση περιεχομένου 2"/>
          <p:cNvSpPr>
            <a:spLocks noGrp="1"/>
          </p:cNvSpPr>
          <p:nvPr>
            <p:ph idx="1"/>
          </p:nvPr>
        </p:nvSpPr>
        <p:spPr/>
        <p:txBody>
          <a:bodyPr>
            <a:normAutofit/>
          </a:bodyPr>
          <a:lstStyle/>
          <a:p>
            <a:r>
              <a:rPr lang="el-GR" altLang="el-GR" sz="2800" dirty="0"/>
              <a:t>«Έχω 8 κύβους. Δύο είναι κόκκινοι, δύο άσπροι, δύο μπλε και δύο κίτρινοι. Θέλω να τους ενώσω να φτιάξω ένα μεγάλο κύβο ώστε στην κάθε έδρα να εμφανιστούν όλα τα χρώματα. Με πόσους δυνατούς τρόπους μπορώ να το κάνω;»</a:t>
            </a:r>
          </a:p>
        </p:txBody>
      </p:sp>
    </p:spTree>
    <p:extLst>
      <p:ext uri="{BB962C8B-B14F-4D97-AF65-F5344CB8AC3E}">
        <p14:creationId xmlns:p14="http://schemas.microsoft.com/office/powerpoint/2010/main" val="34925410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Μια προσέγγιση διδασκαλίας στην επίλυση προβλήματος</a:t>
            </a:r>
            <a:endParaRPr lang="el-GR" dirty="0"/>
          </a:p>
        </p:txBody>
      </p:sp>
      <p:sp>
        <p:nvSpPr>
          <p:cNvPr id="5" name="Θέση περιεχομένου 4"/>
          <p:cNvSpPr>
            <a:spLocks noGrp="1"/>
          </p:cNvSpPr>
          <p:nvPr>
            <p:ph idx="1"/>
          </p:nvPr>
        </p:nvSpPr>
        <p:spPr/>
        <p:txBody>
          <a:bodyPr>
            <a:noAutofit/>
          </a:bodyPr>
          <a:lstStyle/>
          <a:p>
            <a:r>
              <a:rPr lang="el-GR" altLang="el-GR" sz="2400" dirty="0"/>
              <a:t>Επίλυση ασκήσεων που λύνονται με διαφορετικούς τρόπους</a:t>
            </a:r>
          </a:p>
          <a:p>
            <a:r>
              <a:rPr lang="el-GR" altLang="el-GR" sz="2400" dirty="0"/>
              <a:t>Έμφαση στη σημασία</a:t>
            </a:r>
          </a:p>
          <a:p>
            <a:r>
              <a:rPr lang="el-GR" altLang="el-GR" sz="2400" dirty="0"/>
              <a:t>Μοντελοποίηση μιας στάσης </a:t>
            </a:r>
          </a:p>
          <a:p>
            <a:r>
              <a:rPr lang="el-GR" altLang="el-GR" sz="2400" dirty="0"/>
              <a:t>Πλαίσιο μαθήματος «ανακάλυψης»</a:t>
            </a:r>
          </a:p>
          <a:p>
            <a:r>
              <a:rPr lang="el-GR" altLang="el-GR" sz="2400" dirty="0"/>
              <a:t>Ανάπτυξη δεξιοτήτων </a:t>
            </a:r>
          </a:p>
        </p:txBody>
      </p:sp>
    </p:spTree>
    <p:extLst>
      <p:ext uri="{BB962C8B-B14F-4D97-AF65-F5344CB8AC3E}">
        <p14:creationId xmlns:p14="http://schemas.microsoft.com/office/powerpoint/2010/main" val="151902717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Η προσέγγιση Πρόβλημα- Διαδικασία</a:t>
            </a:r>
            <a:endParaRPr lang="el-GR" dirty="0"/>
          </a:p>
        </p:txBody>
      </p:sp>
      <p:sp>
        <p:nvSpPr>
          <p:cNvPr id="3" name="Θέση περιεχομένου 2"/>
          <p:cNvSpPr>
            <a:spLocks noGrp="1"/>
          </p:cNvSpPr>
          <p:nvPr>
            <p:ph idx="1"/>
          </p:nvPr>
        </p:nvSpPr>
        <p:spPr/>
        <p:txBody>
          <a:bodyPr>
            <a:normAutofit/>
          </a:bodyPr>
          <a:lstStyle/>
          <a:p>
            <a:r>
              <a:rPr lang="el-GR" altLang="el-GR" sz="2800" dirty="0"/>
              <a:t>απλά προβλήματα σχετικά με το περιεχόμενο</a:t>
            </a:r>
          </a:p>
          <a:p>
            <a:r>
              <a:rPr lang="el-GR" altLang="el-GR" sz="2800" dirty="0"/>
              <a:t>αλληλεπίδραση στην τάξη</a:t>
            </a:r>
          </a:p>
          <a:p>
            <a:r>
              <a:rPr lang="el-GR" altLang="el-GR" sz="2800" dirty="0"/>
              <a:t>έμφαση στη διαδικασία που ακολουθήθηκε μετά τη λύση</a:t>
            </a:r>
          </a:p>
        </p:txBody>
      </p:sp>
    </p:spTree>
    <p:extLst>
      <p:ext uri="{BB962C8B-B14F-4D97-AF65-F5344CB8AC3E}">
        <p14:creationId xmlns:p14="http://schemas.microsoft.com/office/powerpoint/2010/main" val="117918618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Παράγοντες που επηρεάζουν τη λύση</a:t>
            </a:r>
            <a:endParaRPr lang="el-GR" dirty="0"/>
          </a:p>
        </p:txBody>
      </p:sp>
      <p:sp>
        <p:nvSpPr>
          <p:cNvPr id="5" name="Θέση περιεχομένου 4"/>
          <p:cNvSpPr>
            <a:spLocks noGrp="1"/>
          </p:cNvSpPr>
          <p:nvPr>
            <p:ph idx="1"/>
          </p:nvPr>
        </p:nvSpPr>
        <p:spPr/>
        <p:txBody>
          <a:bodyPr>
            <a:noAutofit/>
          </a:bodyPr>
          <a:lstStyle/>
          <a:p>
            <a:r>
              <a:rPr lang="el-GR" altLang="el-GR" sz="2400" dirty="0"/>
              <a:t>Το πλαίσιο </a:t>
            </a:r>
            <a:r>
              <a:rPr lang="el-GR" altLang="el-GR" sz="2400" dirty="0" err="1"/>
              <a:t>συμφραζομένων</a:t>
            </a:r>
            <a:endParaRPr lang="el-GR" altLang="el-GR" sz="2400" dirty="0"/>
          </a:p>
          <a:p>
            <a:r>
              <a:rPr lang="el-GR" altLang="el-GR" sz="2400" dirty="0"/>
              <a:t>Οι αριθμοί </a:t>
            </a:r>
          </a:p>
          <a:p>
            <a:r>
              <a:rPr lang="el-GR" altLang="el-GR" sz="2400" dirty="0"/>
              <a:t>Η σημασιολογική δομή</a:t>
            </a:r>
            <a:r>
              <a:rPr lang="en-US" altLang="el-GR" sz="2400" dirty="0"/>
              <a:t> </a:t>
            </a:r>
            <a:r>
              <a:rPr lang="el-GR" altLang="el-GR" sz="2400" dirty="0"/>
              <a:t>απλά προβλήματα σχετικά με το περιεχόμενο</a:t>
            </a:r>
          </a:p>
          <a:p>
            <a:r>
              <a:rPr lang="el-GR" altLang="el-GR" sz="2400" dirty="0"/>
              <a:t>αλληλεπίδραση στην τάξη</a:t>
            </a:r>
          </a:p>
          <a:p>
            <a:r>
              <a:rPr lang="el-GR" altLang="el-GR" sz="2400" dirty="0"/>
              <a:t>έμφαση στη διαδικασία που ακολουθήθηκε μετά τη λύση</a:t>
            </a:r>
          </a:p>
        </p:txBody>
      </p:sp>
    </p:spTree>
    <p:extLst>
      <p:ext uri="{BB962C8B-B14F-4D97-AF65-F5344CB8AC3E}">
        <p14:creationId xmlns:p14="http://schemas.microsoft.com/office/powerpoint/2010/main" val="901214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Επίλυση προβλήματος</a:t>
            </a:r>
            <a:endParaRPr lang="el-GR" dirty="0"/>
          </a:p>
        </p:txBody>
      </p:sp>
      <p:sp>
        <p:nvSpPr>
          <p:cNvPr id="5" name="Θέση περιεχομένου 4"/>
          <p:cNvSpPr>
            <a:spLocks noGrp="1"/>
          </p:cNvSpPr>
          <p:nvPr>
            <p:ph idx="1"/>
          </p:nvPr>
        </p:nvSpPr>
        <p:spPr/>
        <p:txBody>
          <a:bodyPr>
            <a:noAutofit/>
          </a:bodyPr>
          <a:lstStyle/>
          <a:p>
            <a:r>
              <a:rPr lang="el-GR" altLang="el-GR" sz="2800" dirty="0"/>
              <a:t>Ταύτιση με μαθηματική σκέψη</a:t>
            </a:r>
          </a:p>
          <a:p>
            <a:r>
              <a:rPr lang="el-GR" altLang="el-GR" sz="2800" dirty="0"/>
              <a:t>δυσκολία των εκπαιδευτικών να χρησιμοποιήσουν επίλυση προβλημάτων στην τάξη</a:t>
            </a:r>
          </a:p>
          <a:p>
            <a:r>
              <a:rPr lang="el-GR" altLang="el-GR" sz="2800" dirty="0"/>
              <a:t>ανάγκη για έρευνα που αναφέρεται στη χρήση στην τάξη</a:t>
            </a:r>
          </a:p>
          <a:p>
            <a:pPr lvl="1"/>
            <a:r>
              <a:rPr lang="el-GR" altLang="el-GR" sz="2400" dirty="0"/>
              <a:t>ποια είναι η σημασία στη μάθηση των μαθητών</a:t>
            </a:r>
          </a:p>
          <a:p>
            <a:pPr lvl="1"/>
            <a:r>
              <a:rPr lang="el-GR" altLang="el-GR" sz="2400" dirty="0"/>
              <a:t>σύνδεση περιεχομένου με διαδικασία</a:t>
            </a:r>
          </a:p>
          <a:p>
            <a:pPr lvl="1"/>
            <a:r>
              <a:rPr lang="el-GR" altLang="el-GR" sz="2400" dirty="0"/>
              <a:t>αντιμετώπιση της μάθησης ως επίλυση προβλημάτων</a:t>
            </a:r>
            <a:br>
              <a:rPr lang="el-GR" altLang="el-GR" sz="2400" dirty="0"/>
            </a:br>
            <a:endParaRPr lang="el-GR" altLang="el-GR"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Μορφές προβλημάτων</a:t>
            </a:r>
            <a:endParaRPr lang="el-GR" dirty="0"/>
          </a:p>
        </p:txBody>
      </p:sp>
      <p:sp>
        <p:nvSpPr>
          <p:cNvPr id="3" name="Θέση περιεχομένου 2"/>
          <p:cNvSpPr>
            <a:spLocks noGrp="1"/>
          </p:cNvSpPr>
          <p:nvPr>
            <p:ph idx="1"/>
          </p:nvPr>
        </p:nvSpPr>
        <p:spPr/>
        <p:txBody>
          <a:bodyPr>
            <a:normAutofit/>
          </a:bodyPr>
          <a:lstStyle/>
          <a:p>
            <a:r>
              <a:rPr lang="el-GR" altLang="el-GR" sz="2800" dirty="0"/>
              <a:t>Προβλήματα στρατηγικής</a:t>
            </a:r>
          </a:p>
          <a:p>
            <a:r>
              <a:rPr lang="el-GR" altLang="el-GR" sz="2800" dirty="0"/>
              <a:t>Ανοικτά προβλήματα</a:t>
            </a:r>
          </a:p>
          <a:p>
            <a:r>
              <a:rPr lang="el-GR" altLang="el-GR" sz="2800" dirty="0"/>
              <a:t>Κατασκευή προβλημάτων</a:t>
            </a:r>
          </a:p>
        </p:txBody>
      </p:sp>
    </p:spTree>
    <p:extLst>
      <p:ext uri="{BB962C8B-B14F-4D97-AF65-F5344CB8AC3E}">
        <p14:creationId xmlns:p14="http://schemas.microsoft.com/office/powerpoint/2010/main" val="3028431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Η έννοια του ανοικτού προβλήματος</a:t>
            </a:r>
            <a:endParaRPr lang="el-GR" dirty="0"/>
          </a:p>
        </p:txBody>
      </p:sp>
      <p:sp>
        <p:nvSpPr>
          <p:cNvPr id="5" name="Θέση περιεχομένου 4"/>
          <p:cNvSpPr>
            <a:spLocks noGrp="1"/>
          </p:cNvSpPr>
          <p:nvPr>
            <p:ph idx="1"/>
          </p:nvPr>
        </p:nvSpPr>
        <p:spPr/>
        <p:txBody>
          <a:bodyPr>
            <a:noAutofit/>
          </a:bodyPr>
          <a:lstStyle/>
          <a:p>
            <a:r>
              <a:rPr lang="el-GR" altLang="el-GR" sz="2400" dirty="0"/>
              <a:t>Ο διαχωρισμός δεν είναι σαφής</a:t>
            </a:r>
          </a:p>
          <a:p>
            <a:r>
              <a:rPr lang="el-GR" altLang="el-GR" sz="2400" dirty="0"/>
              <a:t>Τα κριτήρια εξαρτώνται και από τις γνώσεις του μαθητή όχι μόνο από τα χαρακτηριστικά του προβλήματος</a:t>
            </a:r>
          </a:p>
          <a:p>
            <a:r>
              <a:rPr lang="el-GR" altLang="el-GR" sz="2400" dirty="0"/>
              <a:t>Έχει περισσότερες από μια λύση και τρόπους προσέγγισης</a:t>
            </a:r>
          </a:p>
          <a:p>
            <a:r>
              <a:rPr lang="el-GR" altLang="el-GR" sz="2400" dirty="0"/>
              <a:t>Η διαδικασία επίλυσης δεν «φαίνεται» από την εκφώνηση του προβλήματος</a:t>
            </a:r>
          </a:p>
        </p:txBody>
      </p:sp>
    </p:spTree>
    <p:extLst>
      <p:ext uri="{BB962C8B-B14F-4D97-AF65-F5344CB8AC3E}">
        <p14:creationId xmlns:p14="http://schemas.microsoft.com/office/powerpoint/2010/main" val="175320801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Η χρησιμότητα των ανοικτών προβλημάτων</a:t>
            </a:r>
            <a:endParaRPr lang="el-GR" dirty="0"/>
          </a:p>
        </p:txBody>
      </p:sp>
      <p:sp>
        <p:nvSpPr>
          <p:cNvPr id="3" name="Θέση περιεχομένου 2"/>
          <p:cNvSpPr>
            <a:spLocks noGrp="1"/>
          </p:cNvSpPr>
          <p:nvPr>
            <p:ph idx="1"/>
          </p:nvPr>
        </p:nvSpPr>
        <p:spPr/>
        <p:txBody>
          <a:bodyPr>
            <a:normAutofit/>
          </a:bodyPr>
          <a:lstStyle/>
          <a:p>
            <a:r>
              <a:rPr lang="el-GR" altLang="el-GR" sz="2800" dirty="0"/>
              <a:t>Οι μαθητές διατυπώνουν επιχειρήματα, απορίες</a:t>
            </a:r>
          </a:p>
          <a:p>
            <a:r>
              <a:rPr lang="el-GR" altLang="el-GR" sz="2800" dirty="0"/>
              <a:t>Βλέπουν τη χρησιμότητα και τις εφαρμογές των μαθηματικών</a:t>
            </a:r>
          </a:p>
          <a:p>
            <a:r>
              <a:rPr lang="el-GR" altLang="el-GR" sz="2800" dirty="0"/>
              <a:t>Μαθαίνουν να σκέφτονται ερευνητικά – κριτικά</a:t>
            </a:r>
          </a:p>
          <a:p>
            <a:r>
              <a:rPr lang="el-GR" altLang="el-GR" sz="2800" dirty="0"/>
              <a:t>Υπάρχει ρήξη του διδακτικού συμβολαίου</a:t>
            </a:r>
          </a:p>
        </p:txBody>
      </p:sp>
    </p:spTree>
    <p:extLst>
      <p:ext uri="{BB962C8B-B14F-4D97-AF65-F5344CB8AC3E}">
        <p14:creationId xmlns:p14="http://schemas.microsoft.com/office/powerpoint/2010/main" val="20230862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Χαρακτηριστικά των</a:t>
            </a:r>
            <a:r>
              <a:rPr lang="en-US" altLang="el-GR" dirty="0"/>
              <a:t> </a:t>
            </a:r>
            <a:r>
              <a:rPr lang="el-GR" altLang="el-GR" dirty="0"/>
              <a:t>έργων </a:t>
            </a:r>
            <a:r>
              <a:rPr lang="el-GR" altLang="el-GR" dirty="0" smtClean="0"/>
              <a:t>μοντελοποίησης</a:t>
            </a:r>
            <a:r>
              <a:rPr lang="en-US" altLang="el-GR" dirty="0" smtClean="0"/>
              <a:t> (1/2)</a:t>
            </a:r>
            <a:endParaRPr lang="el-GR" dirty="0"/>
          </a:p>
        </p:txBody>
      </p:sp>
      <p:sp>
        <p:nvSpPr>
          <p:cNvPr id="5" name="Θέση περιεχομένου 4"/>
          <p:cNvSpPr>
            <a:spLocks noGrp="1"/>
          </p:cNvSpPr>
          <p:nvPr>
            <p:ph idx="1"/>
          </p:nvPr>
        </p:nvSpPr>
        <p:spPr/>
        <p:txBody>
          <a:bodyPr>
            <a:noAutofit/>
          </a:bodyPr>
          <a:lstStyle/>
          <a:p>
            <a:r>
              <a:rPr lang="el-GR" altLang="el-GR" sz="2400" dirty="0"/>
              <a:t>Η λύσεις αυτών των προβλημάτων θα πρέπει να εμπεριέχουν σημαντικές μαθηματικές ιδέες (αρχή ένας μικρός αριθμός μεγάλων ιδεών και όχι μικρά και αποσπασματικά μαθηματικά θέματα)</a:t>
            </a:r>
          </a:p>
          <a:p>
            <a:r>
              <a:rPr lang="el-GR" altLang="el-GR" sz="2400" dirty="0"/>
              <a:t>Τα χαρακτηριστικά τους να εμπεριέχουν στοιχεία από ικανότητες που χρειάζονται στην πραγματική ζωή και όχι μόνο στο σχολείο</a:t>
            </a:r>
          </a:p>
        </p:txBody>
      </p:sp>
    </p:spTree>
    <p:extLst>
      <p:ext uri="{BB962C8B-B14F-4D97-AF65-F5344CB8AC3E}">
        <p14:creationId xmlns:p14="http://schemas.microsoft.com/office/powerpoint/2010/main" val="289079823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Χαρακτηριστικά των</a:t>
            </a:r>
            <a:r>
              <a:rPr lang="en-US" altLang="el-GR" dirty="0"/>
              <a:t> </a:t>
            </a:r>
            <a:r>
              <a:rPr lang="el-GR" altLang="el-GR" dirty="0"/>
              <a:t>έργων μοντελοποίησης</a:t>
            </a:r>
            <a:r>
              <a:rPr lang="en-US" altLang="el-GR" dirty="0"/>
              <a:t> </a:t>
            </a:r>
            <a:r>
              <a:rPr lang="en-US" altLang="el-GR" dirty="0" smtClean="0"/>
              <a:t>(2/2</a:t>
            </a:r>
            <a:r>
              <a:rPr lang="en-US"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Οι δραστηριότητες θα πρέπει να βοηθήσουν τους μαθητές να αναπτύξουν ποικίλες μαθηματικές ή επιστημονικές ικανότητες  πέρα από αυτές που συνήθως απαιτούνται για τις εξετάσεις</a:t>
            </a:r>
          </a:p>
          <a:p>
            <a:r>
              <a:rPr lang="el-GR" altLang="el-GR" sz="2800" dirty="0"/>
              <a:t>Οι δραστηριότητες πρέπει να επιτρέπουν στους εκπαιδευτικούς να συλλέξουν πλούσιες πληροφορίες για τις εννοιολογικές ικανότητες και αδυναμίες των μαθητών τους ώστε να είναι πιο αποτελεσματική η διδασκαλία</a:t>
            </a:r>
          </a:p>
        </p:txBody>
      </p:sp>
    </p:spTree>
    <p:extLst>
      <p:ext uri="{BB962C8B-B14F-4D97-AF65-F5344CB8AC3E}">
        <p14:creationId xmlns:p14="http://schemas.microsoft.com/office/powerpoint/2010/main" val="20715699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altLang="el-GR" sz="2800" dirty="0"/>
              <a:t>Διαφορές ανάμεσα στην παραδοσιακή αντίληψη εφαρμοσμένων προβλημάτων και δραστηριοτήτων μοντελοποίησης </a:t>
            </a:r>
            <a:r>
              <a:rPr lang="en-US" altLang="el-GR" sz="2800" dirty="0" smtClean="0"/>
              <a:t>(1/2)</a:t>
            </a:r>
            <a:endParaRPr lang="el-GR" sz="2800" dirty="0"/>
          </a:p>
        </p:txBody>
      </p:sp>
      <p:sp>
        <p:nvSpPr>
          <p:cNvPr id="5" name="Θέση περιεχομένου 4"/>
          <p:cNvSpPr>
            <a:spLocks noGrp="1"/>
          </p:cNvSpPr>
          <p:nvPr>
            <p:ph idx="1"/>
          </p:nvPr>
        </p:nvSpPr>
        <p:spPr/>
        <p:txBody>
          <a:bodyPr>
            <a:noAutofit/>
          </a:bodyPr>
          <a:lstStyle/>
          <a:p>
            <a:r>
              <a:rPr lang="el-GR" altLang="el-GR" dirty="0"/>
              <a:t>Παραδοσιακή οπτική</a:t>
            </a:r>
          </a:p>
          <a:p>
            <a:pPr lvl="1"/>
            <a:r>
              <a:rPr lang="el-GR" altLang="el-GR" dirty="0"/>
              <a:t>Εκμάθηση των απαιτούμενων ιδεών και δεξιοτήτων</a:t>
            </a:r>
          </a:p>
          <a:p>
            <a:pPr lvl="1"/>
            <a:r>
              <a:rPr lang="el-GR" altLang="el-GR" dirty="0"/>
              <a:t>Εκμάθηση γενικών διαδικασιών και </a:t>
            </a:r>
            <a:r>
              <a:rPr lang="el-GR" altLang="el-GR" dirty="0" err="1"/>
              <a:t>ευρετικών</a:t>
            </a:r>
            <a:r>
              <a:rPr lang="el-GR" altLang="el-GR" dirty="0"/>
              <a:t> επίλυσης προβλήματος</a:t>
            </a:r>
          </a:p>
          <a:p>
            <a:pPr lvl="1"/>
            <a:r>
              <a:rPr lang="el-GR" altLang="el-GR" dirty="0"/>
              <a:t>Εκμάθηση πώς να χρησιμοποιούνται τα παραπάνω όταν πληροφορίες πραγματικής ζωής απαιτούνται</a:t>
            </a:r>
          </a:p>
        </p:txBody>
      </p:sp>
    </p:spTree>
    <p:extLst>
      <p:ext uri="{BB962C8B-B14F-4D97-AF65-F5344CB8AC3E}">
        <p14:creationId xmlns:p14="http://schemas.microsoft.com/office/powerpoint/2010/main" val="372528146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sz="2800" dirty="0"/>
              <a:t>Διαφορές ανάμεσα στην παραδοσιακή αντίληψη εφαρμοσμένων προβλημάτων και δραστηριοτήτων μοντελοποίησης </a:t>
            </a:r>
            <a:r>
              <a:rPr lang="en-US" altLang="el-GR" sz="2800" dirty="0" smtClean="0"/>
              <a:t>(2/2</a:t>
            </a:r>
            <a:r>
              <a:rPr lang="en-US" altLang="el-GR" sz="2800" dirty="0"/>
              <a:t>)</a:t>
            </a:r>
            <a:endParaRPr lang="el-GR" sz="2800" dirty="0"/>
          </a:p>
        </p:txBody>
      </p:sp>
      <p:sp>
        <p:nvSpPr>
          <p:cNvPr id="3" name="Θέση περιεχομένου 2"/>
          <p:cNvSpPr>
            <a:spLocks noGrp="1"/>
          </p:cNvSpPr>
          <p:nvPr>
            <p:ph idx="1"/>
          </p:nvPr>
        </p:nvSpPr>
        <p:spPr/>
        <p:txBody>
          <a:bodyPr>
            <a:normAutofit/>
          </a:bodyPr>
          <a:lstStyle/>
          <a:p>
            <a:r>
              <a:rPr lang="el-GR" altLang="el-GR" dirty="0"/>
              <a:t>Εναλλακτική οπτική</a:t>
            </a:r>
          </a:p>
          <a:p>
            <a:pPr lvl="1"/>
            <a:r>
              <a:rPr lang="el-GR" altLang="el-GR" dirty="0"/>
              <a:t>Πολλαπλοί κύκλοι μοντελοποίησης χρειάζονται</a:t>
            </a:r>
          </a:p>
          <a:p>
            <a:pPr lvl="1"/>
            <a:r>
              <a:rPr lang="el-GR" altLang="el-GR" dirty="0"/>
              <a:t>Οι διαδικασίες επίλυσης απαιτούν πολλά περισσότερα από μια επεξεργασία πληροφοριών . Απαιτούν μετασχηματισμό του μοντέλου μέσα από την ερμηνεία, εφαρμογή, τροποποίηση, επέκταση ή αλλαγή</a:t>
            </a:r>
          </a:p>
          <a:p>
            <a:pPr lvl="1"/>
            <a:r>
              <a:rPr lang="el-GR" altLang="el-GR" dirty="0"/>
              <a:t>Οι εμπειρίες επίλυσης προβλήματος είναι σημαντικές στην κατασκευή του μοντέλου.</a:t>
            </a:r>
          </a:p>
        </p:txBody>
      </p:sp>
    </p:spTree>
    <p:extLst>
      <p:ext uri="{BB962C8B-B14F-4D97-AF65-F5344CB8AC3E}">
        <p14:creationId xmlns:p14="http://schemas.microsoft.com/office/powerpoint/2010/main" val="123008308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Κύκλοι μοντελοποίησης</a:t>
            </a:r>
            <a:endParaRPr lang="el-GR" dirty="0"/>
          </a:p>
        </p:txBody>
      </p:sp>
      <p:sp>
        <p:nvSpPr>
          <p:cNvPr id="6" name="2 - Θέση περιεχομένου"/>
          <p:cNvSpPr>
            <a:spLocks noGrp="1"/>
          </p:cNvSpPr>
          <p:nvPr>
            <p:ph idx="1"/>
          </p:nvPr>
        </p:nvSpPr>
        <p:spPr>
          <a:xfrm>
            <a:off x="457200" y="1600200"/>
            <a:ext cx="8229600" cy="4525963"/>
          </a:xfrm>
        </p:spPr>
        <p:txBody>
          <a:bodyPr>
            <a:normAutofit lnSpcReduction="10000"/>
          </a:bodyPr>
          <a:lstStyle/>
          <a:p>
            <a:pPr lvl="2">
              <a:buFontTx/>
              <a:buNone/>
            </a:pPr>
            <a:r>
              <a:rPr lang="el-GR" altLang="el-GR" dirty="0" smtClean="0"/>
              <a:t>          		Πραγματικός κόσμος</a:t>
            </a:r>
          </a:p>
          <a:p>
            <a:pPr lvl="2">
              <a:buFontTx/>
              <a:buNone/>
            </a:pPr>
            <a:r>
              <a:rPr lang="el-GR" altLang="el-GR" dirty="0" smtClean="0"/>
              <a:t>Επαλήθευση			</a:t>
            </a:r>
          </a:p>
          <a:p>
            <a:pPr lvl="2">
              <a:buFontTx/>
              <a:buNone/>
            </a:pPr>
            <a:r>
              <a:rPr lang="el-GR" altLang="el-GR" dirty="0" smtClean="0"/>
              <a:t>					περιγραφή</a:t>
            </a:r>
          </a:p>
          <a:p>
            <a:pPr lvl="2">
              <a:buFontTx/>
              <a:buNone/>
            </a:pPr>
            <a:endParaRPr lang="el-GR" altLang="el-GR" dirty="0" smtClean="0"/>
          </a:p>
          <a:p>
            <a:pPr lvl="2">
              <a:buFontTx/>
              <a:buNone/>
            </a:pPr>
            <a:endParaRPr lang="el-GR" altLang="el-GR" dirty="0" smtClean="0"/>
          </a:p>
          <a:p>
            <a:pPr lvl="2">
              <a:buFontTx/>
              <a:buNone/>
            </a:pPr>
            <a:r>
              <a:rPr lang="el-GR" altLang="el-GR" dirty="0" smtClean="0"/>
              <a:t>πρόβλεψη       </a:t>
            </a:r>
          </a:p>
          <a:p>
            <a:pPr lvl="2">
              <a:buFontTx/>
              <a:buNone/>
            </a:pPr>
            <a:r>
              <a:rPr lang="el-GR" altLang="el-GR" dirty="0" smtClean="0"/>
              <a:t>			Μοντέλο</a:t>
            </a:r>
          </a:p>
          <a:p>
            <a:pPr lvl="2">
              <a:buFontTx/>
              <a:buNone/>
            </a:pPr>
            <a:r>
              <a:rPr lang="el-GR" altLang="el-GR" dirty="0" smtClean="0"/>
              <a:t>			</a:t>
            </a:r>
          </a:p>
          <a:p>
            <a:pPr lvl="2">
              <a:buFontTx/>
              <a:buNone/>
            </a:pPr>
            <a:r>
              <a:rPr lang="el-GR" altLang="el-GR" dirty="0" smtClean="0"/>
              <a:t>				επεξεργασία</a:t>
            </a:r>
          </a:p>
        </p:txBody>
      </p:sp>
      <p:cxnSp>
        <p:nvCxnSpPr>
          <p:cNvPr id="7" name="4 - Ευθύγραμμο βέλος σύνδεσης"/>
          <p:cNvCxnSpPr/>
          <p:nvPr/>
        </p:nvCxnSpPr>
        <p:spPr>
          <a:xfrm rot="16200000" flipH="1">
            <a:off x="5393532" y="2107406"/>
            <a:ext cx="500062" cy="4286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6 - Ευθύγραμμο βέλος σύνδεσης"/>
          <p:cNvCxnSpPr/>
          <p:nvPr/>
        </p:nvCxnSpPr>
        <p:spPr>
          <a:xfrm rot="10800000" flipV="1">
            <a:off x="4382637" y="3219074"/>
            <a:ext cx="1428750" cy="10001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8 - Ευθύγραμμο βέλος σύνδεσης"/>
          <p:cNvCxnSpPr/>
          <p:nvPr/>
        </p:nvCxnSpPr>
        <p:spPr>
          <a:xfrm>
            <a:off x="4208999" y="4956175"/>
            <a:ext cx="428625" cy="3571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0" name="10 - Ευθύγραμμο βέλος σύνδεσης"/>
          <p:cNvCxnSpPr/>
          <p:nvPr/>
        </p:nvCxnSpPr>
        <p:spPr>
          <a:xfrm flipV="1">
            <a:off x="2712113" y="1873856"/>
            <a:ext cx="428625" cy="142875"/>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1" name="12 - Ευθύγραμμο βέλος σύνδεσης"/>
          <p:cNvCxnSpPr/>
          <p:nvPr/>
        </p:nvCxnSpPr>
        <p:spPr>
          <a:xfrm rot="5400000" flipH="1" flipV="1">
            <a:off x="2335685" y="2576137"/>
            <a:ext cx="1428750" cy="8572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14 - Ευθύγραμμο βέλος σύνδεσης"/>
          <p:cNvCxnSpPr/>
          <p:nvPr/>
        </p:nvCxnSpPr>
        <p:spPr>
          <a:xfrm rot="10800000">
            <a:off x="2640677" y="4409324"/>
            <a:ext cx="571500" cy="2857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401751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Παραδείγματα προβλημάτων μοντελοποίησης</a:t>
            </a:r>
            <a:endParaRPr lang="el-GR" dirty="0"/>
          </a:p>
        </p:txBody>
      </p:sp>
      <p:sp>
        <p:nvSpPr>
          <p:cNvPr id="3" name="Θέση περιεχομένου 2"/>
          <p:cNvSpPr>
            <a:spLocks noGrp="1"/>
          </p:cNvSpPr>
          <p:nvPr>
            <p:ph idx="1"/>
          </p:nvPr>
        </p:nvSpPr>
        <p:spPr/>
        <p:txBody>
          <a:bodyPr>
            <a:normAutofit/>
          </a:bodyPr>
          <a:lstStyle/>
          <a:p>
            <a:r>
              <a:rPr lang="el-GR" altLang="el-GR" sz="2800" dirty="0"/>
              <a:t>Ο καθορισμός της απόσταση από το Σικάγο στο Τόκυο σε διαφορετικές αναπαραστάσεις (</a:t>
            </a:r>
            <a:r>
              <a:rPr lang="el-GR" altLang="el-GR" sz="2800" dirty="0" err="1"/>
              <a:t>π.χ</a:t>
            </a:r>
            <a:r>
              <a:rPr lang="el-GR" altLang="el-GR" sz="2800" dirty="0"/>
              <a:t> στην υδρόγειο σφαίρα καθώς και σε διαφορετικής μορφής </a:t>
            </a:r>
            <a:r>
              <a:rPr lang="el-GR" altLang="el-GR" sz="2800" dirty="0" smtClean="0"/>
              <a:t>χάρτες)</a:t>
            </a:r>
            <a:endParaRPr lang="el-GR" altLang="el-GR" sz="2800" dirty="0"/>
          </a:p>
          <a:p>
            <a:r>
              <a:rPr lang="el-GR" altLang="el-GR" sz="2800" dirty="0"/>
              <a:t>Η 	μελέτη της ανάγκης αύξησης των χρημάτων που έχουν οι έφηβοι (το χαρτζιλίκι) (άρθρα από εφημερίδες, κατάλογοι με τιμές </a:t>
            </a:r>
            <a:r>
              <a:rPr lang="el-GR" altLang="el-GR" sz="2800" dirty="0" err="1"/>
              <a:t>προιόντων</a:t>
            </a:r>
            <a:r>
              <a:rPr lang="el-GR" altLang="el-GR" sz="2800" dirty="0"/>
              <a:t> σήμερα και πριν 10 χρόνια)</a:t>
            </a:r>
          </a:p>
        </p:txBody>
      </p:sp>
    </p:spTree>
    <p:extLst>
      <p:ext uri="{BB962C8B-B14F-4D97-AF65-F5344CB8AC3E}">
        <p14:creationId xmlns:p14="http://schemas.microsoft.com/office/powerpoint/2010/main" val="34024215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Αρχές ανάπτυξης προβλημάτων </a:t>
            </a:r>
            <a:r>
              <a:rPr lang="el-GR" altLang="el-GR" dirty="0" smtClean="0"/>
              <a:t>μοντελοποίησης</a:t>
            </a:r>
            <a:r>
              <a:rPr lang="en-US" altLang="el-GR" dirty="0" smtClean="0"/>
              <a:t> (1/2)</a:t>
            </a:r>
            <a:endParaRPr lang="el-GR" dirty="0"/>
          </a:p>
        </p:txBody>
      </p:sp>
      <p:sp>
        <p:nvSpPr>
          <p:cNvPr id="5" name="Θέση περιεχομένου 4"/>
          <p:cNvSpPr>
            <a:spLocks noGrp="1"/>
          </p:cNvSpPr>
          <p:nvPr>
            <p:ph idx="1"/>
          </p:nvPr>
        </p:nvSpPr>
        <p:spPr/>
        <p:txBody>
          <a:bodyPr>
            <a:noAutofit/>
          </a:bodyPr>
          <a:lstStyle/>
          <a:p>
            <a:r>
              <a:rPr lang="el-GR" altLang="el-GR" sz="2400" dirty="0"/>
              <a:t>Η δυνατότητα κατασκευής ενός μοντέλου και όχι μόνο μιας απάντησης (χρειάζεται μέσα σ’ αυτό να δούμε τι είναι μαθηματικά σημαντικό)</a:t>
            </a:r>
          </a:p>
          <a:p>
            <a:pPr lvl="1"/>
            <a:r>
              <a:rPr lang="el-GR" altLang="el-GR" sz="2400" dirty="0"/>
              <a:t>Μοντέλα χρειάζονται για να κάνουμε προβλέψεις πραγματικών γεγονότων, προσομοιώσεις γεγονότων που δεν μπορούμε να έχουμε πρόσβαση</a:t>
            </a:r>
          </a:p>
          <a:p>
            <a:pPr lvl="1"/>
            <a:r>
              <a:rPr lang="el-GR" altLang="el-GR" sz="2400" dirty="0"/>
              <a:t>Μοντέλα χρειάζονται να περιγράψουμε κανονικότητες, διαδικασίες λήψης αποφάσεων, να ελέγξουμε διαφορετικά συμπεράσματα.</a:t>
            </a:r>
          </a:p>
        </p:txBody>
      </p:sp>
    </p:spTree>
    <p:extLst>
      <p:ext uri="{BB962C8B-B14F-4D97-AF65-F5344CB8AC3E}">
        <p14:creationId xmlns:p14="http://schemas.microsoft.com/office/powerpoint/2010/main" val="26766610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Τι είναι μαθηματικό </a:t>
            </a:r>
            <a:r>
              <a:rPr lang="el-GR" altLang="el-GR" dirty="0" smtClean="0"/>
              <a:t>πρόβλημα</a:t>
            </a:r>
            <a:r>
              <a:rPr lang="en-US" altLang="el-GR" dirty="0" smtClean="0"/>
              <a:t> (1/2)</a:t>
            </a:r>
            <a:r>
              <a:rPr lang="el-GR" altLang="el-GR" dirty="0" smtClean="0"/>
              <a:t> </a:t>
            </a:r>
            <a:endParaRPr lang="el-GR" dirty="0"/>
          </a:p>
        </p:txBody>
      </p:sp>
      <p:sp>
        <p:nvSpPr>
          <p:cNvPr id="3" name="Θέση περιεχομένου 2"/>
          <p:cNvSpPr>
            <a:spLocks noGrp="1"/>
          </p:cNvSpPr>
          <p:nvPr>
            <p:ph idx="1"/>
          </p:nvPr>
        </p:nvSpPr>
        <p:spPr/>
        <p:txBody>
          <a:bodyPr>
            <a:normAutofit/>
          </a:bodyPr>
          <a:lstStyle/>
          <a:p>
            <a:r>
              <a:rPr lang="el-GR" altLang="el-GR" sz="2400" dirty="0"/>
              <a:t>Ψυχολογική οπτική</a:t>
            </a:r>
          </a:p>
          <a:p>
            <a:pPr lvl="1"/>
            <a:r>
              <a:rPr lang="el-GR" altLang="el-GR" sz="2400" dirty="0"/>
              <a:t>Πρόβλημα είναι μια κατάσταση που κάποιο άτομο έχει κάποιο κίνητρο να αντιμετωπίσει</a:t>
            </a:r>
          </a:p>
          <a:p>
            <a:pPr lvl="1"/>
            <a:r>
              <a:rPr lang="el-GR" altLang="el-GR" sz="2400" dirty="0"/>
              <a:t>Το πρόβλημα έχει υποκειμενικό χαρακτήρα</a:t>
            </a:r>
          </a:p>
          <a:p>
            <a:r>
              <a:rPr lang="el-GR" altLang="el-GR" sz="2400" dirty="0"/>
              <a:t>Κοινωνικό- ανθρωπολογική οπτική</a:t>
            </a:r>
          </a:p>
          <a:p>
            <a:pPr lvl="1"/>
            <a:r>
              <a:rPr lang="el-GR" altLang="el-GR" sz="2400" dirty="0"/>
              <a:t>Το πρόβλημα αντιμετωπίζεται σε μια συναλλαγή</a:t>
            </a:r>
          </a:p>
          <a:p>
            <a:pPr lvl="1"/>
            <a:r>
              <a:rPr lang="el-GR" altLang="el-GR" sz="2400" dirty="0"/>
              <a:t>Η τάξη είναι μια κοινωνική κατάσταση όπου οι μαθητές και ο εκπαιδευτικός ερμηνεύουν τις ενέργειες και τους στόχους που έχει ο καθένας</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Αρχές ανάπτυξης προβλημάτων μοντελοποίησης</a:t>
            </a:r>
            <a:r>
              <a:rPr lang="en-US" altLang="el-GR" dirty="0"/>
              <a:t> </a:t>
            </a:r>
            <a:r>
              <a:rPr lang="en-US" altLang="el-GR" dirty="0" smtClean="0"/>
              <a:t>(2/2</a:t>
            </a:r>
            <a:r>
              <a:rPr lang="en-US" altLang="el-GR" dirty="0"/>
              <a:t>)</a:t>
            </a:r>
            <a:endParaRPr lang="el-GR" dirty="0"/>
          </a:p>
        </p:txBody>
      </p:sp>
      <p:sp>
        <p:nvSpPr>
          <p:cNvPr id="3" name="Θέση περιεχομένου 2"/>
          <p:cNvSpPr>
            <a:spLocks noGrp="1"/>
          </p:cNvSpPr>
          <p:nvPr>
            <p:ph idx="1"/>
          </p:nvPr>
        </p:nvSpPr>
        <p:spPr/>
        <p:txBody>
          <a:bodyPr>
            <a:normAutofit lnSpcReduction="10000"/>
          </a:bodyPr>
          <a:lstStyle/>
          <a:p>
            <a:r>
              <a:rPr lang="el-GR" altLang="el-GR" sz="2800" dirty="0"/>
              <a:t>Η κατάσταση να είναι πραγματική. Τι σημαίνει κάτι τέτοιο; Μπορούμε να μετασχηματίσουμε τυπικά παραδείγματα;</a:t>
            </a:r>
          </a:p>
          <a:p>
            <a:r>
              <a:rPr lang="el-GR" altLang="el-GR" sz="2800" dirty="0"/>
              <a:t>Το πρόβλημα δίνει στους μαθητές τη δυνατότητα να καταγράψουν τις μεθόδους τους και να εκφράσουν τους συλλογισμούς τους</a:t>
            </a:r>
            <a:r>
              <a:rPr lang="en-US" altLang="el-GR" sz="2800" dirty="0"/>
              <a:t>;</a:t>
            </a:r>
            <a:endParaRPr lang="el-GR" altLang="el-GR" sz="2800" dirty="0"/>
          </a:p>
          <a:p>
            <a:r>
              <a:rPr lang="el-GR" altLang="el-GR" sz="2800" dirty="0"/>
              <a:t>Μπορεί το μοντέλο να γενικευθεί και να χρησιμοποιηθεί από άλλους;</a:t>
            </a:r>
          </a:p>
          <a:p>
            <a:r>
              <a:rPr lang="el-GR" altLang="el-GR" sz="2800" dirty="0"/>
              <a:t>Μπορεί το μοντέλο να χρησιμοποιηθεί ως μια </a:t>
            </a:r>
            <a:r>
              <a:rPr lang="el-GR" altLang="el-GR" sz="2800" dirty="0" err="1"/>
              <a:t>πρωτοτυπική</a:t>
            </a:r>
            <a:r>
              <a:rPr lang="el-GR" altLang="el-GR" sz="2800" dirty="0"/>
              <a:t> κατάσταση για άλλα προβλήματα;</a:t>
            </a:r>
          </a:p>
        </p:txBody>
      </p:sp>
    </p:spTree>
    <p:extLst>
      <p:ext uri="{BB962C8B-B14F-4D97-AF65-F5344CB8AC3E}">
        <p14:creationId xmlns:p14="http://schemas.microsoft.com/office/powerpoint/2010/main" val="275974440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Το πρόβλημα που χρησιμοποιήθηκε σε μια τάξη</a:t>
            </a:r>
            <a:endParaRPr lang="el-GR" dirty="0"/>
          </a:p>
        </p:txBody>
      </p:sp>
      <p:sp>
        <p:nvSpPr>
          <p:cNvPr id="5" name="Θέση περιεχομένου 4"/>
          <p:cNvSpPr>
            <a:spLocks noGrp="1"/>
          </p:cNvSpPr>
          <p:nvPr>
            <p:ph idx="1"/>
          </p:nvPr>
        </p:nvSpPr>
        <p:spPr/>
        <p:txBody>
          <a:bodyPr>
            <a:noAutofit/>
          </a:bodyPr>
          <a:lstStyle/>
          <a:p>
            <a:r>
              <a:rPr lang="el-GR" altLang="el-GR" sz="2400" dirty="0"/>
              <a:t>Ο διπλασιασμός ενός κέρματος (</a:t>
            </a:r>
            <a:r>
              <a:rPr lang="el-GR" altLang="el-GR" sz="2400" dirty="0" err="1"/>
              <a:t>π.χ</a:t>
            </a:r>
            <a:r>
              <a:rPr lang="el-GR" altLang="el-GR" sz="2400" dirty="0"/>
              <a:t> 1 λεπτό) σε κάθε καινούργιο τετράγωνο μιας σκακιέρας</a:t>
            </a:r>
          </a:p>
          <a:p>
            <a:r>
              <a:rPr lang="el-GR" altLang="el-GR" sz="2400" dirty="0"/>
              <a:t>Πληροί το παραπάνω πρόβλημα τις προηγούμενες αρχές; </a:t>
            </a:r>
          </a:p>
        </p:txBody>
      </p:sp>
    </p:spTree>
    <p:extLst>
      <p:ext uri="{BB962C8B-B14F-4D97-AF65-F5344CB8AC3E}">
        <p14:creationId xmlns:p14="http://schemas.microsoft.com/office/powerpoint/2010/main" val="263635299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Η ανάλυση του μαθήματος</a:t>
            </a:r>
            <a:endParaRPr lang="el-GR" dirty="0"/>
          </a:p>
        </p:txBody>
      </p:sp>
      <p:sp>
        <p:nvSpPr>
          <p:cNvPr id="3" name="Θέση περιεχομένου 2"/>
          <p:cNvSpPr>
            <a:spLocks noGrp="1"/>
          </p:cNvSpPr>
          <p:nvPr>
            <p:ph idx="1"/>
          </p:nvPr>
        </p:nvSpPr>
        <p:spPr/>
        <p:txBody>
          <a:bodyPr>
            <a:normAutofit lnSpcReduction="10000"/>
          </a:bodyPr>
          <a:lstStyle/>
          <a:p>
            <a:r>
              <a:rPr lang="el-GR" altLang="el-GR" sz="2800" dirty="0"/>
              <a:t>Η καθηγήτρια ανέμενε ότι οι μαθητές θα είχαν δυσκολία να αντιστοιχίσουν το πλήθος των χρημάτων με το αντίστοιχο τετράγωνο (να </a:t>
            </a:r>
            <a:r>
              <a:rPr lang="el-GR" altLang="el-GR" sz="2800" dirty="0" err="1"/>
              <a:t>βρούν</a:t>
            </a:r>
            <a:r>
              <a:rPr lang="el-GR" altLang="el-GR" sz="2800" dirty="0"/>
              <a:t> την εξίσωση)</a:t>
            </a:r>
          </a:p>
          <a:p>
            <a:r>
              <a:rPr lang="el-GR" altLang="el-GR" sz="2800" dirty="0"/>
              <a:t>Τους βάζει να δουλέψουν σε ομάδες δίνοντας τους χρόνο</a:t>
            </a:r>
          </a:p>
          <a:p>
            <a:r>
              <a:rPr lang="el-GR" altLang="el-GR" sz="2800" dirty="0"/>
              <a:t>Όταν εμφανίστηκαν στην τάξη δύο διαφορετικές λύσεις ζήτησε από τους μαθητές να γράψουν στον πίνακα τις λύσεις τους και να εξηγήσουν πως τις βρήκαν.</a:t>
            </a:r>
          </a:p>
        </p:txBody>
      </p:sp>
    </p:spTree>
    <p:extLst>
      <p:ext uri="{BB962C8B-B14F-4D97-AF65-F5344CB8AC3E}">
        <p14:creationId xmlns:p14="http://schemas.microsoft.com/office/powerpoint/2010/main" val="421307203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Κριτικά χαρακτηριστικά της πρακτικής της </a:t>
            </a:r>
            <a:r>
              <a:rPr lang="el-GR" altLang="el-GR" dirty="0" smtClean="0"/>
              <a:t>εκπαιδευτικού</a:t>
            </a:r>
            <a:r>
              <a:rPr lang="en-US" altLang="el-GR" dirty="0" smtClean="0"/>
              <a:t> (1/4)</a:t>
            </a:r>
            <a:endParaRPr lang="el-GR" dirty="0"/>
          </a:p>
        </p:txBody>
      </p:sp>
      <p:sp>
        <p:nvSpPr>
          <p:cNvPr id="5" name="Θέση περιεχομένου 4"/>
          <p:cNvSpPr>
            <a:spLocks noGrp="1"/>
          </p:cNvSpPr>
          <p:nvPr>
            <p:ph idx="1"/>
          </p:nvPr>
        </p:nvSpPr>
        <p:spPr/>
        <p:txBody>
          <a:bodyPr>
            <a:noAutofit/>
          </a:bodyPr>
          <a:lstStyle/>
          <a:p>
            <a:r>
              <a:rPr lang="el-GR" altLang="el-GR" sz="2400" dirty="0"/>
              <a:t>Η καθηγήτρια έκανε σαφές ότι οι μαθητές έπρεπε να σκεφτούν και δεν ήταν απλώς μια εύκολη και σύντομη απάντηση που έπρεπε οι μαθητές να δώσουν.</a:t>
            </a:r>
          </a:p>
          <a:p>
            <a:r>
              <a:rPr lang="el-GR" altLang="el-GR" sz="2400" dirty="0"/>
              <a:t>Προσπαθούσε επίσης να μην τους πει τι να κάνουν ή να τους καθοδηγήσει</a:t>
            </a:r>
          </a:p>
          <a:p>
            <a:r>
              <a:rPr lang="el-GR" altLang="el-GR" sz="2400" dirty="0"/>
              <a:t>Η καθηγήτρια προσπαθούσε να βοηθήσει τους μαθητές να εστιάσουν στο βασικό μαθηματικό στόχο της δραστηριότητας «να </a:t>
            </a:r>
            <a:r>
              <a:rPr lang="el-GR" altLang="el-GR" sz="2400" dirty="0" smtClean="0"/>
              <a:t>βρουν </a:t>
            </a:r>
            <a:r>
              <a:rPr lang="el-GR" altLang="el-GR" sz="2400" dirty="0"/>
              <a:t>την εξίσωση)</a:t>
            </a:r>
          </a:p>
        </p:txBody>
      </p:sp>
    </p:spTree>
    <p:extLst>
      <p:ext uri="{BB962C8B-B14F-4D97-AF65-F5344CB8AC3E}">
        <p14:creationId xmlns:p14="http://schemas.microsoft.com/office/powerpoint/2010/main" val="32048557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Κριτικά χαρακτηριστικά της πρακτικής της εκπαιδευτικού</a:t>
            </a:r>
            <a:r>
              <a:rPr lang="en-US" altLang="el-GR" dirty="0"/>
              <a:t> </a:t>
            </a:r>
            <a:r>
              <a:rPr lang="en-US" altLang="el-GR" dirty="0" smtClean="0"/>
              <a:t>(2/4</a:t>
            </a:r>
            <a:r>
              <a:rPr lang="en-US"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Η καθηγήτρια άκουγε τις διαφορετικές λύσεις (σωστές ή λάθος) και προσπαθούσε να κατευθύνει τους μαθητές ερμηνεύοντας αυτές τις λύσεις και συμβουλεύοντας τους να σκεφτούν διάφορα σημεία των δικών τους λύσεων (</a:t>
            </a:r>
            <a:r>
              <a:rPr lang="el-GR" altLang="el-GR" sz="2800" dirty="0" err="1" smtClean="0"/>
              <a:t>π.χ</a:t>
            </a:r>
            <a:r>
              <a:rPr lang="en-US" altLang="el-GR" sz="2800" dirty="0" smtClean="0"/>
              <a:t>.</a:t>
            </a:r>
            <a:r>
              <a:rPr lang="el-GR" altLang="el-GR" sz="2800" dirty="0" smtClean="0"/>
              <a:t> </a:t>
            </a:r>
            <a:r>
              <a:rPr lang="el-GR" altLang="el-GR" sz="2800" dirty="0"/>
              <a:t>όταν κάποιοι μαθητές κατέληξαν στην </a:t>
            </a:r>
            <a:r>
              <a:rPr lang="en-US" altLang="el-GR" sz="2800" dirty="0"/>
              <a:t>y=8x </a:t>
            </a:r>
            <a:r>
              <a:rPr lang="el-GR" altLang="el-GR" sz="2800" dirty="0"/>
              <a:t>ενώ ήξεραν ότι η σχέση δεν ήταν γραμμική, όταν κάποιοι άλλοι μαθητές είπαν για τέλεια τετράγωνα)</a:t>
            </a:r>
          </a:p>
        </p:txBody>
      </p:sp>
    </p:spTree>
    <p:extLst>
      <p:ext uri="{BB962C8B-B14F-4D97-AF65-F5344CB8AC3E}">
        <p14:creationId xmlns:p14="http://schemas.microsoft.com/office/powerpoint/2010/main" val="292811641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Κριτικά χαρακτηριστικά της πρακτικής της εκπαιδευτικού</a:t>
            </a:r>
            <a:r>
              <a:rPr lang="en-US" altLang="el-GR" dirty="0"/>
              <a:t> </a:t>
            </a:r>
            <a:r>
              <a:rPr lang="en-US" altLang="el-GR" dirty="0" smtClean="0"/>
              <a:t>(3/4</a:t>
            </a:r>
            <a:r>
              <a:rPr lang="en-US" altLang="el-GR" dirty="0"/>
              <a:t>)</a:t>
            </a:r>
            <a:endParaRPr lang="el-GR" dirty="0"/>
          </a:p>
        </p:txBody>
      </p:sp>
      <p:sp>
        <p:nvSpPr>
          <p:cNvPr id="5" name="Θέση περιεχομένου 4"/>
          <p:cNvSpPr>
            <a:spLocks noGrp="1"/>
          </p:cNvSpPr>
          <p:nvPr>
            <p:ph idx="1"/>
          </p:nvPr>
        </p:nvSpPr>
        <p:spPr/>
        <p:txBody>
          <a:bodyPr>
            <a:noAutofit/>
          </a:bodyPr>
          <a:lstStyle/>
          <a:p>
            <a:r>
              <a:rPr lang="el-GR" altLang="el-GR" sz="2400" dirty="0"/>
              <a:t>Η εκπαιδευτικός ζητούσε από τους μαθητές να εξηγήσουν τι έκαναν. Αυτό ήταν πολύ αποτελεσματικό σε κάποιες περιπτώσεις (</a:t>
            </a:r>
            <a:r>
              <a:rPr lang="el-GR" altLang="el-GR" sz="2400" dirty="0" err="1"/>
              <a:t>π.χ</a:t>
            </a:r>
            <a:r>
              <a:rPr lang="en-US" altLang="el-GR" sz="2400" dirty="0"/>
              <a:t>.</a:t>
            </a:r>
            <a:r>
              <a:rPr lang="el-GR" altLang="el-GR" sz="2400" dirty="0"/>
              <a:t> η μελέτη της κλίσης φάνηκε ότι δεν ήταν σταθερή και ο μαθητής μετακινήθηκε από γραμμική σε δευτέρου βαθμού σχέση)</a:t>
            </a:r>
          </a:p>
        </p:txBody>
      </p:sp>
    </p:spTree>
    <p:extLst>
      <p:ext uri="{BB962C8B-B14F-4D97-AF65-F5344CB8AC3E}">
        <p14:creationId xmlns:p14="http://schemas.microsoft.com/office/powerpoint/2010/main" val="151904003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Κριτικά χαρακτηριστικά της πρακτικής της εκπαιδευτικού</a:t>
            </a:r>
            <a:r>
              <a:rPr lang="en-US" altLang="el-GR" dirty="0"/>
              <a:t> </a:t>
            </a:r>
            <a:r>
              <a:rPr lang="en-US" altLang="el-GR" dirty="0" smtClean="0"/>
              <a:t>(4/4</a:t>
            </a:r>
            <a:r>
              <a:rPr lang="en-US"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Η εκπαιδευτικός ζητά από τους μαθητές να επικοινωνήσουν και να συγκρίνουν τις λύσεις τους. (παράδειγμα)</a:t>
            </a:r>
          </a:p>
          <a:p>
            <a:r>
              <a:rPr lang="el-GR" altLang="el-GR" sz="2800" dirty="0"/>
              <a:t>Η εκπαιδευτικός αντιλήφθηκε τη σύνδεση του συγκεκριμένου προβλήματος με το τι θα έκαναν μελλοντικά (</a:t>
            </a:r>
            <a:r>
              <a:rPr lang="el-GR" altLang="el-GR" sz="2800" dirty="0" err="1"/>
              <a:t>π.χ</a:t>
            </a:r>
            <a:r>
              <a:rPr lang="el-GR" altLang="el-GR" sz="2800" dirty="0"/>
              <a:t> κλίσεις διαφορετικών καμπύλων)</a:t>
            </a:r>
          </a:p>
          <a:p>
            <a:r>
              <a:rPr lang="el-GR" altLang="el-GR" sz="2800" dirty="0"/>
              <a:t>Η ενθάρρυνση ήταν στην κατεύθυνση οι μαθητές να εξελίξουν τους δικούς τους δρόμους και όχι κάποιους προκαθορισμένους.</a:t>
            </a:r>
          </a:p>
        </p:txBody>
      </p:sp>
    </p:spTree>
    <p:extLst>
      <p:ext uri="{BB962C8B-B14F-4D97-AF65-F5344CB8AC3E}">
        <p14:creationId xmlns:p14="http://schemas.microsoft.com/office/powerpoint/2010/main" val="319082833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Κατασκευή προβλημάτων</a:t>
            </a:r>
            <a:endParaRPr lang="el-GR" dirty="0"/>
          </a:p>
        </p:txBody>
      </p:sp>
      <p:sp>
        <p:nvSpPr>
          <p:cNvPr id="5" name="Θέση περιεχομένου 4"/>
          <p:cNvSpPr>
            <a:spLocks noGrp="1"/>
          </p:cNvSpPr>
          <p:nvPr>
            <p:ph idx="1"/>
          </p:nvPr>
        </p:nvSpPr>
        <p:spPr/>
        <p:txBody>
          <a:bodyPr>
            <a:noAutofit/>
          </a:bodyPr>
          <a:lstStyle/>
          <a:p>
            <a:r>
              <a:rPr lang="el-GR" altLang="el-GR" dirty="0"/>
              <a:t>Γιατί κατασκευή προβλημάτων;</a:t>
            </a:r>
          </a:p>
          <a:p>
            <a:r>
              <a:rPr lang="el-GR" altLang="el-GR" dirty="0"/>
              <a:t>Πιο μπορεί να είναι το πλαίσιο κατασκευής;</a:t>
            </a:r>
          </a:p>
          <a:p>
            <a:pPr lvl="1"/>
            <a:r>
              <a:rPr lang="el-GR" altLang="el-GR" dirty="0"/>
              <a:t>Τι συμβαίνει αν δεν συμβαίνει αυτό;</a:t>
            </a:r>
          </a:p>
          <a:p>
            <a:pPr lvl="1"/>
            <a:r>
              <a:rPr lang="el-GR" altLang="el-GR" dirty="0"/>
              <a:t>Κατασκευή σε δοσμένο πλαίσιο</a:t>
            </a:r>
          </a:p>
          <a:p>
            <a:pPr lvl="1"/>
            <a:r>
              <a:rPr lang="el-GR" altLang="el-GR" dirty="0"/>
              <a:t>Συμπλήρωση προβλημάτων</a:t>
            </a:r>
          </a:p>
          <a:p>
            <a:pPr lvl="1"/>
            <a:r>
              <a:rPr lang="el-GR" altLang="el-GR" dirty="0"/>
              <a:t>Κατασκευή χωρίς δεδομένα</a:t>
            </a:r>
          </a:p>
        </p:txBody>
      </p:sp>
    </p:spTree>
    <p:extLst>
      <p:ext uri="{BB962C8B-B14F-4D97-AF65-F5344CB8AC3E}">
        <p14:creationId xmlns:p14="http://schemas.microsoft.com/office/powerpoint/2010/main" val="312439663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Τι είναι μαθηματικό πρόβλημα</a:t>
            </a:r>
            <a:r>
              <a:rPr lang="en-US" altLang="el-GR" dirty="0"/>
              <a:t> </a:t>
            </a:r>
            <a:r>
              <a:rPr lang="en-US" altLang="el-GR" dirty="0" smtClean="0"/>
              <a:t>(2/2</a:t>
            </a:r>
            <a:r>
              <a:rPr lang="en-US" altLang="el-GR" dirty="0"/>
              <a:t>)</a:t>
            </a:r>
            <a:r>
              <a:rPr lang="el-GR" altLang="el-GR" dirty="0"/>
              <a:t> </a:t>
            </a:r>
            <a:endParaRPr lang="el-GR" dirty="0"/>
          </a:p>
        </p:txBody>
      </p:sp>
      <p:sp>
        <p:nvSpPr>
          <p:cNvPr id="5" name="Θέση περιεχομένου 4"/>
          <p:cNvSpPr>
            <a:spLocks noGrp="1"/>
          </p:cNvSpPr>
          <p:nvPr>
            <p:ph idx="1"/>
          </p:nvPr>
        </p:nvSpPr>
        <p:spPr/>
        <p:txBody>
          <a:bodyPr>
            <a:noAutofit/>
          </a:bodyPr>
          <a:lstStyle/>
          <a:p>
            <a:r>
              <a:rPr lang="el-GR" altLang="el-GR" dirty="0"/>
              <a:t>Μαθηματική οπτική</a:t>
            </a:r>
          </a:p>
          <a:p>
            <a:pPr lvl="1"/>
            <a:r>
              <a:rPr lang="el-GR" altLang="el-GR" dirty="0"/>
              <a:t>Τα μαθηματικά δημιουργήθηκαν στη διαδικασία επίλυσης προβλημάτων</a:t>
            </a:r>
          </a:p>
          <a:p>
            <a:r>
              <a:rPr lang="el-GR" altLang="el-GR" dirty="0"/>
              <a:t>Παιδαγωγική οπτική</a:t>
            </a:r>
          </a:p>
          <a:p>
            <a:pPr lvl="1"/>
            <a:r>
              <a:rPr lang="el-GR" altLang="el-GR" dirty="0"/>
              <a:t>Ο ρόλος των μαθηματικών προβλημάτων στη διδασκαλία</a:t>
            </a:r>
          </a:p>
        </p:txBody>
      </p:sp>
    </p:spTree>
    <p:extLst>
      <p:ext uri="{BB962C8B-B14F-4D97-AF65-F5344CB8AC3E}">
        <p14:creationId xmlns:p14="http://schemas.microsoft.com/office/powerpoint/2010/main" val="52968894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altLang="el-GR" sz="2000" dirty="0"/>
              <a:t>Δέσποινα </a:t>
            </a:r>
            <a:r>
              <a:rPr lang="el-GR" altLang="el-GR" sz="2000" dirty="0" smtClean="0"/>
              <a:t>Πόταρη</a:t>
            </a:r>
            <a:r>
              <a:rPr lang="el-GR" sz="2000" dirty="0" smtClean="0"/>
              <a:t>. </a:t>
            </a:r>
            <a:r>
              <a:rPr lang="el-GR" altLang="el-GR" sz="2000" dirty="0"/>
              <a:t>Δέσποινα </a:t>
            </a:r>
            <a:r>
              <a:rPr lang="el-GR" altLang="el-GR" sz="2000" dirty="0" smtClean="0"/>
              <a:t>Πόταρη</a:t>
            </a:r>
            <a:r>
              <a:rPr lang="el-GR" sz="2000" dirty="0" smtClean="0"/>
              <a:t>. «</a:t>
            </a:r>
            <a:r>
              <a:rPr lang="el-GR" altLang="el-GR" sz="2000" dirty="0"/>
              <a:t>Διδακτική Μαθηματικών ΙΙ</a:t>
            </a:r>
            <a:r>
              <a:rPr lang="el-GR" sz="2000" dirty="0" smtClean="0"/>
              <a:t>. </a:t>
            </a:r>
            <a:r>
              <a:rPr lang="el-GR" altLang="el-GR" sz="2000" dirty="0"/>
              <a:t>Επίλυση </a:t>
            </a:r>
            <a:r>
              <a:rPr lang="el-GR" altLang="el-GR" sz="2000" dirty="0" smtClean="0"/>
              <a:t>προβλήματος</a:t>
            </a:r>
            <a:r>
              <a:rPr lang="el-GR" sz="2000" dirty="0" smtClean="0"/>
              <a:t>». </a:t>
            </a:r>
            <a:r>
              <a:rPr lang="el-GR" sz="2000" dirty="0"/>
              <a:t>Έκδοση: </a:t>
            </a:r>
            <a:r>
              <a:rPr lang="el-GR" sz="2000" dirty="0" smtClean="0"/>
              <a:t>1.0</a:t>
            </a:r>
            <a:r>
              <a:rPr lang="el-GR" sz="2000" dirty="0"/>
              <a:t>. Αθήνα </a:t>
            </a:r>
            <a:r>
              <a:rPr lang="el-GR" sz="2000" dirty="0" smtClean="0"/>
              <a:t>2014. </a:t>
            </a:r>
            <a:r>
              <a:rPr lang="el-GR" sz="2000" dirty="0"/>
              <a:t>Διαθέσιμο από τη δικτυακή </a:t>
            </a:r>
            <a:r>
              <a:rPr lang="el-GR" sz="2000" dirty="0" smtClean="0"/>
              <a:t>διεύθυνση: </a:t>
            </a:r>
            <a:r>
              <a:rPr lang="en-US" sz="2000" dirty="0"/>
              <a:t>http://opencourses.uoa.gr/courses/ MATH220</a:t>
            </a:r>
            <a:r>
              <a:rPr lang="el-GR" sz="2000" dirty="0" smtClean="0"/>
              <a:t>.</a:t>
            </a:r>
            <a:endParaRPr lang="el-GR" sz="2000" dirty="0"/>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Πως εννοιολογικά αντιμετωπίζεται η επίλυση προβλημάτων</a:t>
            </a:r>
            <a:endParaRPr lang="el-GR" dirty="0"/>
          </a:p>
        </p:txBody>
      </p:sp>
      <p:sp>
        <p:nvSpPr>
          <p:cNvPr id="3" name="Θέση περιεχομένου 2"/>
          <p:cNvSpPr>
            <a:spLocks noGrp="1"/>
          </p:cNvSpPr>
          <p:nvPr>
            <p:ph idx="1"/>
          </p:nvPr>
        </p:nvSpPr>
        <p:spPr/>
        <p:txBody>
          <a:bodyPr>
            <a:normAutofit/>
          </a:bodyPr>
          <a:lstStyle/>
          <a:p>
            <a:pPr>
              <a:lnSpc>
                <a:spcPct val="90000"/>
              </a:lnSpc>
            </a:pPr>
            <a:r>
              <a:rPr lang="el-GR" altLang="el-GR" sz="2800" dirty="0"/>
              <a:t>Η προσέγγιση του </a:t>
            </a:r>
            <a:r>
              <a:rPr lang="en-US" altLang="el-GR" sz="2800" dirty="0" err="1"/>
              <a:t>Polya</a:t>
            </a:r>
            <a:r>
              <a:rPr lang="el-GR" altLang="el-GR" sz="2800" dirty="0"/>
              <a:t> (έμφαση στην ανάπτυξη </a:t>
            </a:r>
            <a:r>
              <a:rPr lang="el-GR" altLang="el-GR" sz="2800" dirty="0" err="1"/>
              <a:t>ευρετικής</a:t>
            </a:r>
            <a:r>
              <a:rPr lang="el-GR" altLang="el-GR" sz="2800" dirty="0"/>
              <a:t>)</a:t>
            </a:r>
          </a:p>
          <a:p>
            <a:pPr>
              <a:lnSpc>
                <a:spcPct val="90000"/>
              </a:lnSpc>
              <a:buNone/>
            </a:pPr>
            <a:r>
              <a:rPr lang="el-GR" altLang="el-GR" sz="2800" dirty="0"/>
              <a:t>	οι μαθητές δουλεύουν σε προβλήματα στρατηγικής</a:t>
            </a:r>
          </a:p>
          <a:p>
            <a:pPr>
              <a:lnSpc>
                <a:spcPct val="90000"/>
              </a:lnSpc>
            </a:pPr>
            <a:r>
              <a:rPr lang="el-GR" altLang="el-GR" sz="2800" dirty="0" smtClean="0"/>
              <a:t>π.χ. </a:t>
            </a:r>
            <a:r>
              <a:rPr lang="el-GR" altLang="el-GR" sz="2800" dirty="0"/>
              <a:t>30 πόδια και 12 κεφάλια, πόσες πάπιες και πόσοι σκύλοι υπάρχουν;</a:t>
            </a:r>
          </a:p>
          <a:p>
            <a:pPr>
              <a:lnSpc>
                <a:spcPct val="90000"/>
              </a:lnSpc>
            </a:pPr>
            <a:r>
              <a:rPr lang="el-GR" altLang="el-GR" sz="2800" dirty="0"/>
              <a:t>(πως αντιμετωπίζεται αυτή η προσέγγιση στην τάξη;)</a:t>
            </a:r>
          </a:p>
          <a:p>
            <a:pPr>
              <a:lnSpc>
                <a:spcPct val="90000"/>
              </a:lnSpc>
            </a:pPr>
            <a:r>
              <a:rPr lang="el-GR" altLang="el-GR" sz="2800" dirty="0"/>
              <a:t>Προβλήματα στρατηγικής ως βάση για εισαγωγή του περιεχομένου </a:t>
            </a:r>
            <a:r>
              <a:rPr lang="el-GR" altLang="el-GR" sz="2800" dirty="0" smtClean="0"/>
              <a:t>(π.χ. </a:t>
            </a:r>
            <a:r>
              <a:rPr lang="el-GR" altLang="el-GR" sz="2800" dirty="0"/>
              <a:t>το προηγούμενο πρόβλημα)</a:t>
            </a:r>
          </a:p>
          <a:p>
            <a:pPr>
              <a:lnSpc>
                <a:spcPct val="90000"/>
              </a:lnSpc>
            </a:pPr>
            <a:r>
              <a:rPr lang="el-GR" altLang="el-GR" sz="2800" dirty="0"/>
              <a:t>Το μοντέλο των διερευνήσεων</a:t>
            </a:r>
          </a:p>
        </p:txBody>
      </p:sp>
    </p:spTree>
    <p:extLst>
      <p:ext uri="{BB962C8B-B14F-4D97-AF65-F5344CB8AC3E}">
        <p14:creationId xmlns:p14="http://schemas.microsoft.com/office/powerpoint/2010/main" val="12807180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Τα στάδια του </a:t>
            </a:r>
            <a:r>
              <a:rPr lang="en-US" altLang="el-GR" dirty="0" err="1"/>
              <a:t>Polya</a:t>
            </a:r>
            <a:endParaRPr lang="el-GR" dirty="0"/>
          </a:p>
        </p:txBody>
      </p:sp>
      <p:sp>
        <p:nvSpPr>
          <p:cNvPr id="5" name="Θέση περιεχομένου 4"/>
          <p:cNvSpPr>
            <a:spLocks noGrp="1"/>
          </p:cNvSpPr>
          <p:nvPr>
            <p:ph idx="1"/>
          </p:nvPr>
        </p:nvSpPr>
        <p:spPr/>
        <p:txBody>
          <a:bodyPr>
            <a:noAutofit/>
          </a:bodyPr>
          <a:lstStyle/>
          <a:p>
            <a:r>
              <a:rPr lang="el-GR" altLang="el-GR" sz="2400" dirty="0"/>
              <a:t>Κατανόηση προβλήματος</a:t>
            </a:r>
          </a:p>
          <a:p>
            <a:r>
              <a:rPr lang="el-GR" altLang="el-GR" sz="2400" dirty="0"/>
              <a:t>Κατάστρωση σχεδίου επίλυσης</a:t>
            </a:r>
          </a:p>
          <a:p>
            <a:r>
              <a:rPr lang="el-GR" altLang="el-GR" sz="2400" dirty="0"/>
              <a:t>Εφαρμογή σχεδίου επίλυσης</a:t>
            </a:r>
          </a:p>
          <a:p>
            <a:r>
              <a:rPr lang="el-GR" altLang="el-GR" sz="2400" dirty="0"/>
              <a:t>Κοιτάω πίσω (</a:t>
            </a:r>
            <a:r>
              <a:rPr lang="el-GR" altLang="el-GR" sz="2400" dirty="0" err="1"/>
              <a:t>αναστοχάζομαι</a:t>
            </a:r>
            <a:r>
              <a:rPr lang="el-GR" altLang="el-GR" sz="2400" dirty="0"/>
              <a:t>)</a:t>
            </a:r>
          </a:p>
        </p:txBody>
      </p:sp>
    </p:spTree>
    <p:extLst>
      <p:ext uri="{BB962C8B-B14F-4D97-AF65-F5344CB8AC3E}">
        <p14:creationId xmlns:p14="http://schemas.microsoft.com/office/powerpoint/2010/main" val="28315767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Πώς μαθαίνεται η επίλυση προβλήματος</a:t>
            </a:r>
            <a:r>
              <a:rPr lang="el-GR" altLang="el-GR" dirty="0" smtClean="0"/>
              <a:t>;</a:t>
            </a:r>
            <a:r>
              <a:rPr lang="en-US" altLang="el-GR" dirty="0" smtClean="0"/>
              <a:t> (1/5)</a:t>
            </a:r>
            <a:endParaRPr lang="el-GR" dirty="0"/>
          </a:p>
        </p:txBody>
      </p:sp>
      <p:sp>
        <p:nvSpPr>
          <p:cNvPr id="3" name="Θέση περιεχομένου 2"/>
          <p:cNvSpPr>
            <a:spLocks noGrp="1"/>
          </p:cNvSpPr>
          <p:nvPr>
            <p:ph idx="1"/>
          </p:nvPr>
        </p:nvSpPr>
        <p:spPr/>
        <p:txBody>
          <a:bodyPr>
            <a:normAutofit/>
          </a:bodyPr>
          <a:lstStyle/>
          <a:p>
            <a:r>
              <a:rPr lang="el-GR" altLang="el-GR" sz="2400" dirty="0"/>
              <a:t>Η επιτυχία εξαρτάται αρχικά από την επιλογή προβλημάτων</a:t>
            </a:r>
          </a:p>
          <a:p>
            <a:r>
              <a:rPr lang="el-GR" altLang="el-GR" sz="2400" dirty="0"/>
              <a:t>Η κατηγορία </a:t>
            </a:r>
            <a:r>
              <a:rPr lang="el-GR" altLang="el-GR" sz="2400" dirty="0" smtClean="0"/>
              <a:t>«Ώσμωση». </a:t>
            </a:r>
            <a:endParaRPr lang="el-GR" altLang="el-GR" sz="2400" dirty="0"/>
          </a:p>
          <a:p>
            <a:pPr lvl="1"/>
            <a:r>
              <a:rPr lang="el-GR" altLang="el-GR" sz="2400" dirty="0"/>
              <a:t>Οι μαθητές μπαίνουν σε ένα περιβάλλον προβλημάτων</a:t>
            </a:r>
          </a:p>
          <a:p>
            <a:pPr lvl="1"/>
            <a:r>
              <a:rPr lang="el-GR" altLang="el-GR" sz="2400" dirty="0"/>
              <a:t>Λύνουν πολλά προβλήματα</a:t>
            </a:r>
          </a:p>
          <a:p>
            <a:pPr lvl="1"/>
            <a:r>
              <a:rPr lang="el-GR" altLang="el-GR" sz="2400" dirty="0"/>
              <a:t>Οι μαθητές επιλέγουν κάποιες τεχνικές επίλυσης μέσα από την εξάσκηση</a:t>
            </a:r>
          </a:p>
          <a:p>
            <a:pPr lvl="1"/>
            <a:r>
              <a:rPr lang="el-GR" altLang="el-GR" sz="2400" dirty="0"/>
              <a:t>Οι μαθητές έχουν κάποια προχωρημένη στρατηγική που ενθαρρύνονται να χρησιμοποιήσουν</a:t>
            </a:r>
          </a:p>
        </p:txBody>
      </p:sp>
    </p:spTree>
    <p:extLst>
      <p:ext uri="{BB962C8B-B14F-4D97-AF65-F5344CB8AC3E}">
        <p14:creationId xmlns:p14="http://schemas.microsoft.com/office/powerpoint/2010/main" val="7963890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Πώς μαθαίνεται η επίλυση προβλήματος;</a:t>
            </a:r>
            <a:r>
              <a:rPr lang="en-US" altLang="el-GR" dirty="0"/>
              <a:t> </a:t>
            </a:r>
            <a:r>
              <a:rPr lang="en-US" altLang="el-GR" dirty="0" smtClean="0"/>
              <a:t>(2/5)</a:t>
            </a:r>
            <a:endParaRPr lang="el-GR" dirty="0"/>
          </a:p>
        </p:txBody>
      </p:sp>
      <p:sp>
        <p:nvSpPr>
          <p:cNvPr id="5" name="Θέση περιεχομένου 4"/>
          <p:cNvSpPr>
            <a:spLocks noGrp="1"/>
          </p:cNvSpPr>
          <p:nvPr>
            <p:ph idx="1"/>
          </p:nvPr>
        </p:nvSpPr>
        <p:spPr/>
        <p:txBody>
          <a:bodyPr>
            <a:noAutofit/>
          </a:bodyPr>
          <a:lstStyle/>
          <a:p>
            <a:r>
              <a:rPr lang="el-GR" altLang="el-GR" sz="2400" dirty="0"/>
              <a:t>Απομνημόνευση</a:t>
            </a:r>
          </a:p>
          <a:p>
            <a:pPr lvl="1"/>
            <a:r>
              <a:rPr lang="el-GR" altLang="el-GR" sz="2400" dirty="0"/>
              <a:t>Οι μαθητές μαθαίνουν επιμέρους διαδικασίες (αναλύουν το πρόβλημα σε απλούστερα βήματα τα οποία διδάσκονται και ακολουθούν)</a:t>
            </a:r>
          </a:p>
          <a:p>
            <a:pPr lvl="1"/>
            <a:r>
              <a:rPr lang="el-GR" altLang="el-GR" sz="2400" dirty="0"/>
              <a:t>Είναι αποτελεσματική η προσέγγιση μόνο για αλγοριθμικού τύπου προβλήματα</a:t>
            </a:r>
          </a:p>
          <a:p>
            <a:pPr lvl="1"/>
            <a:r>
              <a:rPr lang="el-GR" altLang="el-GR" sz="2400" dirty="0"/>
              <a:t>Παραλλαγή αυτή της προσέγγισης είναι να καθορίσει κάποιος </a:t>
            </a:r>
            <a:r>
              <a:rPr lang="el-GR" altLang="el-GR" sz="2400" dirty="0" err="1"/>
              <a:t>ευρετικές</a:t>
            </a:r>
            <a:r>
              <a:rPr lang="el-GR" altLang="el-GR" sz="2400" dirty="0"/>
              <a:t> που να τις ακολουθήσει ως διαδικασίες. Οι μαθητές φτιάχνουν μια λίστα βημάτων</a:t>
            </a:r>
          </a:p>
        </p:txBody>
      </p:sp>
    </p:spTree>
    <p:extLst>
      <p:ext uri="{BB962C8B-B14F-4D97-AF65-F5344CB8AC3E}">
        <p14:creationId xmlns:p14="http://schemas.microsoft.com/office/powerpoint/2010/main" val="1019993180"/>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2275</TotalTime>
  <Words>2406</Words>
  <Application>Microsoft Office PowerPoint</Application>
  <PresentationFormat>Προβολή στην οθόνη (4:3)</PresentationFormat>
  <Paragraphs>341</Paragraphs>
  <Slides>53</Slides>
  <Notes>53</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53</vt:i4>
      </vt:variant>
    </vt:vector>
  </HeadingPairs>
  <TitlesOfParts>
    <vt:vector size="58" baseType="lpstr">
      <vt:lpstr>ＭＳ Ｐゴシック</vt:lpstr>
      <vt:lpstr>Arial</vt:lpstr>
      <vt:lpstr>Calibri</vt:lpstr>
      <vt:lpstr>Wingdings</vt:lpstr>
      <vt:lpstr>Θέμα του Office</vt:lpstr>
      <vt:lpstr>Διδακτική Μαθηματικών ΙΙ</vt:lpstr>
      <vt:lpstr>Διδακτική Μαθηματικών ΙΙ</vt:lpstr>
      <vt:lpstr>Επίλυση προβλήματος</vt:lpstr>
      <vt:lpstr>Τι είναι μαθηματικό πρόβλημα (1/2) </vt:lpstr>
      <vt:lpstr>Τι είναι μαθηματικό πρόβλημα (2/2) </vt:lpstr>
      <vt:lpstr>Πως εννοιολογικά αντιμετωπίζεται η επίλυση προβλημάτων</vt:lpstr>
      <vt:lpstr>Τα στάδια του Polya</vt:lpstr>
      <vt:lpstr>Πώς μαθαίνεται η επίλυση προβλήματος; (1/5)</vt:lpstr>
      <vt:lpstr>Πώς μαθαίνεται η επίλυση προβλήματος; (2/5)</vt:lpstr>
      <vt:lpstr>Πώς μαθαίνεται η επίλυση προβλήματος; (3/5)</vt:lpstr>
      <vt:lpstr>Πώς μαθαίνεται η επίλυση προβλήματος; (4/5)</vt:lpstr>
      <vt:lpstr>Πώς μαθαίνεται η επίλυση προβλήματος; (5/5)</vt:lpstr>
      <vt:lpstr>Τι χρειάζεται ο εκπαιδευτικός να γνωρίζει; (1/2)</vt:lpstr>
      <vt:lpstr>Τι χρειάζεται ο εκπαιδευτικός να γνωρίζει; (2/2)</vt:lpstr>
      <vt:lpstr>Προβλήματα εφαρμογών</vt:lpstr>
      <vt:lpstr>Η Μαθηματικοποίηση των προβλημάτων</vt:lpstr>
      <vt:lpstr>Οριζόντια μαθηματικοποίηση</vt:lpstr>
      <vt:lpstr>Κατακόρυφη μαθηματικοποίηση (1/2)</vt:lpstr>
      <vt:lpstr>Κατακόρυφη μαθηματικοποίηση (2/2)</vt:lpstr>
      <vt:lpstr> Τι σημαίνει κατακόρυφη μαθηματικοποίηση στο παρακάτω πρόβλημα; </vt:lpstr>
      <vt:lpstr>Η έννοια του προβλήματος - κατάσταση</vt:lpstr>
      <vt:lpstr>Μπορεί το παρακάτω πρόβλημα να θεωρηθεί πρόβλημα-κατάσταση; (1/4)</vt:lpstr>
      <vt:lpstr>Μπορεί το παρακάτω πρόβλημα να θεωρηθεί πρόβλημα-κατάσταση; (2/4)</vt:lpstr>
      <vt:lpstr>Μπορεί το παρακάτω πρόβλημα να θεωρηθεί πρόβλημα-κατάσταση; (3/4)</vt:lpstr>
      <vt:lpstr>Μπορεί το παρακάτω πρόβλημα να θεωρηθεί πρόβλημα-κατάσταση; (4/4)</vt:lpstr>
      <vt:lpstr>Παράδειγμα διερευνήσεων</vt:lpstr>
      <vt:lpstr>Μια προσέγγιση διδασκαλίας στην επίλυση προβλήματος</vt:lpstr>
      <vt:lpstr>Η προσέγγιση Πρόβλημα- Διαδικασία</vt:lpstr>
      <vt:lpstr>Παράγοντες που επηρεάζουν τη λύση</vt:lpstr>
      <vt:lpstr>Μορφές προβλημάτων</vt:lpstr>
      <vt:lpstr>Η έννοια του ανοικτού προβλήματος</vt:lpstr>
      <vt:lpstr>Η χρησιμότητα των ανοικτών προβλημάτων</vt:lpstr>
      <vt:lpstr>Χαρακτηριστικά των έργων μοντελοποίησης (1/2)</vt:lpstr>
      <vt:lpstr>Χαρακτηριστικά των έργων μοντελοποίησης (2/2)</vt:lpstr>
      <vt:lpstr>Διαφορές ανάμεσα στην παραδοσιακή αντίληψη εφαρμοσμένων προβλημάτων και δραστηριοτήτων μοντελοποίησης (1/2)</vt:lpstr>
      <vt:lpstr>Διαφορές ανάμεσα στην παραδοσιακή αντίληψη εφαρμοσμένων προβλημάτων και δραστηριοτήτων μοντελοποίησης (2/2)</vt:lpstr>
      <vt:lpstr>Κύκλοι μοντελοποίησης</vt:lpstr>
      <vt:lpstr>Παραδείγματα προβλημάτων μοντελοποίησης</vt:lpstr>
      <vt:lpstr>Αρχές ανάπτυξης προβλημάτων μοντελοποίησης (1/2)</vt:lpstr>
      <vt:lpstr>Αρχές ανάπτυξης προβλημάτων μοντελοποίησης (2/2)</vt:lpstr>
      <vt:lpstr>Το πρόβλημα που χρησιμοποιήθηκε σε μια τάξη</vt:lpstr>
      <vt:lpstr>Η ανάλυση του μαθήματος</vt:lpstr>
      <vt:lpstr>Κριτικά χαρακτηριστικά της πρακτικής της εκπαιδευτικού (1/4)</vt:lpstr>
      <vt:lpstr>Κριτικά χαρακτηριστικά της πρακτικής της εκπαιδευτικού (2/4)</vt:lpstr>
      <vt:lpstr>Κριτικά χαρακτηριστικά της πρακτικής της εκπαιδευτικού (3/4)</vt:lpstr>
      <vt:lpstr>Κριτικά χαρακτηριστικά της πρακτικής της εκπαιδευτικού (4/4)</vt:lpstr>
      <vt:lpstr>Κατασκευή προβλημάτων</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186</cp:revision>
  <dcterms:created xsi:type="dcterms:W3CDTF">2012-09-06T09:03:05Z</dcterms:created>
  <dcterms:modified xsi:type="dcterms:W3CDTF">2015-07-06T00:28:37Z</dcterms:modified>
</cp:coreProperties>
</file>