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6"/>
  </p:notesMasterIdLst>
  <p:sldIdLst>
    <p:sldId id="456" r:id="rId2"/>
    <p:sldId id="493" r:id="rId3"/>
    <p:sldId id="494" r:id="rId4"/>
    <p:sldId id="495" r:id="rId5"/>
    <p:sldId id="459" r:id="rId6"/>
    <p:sldId id="496" r:id="rId7"/>
    <p:sldId id="497" r:id="rId8"/>
    <p:sldId id="498" r:id="rId9"/>
    <p:sldId id="499" r:id="rId10"/>
    <p:sldId id="500" r:id="rId11"/>
    <p:sldId id="501" r:id="rId12"/>
    <p:sldId id="502" r:id="rId13"/>
    <p:sldId id="503" r:id="rId14"/>
    <p:sldId id="504" r:id="rId15"/>
    <p:sldId id="505" r:id="rId16"/>
    <p:sldId id="506" r:id="rId17"/>
    <p:sldId id="507" r:id="rId18"/>
    <p:sldId id="508" r:id="rId19"/>
    <p:sldId id="509" r:id="rId20"/>
    <p:sldId id="510" r:id="rId21"/>
    <p:sldId id="473" r:id="rId22"/>
    <p:sldId id="512" r:id="rId23"/>
    <p:sldId id="513" r:id="rId24"/>
    <p:sldId id="515" r:id="rId25"/>
    <p:sldId id="516" r:id="rId26"/>
    <p:sldId id="517" r:id="rId27"/>
    <p:sldId id="518" r:id="rId28"/>
    <p:sldId id="519" r:id="rId29"/>
    <p:sldId id="520" r:id="rId30"/>
    <p:sldId id="521" r:id="rId31"/>
    <p:sldId id="522" r:id="rId32"/>
    <p:sldId id="523" r:id="rId33"/>
    <p:sldId id="524" r:id="rId34"/>
    <p:sldId id="525" r:id="rId35"/>
    <p:sldId id="526" r:id="rId36"/>
    <p:sldId id="527" r:id="rId37"/>
    <p:sldId id="528" r:id="rId38"/>
    <p:sldId id="529" r:id="rId39"/>
    <p:sldId id="530" r:id="rId40"/>
    <p:sldId id="531" r:id="rId41"/>
    <p:sldId id="532" r:id="rId42"/>
    <p:sldId id="533" r:id="rId43"/>
    <p:sldId id="534" r:id="rId44"/>
    <p:sldId id="535" r:id="rId45"/>
    <p:sldId id="410" r:id="rId46"/>
    <p:sldId id="411" r:id="rId47"/>
    <p:sldId id="412" r:id="rId48"/>
    <p:sldId id="538" r:id="rId49"/>
    <p:sldId id="539" r:id="rId50"/>
    <p:sldId id="414" r:id="rId51"/>
    <p:sldId id="415" r:id="rId52"/>
    <p:sldId id="416" r:id="rId53"/>
    <p:sldId id="536" r:id="rId54"/>
    <p:sldId id="537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535" autoAdjust="0"/>
    <p:restoredTop sz="94444" autoAdjust="0"/>
  </p:normalViewPr>
  <p:slideViewPr>
    <p:cSldViewPr snapToGrid="0"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0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A15CB-E518-42D0-B086-3B1AF5864A87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DB2FB-1A1E-483C-8906-5BB705B55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5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36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29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78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6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2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0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71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34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34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60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581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90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477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667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570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999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278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970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93025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2421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51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696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55764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30069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2558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4228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4043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59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01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36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10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1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39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1819"/>
            <a:ext cx="7772400" cy="1415846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3602037"/>
            <a:ext cx="6894871" cy="2710273"/>
          </a:xfrm>
        </p:spPr>
        <p:txBody>
          <a:bodyPr/>
          <a:lstStyle>
            <a:lvl1pPr marL="0" indent="0" algn="ctr">
              <a:buNone/>
              <a:defRPr lang="en-US" sz="2400" b="1" smtClean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l-GR" sz="2800" dirty="0" smtClean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5800" y="62159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12"/>
          </p:nvPr>
        </p:nvSpPr>
        <p:spPr>
          <a:xfrm>
            <a:off x="3790950" y="1828800"/>
            <a:ext cx="4724400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28650" y="1798638"/>
            <a:ext cx="3101975" cy="4410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118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2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quarter" idx="12"/>
          </p:nvPr>
        </p:nvSpPr>
        <p:spPr>
          <a:xfrm>
            <a:off x="628650" y="1855788"/>
            <a:ext cx="7886700" cy="230505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8" name="Θέση εικόνας 7"/>
          <p:cNvSpPr>
            <a:spLocks noGrp="1"/>
          </p:cNvSpPr>
          <p:nvPr>
            <p:ph type="pic" sz="quarter" idx="13"/>
          </p:nvPr>
        </p:nvSpPr>
        <p:spPr>
          <a:xfrm>
            <a:off x="628650" y="4214813"/>
            <a:ext cx="7886700" cy="19478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7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54200"/>
            <a:ext cx="3890963" cy="4308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68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28650" y="1853430"/>
            <a:ext cx="3836988" cy="43092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4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0238" y="2160588"/>
            <a:ext cx="2949575" cy="37004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33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93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2"/>
          </p:nvPr>
        </p:nvSpPr>
        <p:spPr>
          <a:xfrm>
            <a:off x="628650" y="1854200"/>
            <a:ext cx="7886700" cy="3860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7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7"/>
          </p:nvPr>
        </p:nvSpPr>
        <p:spPr>
          <a:xfrm>
            <a:off x="62865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8"/>
          </p:nvPr>
        </p:nvSpPr>
        <p:spPr>
          <a:xfrm>
            <a:off x="4724400" y="184833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9"/>
          </p:nvPr>
        </p:nvSpPr>
        <p:spPr>
          <a:xfrm>
            <a:off x="473710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03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37100" y="1854200"/>
            <a:ext cx="3778250" cy="2044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682875" y="4075111"/>
            <a:ext cx="3778250" cy="203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2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1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27050" y="2311400"/>
            <a:ext cx="252095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302000" y="2311400"/>
            <a:ext cx="250190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76950" y="2311400"/>
            <a:ext cx="2495550" cy="318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52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53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1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415" y="338662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53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862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13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Θέση εικόνας 6"/>
          <p:cNvSpPr>
            <a:spLocks noGrp="1"/>
          </p:cNvSpPr>
          <p:nvPr>
            <p:ph type="pic" sz="quarter" idx="13"/>
          </p:nvPr>
        </p:nvSpPr>
        <p:spPr>
          <a:xfrm>
            <a:off x="628651" y="1794694"/>
            <a:ext cx="7886699" cy="38369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9" name="Θέση κειμένου 8"/>
          <p:cNvSpPr>
            <a:spLocks noGrp="1"/>
          </p:cNvSpPr>
          <p:nvPr>
            <p:ph type="body" sz="quarter" idx="14"/>
          </p:nvPr>
        </p:nvSpPr>
        <p:spPr>
          <a:xfrm>
            <a:off x="628650" y="5735636"/>
            <a:ext cx="7940675" cy="485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660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SmartArt 5"/>
          <p:cNvSpPr>
            <a:spLocks noGrp="1"/>
          </p:cNvSpPr>
          <p:nvPr>
            <p:ph type="dgm" sz="quarter" idx="12"/>
          </p:nvPr>
        </p:nvSpPr>
        <p:spPr>
          <a:xfrm>
            <a:off x="628650" y="1858963"/>
            <a:ext cx="7886700" cy="4261618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513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εικόνας 5"/>
          <p:cNvSpPr>
            <a:spLocks noGrp="1"/>
          </p:cNvSpPr>
          <p:nvPr>
            <p:ph type="pic" sz="quarter" idx="12"/>
          </p:nvPr>
        </p:nvSpPr>
        <p:spPr>
          <a:xfrm>
            <a:off x="628650" y="1843088"/>
            <a:ext cx="5300663" cy="42624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091238" y="1843088"/>
            <a:ext cx="2595562" cy="4233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0882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3889" y="6325416"/>
            <a:ext cx="6830668" cy="280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Ενότητα 3η. Αισθήσεις (Διάλεξη 1η)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4557" y="6325416"/>
            <a:ext cx="550793" cy="280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 rotWithShape="1">
          <a:blip r:embed="rId23" cstate="print"/>
          <a:srcRect l="1" r="85167"/>
          <a:stretch/>
        </p:blipFill>
        <p:spPr>
          <a:xfrm>
            <a:off x="628650" y="6164722"/>
            <a:ext cx="505239" cy="62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5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79" r:id="rId5"/>
    <p:sldLayoutId id="2147483686" r:id="rId6"/>
    <p:sldLayoutId id="2147483666" r:id="rId7"/>
    <p:sldLayoutId id="2147483671" r:id="rId8"/>
    <p:sldLayoutId id="2147483672" r:id="rId9"/>
    <p:sldLayoutId id="2147483673" r:id="rId10"/>
    <p:sldLayoutId id="2147483674" r:id="rId11"/>
    <p:sldLayoutId id="2147483685" r:id="rId12"/>
    <p:sldLayoutId id="2147483681" r:id="rId13"/>
    <p:sldLayoutId id="2147483682" r:id="rId14"/>
    <p:sldLayoutId id="2147483680" r:id="rId15"/>
    <p:sldLayoutId id="2147483669" r:id="rId16"/>
    <p:sldLayoutId id="2147483675" r:id="rId17"/>
    <p:sldLayoutId id="2147483676" r:id="rId18"/>
    <p:sldLayoutId id="2147483678" r:id="rId19"/>
    <p:sldLayoutId id="2147483677" r:id="rId20"/>
    <p:sldLayoutId id="2147483683" r:id="rId2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70C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Z</a:t>
            </a:r>
            <a:r>
              <a:rPr lang="el-GR" sz="4400" dirty="0" err="1"/>
              <a:t>ωολογία</a:t>
            </a:r>
            <a:r>
              <a:rPr lang="el-GR" sz="4400" dirty="0"/>
              <a:t> ΙΙ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Ενότητα 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l-GR" sz="2800" baseline="30000" dirty="0">
                <a:solidFill>
                  <a:schemeClr val="accent6">
                    <a:lumMod val="75000"/>
                  </a:schemeClr>
                </a:solidFill>
              </a:rPr>
              <a:t>η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. Ανοσία (Διάλεξη 1</a:t>
            </a:r>
            <a:r>
              <a:rPr lang="el-GR" sz="2800" baseline="30000" dirty="0">
                <a:solidFill>
                  <a:schemeClr val="accent6">
                    <a:lumMod val="75000"/>
                  </a:schemeClr>
                </a:solidFill>
              </a:rPr>
              <a:t>η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l-GR" sz="2800" dirty="0"/>
          </a:p>
          <a:p>
            <a:r>
              <a:rPr lang="el-GR" sz="2600" dirty="0" smtClean="0"/>
              <a:t>Σκαρλάτος Ντέντος, Επίκουρος Καθηγητής</a:t>
            </a:r>
            <a:endParaRPr lang="el-GR" sz="2600" dirty="0"/>
          </a:p>
          <a:p>
            <a:r>
              <a:rPr lang="el-GR" sz="2600" dirty="0"/>
              <a:t>Σχολή Θετικών Επιστημών</a:t>
            </a:r>
          </a:p>
          <a:p>
            <a:r>
              <a:rPr lang="el-GR" sz="2600" dirty="0" smtClean="0"/>
              <a:t>Τμήμα Βιολογίας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85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1548" y="382165"/>
            <a:ext cx="8515350" cy="1325563"/>
          </a:xfrm>
        </p:spPr>
        <p:txBody>
          <a:bodyPr>
            <a:noAutofit/>
          </a:bodyPr>
          <a:lstStyle/>
          <a:p>
            <a:r>
              <a:rPr lang="el-GR" altLang="en-US" sz="3600" dirty="0">
                <a:cs typeface="Times New Roman" panose="02020603050405020304" pitchFamily="18" charset="0"/>
              </a:rPr>
              <a:t>Έμφυτη Ανοσία-Άμυνα σε πολλές βαθμίδες</a:t>
            </a:r>
            <a:r>
              <a:rPr lang="en-GB" altLang="en-US" sz="3600" dirty="0">
                <a:cs typeface="Times New Roman" panose="02020603050405020304" pitchFamily="18" charset="0"/>
              </a:rPr>
              <a:t/>
            </a:r>
            <a:br>
              <a:rPr lang="en-GB" altLang="en-US" sz="3600" dirty="0">
                <a:cs typeface="Times New Roman" panose="02020603050405020304" pitchFamily="18" charset="0"/>
              </a:rPr>
            </a:br>
            <a:r>
              <a:rPr lang="el-GR" altLang="en-US" sz="3600" dirty="0" err="1" smtClean="0">
                <a:cs typeface="Times New Roman" panose="02020603050405020304" pitchFamily="18" charset="0"/>
              </a:rPr>
              <a:t>Πρωτείνες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 σήματα 2/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2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839153" y="5196732"/>
            <a:ext cx="6400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l-GR" altLang="en-US" sz="2000" b="1" dirty="0" err="1">
                <a:latin typeface="+mn-lt"/>
                <a:cs typeface="Times New Roman" panose="02020603050405020304" pitchFamily="18" charset="0"/>
              </a:rPr>
              <a:t>Ιντερφερόνη</a:t>
            </a:r>
            <a:r>
              <a:rPr lang="en-GB" altLang="en-US" sz="2000" b="1" dirty="0">
                <a:latin typeface="+mn-lt"/>
                <a:cs typeface="Times New Roman" panose="02020603050405020304" pitchFamily="18" charset="0"/>
              </a:rPr>
              <a:t>                                       </a:t>
            </a:r>
            <a:r>
              <a:rPr lang="el-GR" altLang="en-US" sz="2000" b="1" dirty="0" smtClean="0">
                <a:latin typeface="+mn-lt"/>
                <a:cs typeface="Times New Roman" panose="02020603050405020304" pitchFamily="18" charset="0"/>
              </a:rPr>
              <a:t>     </a:t>
            </a:r>
            <a:r>
              <a:rPr lang="en-GB" altLang="en-US" sz="2000" b="1" dirty="0" smtClean="0">
                <a:latin typeface="+mn-lt"/>
                <a:cs typeface="Times New Roman" panose="02020603050405020304" pitchFamily="18" charset="0"/>
              </a:rPr>
              <a:t>           </a:t>
            </a:r>
            <a:r>
              <a:rPr lang="en-GB" altLang="en-US" sz="2000" b="1" dirty="0">
                <a:latin typeface="+mn-lt"/>
                <a:cs typeface="Times New Roman" panose="02020603050405020304" pitchFamily="18" charset="0"/>
              </a:rPr>
              <a:t>TNF</a:t>
            </a:r>
            <a:endParaRPr lang="el-GR" altLang="en-US" sz="2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9998" y="432965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l-GR" sz="1200" dirty="0"/>
          </a:p>
        </p:txBody>
      </p:sp>
      <p:pic>
        <p:nvPicPr>
          <p:cNvPr id="13" name="Θέση περιεχομένου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273884"/>
            <a:ext cx="3886200" cy="2558561"/>
          </a:xfrm>
        </p:spPr>
      </p:pic>
      <p:pic>
        <p:nvPicPr>
          <p:cNvPr id="3" name="Θέση περιεχομένου 2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3" y="1991733"/>
            <a:ext cx="3886200" cy="2640549"/>
          </a:xfrm>
        </p:spPr>
      </p:pic>
      <p:sp>
        <p:nvSpPr>
          <p:cNvPr id="12" name="TextBox 11"/>
          <p:cNvSpPr txBox="1"/>
          <p:nvPr/>
        </p:nvSpPr>
        <p:spPr>
          <a:xfrm>
            <a:off x="8239953" y="438106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840082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7782" y="365126"/>
            <a:ext cx="8737600" cy="1325563"/>
          </a:xfrm>
        </p:spPr>
        <p:txBody>
          <a:bodyPr>
            <a:noAutofit/>
          </a:bodyPr>
          <a:lstStyle/>
          <a:p>
            <a:r>
              <a:rPr lang="el-GR" altLang="en-US" sz="3600" dirty="0">
                <a:cs typeface="Times New Roman" panose="02020603050405020304" pitchFamily="18" charset="0"/>
              </a:rPr>
              <a:t>Έμφυτη Ανοσία-Άμυνα σε πολλές βαθμίδες</a:t>
            </a:r>
            <a:r>
              <a:rPr lang="en-GB" altLang="en-US" sz="3600" dirty="0">
                <a:cs typeface="Times New Roman" panose="02020603050405020304" pitchFamily="18" charset="0"/>
              </a:rPr>
              <a:t/>
            </a:r>
            <a:br>
              <a:rPr lang="en-GB" altLang="en-US" sz="3600" dirty="0">
                <a:cs typeface="Times New Roman" panose="02020603050405020304" pitchFamily="18" charset="0"/>
              </a:rPr>
            </a:br>
            <a:r>
              <a:rPr lang="el-GR" altLang="en-US" sz="3600" dirty="0" smtClean="0">
                <a:cs typeface="Times New Roman" panose="02020603050405020304" pitchFamily="18" charset="0"/>
              </a:rPr>
              <a:t>Πρωτεϊνικά </a:t>
            </a:r>
            <a:r>
              <a:rPr lang="el-GR" altLang="en-US" sz="3600" dirty="0" err="1" smtClean="0">
                <a:cs typeface="Times New Roman" panose="02020603050405020304" pitchFamily="18" charset="0"/>
              </a:rPr>
              <a:t>σύμπλοκα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4686" y="1690689"/>
            <a:ext cx="8349096" cy="435350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altLang="en-US" sz="8000" b="1" dirty="0">
                <a:cs typeface="Times New Roman" panose="02020603050405020304" pitchFamily="18" charset="0"/>
              </a:rPr>
              <a:t>Το Συμπλήρωμα</a:t>
            </a:r>
            <a:r>
              <a:rPr lang="el-GR" altLang="en-US" sz="8000" dirty="0">
                <a:cs typeface="Times New Roman" panose="02020603050405020304" pitchFamily="18" charset="0"/>
              </a:rPr>
              <a:t>: Μια ομάδα ενζύμων (πάνω από 25) που ενεργοποιούνται ως συνέπεια αντίδρασης του οργανισμού σε εισβολείς.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l-GR" altLang="en-US" sz="8000" dirty="0">
                <a:cs typeface="Times New Roman" panose="02020603050405020304" pitchFamily="18" charset="0"/>
              </a:rPr>
              <a:t>Έχουμε </a:t>
            </a:r>
            <a:r>
              <a:rPr lang="el-GR" altLang="en-US" sz="8000" b="1" dirty="0">
                <a:cs typeface="Times New Roman" panose="02020603050405020304" pitchFamily="18" charset="0"/>
              </a:rPr>
              <a:t>2 οδούς </a:t>
            </a:r>
            <a:r>
              <a:rPr lang="el-GR" altLang="en-US" sz="8000" dirty="0">
                <a:cs typeface="Times New Roman" panose="02020603050405020304" pitchFamily="18" charset="0"/>
              </a:rPr>
              <a:t>που έχουν πολλά κοινά και μη κοινά στοιχεία: </a:t>
            </a:r>
          </a:p>
          <a:p>
            <a:pPr>
              <a:lnSpc>
                <a:spcPct val="110000"/>
              </a:lnSpc>
            </a:pPr>
            <a:r>
              <a:rPr lang="el-GR" altLang="en-US" sz="8000" dirty="0">
                <a:cs typeface="Times New Roman" panose="02020603050405020304" pitchFamily="18" charset="0"/>
              </a:rPr>
              <a:t>Την </a:t>
            </a:r>
            <a:r>
              <a:rPr lang="el-GR" altLang="en-US" sz="8000" b="1" dirty="0">
                <a:cs typeface="Times New Roman" panose="02020603050405020304" pitchFamily="18" charset="0"/>
              </a:rPr>
              <a:t>κλασική οδό </a:t>
            </a:r>
            <a:r>
              <a:rPr lang="el-GR" altLang="en-US" sz="8000" dirty="0">
                <a:cs typeface="Times New Roman" panose="02020603050405020304" pitchFamily="18" charset="0"/>
              </a:rPr>
              <a:t>που εξαρτάται από αντισώματα και ανήκει στην </a:t>
            </a:r>
            <a:r>
              <a:rPr lang="el-GR" altLang="en-US" sz="8000" b="1" dirty="0">
                <a:cs typeface="Times New Roman" panose="02020603050405020304" pitchFamily="18" charset="0"/>
              </a:rPr>
              <a:t>επίκτητη ανοσία </a:t>
            </a:r>
            <a:r>
              <a:rPr lang="el-GR" altLang="en-US" sz="8000" dirty="0">
                <a:cs typeface="Times New Roman" panose="02020603050405020304" pitchFamily="18" charset="0"/>
              </a:rPr>
              <a:t>(βλέπε παρακάτω)</a:t>
            </a:r>
          </a:p>
          <a:p>
            <a:pPr>
              <a:lnSpc>
                <a:spcPct val="110000"/>
              </a:lnSpc>
            </a:pPr>
            <a:r>
              <a:rPr lang="el-GR" altLang="en-US" sz="8000" dirty="0">
                <a:cs typeface="Times New Roman" panose="02020603050405020304" pitchFamily="18" charset="0"/>
              </a:rPr>
              <a:t>Την </a:t>
            </a:r>
            <a:r>
              <a:rPr lang="el-GR" altLang="en-US" sz="8000" b="1" dirty="0">
                <a:cs typeface="Times New Roman" panose="02020603050405020304" pitchFamily="18" charset="0"/>
              </a:rPr>
              <a:t>εναλλακτική οδό </a:t>
            </a:r>
            <a:r>
              <a:rPr lang="el-GR" altLang="en-US" sz="8000" dirty="0">
                <a:cs typeface="Times New Roman" panose="02020603050405020304" pitchFamily="18" charset="0"/>
              </a:rPr>
              <a:t>που αποτελεί στοιχείο της </a:t>
            </a:r>
            <a:r>
              <a:rPr lang="el-GR" altLang="en-US" sz="8000" b="1" dirty="0">
                <a:cs typeface="Times New Roman" panose="02020603050405020304" pitchFamily="18" charset="0"/>
              </a:rPr>
              <a:t>έμφυτης ανοσίας</a:t>
            </a:r>
            <a:r>
              <a:rPr lang="el-GR" altLang="en-US" sz="8000" dirty="0"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l-GR" altLang="en-US" sz="8000" dirty="0">
                <a:cs typeface="Times New Roman" panose="02020603050405020304" pitchFamily="18" charset="0"/>
              </a:rPr>
              <a:t>Λειτουργεί ως ένας καταρράκτης ενεργοποιήσεων και προκαλεί λύση των κυττάρων των εισβολέων, βακτηρίων ή ιών δημιουργώντας τρύπες στην κυτταρική μεμβράνη που οδηγούν σε λύση των κυττάρων των εισβολέων. </a:t>
            </a:r>
            <a:endParaRPr lang="en-GB" altLang="en-US" sz="8000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l-GR" altLang="en-US" sz="8000" dirty="0">
                <a:cs typeface="Times New Roman" panose="02020603050405020304" pitchFamily="18" charset="0"/>
              </a:rPr>
              <a:t>Λειτουργεί επίσης στη διαδικασία του </a:t>
            </a:r>
            <a:r>
              <a:rPr lang="el-GR" altLang="en-US" sz="8000" b="1" dirty="0" err="1">
                <a:cs typeface="Times New Roman" panose="02020603050405020304" pitchFamily="18" charset="0"/>
              </a:rPr>
              <a:t>οψωνισμού</a:t>
            </a:r>
            <a:r>
              <a:rPr lang="el-GR" altLang="en-US" sz="8000" dirty="0">
                <a:cs typeface="Times New Roman" panose="02020603050405020304" pitchFamily="18" charset="0"/>
              </a:rPr>
              <a:t> </a:t>
            </a:r>
            <a:endParaRPr lang="en-GB" altLang="en-US" sz="8000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l-GR" altLang="en-US" sz="8000" dirty="0">
                <a:cs typeface="Times New Roman" panose="02020603050405020304" pitchFamily="18" charset="0"/>
              </a:rPr>
              <a:t>Στην παραγωγή φλεγμονής και στην ενεργοποίηση άλλων ανοσολογικών </a:t>
            </a:r>
            <a:r>
              <a:rPr lang="el-GR" altLang="en-US" sz="8000" dirty="0" smtClean="0">
                <a:cs typeface="Times New Roman" panose="02020603050405020304" pitchFamily="18" charset="0"/>
              </a:rPr>
              <a:t>αντιδράσεων.</a:t>
            </a:r>
            <a:endParaRPr lang="en-GB" altLang="en-US" sz="8000" dirty="0"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l-GR" altLang="en-US" sz="8000" b="1" dirty="0" smtClean="0">
                <a:cs typeface="Times New Roman" panose="02020603050405020304" pitchFamily="18" charset="0"/>
              </a:rPr>
              <a:t>Παρόμοιο </a:t>
            </a:r>
            <a:r>
              <a:rPr lang="el-GR" altLang="en-US" sz="8000" b="1" dirty="0">
                <a:cs typeface="Times New Roman" panose="02020603050405020304" pitchFamily="18" charset="0"/>
              </a:rPr>
              <a:t>σύστημα έχει </a:t>
            </a:r>
            <a:r>
              <a:rPr lang="el-GR" altLang="en-US" sz="8000" b="1" dirty="0" err="1">
                <a:cs typeface="Times New Roman" panose="02020603050405020304" pitchFamily="18" charset="0"/>
              </a:rPr>
              <a:t>ταυτοποιηθεί</a:t>
            </a:r>
            <a:r>
              <a:rPr lang="el-GR" altLang="en-US" sz="8000" b="1" dirty="0">
                <a:cs typeface="Times New Roman" panose="02020603050405020304" pitchFamily="18" charset="0"/>
              </a:rPr>
              <a:t> στα Καρκινοειδή (Αρθρόποδα</a:t>
            </a:r>
            <a:r>
              <a:rPr lang="el-GR" altLang="en-US" sz="8000" b="1" dirty="0" smtClean="0">
                <a:cs typeface="Times New Roman" panose="02020603050405020304" pitchFamily="18" charset="0"/>
              </a:rPr>
              <a:t>).</a:t>
            </a:r>
            <a:endParaRPr lang="el-GR" altLang="en-US" sz="8000" b="1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26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7782" y="365126"/>
            <a:ext cx="8737600" cy="1325563"/>
          </a:xfrm>
        </p:spPr>
        <p:txBody>
          <a:bodyPr>
            <a:noAutofit/>
          </a:bodyPr>
          <a:lstStyle/>
          <a:p>
            <a:r>
              <a:rPr lang="el-GR" altLang="en-US" sz="3600" dirty="0">
                <a:cs typeface="Times New Roman" panose="02020603050405020304" pitchFamily="18" charset="0"/>
              </a:rPr>
              <a:t>Έμφυτη Ανοσία-Άμυνα σε πολλές βαθμίδες</a:t>
            </a:r>
            <a:r>
              <a:rPr lang="en-GB" altLang="en-US" sz="3600" dirty="0">
                <a:cs typeface="Times New Roman" panose="02020603050405020304" pitchFamily="18" charset="0"/>
              </a:rPr>
              <a:t/>
            </a:r>
            <a:br>
              <a:rPr lang="en-GB" altLang="en-US" sz="3600" dirty="0">
                <a:cs typeface="Times New Roman" panose="02020603050405020304" pitchFamily="18" charset="0"/>
              </a:rPr>
            </a:br>
            <a:r>
              <a:rPr lang="el-GR" altLang="en-US" sz="3600" dirty="0" err="1" smtClean="0">
                <a:cs typeface="Times New Roman" panose="02020603050405020304" pitchFamily="18" charset="0"/>
              </a:rPr>
              <a:t>Αντιμικροβιακά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 πεπτίδια 1/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2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4685" y="1690688"/>
            <a:ext cx="8450697" cy="4634727"/>
          </a:xfrm>
        </p:spPr>
        <p:txBody>
          <a:bodyPr>
            <a:normAutofit/>
          </a:bodyPr>
          <a:lstStyle/>
          <a:p>
            <a:r>
              <a:rPr lang="el-GR" altLang="en-US" sz="2000" dirty="0" smtClean="0">
                <a:cs typeface="Times New Roman" panose="02020603050405020304" pitchFamily="18" charset="0"/>
              </a:rPr>
              <a:t>Μετά την ανακάλυψή τους στα </a:t>
            </a:r>
            <a:r>
              <a:rPr lang="el-GR" altLang="en-US" sz="2000" b="1" dirty="0" smtClean="0">
                <a:cs typeface="Times New Roman" panose="02020603050405020304" pitchFamily="18" charset="0"/>
              </a:rPr>
              <a:t>Ασπόνδυλα, </a:t>
            </a:r>
            <a:r>
              <a:rPr lang="el-GR" altLang="en-US" sz="2000" dirty="0" smtClean="0">
                <a:cs typeface="Times New Roman" panose="02020603050405020304" pitchFamily="18" charset="0"/>
              </a:rPr>
              <a:t>τα </a:t>
            </a:r>
            <a:r>
              <a:rPr lang="el-GR" altLang="en-US" sz="2000" dirty="0" err="1" smtClean="0">
                <a:cs typeface="Times New Roman" panose="02020603050405020304" pitchFamily="18" charset="0"/>
              </a:rPr>
              <a:t>αντιμικροβιακά</a:t>
            </a:r>
            <a:r>
              <a:rPr lang="el-GR" altLang="en-US" sz="2000" dirty="0" smtClean="0">
                <a:cs typeface="Times New Roman" panose="02020603050405020304" pitchFamily="18" charset="0"/>
              </a:rPr>
              <a:t> πεπτίδια έχουν βρεθεί και στα </a:t>
            </a:r>
            <a:r>
              <a:rPr lang="el-GR" altLang="en-US" sz="2000" dirty="0" err="1" smtClean="0">
                <a:cs typeface="Times New Roman" panose="02020603050405020304" pitchFamily="18" charset="0"/>
              </a:rPr>
              <a:t>Σπονδυλόζωα</a:t>
            </a:r>
            <a:r>
              <a:rPr lang="el-GR" altLang="en-US" sz="2000" dirty="0" smtClean="0">
                <a:cs typeface="Times New Roman" panose="02020603050405020304" pitchFamily="18" charset="0"/>
              </a:rPr>
              <a:t>. </a:t>
            </a:r>
          </a:p>
          <a:p>
            <a:r>
              <a:rPr lang="el-GR" altLang="en-US" sz="2000" dirty="0" smtClean="0">
                <a:cs typeface="Times New Roman" panose="02020603050405020304" pitchFamily="18" charset="0"/>
              </a:rPr>
              <a:t>Εκκρίνονται από τα </a:t>
            </a:r>
            <a:r>
              <a:rPr lang="el-GR" altLang="en-US" sz="2000" dirty="0" err="1" smtClean="0">
                <a:cs typeface="Times New Roman" panose="02020603050405020304" pitchFamily="18" charset="0"/>
              </a:rPr>
              <a:t>μακροφάγα</a:t>
            </a:r>
            <a:r>
              <a:rPr lang="el-GR" altLang="en-US" sz="2000" dirty="0" smtClean="0">
                <a:cs typeface="Times New Roman" panose="02020603050405020304" pitchFamily="18" charset="0"/>
              </a:rPr>
              <a:t>, τα ουδετερόφιλα, τα </a:t>
            </a:r>
            <a:r>
              <a:rPr lang="el-GR" altLang="en-US" sz="2000" dirty="0" err="1" smtClean="0">
                <a:cs typeface="Times New Roman" panose="02020603050405020304" pitchFamily="18" charset="0"/>
              </a:rPr>
              <a:t>ηωσινόφιλα</a:t>
            </a:r>
            <a:r>
              <a:rPr lang="el-GR" altLang="en-US" sz="2000" dirty="0" smtClean="0">
                <a:cs typeface="Times New Roman" panose="02020603050405020304" pitchFamily="18" charset="0"/>
              </a:rPr>
              <a:t> αλλά και άλλα επιθηλιακά κύτταρα. </a:t>
            </a:r>
          </a:p>
          <a:p>
            <a:r>
              <a:rPr lang="el-GR" altLang="en-US" sz="2000" dirty="0" smtClean="0">
                <a:cs typeface="Times New Roman" panose="02020603050405020304" pitchFamily="18" charset="0"/>
              </a:rPr>
              <a:t>Δεν εμφανίζουν υψηλή εξειδίκευση αλλά έχουν ειδική στόχευση για διαφορετικές ομάδες βακτηρίων. </a:t>
            </a:r>
            <a:endParaRPr lang="el-GR" altLang="en-US" sz="2000" dirty="0"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35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7782" y="365126"/>
            <a:ext cx="8737600" cy="1325563"/>
          </a:xfrm>
        </p:spPr>
        <p:txBody>
          <a:bodyPr>
            <a:noAutofit/>
          </a:bodyPr>
          <a:lstStyle/>
          <a:p>
            <a:r>
              <a:rPr lang="el-GR" altLang="en-US" sz="3600" dirty="0">
                <a:cs typeface="Times New Roman" panose="02020603050405020304" pitchFamily="18" charset="0"/>
              </a:rPr>
              <a:t>Έμφυτη Ανοσία-Άμυνα σε πολλές βαθμίδες</a:t>
            </a:r>
            <a:r>
              <a:rPr lang="en-GB" altLang="en-US" sz="3600" dirty="0">
                <a:cs typeface="Times New Roman" panose="02020603050405020304" pitchFamily="18" charset="0"/>
              </a:rPr>
              <a:t/>
            </a:r>
            <a:br>
              <a:rPr lang="en-GB" altLang="en-US" sz="3600" dirty="0">
                <a:cs typeface="Times New Roman" panose="02020603050405020304" pitchFamily="18" charset="0"/>
              </a:rPr>
            </a:br>
            <a:r>
              <a:rPr lang="el-GR" altLang="en-US" sz="3600" dirty="0" err="1" smtClean="0">
                <a:cs typeface="Times New Roman" panose="02020603050405020304" pitchFamily="18" charset="0"/>
              </a:rPr>
              <a:t>Αντιμικροβιακά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 πεπτίδια 2/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2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4685" y="1690688"/>
            <a:ext cx="8450697" cy="463472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l-GR" altLang="en-US" sz="2900" dirty="0" err="1">
                <a:cs typeface="Times New Roman" panose="02020603050405020304" pitchFamily="18" charset="0"/>
              </a:rPr>
              <a:t>Δρούν</a:t>
            </a:r>
            <a:r>
              <a:rPr lang="el-GR" altLang="en-US" sz="2900" dirty="0">
                <a:cs typeface="Times New Roman" panose="02020603050405020304" pitchFamily="18" charset="0"/>
              </a:rPr>
              <a:t> είτε: </a:t>
            </a:r>
            <a:r>
              <a:rPr lang="en-GB" altLang="en-US" sz="2900" dirty="0">
                <a:cs typeface="Times New Roman" panose="02020603050405020304" pitchFamily="18" charset="0"/>
              </a:rPr>
              <a:t> </a:t>
            </a:r>
            <a:endParaRPr lang="el-GR" altLang="en-US" sz="2900" dirty="0"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l-GR" altLang="en-US" sz="2900" b="1" dirty="0">
                <a:cs typeface="Times New Roman" panose="02020603050405020304" pitchFamily="18" charset="0"/>
              </a:rPr>
              <a:t>1</a:t>
            </a:r>
            <a:r>
              <a:rPr lang="el-GR" altLang="en-US" sz="2900" b="1" dirty="0" smtClean="0">
                <a:cs typeface="Times New Roman" panose="02020603050405020304" pitchFamily="18" charset="0"/>
              </a:rPr>
              <a:t>) Δημιουργώντας </a:t>
            </a:r>
            <a:r>
              <a:rPr lang="el-GR" altLang="en-US" sz="2900" b="1" dirty="0">
                <a:cs typeface="Times New Roman" panose="02020603050405020304" pitchFamily="18" charset="0"/>
              </a:rPr>
              <a:t>πόρους στη μεμβράνη των βακτηρίων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l-GR" altLang="en-US" sz="2900" b="1" dirty="0">
                <a:cs typeface="Times New Roman" panose="02020603050405020304" pitchFamily="18" charset="0"/>
              </a:rPr>
              <a:t>2</a:t>
            </a:r>
            <a:r>
              <a:rPr lang="el-GR" altLang="en-US" sz="2900" b="1" dirty="0" smtClean="0">
                <a:cs typeface="Times New Roman" panose="02020603050405020304" pitchFamily="18" charset="0"/>
              </a:rPr>
              <a:t>) Παρεμποδίζοντας </a:t>
            </a:r>
            <a:r>
              <a:rPr lang="el-GR" altLang="en-US" sz="2900" b="1" dirty="0">
                <a:cs typeface="Times New Roman" panose="02020603050405020304" pitchFamily="18" charset="0"/>
              </a:rPr>
              <a:t>μεταβολικούς μηχανισμούς στα βακτήρια </a:t>
            </a:r>
          </a:p>
          <a:p>
            <a:pPr>
              <a:lnSpc>
                <a:spcPct val="110000"/>
              </a:lnSpc>
            </a:pPr>
            <a:r>
              <a:rPr lang="el-GR" altLang="en-US" sz="2900" dirty="0">
                <a:cs typeface="Times New Roman" panose="02020603050405020304" pitchFamily="18" charset="0"/>
              </a:rPr>
              <a:t>Προκαλούν θανάτωση των βακτηρίων</a:t>
            </a:r>
          </a:p>
          <a:p>
            <a:pPr>
              <a:lnSpc>
                <a:spcPct val="110000"/>
              </a:lnSpc>
            </a:pPr>
            <a:r>
              <a:rPr lang="el-GR" altLang="en-US" sz="2900" dirty="0">
                <a:cs typeface="Times New Roman" panose="02020603050405020304" pitchFamily="18" charset="0"/>
              </a:rPr>
              <a:t>Στα Θηλαστικά ονομάζονται </a:t>
            </a:r>
            <a:r>
              <a:rPr lang="el-GR" altLang="en-US" sz="2900" b="1" dirty="0" err="1">
                <a:cs typeface="Times New Roman" panose="02020603050405020304" pitchFamily="18" charset="0"/>
              </a:rPr>
              <a:t>Ντιφενσίνες</a:t>
            </a:r>
            <a:r>
              <a:rPr lang="el-GR" altLang="en-US" sz="2900" dirty="0">
                <a:cs typeface="Times New Roman" panose="02020603050405020304" pitchFamily="18" charset="0"/>
              </a:rPr>
              <a:t> (</a:t>
            </a:r>
            <a:r>
              <a:rPr lang="en-GB" altLang="en-US" sz="2900" dirty="0" err="1">
                <a:cs typeface="Times New Roman" panose="02020603050405020304" pitchFamily="18" charset="0"/>
              </a:rPr>
              <a:t>defensins</a:t>
            </a:r>
            <a:r>
              <a:rPr lang="en-GB" altLang="en-US" sz="2900" dirty="0">
                <a:cs typeface="Times New Roman" panose="02020603050405020304" pitchFamily="18" charset="0"/>
              </a:rPr>
              <a:t>)</a:t>
            </a:r>
            <a:r>
              <a:rPr lang="el-GR" altLang="en-US" sz="2900" dirty="0">
                <a:cs typeface="Times New Roman" panose="02020603050405020304" pitchFamily="18" charset="0"/>
              </a:rPr>
              <a:t> ή </a:t>
            </a:r>
            <a:r>
              <a:rPr lang="el-GR" altLang="en-US" sz="2900" dirty="0" err="1">
                <a:cs typeface="Times New Roman" panose="02020603050405020304" pitchFamily="18" charset="0"/>
              </a:rPr>
              <a:t>Αμυντίνες</a:t>
            </a:r>
            <a:endParaRPr lang="el-GR" altLang="en-US" sz="2900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l-GR" altLang="en-US" sz="2900" dirty="0">
                <a:cs typeface="Times New Roman" panose="02020603050405020304" pitchFamily="18" charset="0"/>
              </a:rPr>
              <a:t>Η παραγωγή και έκκριση των πεπτιδίων αυτών γίνεται όταν μια </a:t>
            </a:r>
            <a:r>
              <a:rPr lang="el-GR" altLang="en-US" sz="2900" b="1" dirty="0">
                <a:cs typeface="Times New Roman" panose="02020603050405020304" pitchFamily="18" charset="0"/>
              </a:rPr>
              <a:t>μικροβιακή </a:t>
            </a:r>
            <a:r>
              <a:rPr lang="el-GR" altLang="en-US" sz="2900" dirty="0">
                <a:cs typeface="Times New Roman" panose="02020603050405020304" pitchFamily="18" charset="0"/>
              </a:rPr>
              <a:t>ουσία ενεργοποιήσει ένα υποδοχέα της οικογένειας των </a:t>
            </a:r>
            <a:r>
              <a:rPr lang="en-GB" altLang="en-US" sz="2900" b="1" dirty="0">
                <a:cs typeface="Times New Roman" panose="02020603050405020304" pitchFamily="18" charset="0"/>
              </a:rPr>
              <a:t>TLR</a:t>
            </a:r>
            <a:r>
              <a:rPr lang="el-GR" altLang="en-US" sz="2900" b="1" dirty="0">
                <a:cs typeface="Times New Roman" panose="02020603050405020304" pitchFamily="18" charset="0"/>
              </a:rPr>
              <a:t> υποδοχέων (</a:t>
            </a:r>
            <a:r>
              <a:rPr lang="en-GB" altLang="en-US" sz="2900" b="1" dirty="0">
                <a:cs typeface="Times New Roman" panose="02020603050405020304" pitchFamily="18" charset="0"/>
              </a:rPr>
              <a:t>Toll-like Receptor).</a:t>
            </a:r>
            <a:r>
              <a:rPr lang="el-GR" altLang="en-US" sz="2900" b="1" dirty="0">
                <a:cs typeface="Times New Roman" panose="02020603050405020304" pitchFamily="18" charset="0"/>
              </a:rPr>
              <a:t> </a:t>
            </a:r>
            <a:r>
              <a:rPr lang="el-GR" altLang="en-US" sz="2900" dirty="0">
                <a:cs typeface="Times New Roman" panose="02020603050405020304" pitchFamily="18" charset="0"/>
              </a:rPr>
              <a:t>Ο υποδοχέας αυτός ενεργοποιεί </a:t>
            </a:r>
            <a:r>
              <a:rPr lang="el-GR" altLang="en-US" sz="2900" dirty="0" err="1">
                <a:cs typeface="Times New Roman" panose="02020603050405020304" pitchFamily="18" charset="0"/>
              </a:rPr>
              <a:t>σηματοδοτικό</a:t>
            </a:r>
            <a:r>
              <a:rPr lang="el-GR" altLang="en-US" sz="2900" dirty="0">
                <a:cs typeface="Times New Roman" panose="02020603050405020304" pitchFamily="18" charset="0"/>
              </a:rPr>
              <a:t> μονοπάτι που προκαλεί την παραγωγή πεπτιδίου ειδικού για το </a:t>
            </a:r>
            <a:r>
              <a:rPr lang="el-GR" altLang="en-US" sz="2900" b="1" dirty="0">
                <a:cs typeface="Times New Roman" panose="02020603050405020304" pitchFamily="18" charset="0"/>
              </a:rPr>
              <a:t>είδος του μικροβίου </a:t>
            </a:r>
            <a:r>
              <a:rPr lang="el-GR" altLang="en-US" sz="2900" dirty="0">
                <a:cs typeface="Times New Roman" panose="02020603050405020304" pitchFamily="18" charset="0"/>
              </a:rPr>
              <a:t>που παράγει την ουσία. </a:t>
            </a:r>
          </a:p>
          <a:p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91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7782" y="365126"/>
            <a:ext cx="8737600" cy="1325563"/>
          </a:xfrm>
        </p:spPr>
        <p:txBody>
          <a:bodyPr>
            <a:noAutofit/>
          </a:bodyPr>
          <a:lstStyle/>
          <a:p>
            <a:r>
              <a:rPr lang="el-GR" altLang="en-US" sz="3600" dirty="0">
                <a:cs typeface="Times New Roman" panose="02020603050405020304" pitchFamily="18" charset="0"/>
              </a:rPr>
              <a:t>Έμφυτη Ανοσία-Άμυνα σε πολλές βαθμίδες</a:t>
            </a:r>
            <a:r>
              <a:rPr lang="en-GB" altLang="en-US" sz="3600" dirty="0">
                <a:cs typeface="Times New Roman" panose="02020603050405020304" pitchFamily="18" charset="0"/>
              </a:rPr>
              <a:t/>
            </a:r>
            <a:br>
              <a:rPr lang="en-GB" altLang="en-US" sz="3600" dirty="0">
                <a:cs typeface="Times New Roman" panose="02020603050405020304" pitchFamily="18" charset="0"/>
              </a:rPr>
            </a:br>
            <a:r>
              <a:rPr lang="el-GR" altLang="en-US" sz="3600" dirty="0" smtClean="0">
                <a:cs typeface="Times New Roman" panose="02020603050405020304" pitchFamily="18" charset="0"/>
              </a:rPr>
              <a:t>Φαγοκυττάρωση 1/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2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4685" y="1690688"/>
            <a:ext cx="8450697" cy="463472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l-GR" altLang="en-US" sz="2400" dirty="0">
                <a:cs typeface="Times New Roman" panose="02020603050405020304" pitchFamily="18" charset="0"/>
              </a:rPr>
              <a:t>Είναι η διαδικασία αναγνώρισης και καταστροφής ουσιών που δεν είναι του ίδιου οργανισμού (</a:t>
            </a:r>
            <a:r>
              <a:rPr lang="en-GB" altLang="en-US" sz="2400" b="1" dirty="0" err="1">
                <a:cs typeface="Times New Roman" panose="02020603050405020304" pitchFamily="18" charset="0"/>
              </a:rPr>
              <a:t>nonself</a:t>
            </a:r>
            <a:r>
              <a:rPr lang="en-GB" altLang="en-US" sz="2400" b="1" dirty="0" smtClean="0">
                <a:cs typeface="Times New Roman" panose="02020603050405020304" pitchFamily="18" charset="0"/>
              </a:rPr>
              <a:t>)</a:t>
            </a:r>
            <a:r>
              <a:rPr lang="el-GR" altLang="en-US" sz="2400" b="1" dirty="0" smtClean="0">
                <a:cs typeface="Times New Roman" panose="02020603050405020304" pitchFamily="18" charset="0"/>
              </a:rPr>
              <a:t>.</a:t>
            </a:r>
            <a:endParaRPr lang="en-GB" altLang="en-US" sz="2400" b="1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l-GR" altLang="en-US" sz="2400" dirty="0">
                <a:cs typeface="Times New Roman" panose="02020603050405020304" pitchFamily="18" charset="0"/>
              </a:rPr>
              <a:t>Συναντάται </a:t>
            </a:r>
            <a:r>
              <a:rPr lang="el-GR" altLang="en-US" sz="2400" b="1" dirty="0">
                <a:cs typeface="Times New Roman" panose="02020603050405020304" pitchFamily="18" charset="0"/>
              </a:rPr>
              <a:t>σε όλα τα </a:t>
            </a:r>
            <a:r>
              <a:rPr lang="el-GR" altLang="en-US" sz="2400" b="1" dirty="0" err="1">
                <a:cs typeface="Times New Roman" panose="02020603050405020304" pitchFamily="18" charset="0"/>
              </a:rPr>
              <a:t>μετάζωα</a:t>
            </a:r>
            <a:r>
              <a:rPr lang="el-GR" altLang="en-US" sz="2400" b="1" dirty="0">
                <a:cs typeface="Times New Roman" panose="02020603050405020304" pitchFamily="18" charset="0"/>
              </a:rPr>
              <a:t> </a:t>
            </a:r>
            <a:r>
              <a:rPr lang="el-GR" altLang="en-US" sz="2400" dirty="0">
                <a:cs typeface="Times New Roman" panose="02020603050405020304" pitchFamily="18" charset="0"/>
              </a:rPr>
              <a:t>και αποτελεί </a:t>
            </a:r>
            <a:r>
              <a:rPr lang="el-GR" altLang="en-US" sz="2400" b="1" dirty="0">
                <a:cs typeface="Times New Roman" panose="02020603050405020304" pitchFamily="18" charset="0"/>
              </a:rPr>
              <a:t>μηχανισμό διατροφής </a:t>
            </a:r>
            <a:r>
              <a:rPr lang="el-GR" altLang="en-US" sz="2400" dirty="0">
                <a:cs typeface="Times New Roman" panose="02020603050405020304" pitchFamily="18" charset="0"/>
              </a:rPr>
              <a:t>για πολλούς </a:t>
            </a:r>
            <a:r>
              <a:rPr lang="el-GR" altLang="en-US" sz="2400" b="1" dirty="0">
                <a:cs typeface="Times New Roman" panose="02020603050405020304" pitchFamily="18" charset="0"/>
              </a:rPr>
              <a:t>μονοκύτταρους οργανισμούς</a:t>
            </a:r>
            <a:r>
              <a:rPr lang="el-GR" altLang="en-US" sz="2400" dirty="0"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l-GR" altLang="en-US" sz="2400" dirty="0">
                <a:cs typeface="Times New Roman" panose="02020603050405020304" pitchFamily="18" charset="0"/>
              </a:rPr>
              <a:t>Αρχίζει με την </a:t>
            </a:r>
            <a:r>
              <a:rPr lang="el-GR" altLang="en-US" sz="2400" b="1" dirty="0">
                <a:cs typeface="Times New Roman" panose="02020603050405020304" pitchFamily="18" charset="0"/>
              </a:rPr>
              <a:t>εγκόλπωση</a:t>
            </a:r>
            <a:r>
              <a:rPr lang="el-GR" altLang="en-US" sz="2400" dirty="0">
                <a:cs typeface="Times New Roman" panose="02020603050405020304" pitchFamily="18" charset="0"/>
              </a:rPr>
              <a:t> του ξένου σώματος </a:t>
            </a:r>
            <a:r>
              <a:rPr lang="el-GR" altLang="en-US" sz="2400" b="1" dirty="0">
                <a:cs typeface="Times New Roman" panose="02020603050405020304" pitchFamily="18" charset="0"/>
              </a:rPr>
              <a:t>σε </a:t>
            </a:r>
            <a:r>
              <a:rPr lang="el-GR" altLang="en-US" sz="2400" b="1" dirty="0" err="1" smtClean="0">
                <a:cs typeface="Times New Roman" panose="02020603050405020304" pitchFamily="18" charset="0"/>
              </a:rPr>
              <a:t>κενοτόπιο</a:t>
            </a:r>
            <a:r>
              <a:rPr lang="el-GR" altLang="en-US" sz="2400" b="1" dirty="0" smtClean="0">
                <a:cs typeface="Times New Roman" panose="02020603050405020304" pitchFamily="18" charset="0"/>
              </a:rPr>
              <a:t>.</a:t>
            </a:r>
            <a:endParaRPr lang="el-GR" altLang="en-US" sz="2400" b="1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l-GR" altLang="en-US" sz="2400" dirty="0" err="1">
                <a:cs typeface="Times New Roman" panose="02020603050405020304" pitchFamily="18" charset="0"/>
              </a:rPr>
              <a:t>Σύμπτηξη</a:t>
            </a:r>
            <a:r>
              <a:rPr lang="el-GR" altLang="en-US" sz="2400" dirty="0">
                <a:cs typeface="Times New Roman" panose="02020603050405020304" pitchFamily="18" charset="0"/>
              </a:rPr>
              <a:t> </a:t>
            </a:r>
            <a:r>
              <a:rPr lang="el-GR" altLang="en-US" sz="2400" b="1" dirty="0" err="1">
                <a:cs typeface="Times New Roman" panose="02020603050405020304" pitchFamily="18" charset="0"/>
              </a:rPr>
              <a:t>κενοτόπιου</a:t>
            </a:r>
            <a:r>
              <a:rPr lang="el-GR" altLang="en-US" sz="2400" b="1" dirty="0">
                <a:cs typeface="Times New Roman" panose="02020603050405020304" pitchFamily="18" charset="0"/>
              </a:rPr>
              <a:t> </a:t>
            </a:r>
            <a:r>
              <a:rPr lang="el-GR" altLang="en-US" sz="2400" dirty="0">
                <a:cs typeface="Times New Roman" panose="02020603050405020304" pitchFamily="18" charset="0"/>
              </a:rPr>
              <a:t>με </a:t>
            </a:r>
            <a:r>
              <a:rPr lang="el-GR" altLang="en-US" sz="2400" b="1" dirty="0" err="1" smtClean="0">
                <a:cs typeface="Times New Roman" panose="02020603050405020304" pitchFamily="18" charset="0"/>
              </a:rPr>
              <a:t>λυσοσώματα</a:t>
            </a:r>
            <a:r>
              <a:rPr lang="el-GR" altLang="en-US" sz="2400" b="1" dirty="0" smtClean="0">
                <a:cs typeface="Times New Roman" panose="02020603050405020304" pitchFamily="18" charset="0"/>
              </a:rPr>
              <a:t>.</a:t>
            </a:r>
            <a:endParaRPr lang="el-GR" altLang="en-US" sz="2400" b="1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l-GR" altLang="en-US" sz="2400" b="1" dirty="0">
                <a:cs typeface="Times New Roman" panose="02020603050405020304" pitchFamily="18" charset="0"/>
              </a:rPr>
              <a:t>Πρωτεόλυση</a:t>
            </a:r>
            <a:r>
              <a:rPr lang="el-GR" altLang="en-US" sz="2400" dirty="0">
                <a:cs typeface="Times New Roman" panose="02020603050405020304" pitchFamily="18" charset="0"/>
              </a:rPr>
              <a:t> ξένου </a:t>
            </a:r>
            <a:r>
              <a:rPr lang="el-GR" altLang="en-US" sz="2400" dirty="0" smtClean="0">
                <a:cs typeface="Times New Roman" panose="02020603050405020304" pitchFamily="18" charset="0"/>
              </a:rPr>
              <a:t>σώματος.</a:t>
            </a:r>
            <a:endParaRPr lang="el-GR" altLang="en-US" sz="24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l-GR" altLang="en-US" sz="2400" dirty="0">
                <a:cs typeface="Times New Roman" panose="02020603050405020304" pitchFamily="18" charset="0"/>
              </a:rPr>
              <a:t>Παραγωγή </a:t>
            </a:r>
            <a:r>
              <a:rPr lang="el-GR" altLang="en-US" sz="2400" dirty="0" err="1">
                <a:cs typeface="Times New Roman" panose="02020603050405020304" pitchFamily="18" charset="0"/>
              </a:rPr>
              <a:t>κυτοτοξικών</a:t>
            </a:r>
            <a:r>
              <a:rPr lang="el-GR" altLang="en-US" sz="2400" dirty="0">
                <a:cs typeface="Times New Roman" panose="02020603050405020304" pitchFamily="18" charset="0"/>
              </a:rPr>
              <a:t> </a:t>
            </a:r>
            <a:r>
              <a:rPr lang="en-GB" altLang="en-US" sz="2400" b="1" dirty="0">
                <a:cs typeface="Times New Roman" panose="02020603050405020304" pitchFamily="18" charset="0"/>
              </a:rPr>
              <a:t>ROI</a:t>
            </a: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r>
              <a:rPr lang="el-GR" altLang="en-US" sz="2400" dirty="0">
                <a:cs typeface="Times New Roman" panose="02020603050405020304" pitchFamily="18" charset="0"/>
              </a:rPr>
              <a:t>(ενδιάμεσες ενεργές ρίζες οξυγόνου) όπως </a:t>
            </a:r>
            <a:r>
              <a:rPr lang="el-GR" altLang="en-US" sz="2400" dirty="0" err="1">
                <a:cs typeface="Times New Roman" panose="02020603050405020304" pitchFamily="18" charset="0"/>
              </a:rPr>
              <a:t>υπεροξειδική</a:t>
            </a:r>
            <a:r>
              <a:rPr lang="el-GR" altLang="en-US" sz="2400" dirty="0">
                <a:cs typeface="Times New Roman" panose="02020603050405020304" pitchFamily="18" charset="0"/>
              </a:rPr>
              <a:t> ρίζα, υπεροξείδιο του υδρογόνου, ρίζα υδροξυλίου, ατομικό </a:t>
            </a:r>
            <a:r>
              <a:rPr lang="el-GR" altLang="en-US" sz="2400" dirty="0" smtClean="0">
                <a:cs typeface="Times New Roman" panose="02020603050405020304" pitchFamily="18" charset="0"/>
              </a:rPr>
              <a:t>οξυγόνο. </a:t>
            </a:r>
            <a:endParaRPr lang="el-GR" altLang="en-US" sz="24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l-GR" altLang="en-US" sz="2400" dirty="0">
                <a:cs typeface="Times New Roman" panose="02020603050405020304" pitchFamily="18" charset="0"/>
              </a:rPr>
              <a:t>και </a:t>
            </a:r>
            <a:r>
              <a:rPr lang="en-GB" altLang="en-US" sz="2400" b="1" dirty="0">
                <a:cs typeface="Times New Roman" panose="02020603050405020304" pitchFamily="18" charset="0"/>
              </a:rPr>
              <a:t>RN</a:t>
            </a:r>
            <a:r>
              <a:rPr lang="el-GR" altLang="en-US" sz="2400" b="1" dirty="0">
                <a:cs typeface="Times New Roman" panose="02020603050405020304" pitchFamily="18" charset="0"/>
              </a:rPr>
              <a:t>Ι </a:t>
            </a:r>
            <a:r>
              <a:rPr lang="el-GR" altLang="en-US" sz="2400" dirty="0">
                <a:cs typeface="Times New Roman" panose="02020603050405020304" pitchFamily="18" charset="0"/>
              </a:rPr>
              <a:t>(ενδιάμεσες ενεργές ρίζες αζώτου) όπως μονοξείδιο του αζώτου, νιτρώδη και </a:t>
            </a:r>
            <a:r>
              <a:rPr lang="el-GR" altLang="en-US" sz="2400" dirty="0" smtClean="0">
                <a:cs typeface="Times New Roman" panose="02020603050405020304" pitchFamily="18" charset="0"/>
              </a:rPr>
              <a:t>νιτρικά </a:t>
            </a:r>
            <a:endParaRPr lang="el-GR" altLang="en-US" sz="2400" dirty="0"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56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7782" y="365126"/>
            <a:ext cx="8737600" cy="1325563"/>
          </a:xfrm>
        </p:spPr>
        <p:txBody>
          <a:bodyPr>
            <a:noAutofit/>
          </a:bodyPr>
          <a:lstStyle/>
          <a:p>
            <a:r>
              <a:rPr lang="el-GR" altLang="en-US" sz="3600" dirty="0">
                <a:cs typeface="Times New Roman" panose="02020603050405020304" pitchFamily="18" charset="0"/>
              </a:rPr>
              <a:t>Έμφυτη Ανοσία-Άμυνα σε πολλές βαθμίδες</a:t>
            </a:r>
            <a:r>
              <a:rPr lang="en-GB" altLang="en-US" sz="3600" dirty="0">
                <a:cs typeface="Times New Roman" panose="02020603050405020304" pitchFamily="18" charset="0"/>
              </a:rPr>
              <a:t/>
            </a:r>
            <a:br>
              <a:rPr lang="en-GB" altLang="en-US" sz="3600" dirty="0">
                <a:cs typeface="Times New Roman" panose="02020603050405020304" pitchFamily="18" charset="0"/>
              </a:rPr>
            </a:br>
            <a:r>
              <a:rPr lang="el-GR" altLang="en-US" sz="3600" dirty="0" smtClean="0">
                <a:cs typeface="Times New Roman" panose="02020603050405020304" pitchFamily="18" charset="0"/>
              </a:rPr>
              <a:t>Φαγοκυττάρωση 2/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2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4685" y="1690688"/>
            <a:ext cx="8450697" cy="4634727"/>
          </a:xfrm>
        </p:spPr>
        <p:txBody>
          <a:bodyPr>
            <a:normAutofit fontScale="70000" lnSpcReduction="20000"/>
          </a:bodyPr>
          <a:lstStyle/>
          <a:p>
            <a:r>
              <a:rPr lang="el-GR" sz="2800" dirty="0" smtClean="0"/>
              <a:t>Είδη φαγοκυττάρων στα </a:t>
            </a:r>
            <a:r>
              <a:rPr lang="el-GR" sz="2800" dirty="0" err="1" smtClean="0"/>
              <a:t>Σπονδυλόζωα</a:t>
            </a:r>
            <a:r>
              <a:rPr lang="el-GR" sz="2800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l-GR" altLang="en-US" sz="2800" dirty="0">
                <a:cs typeface="Times New Roman" panose="02020603050405020304" pitchFamily="18" charset="0"/>
              </a:rPr>
              <a:t>Το </a:t>
            </a:r>
            <a:r>
              <a:rPr lang="el-GR" altLang="en-US" sz="2800" b="1" dirty="0">
                <a:cs typeface="Times New Roman" panose="02020603050405020304" pitchFamily="18" charset="0"/>
              </a:rPr>
              <a:t>μονοπύρηνο φαγοκυτταρικό σύστημα </a:t>
            </a:r>
            <a:r>
              <a:rPr lang="el-GR" altLang="en-US" sz="2800" dirty="0">
                <a:cs typeface="Times New Roman" panose="02020603050405020304" pitchFamily="18" charset="0"/>
              </a:rPr>
              <a:t>(γνωστό και σαν </a:t>
            </a:r>
            <a:r>
              <a:rPr lang="el-GR" altLang="en-US" sz="2800" dirty="0" err="1">
                <a:cs typeface="Times New Roman" panose="02020603050405020304" pitchFamily="18" charset="0"/>
              </a:rPr>
              <a:t>δικτυοενδοθηλιακό</a:t>
            </a:r>
            <a:r>
              <a:rPr lang="el-GR" altLang="en-US" sz="2800" dirty="0">
                <a:cs typeface="Times New Roman" panose="02020603050405020304" pitchFamily="18" charset="0"/>
              </a:rPr>
              <a:t> σύστημα) περιλαμβάνει φαγοκυτταρικά κύτταρα που βρίσκονται </a:t>
            </a:r>
            <a:r>
              <a:rPr lang="el-GR" altLang="en-US" sz="2800" b="1" dirty="0">
                <a:cs typeface="Times New Roman" panose="02020603050405020304" pitchFamily="18" charset="0"/>
              </a:rPr>
              <a:t>σε διάφορα σημεία </a:t>
            </a:r>
            <a:r>
              <a:rPr lang="el-GR" altLang="en-US" sz="2800" dirty="0">
                <a:cs typeface="Times New Roman" panose="02020603050405020304" pitchFamily="18" charset="0"/>
              </a:rPr>
              <a:t>του σώματος.</a:t>
            </a:r>
            <a:endParaRPr lang="en-GB" altLang="en-US" sz="2800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l-GR" altLang="en-US" sz="2800" dirty="0">
                <a:cs typeface="Times New Roman" panose="02020603050405020304" pitchFamily="18" charset="0"/>
              </a:rPr>
              <a:t>Το </a:t>
            </a:r>
            <a:r>
              <a:rPr lang="el-GR" altLang="en-US" sz="2800" b="1" dirty="0">
                <a:cs typeface="Times New Roman" panose="02020603050405020304" pitchFamily="18" charset="0"/>
              </a:rPr>
              <a:t>σύστημα</a:t>
            </a:r>
            <a:r>
              <a:rPr lang="el-GR" altLang="en-US" sz="2800" dirty="0">
                <a:cs typeface="Times New Roman" panose="02020603050405020304" pitchFamily="18" charset="0"/>
              </a:rPr>
              <a:t> αυτό διαχωρίζεται σε </a:t>
            </a:r>
            <a:r>
              <a:rPr lang="el-GR" altLang="en-US" sz="2800" b="1" dirty="0">
                <a:cs typeface="Times New Roman" panose="02020603050405020304" pitchFamily="18" charset="0"/>
              </a:rPr>
              <a:t>κύρια</a:t>
            </a:r>
            <a:r>
              <a:rPr lang="el-GR" altLang="en-US" sz="2800" dirty="0">
                <a:cs typeface="Times New Roman" panose="02020603050405020304" pitchFamily="18" charset="0"/>
              </a:rPr>
              <a:t> και </a:t>
            </a:r>
            <a:r>
              <a:rPr lang="el-GR" altLang="en-US" sz="2800" b="1" dirty="0">
                <a:cs typeface="Times New Roman" panose="02020603050405020304" pitchFamily="18" charset="0"/>
              </a:rPr>
              <a:t>δευτερεύοντα</a:t>
            </a:r>
            <a:r>
              <a:rPr lang="el-GR" altLang="en-US" sz="2800" dirty="0">
                <a:cs typeface="Times New Roman" panose="02020603050405020304" pitchFamily="18" charset="0"/>
              </a:rPr>
              <a:t> λεμφικά όργανα. </a:t>
            </a:r>
          </a:p>
          <a:p>
            <a:pPr>
              <a:lnSpc>
                <a:spcPct val="110000"/>
              </a:lnSpc>
            </a:pPr>
            <a:r>
              <a:rPr lang="el-GR" altLang="en-US" sz="2800" b="1" dirty="0">
                <a:cs typeface="Times New Roman" panose="02020603050405020304" pitchFamily="18" charset="0"/>
              </a:rPr>
              <a:t>Κύρια λεμφικά όργανα </a:t>
            </a:r>
            <a:r>
              <a:rPr lang="el-GR" altLang="en-US" sz="2800" dirty="0">
                <a:cs typeface="Times New Roman" panose="02020603050405020304" pitchFamily="18" charset="0"/>
              </a:rPr>
              <a:t>είναι </a:t>
            </a:r>
            <a:r>
              <a:rPr lang="el-GR" altLang="en-US" sz="2800" b="1" dirty="0">
                <a:cs typeface="Times New Roman" panose="02020603050405020304" pitchFamily="18" charset="0"/>
              </a:rPr>
              <a:t>ο μυελός των οστών </a:t>
            </a:r>
            <a:r>
              <a:rPr lang="el-GR" altLang="en-US" sz="2800" dirty="0">
                <a:cs typeface="Times New Roman" panose="02020603050405020304" pitchFamily="18" charset="0"/>
              </a:rPr>
              <a:t>όπου </a:t>
            </a:r>
            <a:r>
              <a:rPr lang="el-GR" altLang="en-US" sz="2800" b="1" dirty="0">
                <a:cs typeface="Times New Roman" panose="02020603050405020304" pitchFamily="18" charset="0"/>
              </a:rPr>
              <a:t>παράγονται </a:t>
            </a:r>
            <a:r>
              <a:rPr lang="el-GR" altLang="en-US" sz="2800" dirty="0">
                <a:cs typeface="Times New Roman" panose="02020603050405020304" pitchFamily="18" charset="0"/>
              </a:rPr>
              <a:t>τα φαγοκυτταρικά κύτταρα</a:t>
            </a:r>
            <a:r>
              <a:rPr lang="en-GB" altLang="en-US" sz="2800" dirty="0">
                <a:cs typeface="Times New Roman" panose="02020603050405020304" pitchFamily="18" charset="0"/>
              </a:rPr>
              <a:t> </a:t>
            </a:r>
            <a:r>
              <a:rPr lang="el-GR" altLang="en-US" sz="2800" dirty="0">
                <a:cs typeface="Times New Roman" panose="02020603050405020304" pitchFamily="18" charset="0"/>
              </a:rPr>
              <a:t>και ο </a:t>
            </a:r>
            <a:r>
              <a:rPr lang="el-GR" altLang="en-US" sz="2800" b="1" dirty="0">
                <a:cs typeface="Times New Roman" panose="02020603050405020304" pitchFamily="18" charset="0"/>
              </a:rPr>
              <a:t>θύμος αδένας </a:t>
            </a:r>
            <a:r>
              <a:rPr lang="el-GR" altLang="en-US" sz="2800" dirty="0">
                <a:cs typeface="Times New Roman" panose="02020603050405020304" pitchFamily="18" charset="0"/>
              </a:rPr>
              <a:t>όπου </a:t>
            </a:r>
            <a:r>
              <a:rPr lang="el-GR" altLang="en-US" sz="2800" b="1" dirty="0">
                <a:cs typeface="Times New Roman" panose="02020603050405020304" pitchFamily="18" charset="0"/>
              </a:rPr>
              <a:t>ωριμάζουν</a:t>
            </a:r>
            <a:r>
              <a:rPr lang="el-GR" altLang="en-US" sz="2800" dirty="0">
                <a:cs typeface="Times New Roman" panose="02020603050405020304" pitchFamily="18" charset="0"/>
              </a:rPr>
              <a:t> τα Τ κύτταρα. </a:t>
            </a:r>
          </a:p>
          <a:p>
            <a:pPr>
              <a:lnSpc>
                <a:spcPct val="110000"/>
              </a:lnSpc>
            </a:pPr>
            <a:r>
              <a:rPr lang="el-GR" altLang="en-US" sz="2800" b="1" dirty="0">
                <a:cs typeface="Times New Roman" panose="02020603050405020304" pitchFamily="18" charset="0"/>
              </a:rPr>
              <a:t>Δευτερεύοντα λεμφικά όργανα </a:t>
            </a:r>
            <a:r>
              <a:rPr lang="el-GR" altLang="en-US" sz="2800" dirty="0">
                <a:cs typeface="Times New Roman" panose="02020603050405020304" pitchFamily="18" charset="0"/>
              </a:rPr>
              <a:t>είναι εκεί που </a:t>
            </a:r>
            <a:r>
              <a:rPr lang="el-GR" altLang="en-US" sz="2800" b="1" dirty="0" err="1">
                <a:cs typeface="Times New Roman" panose="02020603050405020304" pitchFamily="18" charset="0"/>
              </a:rPr>
              <a:t>δρούν</a:t>
            </a:r>
            <a:r>
              <a:rPr lang="el-GR" altLang="en-US" sz="2800" dirty="0">
                <a:cs typeface="Times New Roman" panose="02020603050405020304" pitchFamily="18" charset="0"/>
              </a:rPr>
              <a:t> τα φαγοκυτταρικά κύτταρα δηλαδή </a:t>
            </a:r>
            <a:r>
              <a:rPr lang="el-GR" altLang="en-US" sz="2800" b="1" dirty="0">
                <a:cs typeface="Times New Roman" panose="02020603050405020304" pitchFamily="18" charset="0"/>
              </a:rPr>
              <a:t>οι λεμφαδένες, η σπλήνα και η αμυγδαλή.</a:t>
            </a:r>
          </a:p>
          <a:p>
            <a:pPr>
              <a:lnSpc>
                <a:spcPct val="110000"/>
              </a:lnSpc>
            </a:pPr>
            <a:r>
              <a:rPr lang="el-GR" altLang="en-US" sz="2800" dirty="0">
                <a:cs typeface="Times New Roman" panose="02020603050405020304" pitchFamily="18" charset="0"/>
              </a:rPr>
              <a:t>Το σύστημα αυτό περιλαμβάνει τα </a:t>
            </a:r>
            <a:r>
              <a:rPr lang="el-GR" altLang="en-US" sz="2800" b="1" dirty="0">
                <a:cs typeface="Times New Roman" panose="02020603050405020304" pitchFamily="18" charset="0"/>
              </a:rPr>
              <a:t>μονοκύτταρα </a:t>
            </a:r>
            <a:r>
              <a:rPr lang="el-GR" altLang="en-US" sz="2800" dirty="0">
                <a:cs typeface="Times New Roman" panose="02020603050405020304" pitchFamily="18" charset="0"/>
              </a:rPr>
              <a:t>και τα </a:t>
            </a:r>
            <a:r>
              <a:rPr lang="el-GR" altLang="en-US" sz="2800" b="1" dirty="0" err="1">
                <a:cs typeface="Times New Roman" panose="02020603050405020304" pitchFamily="18" charset="0"/>
              </a:rPr>
              <a:t>μακροφάγα</a:t>
            </a:r>
            <a:r>
              <a:rPr lang="el-GR" altLang="en-US" sz="2800" b="1" dirty="0">
                <a:cs typeface="Times New Roman" panose="02020603050405020304" pitchFamily="18" charset="0"/>
              </a:rPr>
              <a:t> </a:t>
            </a:r>
            <a:r>
              <a:rPr lang="el-GR" altLang="en-US" sz="2800" dirty="0">
                <a:cs typeface="Times New Roman" panose="02020603050405020304" pitchFamily="18" charset="0"/>
              </a:rPr>
              <a:t>στα παραπάνω όργανα καθώς επίσης και τα </a:t>
            </a:r>
            <a:r>
              <a:rPr lang="el-GR" altLang="en-US" sz="2800" b="1" dirty="0">
                <a:cs typeface="Times New Roman" panose="02020603050405020304" pitchFamily="18" charset="0"/>
              </a:rPr>
              <a:t>κύτταρα του </a:t>
            </a:r>
            <a:r>
              <a:rPr lang="en-GB" altLang="en-US" sz="2800" b="1" dirty="0" err="1">
                <a:cs typeface="Times New Roman" panose="02020603050405020304" pitchFamily="18" charset="0"/>
              </a:rPr>
              <a:t>Kuppfer</a:t>
            </a:r>
            <a:r>
              <a:rPr lang="en-GB" altLang="en-US" sz="2800" b="1" dirty="0">
                <a:cs typeface="Times New Roman" panose="02020603050405020304" pitchFamily="18" charset="0"/>
              </a:rPr>
              <a:t> </a:t>
            </a:r>
            <a:r>
              <a:rPr lang="el-GR" altLang="en-US" sz="2800" dirty="0">
                <a:cs typeface="Times New Roman" panose="02020603050405020304" pitchFamily="18" charset="0"/>
              </a:rPr>
              <a:t>στους </a:t>
            </a:r>
            <a:r>
              <a:rPr lang="el-GR" altLang="en-US" sz="2800" b="1" dirty="0">
                <a:cs typeface="Times New Roman" panose="02020603050405020304" pitchFamily="18" charset="0"/>
              </a:rPr>
              <a:t>κόλπους του ήπατος </a:t>
            </a:r>
            <a:r>
              <a:rPr lang="el-GR" altLang="en-US" sz="2800" dirty="0">
                <a:cs typeface="Times New Roman" panose="02020603050405020304" pitchFamily="18" charset="0"/>
              </a:rPr>
              <a:t>και τα </a:t>
            </a:r>
            <a:r>
              <a:rPr lang="el-GR" altLang="en-US" sz="2800" b="1" dirty="0" err="1">
                <a:cs typeface="Times New Roman" panose="02020603050405020304" pitchFamily="18" charset="0"/>
              </a:rPr>
              <a:t>μικρογλοιακά</a:t>
            </a:r>
            <a:r>
              <a:rPr lang="el-GR" altLang="en-US" sz="2800" b="1" dirty="0">
                <a:cs typeface="Times New Roman" panose="02020603050405020304" pitchFamily="18" charset="0"/>
              </a:rPr>
              <a:t> κύτταρα </a:t>
            </a:r>
            <a:r>
              <a:rPr lang="el-GR" altLang="en-US" sz="2800" dirty="0">
                <a:cs typeface="Times New Roman" panose="02020603050405020304" pitchFamily="18" charset="0"/>
              </a:rPr>
              <a:t>στο </a:t>
            </a:r>
            <a:r>
              <a:rPr lang="el-GR" altLang="en-US" sz="2800" b="1" dirty="0">
                <a:cs typeface="Times New Roman" panose="02020603050405020304" pitchFamily="18" charset="0"/>
              </a:rPr>
              <a:t>κεντρικό νευρικό σύστημα.</a:t>
            </a:r>
            <a:endParaRPr lang="en-GB" altLang="en-US" sz="2800" b="1" dirty="0"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24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7782" y="365126"/>
            <a:ext cx="8737600" cy="1325563"/>
          </a:xfrm>
        </p:spPr>
        <p:txBody>
          <a:bodyPr>
            <a:noAutofit/>
          </a:bodyPr>
          <a:lstStyle/>
          <a:p>
            <a:r>
              <a:rPr lang="el-GR" sz="3600" dirty="0" smtClean="0"/>
              <a:t>Κύτταρα έμφυτης - επίκτητης ανοσίας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754" y="1524433"/>
            <a:ext cx="5591822" cy="4513983"/>
          </a:xfrm>
        </p:spPr>
      </p:pic>
      <p:sp>
        <p:nvSpPr>
          <p:cNvPr id="8" name="TextBox 7"/>
          <p:cNvSpPr txBox="1"/>
          <p:nvPr/>
        </p:nvSpPr>
        <p:spPr>
          <a:xfrm>
            <a:off x="7045362" y="576141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526851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7782" y="365126"/>
            <a:ext cx="8737600" cy="1325563"/>
          </a:xfrm>
        </p:spPr>
        <p:txBody>
          <a:bodyPr>
            <a:noAutofit/>
          </a:bodyPr>
          <a:lstStyle/>
          <a:p>
            <a:r>
              <a:rPr lang="el-GR" sz="4000" dirty="0" smtClean="0"/>
              <a:t>Φλεγμονή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Ενότητα 3η. Αισθήσεις (Διάλεξη 1η)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2058" y="1353077"/>
            <a:ext cx="7637895" cy="4870739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0000"/>
              </a:lnSpc>
            </a:pPr>
            <a:r>
              <a:rPr lang="el-GR" altLang="en-US" sz="4200" b="1" dirty="0">
                <a:cs typeface="Times New Roman" panose="02020603050405020304" pitchFamily="18" charset="0"/>
              </a:rPr>
              <a:t>Προστατευτικός μηχανισμός της έμφυτης ανοσίας με στόχο την κινητοποίηση των αμυντικών μηχανισμών κατά ενός εισβολέα και την επιδιόρθωση της βλάβης που προκαλεί</a:t>
            </a:r>
          </a:p>
          <a:p>
            <a:pPr>
              <a:lnSpc>
                <a:spcPct val="110000"/>
              </a:lnSpc>
            </a:pPr>
            <a:r>
              <a:rPr lang="el-GR" altLang="en-US" sz="4200" dirty="0" smtClean="0">
                <a:cs typeface="Times New Roman" panose="02020603050405020304" pitchFamily="18" charset="0"/>
              </a:rPr>
              <a:t>Χαρακτηρίζεται </a:t>
            </a:r>
            <a:r>
              <a:rPr lang="el-GR" altLang="en-US" sz="4200" dirty="0">
                <a:cs typeface="Times New Roman" panose="02020603050405020304" pitchFamily="18" charset="0"/>
              </a:rPr>
              <a:t>από έκκριση </a:t>
            </a:r>
            <a:r>
              <a:rPr lang="el-GR" altLang="en-US" sz="4200" dirty="0" err="1">
                <a:cs typeface="Times New Roman" panose="02020603050405020304" pitchFamily="18" charset="0"/>
              </a:rPr>
              <a:t>κυτοκινών</a:t>
            </a:r>
            <a:r>
              <a:rPr lang="el-GR" altLang="en-US" sz="4200" dirty="0">
                <a:cs typeface="Times New Roman" panose="02020603050405020304" pitchFamily="18" charset="0"/>
              </a:rPr>
              <a:t> (</a:t>
            </a:r>
            <a:r>
              <a:rPr lang="en-GB" altLang="en-US" sz="4200" dirty="0">
                <a:cs typeface="Times New Roman" panose="02020603050405020304" pitchFamily="18" charset="0"/>
              </a:rPr>
              <a:t>TNF</a:t>
            </a:r>
            <a:r>
              <a:rPr lang="el-GR" altLang="en-US" sz="4200" dirty="0">
                <a:cs typeface="Times New Roman" panose="02020603050405020304" pitchFamily="18" charset="0"/>
              </a:rPr>
              <a:t>, </a:t>
            </a:r>
            <a:r>
              <a:rPr lang="en-GB" altLang="en-US" sz="4200" dirty="0">
                <a:cs typeface="Times New Roman" panose="02020603050405020304" pitchFamily="18" charset="0"/>
              </a:rPr>
              <a:t>IL-1</a:t>
            </a:r>
            <a:r>
              <a:rPr lang="el-GR" altLang="en-US" sz="4200" dirty="0">
                <a:cs typeface="Times New Roman" panose="02020603050405020304" pitchFamily="18" charset="0"/>
              </a:rPr>
              <a:t>) από τα </a:t>
            </a:r>
            <a:r>
              <a:rPr lang="el-GR" altLang="en-US" sz="4200" dirty="0" err="1">
                <a:cs typeface="Times New Roman" panose="02020603050405020304" pitchFamily="18" charset="0"/>
              </a:rPr>
              <a:t>μακροφάγα</a:t>
            </a:r>
            <a:r>
              <a:rPr lang="el-GR" altLang="en-US" sz="4200" dirty="0">
                <a:cs typeface="Times New Roman" panose="02020603050405020304" pitchFamily="18" charset="0"/>
              </a:rPr>
              <a:t> που προκαλούν:  </a:t>
            </a:r>
          </a:p>
          <a:p>
            <a:pPr marL="640080" indent="0">
              <a:lnSpc>
                <a:spcPct val="110000"/>
              </a:lnSpc>
              <a:buNone/>
            </a:pPr>
            <a:r>
              <a:rPr lang="el-GR" altLang="en-US" sz="4200" dirty="0">
                <a:cs typeface="Times New Roman" panose="02020603050405020304" pitchFamily="18" charset="0"/>
              </a:rPr>
              <a:t>1) </a:t>
            </a:r>
            <a:r>
              <a:rPr lang="el-GR" altLang="en-US" sz="4200" b="1" dirty="0">
                <a:cs typeface="Times New Roman" panose="02020603050405020304" pitchFamily="18" charset="0"/>
              </a:rPr>
              <a:t>Χαλάρωση</a:t>
            </a:r>
            <a:r>
              <a:rPr lang="el-GR" altLang="en-US" sz="4200" dirty="0">
                <a:cs typeface="Times New Roman" panose="02020603050405020304" pitchFamily="18" charset="0"/>
              </a:rPr>
              <a:t> του επιθηλιακού ιστού στο σημείο της προσβολής για να γίνει διαπερατό σε λεμφοκύτταρα, σε αντισώματα και το συμπλήρωμα</a:t>
            </a:r>
          </a:p>
          <a:p>
            <a:pPr marL="640080" indent="0">
              <a:lnSpc>
                <a:spcPct val="110000"/>
              </a:lnSpc>
              <a:buNone/>
            </a:pPr>
            <a:r>
              <a:rPr lang="el-GR" altLang="en-US" sz="4200" dirty="0">
                <a:cs typeface="Times New Roman" panose="02020603050405020304" pitchFamily="18" charset="0"/>
              </a:rPr>
              <a:t>2) </a:t>
            </a:r>
            <a:r>
              <a:rPr lang="el-GR" altLang="en-US" sz="4200" b="1" dirty="0">
                <a:cs typeface="Times New Roman" panose="02020603050405020304" pitchFamily="18" charset="0"/>
              </a:rPr>
              <a:t>Ευκολία </a:t>
            </a:r>
            <a:r>
              <a:rPr lang="el-GR" altLang="en-US" sz="4200" b="1" dirty="0" err="1">
                <a:cs typeface="Times New Roman" panose="02020603050405020304" pitchFamily="18" charset="0"/>
              </a:rPr>
              <a:t>διαπήδησης</a:t>
            </a:r>
            <a:r>
              <a:rPr lang="el-GR" altLang="en-US" sz="4200" b="1" dirty="0">
                <a:cs typeface="Times New Roman" panose="02020603050405020304" pitchFamily="18" charset="0"/>
              </a:rPr>
              <a:t> </a:t>
            </a:r>
            <a:r>
              <a:rPr lang="el-GR" altLang="en-US" sz="4200" dirty="0">
                <a:cs typeface="Times New Roman" panose="02020603050405020304" pitchFamily="18" charset="0"/>
              </a:rPr>
              <a:t>του επιθηλιακού ιστού από τα </a:t>
            </a:r>
            <a:r>
              <a:rPr lang="el-GR" altLang="en-US" sz="4200" b="1" dirty="0">
                <a:cs typeface="Times New Roman" panose="02020603050405020304" pitchFamily="18" charset="0"/>
              </a:rPr>
              <a:t>ουδετερόφιλα</a:t>
            </a:r>
            <a:r>
              <a:rPr lang="el-GR" altLang="en-US" sz="4200" dirty="0">
                <a:cs typeface="Times New Roman" panose="02020603050405020304" pitchFamily="18" charset="0"/>
              </a:rPr>
              <a:t> και τα </a:t>
            </a:r>
            <a:r>
              <a:rPr lang="el-GR" altLang="en-US" sz="4200" b="1" dirty="0">
                <a:cs typeface="Times New Roman" panose="02020603050405020304" pitchFamily="18" charset="0"/>
              </a:rPr>
              <a:t>μονοκύτταρα</a:t>
            </a:r>
            <a:r>
              <a:rPr lang="el-GR" altLang="en-US" sz="4200" dirty="0">
                <a:cs typeface="Times New Roman" panose="02020603050405020304" pitchFamily="18" charset="0"/>
              </a:rPr>
              <a:t>.</a:t>
            </a:r>
            <a:endParaRPr lang="en-GB" altLang="en-US" sz="4200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l-GR" altLang="en-US" sz="4200" dirty="0" smtClean="0">
                <a:cs typeface="Times New Roman" panose="02020603050405020304" pitchFamily="18" charset="0"/>
              </a:rPr>
              <a:t>Συμμετέχουν </a:t>
            </a:r>
            <a:r>
              <a:rPr lang="el-GR" altLang="en-US" sz="4200" dirty="0">
                <a:cs typeface="Times New Roman" panose="02020603050405020304" pitchFamily="18" charset="0"/>
              </a:rPr>
              <a:t>κατόπιν μια ευρεία κατηγορία κυττάρων και ουσιών</a:t>
            </a:r>
            <a:r>
              <a:rPr lang="en-GB" altLang="en-US" sz="4200" dirty="0">
                <a:cs typeface="Times New Roman" panose="02020603050405020304" pitchFamily="18" charset="0"/>
              </a:rPr>
              <a:t> (</a:t>
            </a:r>
            <a:r>
              <a:rPr lang="el-GR" altLang="en-US" sz="4200" dirty="0">
                <a:cs typeface="Times New Roman" panose="02020603050405020304" pitchFamily="18" charset="0"/>
              </a:rPr>
              <a:t>πρωτεΐνες</a:t>
            </a:r>
            <a:r>
              <a:rPr lang="en-GB" altLang="en-US" sz="4200" dirty="0">
                <a:cs typeface="Times New Roman" panose="02020603050405020304" pitchFamily="18" charset="0"/>
              </a:rPr>
              <a:t>*</a:t>
            </a:r>
            <a:r>
              <a:rPr lang="el-GR" altLang="en-US" sz="4200" dirty="0">
                <a:cs typeface="Times New Roman" panose="02020603050405020304" pitchFamily="18" charset="0"/>
              </a:rPr>
              <a:t>, </a:t>
            </a:r>
            <a:r>
              <a:rPr lang="el-GR" altLang="en-US" sz="4200" dirty="0" err="1">
                <a:cs typeface="Times New Roman" panose="02020603050405020304" pitchFamily="18" charset="0"/>
              </a:rPr>
              <a:t>προσταγλανδίνες</a:t>
            </a:r>
            <a:r>
              <a:rPr lang="el-GR" altLang="en-US" sz="4200" dirty="0">
                <a:cs typeface="Times New Roman" panose="02020603050405020304" pitchFamily="18" charset="0"/>
              </a:rPr>
              <a:t>, </a:t>
            </a:r>
            <a:r>
              <a:rPr lang="el-GR" altLang="en-US" sz="4200" dirty="0" err="1">
                <a:cs typeface="Times New Roman" panose="02020603050405020304" pitchFamily="18" charset="0"/>
              </a:rPr>
              <a:t>λευκοτριένια</a:t>
            </a:r>
            <a:r>
              <a:rPr lang="el-GR" altLang="en-US" sz="4200" dirty="0">
                <a:cs typeface="Times New Roman" panose="02020603050405020304" pitchFamily="18" charset="0"/>
              </a:rPr>
              <a:t>, </a:t>
            </a:r>
            <a:r>
              <a:rPr lang="el-GR" altLang="en-US" sz="4200" dirty="0" err="1">
                <a:cs typeface="Times New Roman" panose="02020603050405020304" pitchFamily="18" charset="0"/>
              </a:rPr>
              <a:t>ισταμίνη</a:t>
            </a:r>
            <a:r>
              <a:rPr lang="el-GR" altLang="en-US" sz="4200" dirty="0">
                <a:cs typeface="Times New Roman" panose="02020603050405020304" pitchFamily="18" charset="0"/>
              </a:rPr>
              <a:t>) στην επιδιόρθωση της βλάβης που προκαλείται ανάλογα με τον τύπο εκδήλωσης της φλεγμονής...  </a:t>
            </a:r>
          </a:p>
          <a:p>
            <a:pPr>
              <a:lnSpc>
                <a:spcPct val="110000"/>
              </a:lnSpc>
            </a:pPr>
            <a:r>
              <a:rPr lang="en-GB" altLang="en-US" sz="4200" dirty="0" smtClean="0">
                <a:cs typeface="Times New Roman" panose="02020603050405020304" pitchFamily="18" charset="0"/>
              </a:rPr>
              <a:t>*</a:t>
            </a:r>
            <a:r>
              <a:rPr lang="el-GR" altLang="en-US" sz="4200" b="1" dirty="0">
                <a:cs typeface="Times New Roman" panose="02020603050405020304" pitchFamily="18" charset="0"/>
              </a:rPr>
              <a:t>Μια τέτοια πρωτεΐνη είναι η </a:t>
            </a:r>
            <a:r>
              <a:rPr lang="en-GB" altLang="en-US" sz="4200" b="1" dirty="0">
                <a:cs typeface="Times New Roman" panose="02020603050405020304" pitchFamily="18" charset="0"/>
              </a:rPr>
              <a:t>CRP (c-reactive protein)</a:t>
            </a:r>
            <a:r>
              <a:rPr lang="en-US" altLang="en-US" sz="4200" b="1" dirty="0">
                <a:cs typeface="Times New Roman" panose="02020603050405020304" pitchFamily="18" charset="0"/>
              </a:rPr>
              <a:t>…</a:t>
            </a:r>
            <a:r>
              <a:rPr lang="en-US" altLang="en-US" sz="4200" b="1" dirty="0">
                <a:solidFill>
                  <a:srgbClr val="FFFF00"/>
                </a:solidFill>
                <a:cs typeface="Times New Roman" panose="02020603050405020304" pitchFamily="18" charset="0"/>
              </a:rPr>
              <a:t>.</a:t>
            </a:r>
            <a:endParaRPr lang="el-GR" altLang="en-US" sz="4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124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7782" y="365126"/>
            <a:ext cx="8737600" cy="1325563"/>
          </a:xfrm>
        </p:spPr>
        <p:txBody>
          <a:bodyPr>
            <a:noAutofit/>
          </a:bodyPr>
          <a:lstStyle/>
          <a:p>
            <a:r>
              <a:rPr lang="el-GR" sz="4000" dirty="0" smtClean="0"/>
              <a:t>Η διαδικασία της φλεγμονής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82" y="1690689"/>
            <a:ext cx="6782799" cy="4351338"/>
          </a:xfrm>
        </p:spPr>
      </p:pic>
      <p:sp>
        <p:nvSpPr>
          <p:cNvPr id="8" name="TextBox 7"/>
          <p:cNvSpPr txBox="1"/>
          <p:nvPr/>
        </p:nvSpPr>
        <p:spPr>
          <a:xfrm>
            <a:off x="7644767" y="590352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894726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Διακρίνονται 4 εκδηλώσεις της φλεγμονής  1/</a:t>
            </a:r>
            <a:r>
              <a:rPr lang="en-US" sz="4000" dirty="0" smtClean="0"/>
              <a:t>2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72786" y="1832383"/>
            <a:ext cx="4099214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altLang="en-US" sz="3600" b="1" dirty="0" err="1">
                <a:cs typeface="Times New Roman" panose="02020603050405020304" pitchFamily="18" charset="0"/>
              </a:rPr>
              <a:t>Αναφυλακτική</a:t>
            </a:r>
            <a:r>
              <a:rPr lang="el-GR" altLang="en-US" sz="3600" b="1" dirty="0">
                <a:cs typeface="Times New Roman" panose="02020603050405020304" pitchFamily="18" charset="0"/>
              </a:rPr>
              <a:t> υπερευαισθησία: </a:t>
            </a:r>
          </a:p>
          <a:p>
            <a:pPr>
              <a:lnSpc>
                <a:spcPct val="110000"/>
              </a:lnSpc>
            </a:pPr>
            <a:r>
              <a:rPr lang="el-GR" altLang="en-US" sz="3600" dirty="0">
                <a:cs typeface="Times New Roman" panose="02020603050405020304" pitchFamily="18" charset="0"/>
              </a:rPr>
              <a:t>Αντίσωμα: </a:t>
            </a:r>
            <a:r>
              <a:rPr lang="el-GR" altLang="en-US" sz="3600" dirty="0" err="1">
                <a:cs typeface="Times New Roman" panose="02020603050405020304" pitchFamily="18" charset="0"/>
              </a:rPr>
              <a:t>Ανοσοσφαιρίνη</a:t>
            </a:r>
            <a:r>
              <a:rPr lang="el-GR" altLang="en-US" sz="3600" dirty="0"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cs typeface="Times New Roman" panose="02020603050405020304" pitchFamily="18" charset="0"/>
              </a:rPr>
              <a:t>IgE</a:t>
            </a:r>
            <a:r>
              <a:rPr lang="en-GB" altLang="en-US" sz="3600" dirty="0">
                <a:cs typeface="Times New Roman" panose="02020603050405020304" pitchFamily="18" charset="0"/>
              </a:rPr>
              <a:t>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.</a:t>
            </a:r>
            <a:endParaRPr lang="el-GR" altLang="en-US" sz="3600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l-GR" altLang="en-US" sz="3600" dirty="0">
                <a:cs typeface="Times New Roman" panose="02020603050405020304" pitchFamily="18" charset="0"/>
              </a:rPr>
              <a:t>Αντιγόνο: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Εξωγενές.</a:t>
            </a:r>
            <a:endParaRPr lang="el-GR" altLang="en-US" sz="3600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l-GR" altLang="en-US" sz="3600" dirty="0">
                <a:cs typeface="Times New Roman" panose="02020603050405020304" pitchFamily="18" charset="0"/>
              </a:rPr>
              <a:t>Αντίδραση σε: 15-30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λεπτά.</a:t>
            </a:r>
            <a:endParaRPr lang="el-GR" altLang="en-US" sz="3600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l-GR" altLang="en-US" sz="3600" dirty="0">
                <a:cs typeface="Times New Roman" panose="02020603050405020304" pitchFamily="18" charset="0"/>
              </a:rPr>
              <a:t>Εμφάνιση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: Πρήξιμο </a:t>
            </a:r>
            <a:r>
              <a:rPr lang="el-GR" altLang="en-US" sz="3600" dirty="0">
                <a:cs typeface="Times New Roman" panose="02020603050405020304" pitchFamily="18" charset="0"/>
              </a:rPr>
              <a:t>και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ερύθημα.</a:t>
            </a:r>
            <a:endParaRPr lang="el-GR" altLang="en-US" sz="3600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l-GR" altLang="en-US" sz="3600" dirty="0">
                <a:cs typeface="Times New Roman" panose="02020603050405020304" pitchFamily="18" charset="0"/>
              </a:rPr>
              <a:t>Διαμεσολάβηση από: </a:t>
            </a:r>
            <a:r>
              <a:rPr lang="el-GR" altLang="en-US" sz="3600" dirty="0" err="1">
                <a:cs typeface="Times New Roman" panose="02020603050405020304" pitchFamily="18" charset="0"/>
              </a:rPr>
              <a:t>Βασεόφιλα</a:t>
            </a:r>
            <a:r>
              <a:rPr lang="el-GR" altLang="en-US" sz="3600" dirty="0">
                <a:cs typeface="Times New Roman" panose="02020603050405020304" pitchFamily="18" charset="0"/>
              </a:rPr>
              <a:t> (</a:t>
            </a:r>
            <a:r>
              <a:rPr lang="el-GR" altLang="en-US" sz="3600" dirty="0" err="1">
                <a:cs typeface="Times New Roman" panose="02020603050405020304" pitchFamily="18" charset="0"/>
              </a:rPr>
              <a:t>ιστιοκύτταρα</a:t>
            </a:r>
            <a:r>
              <a:rPr lang="el-GR" altLang="en-US" sz="3600" dirty="0">
                <a:cs typeface="Times New Roman" panose="02020603050405020304" pitchFamily="18" charset="0"/>
              </a:rPr>
              <a:t>), </a:t>
            </a:r>
            <a:r>
              <a:rPr lang="el-GR" altLang="en-US" sz="3600" dirty="0" err="1" smtClean="0">
                <a:cs typeface="Times New Roman" panose="02020603050405020304" pitchFamily="18" charset="0"/>
              </a:rPr>
              <a:t>ηωσινόφιλα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.</a:t>
            </a:r>
            <a:endParaRPr lang="el-GR" altLang="en-US" sz="3600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l-GR" altLang="en-US" sz="3600" dirty="0">
                <a:cs typeface="Times New Roman" panose="02020603050405020304" pitchFamily="18" charset="0"/>
              </a:rPr>
              <a:t>Κυτταρική επικοινωνία με: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Αντισώματα. </a:t>
            </a:r>
            <a:endParaRPr lang="el-GR" altLang="en-US" sz="3600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l-GR" altLang="en-US" sz="3600" dirty="0">
                <a:cs typeface="Times New Roman" panose="02020603050405020304" pitchFamily="18" charset="0"/>
              </a:rPr>
              <a:t>Παράδειγμα: Αντίδραση σε αλλεργιογόνα. Έκκριση </a:t>
            </a:r>
            <a:r>
              <a:rPr lang="el-GR" altLang="en-US" sz="3600" dirty="0" err="1" smtClean="0">
                <a:cs typeface="Times New Roman" panose="02020603050405020304" pitchFamily="18" charset="0"/>
              </a:rPr>
              <a:t>ισταμίνης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.</a:t>
            </a:r>
            <a:endParaRPr lang="el-GR" altLang="en-US" sz="3600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n-GB" altLang="en-US" sz="3600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27863" y="1690688"/>
            <a:ext cx="4074392" cy="4756294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altLang="en-US" sz="3600" b="1" dirty="0" err="1">
                <a:cs typeface="Times New Roman" panose="02020603050405020304" pitchFamily="18" charset="0"/>
              </a:rPr>
              <a:t>Κυτοτοξική</a:t>
            </a:r>
            <a:r>
              <a:rPr lang="el-GR" altLang="en-US" sz="3600" b="1" dirty="0">
                <a:cs typeface="Times New Roman" panose="02020603050405020304" pitchFamily="18" charset="0"/>
              </a:rPr>
              <a:t> υπερευαισθησία: </a:t>
            </a:r>
          </a:p>
          <a:p>
            <a:pPr>
              <a:lnSpc>
                <a:spcPct val="110000"/>
              </a:lnSpc>
            </a:pPr>
            <a:r>
              <a:rPr lang="el-GR" altLang="en-US" sz="3600" dirty="0">
                <a:cs typeface="Times New Roman" panose="02020603050405020304" pitchFamily="18" charset="0"/>
              </a:rPr>
              <a:t>Αντίσωμα: </a:t>
            </a:r>
            <a:r>
              <a:rPr lang="el-GR" altLang="en-US" sz="3600" dirty="0" err="1">
                <a:cs typeface="Times New Roman" panose="02020603050405020304" pitchFamily="18" charset="0"/>
              </a:rPr>
              <a:t>Ανοσοσφαιρίνη</a:t>
            </a:r>
            <a:r>
              <a:rPr lang="el-GR" altLang="en-US" sz="3600" dirty="0">
                <a:cs typeface="Times New Roman" panose="02020603050405020304" pitchFamily="18" charset="0"/>
              </a:rPr>
              <a:t> </a:t>
            </a:r>
            <a:r>
              <a:rPr lang="en-GB" altLang="en-US" sz="3600" dirty="0">
                <a:cs typeface="Times New Roman" panose="02020603050405020304" pitchFamily="18" charset="0"/>
              </a:rPr>
              <a:t>IgM </a:t>
            </a:r>
            <a:r>
              <a:rPr lang="el-GR" altLang="en-US" sz="3600" dirty="0">
                <a:cs typeface="Times New Roman" panose="02020603050405020304" pitchFamily="18" charset="0"/>
              </a:rPr>
              <a:t>και </a:t>
            </a:r>
            <a:r>
              <a:rPr lang="en-GB" altLang="en-US" sz="3600" dirty="0" smtClean="0">
                <a:cs typeface="Times New Roman" panose="02020603050405020304" pitchFamily="18" charset="0"/>
              </a:rPr>
              <a:t>IgG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.</a:t>
            </a:r>
            <a:r>
              <a:rPr lang="en-GB" altLang="en-US" sz="3600" dirty="0" smtClean="0">
                <a:cs typeface="Times New Roman" panose="02020603050405020304" pitchFamily="18" charset="0"/>
              </a:rPr>
              <a:t> </a:t>
            </a:r>
            <a:endParaRPr lang="el-GR" altLang="en-US" sz="3600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l-GR" altLang="en-US" sz="3600" dirty="0">
                <a:cs typeface="Times New Roman" panose="02020603050405020304" pitchFamily="18" charset="0"/>
              </a:rPr>
              <a:t>Αντιγόνο: Κυτταρική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επιφάνεια.</a:t>
            </a:r>
            <a:endParaRPr lang="el-GR" altLang="en-US" sz="3600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l-GR" altLang="en-US" sz="3600" dirty="0">
                <a:cs typeface="Times New Roman" panose="02020603050405020304" pitchFamily="18" charset="0"/>
              </a:rPr>
              <a:t>Αντίδραση σε: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Λεπτά-Ώρες.</a:t>
            </a:r>
            <a:endParaRPr lang="el-GR" altLang="en-US" sz="3600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l-GR" altLang="en-US" sz="3600" dirty="0">
                <a:cs typeface="Times New Roman" panose="02020603050405020304" pitchFamily="18" charset="0"/>
              </a:rPr>
              <a:t>Εμφάνιση: Κυτταρική λύση και νέκρωση (από αιμοπετάλια και ουδετερόφιλα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). </a:t>
            </a:r>
            <a:endParaRPr lang="el-GR" altLang="en-US" sz="3600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l-GR" altLang="en-US" sz="3600" dirty="0">
                <a:cs typeface="Times New Roman" panose="02020603050405020304" pitchFamily="18" charset="0"/>
              </a:rPr>
              <a:t>Διαμεσολάβηση από: Αντισώματα,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Συμπλήρωμα.</a:t>
            </a:r>
            <a:endParaRPr lang="el-GR" altLang="en-US" sz="3600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l-GR" altLang="en-US" sz="3600" dirty="0">
                <a:cs typeface="Times New Roman" panose="02020603050405020304" pitchFamily="18" charset="0"/>
              </a:rPr>
              <a:t>Κυτταρική επικοινωνία με: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Αντισώματα. </a:t>
            </a:r>
            <a:endParaRPr lang="el-GR" altLang="en-US" sz="3600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l-GR" altLang="en-US" sz="3600" dirty="0">
                <a:cs typeface="Times New Roman" panose="02020603050405020304" pitchFamily="18" charset="0"/>
              </a:rPr>
              <a:t>Παράδειγμα: Αιμολυτική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αναιμία.</a:t>
            </a:r>
            <a:endParaRPr lang="el-GR" altLang="en-US" sz="3600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33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Ανοσία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37752"/>
            <a:ext cx="78867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altLang="en-US" sz="2000" dirty="0">
                <a:cs typeface="Times New Roman" panose="02020603050405020304" pitchFamily="18" charset="0"/>
              </a:rPr>
              <a:t>Θα αναπτυχθούν τα εξής θέματα:</a:t>
            </a:r>
            <a:endParaRPr lang="en-GB" altLang="en-US" sz="2000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altLang="en-US" sz="2000" dirty="0">
              <a:cs typeface="Times New Roman" panose="02020603050405020304" pitchFamily="18" charset="0"/>
            </a:endParaRPr>
          </a:p>
          <a:p>
            <a:pPr algn="ctr"/>
            <a:r>
              <a:rPr lang="el-G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Έμφυτη Ανοσία</a:t>
            </a:r>
            <a:endParaRPr lang="en-GB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l-GR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Φλεγμονή</a:t>
            </a:r>
            <a:endParaRPr lang="en-GB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l-GR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Ανοσία </a:t>
            </a:r>
            <a:r>
              <a:rPr lang="el-GR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Ασπονδύλων</a:t>
            </a:r>
            <a:endParaRPr lang="el-G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l-GR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Εξέλιξη </a:t>
            </a:r>
            <a:r>
              <a:rPr lang="el-G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ανοσολογικών μηχανισμών</a:t>
            </a:r>
          </a:p>
          <a:p>
            <a:pPr algn="ctr"/>
            <a:endParaRPr lang="en-GB" altLang="en-US" sz="2000" dirty="0">
              <a:cs typeface="Times New Roman" panose="02020603050405020304" pitchFamily="18" charset="0"/>
            </a:endParaRPr>
          </a:p>
          <a:p>
            <a:pPr algn="ctr"/>
            <a:endParaRPr lang="en-GB" altLang="en-US" sz="2000" dirty="0" smtClean="0">
              <a:cs typeface="Times New Roman" panose="02020603050405020304" pitchFamily="18" charset="0"/>
            </a:endParaRPr>
          </a:p>
          <a:p>
            <a:pPr algn="ctr"/>
            <a:endParaRPr lang="en-GB" altLang="en-US" sz="2000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l-GR" altLang="en-US" sz="2000" dirty="0">
                <a:cs typeface="Times New Roman" panose="02020603050405020304" pitchFamily="18" charset="0"/>
              </a:rPr>
              <a:t> Σκαρλάτος </a:t>
            </a:r>
            <a:r>
              <a:rPr lang="el-GR" altLang="en-US" sz="2000" dirty="0" err="1" smtClean="0">
                <a:cs typeface="Times New Roman" panose="02020603050405020304" pitchFamily="18" charset="0"/>
              </a:rPr>
              <a:t>Ντέντος</a:t>
            </a:r>
            <a:endParaRPr lang="el-GR" altLang="en-US" sz="2000" dirty="0" smtClean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l-GR" altLang="en-US" sz="2000" dirty="0" smtClean="0">
                <a:cs typeface="Times New Roman" panose="02020603050405020304" pitchFamily="18" charset="0"/>
              </a:rPr>
              <a:t>(</a:t>
            </a:r>
            <a:r>
              <a:rPr lang="sk-SK" altLang="en-US" sz="2000" dirty="0" smtClean="0">
                <a:cs typeface="Times New Roman" panose="02020603050405020304" pitchFamily="18" charset="0"/>
              </a:rPr>
              <a:t>sdedos2biol.uoa.gr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)</a:t>
            </a:r>
            <a:endParaRPr lang="el-GR" altLang="en-US" sz="2000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altLang="en-US" sz="2000" dirty="0">
                <a:cs typeface="Times New Roman" panose="02020603050405020304" pitchFamily="18" charset="0"/>
              </a:rPr>
              <a:t> 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Διακρίνονται 4 εκδηλώσεις της φλεγμονής  2/</a:t>
            </a:r>
            <a:r>
              <a:rPr lang="en-US" sz="4000" dirty="0" smtClean="0"/>
              <a:t>2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70659" y="1611290"/>
            <a:ext cx="3890781" cy="4640235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altLang="en-US" sz="6200" b="1" dirty="0">
                <a:cs typeface="Times New Roman" panose="02020603050405020304" pitchFamily="18" charset="0"/>
              </a:rPr>
              <a:t>Υπερευαισθησία Ανοσοποιητικού: </a:t>
            </a:r>
          </a:p>
          <a:p>
            <a:pPr>
              <a:lnSpc>
                <a:spcPct val="110000"/>
              </a:lnSpc>
            </a:pPr>
            <a:r>
              <a:rPr lang="el-GR" altLang="en-US" sz="6200" dirty="0">
                <a:cs typeface="Times New Roman" panose="02020603050405020304" pitchFamily="18" charset="0"/>
              </a:rPr>
              <a:t>Αντίσωμα: </a:t>
            </a:r>
            <a:r>
              <a:rPr lang="el-GR" altLang="en-US" sz="6200" dirty="0" err="1">
                <a:cs typeface="Times New Roman" panose="02020603050405020304" pitchFamily="18" charset="0"/>
              </a:rPr>
              <a:t>Ανοσοσφαιρίνη</a:t>
            </a:r>
            <a:r>
              <a:rPr lang="el-GR" altLang="en-US" sz="6200" dirty="0">
                <a:cs typeface="Times New Roman" panose="02020603050405020304" pitchFamily="18" charset="0"/>
              </a:rPr>
              <a:t> </a:t>
            </a:r>
            <a:r>
              <a:rPr lang="en-GB" altLang="en-US" sz="6200" dirty="0">
                <a:cs typeface="Times New Roman" panose="02020603050405020304" pitchFamily="18" charset="0"/>
              </a:rPr>
              <a:t>IgG </a:t>
            </a:r>
            <a:r>
              <a:rPr lang="el-GR" altLang="en-US" sz="6200" dirty="0">
                <a:cs typeface="Times New Roman" panose="02020603050405020304" pitchFamily="18" charset="0"/>
              </a:rPr>
              <a:t>και </a:t>
            </a:r>
            <a:r>
              <a:rPr lang="en-GB" altLang="en-US" sz="6200" dirty="0">
                <a:cs typeface="Times New Roman" panose="02020603050405020304" pitchFamily="18" charset="0"/>
              </a:rPr>
              <a:t>Ig</a:t>
            </a:r>
            <a:r>
              <a:rPr lang="el-GR" altLang="en-US" sz="6200" dirty="0" smtClean="0">
                <a:cs typeface="Times New Roman" panose="02020603050405020304" pitchFamily="18" charset="0"/>
              </a:rPr>
              <a:t>Μ.</a:t>
            </a:r>
            <a:r>
              <a:rPr lang="en-GB" altLang="en-US" sz="6200" dirty="0" smtClean="0">
                <a:cs typeface="Times New Roman" panose="02020603050405020304" pitchFamily="18" charset="0"/>
              </a:rPr>
              <a:t> </a:t>
            </a:r>
            <a:endParaRPr lang="el-GR" altLang="en-US" sz="6200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l-GR" altLang="en-US" sz="6200" dirty="0">
                <a:cs typeface="Times New Roman" panose="02020603050405020304" pitchFamily="18" charset="0"/>
              </a:rPr>
              <a:t>Αντιγόνο: </a:t>
            </a:r>
            <a:r>
              <a:rPr lang="el-GR" altLang="en-US" sz="6200" dirty="0" smtClean="0">
                <a:cs typeface="Times New Roman" panose="02020603050405020304" pitchFamily="18" charset="0"/>
              </a:rPr>
              <a:t>Διαλυτό.</a:t>
            </a:r>
            <a:endParaRPr lang="el-GR" altLang="en-US" sz="6200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l-GR" altLang="en-US" sz="6200" dirty="0">
                <a:cs typeface="Times New Roman" panose="02020603050405020304" pitchFamily="18" charset="0"/>
              </a:rPr>
              <a:t>Αντίδραση σε: 3-8 </a:t>
            </a:r>
            <a:r>
              <a:rPr lang="el-GR" altLang="en-US" sz="6200" dirty="0" smtClean="0">
                <a:cs typeface="Times New Roman" panose="02020603050405020304" pitchFamily="18" charset="0"/>
              </a:rPr>
              <a:t>ώρες.</a:t>
            </a:r>
            <a:endParaRPr lang="el-GR" altLang="en-US" sz="6200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l-GR" altLang="en-US" sz="6200" dirty="0">
                <a:cs typeface="Times New Roman" panose="02020603050405020304" pitchFamily="18" charset="0"/>
              </a:rPr>
              <a:t>Εμφάνιση: Ερύθημα, οίδημα, </a:t>
            </a:r>
            <a:r>
              <a:rPr lang="el-GR" altLang="en-US" sz="6200" dirty="0" smtClean="0">
                <a:cs typeface="Times New Roman" panose="02020603050405020304" pitchFamily="18" charset="0"/>
              </a:rPr>
              <a:t>νέκρωση.</a:t>
            </a:r>
            <a:endParaRPr lang="el-GR" altLang="en-US" sz="6200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l-GR" altLang="en-US" sz="6200" dirty="0">
                <a:cs typeface="Times New Roman" panose="02020603050405020304" pitchFamily="18" charset="0"/>
              </a:rPr>
              <a:t>Διαμεσολάβηση από: Συμπλήρωμα, </a:t>
            </a:r>
            <a:r>
              <a:rPr lang="el-GR" altLang="en-US" sz="6200" dirty="0" smtClean="0">
                <a:cs typeface="Times New Roman" panose="02020603050405020304" pitchFamily="18" charset="0"/>
              </a:rPr>
              <a:t>ουδετερόφιλα.</a:t>
            </a:r>
            <a:endParaRPr lang="el-GR" altLang="en-US" sz="6200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l-GR" altLang="en-US" sz="6200" dirty="0">
                <a:cs typeface="Times New Roman" panose="02020603050405020304" pitchFamily="18" charset="0"/>
              </a:rPr>
              <a:t>Κυτταρική επικοινωνία με: </a:t>
            </a:r>
            <a:r>
              <a:rPr lang="el-GR" altLang="en-US" sz="6200" dirty="0" smtClean="0">
                <a:cs typeface="Times New Roman" panose="02020603050405020304" pitchFamily="18" charset="0"/>
              </a:rPr>
              <a:t>Αντισώματα. </a:t>
            </a:r>
            <a:endParaRPr lang="el-GR" altLang="en-US" sz="6200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l-GR" altLang="en-US" sz="6200" dirty="0">
                <a:cs typeface="Times New Roman" panose="02020603050405020304" pitchFamily="18" charset="0"/>
              </a:rPr>
              <a:t>Παράδειγμα: </a:t>
            </a:r>
            <a:r>
              <a:rPr lang="el-GR" altLang="en-US" sz="6200" dirty="0" err="1">
                <a:cs typeface="Times New Roman" panose="02020603050405020304" pitchFamily="18" charset="0"/>
              </a:rPr>
              <a:t>Ερυθηματώδης</a:t>
            </a:r>
            <a:r>
              <a:rPr lang="el-GR" altLang="en-US" sz="6200" dirty="0">
                <a:cs typeface="Times New Roman" panose="02020603050405020304" pitchFamily="18" charset="0"/>
              </a:rPr>
              <a:t> λύκος, </a:t>
            </a:r>
            <a:r>
              <a:rPr lang="el-GR" altLang="en-US" sz="6200" dirty="0" err="1">
                <a:cs typeface="Times New Roman" panose="02020603050405020304" pitchFamily="18" charset="0"/>
              </a:rPr>
              <a:t>αυτοάνοσα</a:t>
            </a:r>
            <a:r>
              <a:rPr lang="el-GR" altLang="en-US" sz="6200" dirty="0">
                <a:cs typeface="Times New Roman" panose="02020603050405020304" pitchFamily="18" charset="0"/>
              </a:rPr>
              <a:t> </a:t>
            </a:r>
            <a:r>
              <a:rPr lang="el-GR" altLang="en-US" sz="6200" dirty="0" smtClean="0">
                <a:cs typeface="Times New Roman" panose="02020603050405020304" pitchFamily="18" charset="0"/>
              </a:rPr>
              <a:t>σύνδρομα.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61440" y="1685181"/>
            <a:ext cx="4624569" cy="517281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l-GR" altLang="en-US" sz="6200" b="1" dirty="0">
                <a:cs typeface="Times New Roman" panose="02020603050405020304" pitchFamily="18" charset="0"/>
              </a:rPr>
              <a:t>Καθυστερημένου Τύπου </a:t>
            </a:r>
            <a:r>
              <a:rPr lang="el-GR" altLang="en-US" sz="6200" b="1" dirty="0" smtClean="0">
                <a:cs typeface="Times New Roman" panose="02020603050405020304" pitchFamily="18" charset="0"/>
              </a:rPr>
              <a:t>Υπερευαισθησία:</a:t>
            </a:r>
            <a:endParaRPr lang="el-GR" altLang="en-US" sz="6200" dirty="0">
              <a:cs typeface="Times New Roman" panose="02020603050405020304" pitchFamily="18" charset="0"/>
            </a:endParaRPr>
          </a:p>
          <a:p>
            <a:r>
              <a:rPr lang="el-GR" altLang="en-US" sz="6200" dirty="0">
                <a:cs typeface="Times New Roman" panose="02020603050405020304" pitchFamily="18" charset="0"/>
              </a:rPr>
              <a:t>Αντίσωμα: </a:t>
            </a:r>
            <a:r>
              <a:rPr lang="el-GR" altLang="en-US" sz="6200" dirty="0" smtClean="0">
                <a:cs typeface="Times New Roman" panose="02020603050405020304" pitchFamily="18" charset="0"/>
              </a:rPr>
              <a:t>Όχι.</a:t>
            </a:r>
            <a:endParaRPr lang="el-GR" altLang="en-US" sz="6200" dirty="0">
              <a:cs typeface="Times New Roman" panose="02020603050405020304" pitchFamily="18" charset="0"/>
            </a:endParaRPr>
          </a:p>
          <a:p>
            <a:r>
              <a:rPr lang="el-GR" altLang="en-US" sz="6200" dirty="0">
                <a:cs typeface="Times New Roman" panose="02020603050405020304" pitchFamily="18" charset="0"/>
              </a:rPr>
              <a:t>Αντιγόνο: Ιστοί και </a:t>
            </a:r>
            <a:r>
              <a:rPr lang="el-GR" altLang="en-US" sz="6200" dirty="0" smtClean="0">
                <a:cs typeface="Times New Roman" panose="02020603050405020304" pitchFamily="18" charset="0"/>
              </a:rPr>
              <a:t>όργανα.</a:t>
            </a:r>
            <a:endParaRPr lang="el-GR" altLang="en-US" sz="6200" dirty="0">
              <a:cs typeface="Times New Roman" panose="02020603050405020304" pitchFamily="18" charset="0"/>
            </a:endParaRPr>
          </a:p>
          <a:p>
            <a:r>
              <a:rPr lang="el-GR" altLang="en-US" sz="6200" dirty="0">
                <a:cs typeface="Times New Roman" panose="02020603050405020304" pitchFamily="18" charset="0"/>
              </a:rPr>
              <a:t>Αντίδραση σε: 2-3 </a:t>
            </a:r>
            <a:r>
              <a:rPr lang="el-GR" altLang="en-US" sz="6200" dirty="0" smtClean="0">
                <a:cs typeface="Times New Roman" panose="02020603050405020304" pitchFamily="18" charset="0"/>
              </a:rPr>
              <a:t>ημέρες.</a:t>
            </a:r>
            <a:endParaRPr lang="el-GR" altLang="en-US" sz="6200" dirty="0">
              <a:cs typeface="Times New Roman" panose="02020603050405020304" pitchFamily="18" charset="0"/>
            </a:endParaRPr>
          </a:p>
          <a:p>
            <a:r>
              <a:rPr lang="el-GR" altLang="en-US" sz="6200" dirty="0" err="1">
                <a:cs typeface="Times New Roman" panose="02020603050405020304" pitchFamily="18" charset="0"/>
              </a:rPr>
              <a:t>Εμφάνιση:Ερύθημα</a:t>
            </a:r>
            <a:r>
              <a:rPr lang="el-GR" altLang="en-US" sz="6200" dirty="0">
                <a:cs typeface="Times New Roman" panose="02020603050405020304" pitchFamily="18" charset="0"/>
              </a:rPr>
              <a:t>, </a:t>
            </a:r>
            <a:r>
              <a:rPr lang="el-GR" altLang="en-US" sz="6200" dirty="0" err="1" smtClean="0">
                <a:cs typeface="Times New Roman" panose="02020603050405020304" pitchFamily="18" charset="0"/>
              </a:rPr>
              <a:t>ίνωση</a:t>
            </a:r>
            <a:r>
              <a:rPr lang="el-GR" altLang="en-US" sz="6200" dirty="0" smtClean="0">
                <a:cs typeface="Times New Roman" panose="02020603050405020304" pitchFamily="18" charset="0"/>
              </a:rPr>
              <a:t>.</a:t>
            </a:r>
            <a:endParaRPr lang="el-GR" altLang="en-US" sz="6200" dirty="0">
              <a:cs typeface="Times New Roman" panose="02020603050405020304" pitchFamily="18" charset="0"/>
            </a:endParaRPr>
          </a:p>
          <a:p>
            <a:r>
              <a:rPr lang="el-GR" altLang="en-US" sz="6200" dirty="0">
                <a:cs typeface="Times New Roman" panose="02020603050405020304" pitchFamily="18" charset="0"/>
              </a:rPr>
              <a:t>Διαμεσολάβηση από: </a:t>
            </a:r>
            <a:r>
              <a:rPr lang="el-GR" altLang="en-US" sz="6200" dirty="0" err="1">
                <a:cs typeface="Times New Roman" panose="02020603050405020304" pitchFamily="18" charset="0"/>
              </a:rPr>
              <a:t>Μακροφάγα,Τ</a:t>
            </a:r>
            <a:r>
              <a:rPr lang="el-GR" altLang="en-US" sz="6200" dirty="0">
                <a:cs typeface="Times New Roman" panose="02020603050405020304" pitchFamily="18" charset="0"/>
              </a:rPr>
              <a:t> κύτταρα (Τ</a:t>
            </a:r>
            <a:r>
              <a:rPr lang="el-GR" altLang="en-US" sz="6200" baseline="-25000" dirty="0">
                <a:cs typeface="Times New Roman" panose="02020603050405020304" pitchFamily="18" charset="0"/>
              </a:rPr>
              <a:t>Η</a:t>
            </a:r>
            <a:r>
              <a:rPr lang="el-GR" altLang="en-US" sz="6200" dirty="0">
                <a:cs typeface="Times New Roman" panose="02020603050405020304" pitchFamily="18" charset="0"/>
              </a:rPr>
              <a:t>1</a:t>
            </a:r>
            <a:r>
              <a:rPr lang="el-GR" altLang="en-US" sz="6200" dirty="0" smtClean="0">
                <a:cs typeface="Times New Roman" panose="02020603050405020304" pitchFamily="18" charset="0"/>
              </a:rPr>
              <a:t>).</a:t>
            </a:r>
            <a:endParaRPr lang="el-GR" altLang="en-US" sz="6200" dirty="0">
              <a:cs typeface="Times New Roman" panose="02020603050405020304" pitchFamily="18" charset="0"/>
            </a:endParaRPr>
          </a:p>
          <a:p>
            <a:r>
              <a:rPr lang="el-GR" altLang="en-US" sz="6200" dirty="0">
                <a:cs typeface="Times New Roman" panose="02020603050405020304" pitchFamily="18" charset="0"/>
              </a:rPr>
              <a:t>Κυτταρική επικοινωνία με: Τ </a:t>
            </a:r>
            <a:r>
              <a:rPr lang="el-GR" altLang="en-US" sz="6200" dirty="0" smtClean="0">
                <a:cs typeface="Times New Roman" panose="02020603050405020304" pitchFamily="18" charset="0"/>
              </a:rPr>
              <a:t>κύτταρα.</a:t>
            </a:r>
            <a:endParaRPr lang="el-GR" altLang="en-US" sz="6200" dirty="0">
              <a:cs typeface="Times New Roman" panose="02020603050405020304" pitchFamily="18" charset="0"/>
            </a:endParaRPr>
          </a:p>
          <a:p>
            <a:r>
              <a:rPr lang="el-GR" altLang="en-US" sz="6200" dirty="0">
                <a:cs typeface="Times New Roman" panose="02020603050405020304" pitchFamily="18" charset="0"/>
              </a:rPr>
              <a:t>Παράδειγμα:</a:t>
            </a:r>
            <a:r>
              <a:rPr lang="en-GB" altLang="en-US" sz="6200" dirty="0">
                <a:cs typeface="Times New Roman" panose="02020603050405020304" pitchFamily="18" charset="0"/>
              </a:rPr>
              <a:t> </a:t>
            </a:r>
            <a:r>
              <a:rPr lang="el-GR" altLang="en-US" sz="6200" dirty="0" err="1">
                <a:cs typeface="Times New Roman" panose="02020603050405020304" pitchFamily="18" charset="0"/>
              </a:rPr>
              <a:t>Τέστ</a:t>
            </a:r>
            <a:r>
              <a:rPr lang="el-GR" altLang="en-US" sz="6200" dirty="0">
                <a:cs typeface="Times New Roman" panose="02020603050405020304" pitchFamily="18" charset="0"/>
              </a:rPr>
              <a:t> </a:t>
            </a:r>
            <a:r>
              <a:rPr lang="el-GR" altLang="en-US" sz="6200" dirty="0" smtClean="0">
                <a:cs typeface="Times New Roman" panose="02020603050405020304" pitchFamily="18" charset="0"/>
              </a:rPr>
              <a:t>φυματίωσης.</a:t>
            </a:r>
            <a:endParaRPr lang="en-GB" altLang="en-US" sz="6200" dirty="0">
              <a:cs typeface="Times New Roman" panose="02020603050405020304" pitchFamily="18" charset="0"/>
            </a:endParaRPr>
          </a:p>
          <a:p>
            <a:r>
              <a:rPr lang="el-GR" altLang="en-US" sz="6200" dirty="0">
                <a:cs typeface="Times New Roman" panose="02020603050405020304" pitchFamily="18" charset="0"/>
              </a:rPr>
              <a:t>Κύτταρα Τ</a:t>
            </a:r>
            <a:r>
              <a:rPr lang="el-GR" altLang="en-US" sz="6200" baseline="-25000" dirty="0">
                <a:cs typeface="Times New Roman" panose="02020603050405020304" pitchFamily="18" charset="0"/>
              </a:rPr>
              <a:t>Η</a:t>
            </a:r>
            <a:r>
              <a:rPr lang="el-GR" altLang="en-US" sz="6200" dirty="0">
                <a:cs typeface="Times New Roman" panose="02020603050405020304" pitchFamily="18" charset="0"/>
              </a:rPr>
              <a:t>1 εκκρίνουν </a:t>
            </a:r>
            <a:r>
              <a:rPr lang="el-GR" altLang="en-US" sz="6200" dirty="0" err="1">
                <a:cs typeface="Times New Roman" panose="02020603050405020304" pitchFamily="18" charset="0"/>
              </a:rPr>
              <a:t>κυτοκίνες</a:t>
            </a:r>
            <a:r>
              <a:rPr lang="el-GR" altLang="en-US" sz="6200" dirty="0">
                <a:cs typeface="Times New Roman" panose="02020603050405020304" pitchFamily="18" charset="0"/>
              </a:rPr>
              <a:t> (</a:t>
            </a:r>
            <a:r>
              <a:rPr lang="en-GB" altLang="en-US" sz="6200" dirty="0">
                <a:cs typeface="Times New Roman" panose="02020603050405020304" pitchFamily="18" charset="0"/>
              </a:rPr>
              <a:t>IL-2, TNF, IFN-</a:t>
            </a:r>
            <a:r>
              <a:rPr lang="el-GR" altLang="en-US" sz="6200" dirty="0">
                <a:cs typeface="Times New Roman" panose="02020603050405020304" pitchFamily="18" charset="0"/>
              </a:rPr>
              <a:t>γ) που προσελκύουν άλλα κύτταρα και επιτρέπουν τη είσοδό τους ανάμεσα από τα επιθηλιακά </a:t>
            </a:r>
            <a:r>
              <a:rPr lang="el-GR" altLang="en-US" sz="6200" dirty="0" smtClean="0">
                <a:cs typeface="Times New Roman" panose="02020603050405020304" pitchFamily="18" charset="0"/>
              </a:rPr>
              <a:t>κύτταρα.  </a:t>
            </a:r>
            <a:endParaRPr lang="el-GR" altLang="en-US" sz="6200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54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 txBox="1">
            <a:spLocks noChangeArrowheads="1"/>
          </p:cNvSpPr>
          <p:nvPr/>
        </p:nvSpPr>
        <p:spPr bwMode="auto">
          <a:xfrm>
            <a:off x="-182880" y="1828800"/>
            <a:ext cx="9144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l-GR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altLang="en-US" sz="2000" b="1" dirty="0" err="1" smtClean="0">
                <a:latin typeface="+mn-lt"/>
                <a:cs typeface="Times New Roman" panose="02020603050405020304" pitchFamily="18" charset="0"/>
              </a:rPr>
              <a:t>Σπονδυλόζωα</a:t>
            </a:r>
            <a:r>
              <a:rPr lang="el-GR" altLang="en-US" sz="20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l-GR" altLang="en-US" sz="2000" dirty="0" smtClean="0">
                <a:latin typeface="+mn-lt"/>
                <a:cs typeface="Times New Roman" panose="02020603050405020304" pitchFamily="18" charset="0"/>
              </a:rPr>
              <a:t>                                                  </a:t>
            </a:r>
            <a:r>
              <a:rPr lang="el-GR" altLang="en-US" sz="2000" b="1" dirty="0" smtClean="0">
                <a:latin typeface="+mn-lt"/>
                <a:cs typeface="Times New Roman" panose="02020603050405020304" pitchFamily="18" charset="0"/>
              </a:rPr>
              <a:t>Ασπόνδυλα</a:t>
            </a:r>
            <a:r>
              <a:rPr lang="en-GB" altLang="en-US" sz="2000" b="1" dirty="0">
                <a:latin typeface="+mn-lt"/>
                <a:cs typeface="Times New Roman" panose="02020603050405020304" pitchFamily="18" charset="0"/>
              </a:rPr>
              <a:t>	</a:t>
            </a:r>
            <a:r>
              <a:rPr lang="en-GB" altLang="en-US" sz="2000" dirty="0">
                <a:latin typeface="+mn-lt"/>
                <a:cs typeface="Times New Roman" panose="02020603050405020304" pitchFamily="18" charset="0"/>
              </a:rPr>
              <a:t>	</a:t>
            </a: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GB" altLang="en-US" sz="2000" dirty="0">
                <a:latin typeface="+mn-lt"/>
                <a:cs typeface="Times New Roman" panose="02020603050405020304" pitchFamily="18" charset="0"/>
              </a:rPr>
              <a:t>	</a:t>
            </a:r>
            <a:r>
              <a:rPr lang="el-GR" altLang="en-US" sz="2000" dirty="0">
                <a:latin typeface="+mn-lt"/>
                <a:cs typeface="Times New Roman" panose="02020603050405020304" pitchFamily="18" charset="0"/>
              </a:rPr>
              <a:t>Έμφυτη ανοσία</a:t>
            </a:r>
            <a:r>
              <a:rPr lang="en-GB" altLang="en-US" sz="2000" dirty="0">
                <a:latin typeface="+mn-lt"/>
                <a:cs typeface="Times New Roman" panose="02020603050405020304" pitchFamily="18" charset="0"/>
              </a:rPr>
              <a:t>		</a:t>
            </a:r>
            <a:r>
              <a:rPr lang="el-GR" altLang="en-US" sz="2000" dirty="0">
                <a:latin typeface="+mn-lt"/>
                <a:cs typeface="Times New Roman" panose="02020603050405020304" pitchFamily="18" charset="0"/>
              </a:rPr>
              <a:t>                   </a:t>
            </a:r>
            <a:r>
              <a:rPr lang="el-GR" altLang="en-US" sz="2000" dirty="0" smtClean="0">
                <a:latin typeface="+mn-lt"/>
                <a:cs typeface="Times New Roman" panose="02020603050405020304" pitchFamily="18" charset="0"/>
              </a:rPr>
              <a:t>    Έμφυτη </a:t>
            </a:r>
            <a:r>
              <a:rPr lang="el-GR" altLang="en-US" sz="2000" dirty="0">
                <a:latin typeface="+mn-lt"/>
                <a:cs typeface="Times New Roman" panose="02020603050405020304" pitchFamily="18" charset="0"/>
              </a:rPr>
              <a:t>ανοσία</a:t>
            </a:r>
            <a:endParaRPr lang="en-GB" altLang="en-US" sz="2000" dirty="0">
              <a:latin typeface="+mn-lt"/>
              <a:cs typeface="Times New Roman" panose="02020603050405020304" pitchFamily="18" charset="0"/>
            </a:endParaRPr>
          </a:p>
          <a:p>
            <a:pPr defTabSz="914400"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l-GR" altLang="en-US" sz="2000" dirty="0">
                <a:latin typeface="+mn-lt"/>
                <a:cs typeface="Times New Roman" panose="02020603050405020304" pitchFamily="18" charset="0"/>
              </a:rPr>
              <a:t>        </a:t>
            </a:r>
            <a:r>
              <a:rPr lang="el-GR" altLang="en-US" sz="2000" dirty="0" smtClean="0">
                <a:latin typeface="+mn-lt"/>
                <a:cs typeface="Times New Roman" panose="02020603050405020304" pitchFamily="18" charset="0"/>
              </a:rPr>
              <a:t>  </a:t>
            </a:r>
            <a:r>
              <a:rPr lang="el-GR" altLang="en-US" sz="2000" dirty="0" err="1" smtClean="0">
                <a:latin typeface="+mn-lt"/>
                <a:cs typeface="Times New Roman" panose="02020603050405020304" pitchFamily="18" charset="0"/>
              </a:rPr>
              <a:t>Αντιμικροβιακά</a:t>
            </a:r>
            <a:r>
              <a:rPr lang="el-GR" altLang="en-US" sz="20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l-GR" altLang="en-US" sz="2000" dirty="0">
                <a:latin typeface="+mn-lt"/>
                <a:cs typeface="Times New Roman" panose="02020603050405020304" pitchFamily="18" charset="0"/>
              </a:rPr>
              <a:t>πεπτίδια</a:t>
            </a:r>
            <a:r>
              <a:rPr lang="en-GB" altLang="en-US" sz="2000" dirty="0">
                <a:latin typeface="+mn-lt"/>
                <a:cs typeface="Times New Roman" panose="02020603050405020304" pitchFamily="18" charset="0"/>
              </a:rPr>
              <a:t>	</a:t>
            </a:r>
            <a:r>
              <a:rPr lang="el-GR" altLang="en-US" sz="2000" dirty="0">
                <a:latin typeface="+mn-lt"/>
                <a:cs typeface="Times New Roman" panose="02020603050405020304" pitchFamily="18" charset="0"/>
              </a:rPr>
              <a:t>                 </a:t>
            </a:r>
            <a:r>
              <a:rPr lang="el-GR" altLang="en-US" sz="2000" dirty="0" smtClean="0">
                <a:latin typeface="+mn-lt"/>
                <a:cs typeface="Times New Roman" panose="02020603050405020304" pitchFamily="18" charset="0"/>
              </a:rPr>
              <a:t>      </a:t>
            </a:r>
            <a:r>
              <a:rPr lang="el-GR" altLang="en-US" sz="2000" dirty="0" err="1">
                <a:latin typeface="+mn-lt"/>
                <a:cs typeface="Times New Roman" panose="02020603050405020304" pitchFamily="18" charset="0"/>
              </a:rPr>
              <a:t>Αντιμικροβιακά</a:t>
            </a:r>
            <a:r>
              <a:rPr lang="el-GR" altLang="en-US" sz="2000" dirty="0">
                <a:latin typeface="+mn-lt"/>
                <a:cs typeface="Times New Roman" panose="02020603050405020304" pitchFamily="18" charset="0"/>
              </a:rPr>
              <a:t> πεπτίδια (+/?)</a:t>
            </a:r>
          </a:p>
          <a:p>
            <a:pPr defTabSz="914400"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l-GR" altLang="en-US" sz="2000" dirty="0">
                <a:latin typeface="+mn-lt"/>
                <a:cs typeface="Times New Roman" panose="02020603050405020304" pitchFamily="18" charset="0"/>
              </a:rPr>
              <a:t>        </a:t>
            </a:r>
            <a:r>
              <a:rPr lang="el-GR" altLang="en-US" sz="2000" dirty="0" smtClean="0">
                <a:latin typeface="+mn-lt"/>
                <a:cs typeface="Times New Roman" panose="02020603050405020304" pitchFamily="18" charset="0"/>
              </a:rPr>
              <a:t>  Επίκτητη </a:t>
            </a:r>
            <a:r>
              <a:rPr lang="el-GR" altLang="en-US" sz="2000" dirty="0">
                <a:latin typeface="+mn-lt"/>
                <a:cs typeface="Times New Roman" panose="02020603050405020304" pitchFamily="18" charset="0"/>
              </a:rPr>
              <a:t>ανοσία </a:t>
            </a:r>
            <a:r>
              <a:rPr lang="en-GB" altLang="en-US" sz="2000" dirty="0">
                <a:latin typeface="+mn-lt"/>
                <a:cs typeface="Times New Roman" panose="02020603050405020304" pitchFamily="18" charset="0"/>
              </a:rPr>
              <a:t>		</a:t>
            </a:r>
            <a:r>
              <a:rPr lang="el-GR" altLang="en-US" sz="2000" dirty="0">
                <a:latin typeface="+mn-lt"/>
                <a:cs typeface="Times New Roman" panose="02020603050405020304" pitchFamily="18" charset="0"/>
              </a:rPr>
              <a:t>                       </a:t>
            </a:r>
            <a:r>
              <a:rPr lang="el-GR" altLang="en-US" sz="2000" dirty="0" smtClean="0">
                <a:latin typeface="+mn-lt"/>
                <a:cs typeface="Times New Roman" panose="02020603050405020304" pitchFamily="18" charset="0"/>
              </a:rPr>
              <a:t>                 </a:t>
            </a:r>
            <a:r>
              <a:rPr lang="el-GR" altLang="en-US" sz="2000" dirty="0">
                <a:latin typeface="+mn-lt"/>
                <a:cs typeface="Times New Roman" panose="02020603050405020304" pitchFamily="18" charset="0"/>
              </a:rPr>
              <a:t>-</a:t>
            </a:r>
            <a:endParaRPr lang="en-GB" altLang="en-US" sz="2000" dirty="0">
              <a:latin typeface="+mn-lt"/>
              <a:cs typeface="Times New Roman" panose="02020603050405020304" pitchFamily="18" charset="0"/>
              <a:sym typeface="Webdings" panose="05030102010509060703" pitchFamily="18" charset="2"/>
            </a:endParaRP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l-GR" altLang="en-US" sz="2000" dirty="0" smtClean="0">
                <a:latin typeface="+mn-lt"/>
                <a:cs typeface="Times New Roman" panose="02020603050405020304" pitchFamily="18" charset="0"/>
              </a:rPr>
              <a:t>          Φαγοκυττάρωση </a:t>
            </a:r>
            <a:r>
              <a:rPr lang="el-GR" altLang="en-US" sz="2000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l-GR" altLang="en-US" sz="2000" dirty="0" err="1">
                <a:latin typeface="+mn-lt"/>
                <a:cs typeface="Times New Roman" panose="02020603050405020304" pitchFamily="18" charset="0"/>
              </a:rPr>
              <a:t>Μακροφάγα</a:t>
            </a:r>
            <a:r>
              <a:rPr lang="el-GR" altLang="en-US" sz="2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l-GR" altLang="en-US" sz="2000" dirty="0" err="1">
                <a:latin typeface="+mn-lt"/>
                <a:cs typeface="Times New Roman" panose="02020603050405020304" pitchFamily="18" charset="0"/>
              </a:rPr>
              <a:t>κ.α</a:t>
            </a:r>
            <a:r>
              <a:rPr lang="el-GR" altLang="en-US" sz="2000" dirty="0">
                <a:latin typeface="+mn-lt"/>
                <a:cs typeface="Times New Roman" panose="02020603050405020304" pitchFamily="18" charset="0"/>
              </a:rPr>
              <a:t>)             </a:t>
            </a:r>
            <a:r>
              <a:rPr lang="el-GR" altLang="en-US" sz="2000" dirty="0" smtClean="0">
                <a:latin typeface="+mn-lt"/>
                <a:cs typeface="Times New Roman" panose="02020603050405020304" pitchFamily="18" charset="0"/>
              </a:rPr>
              <a:t>Φαγοκυττάρωση </a:t>
            </a:r>
            <a:r>
              <a:rPr lang="en-GB" altLang="en-US" sz="2000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l-GR" altLang="en-US" sz="2000" dirty="0">
                <a:latin typeface="+mn-lt"/>
                <a:cs typeface="Times New Roman" panose="02020603050405020304" pitchFamily="18" charset="0"/>
              </a:rPr>
              <a:t>Λεμφοκύτταρα</a:t>
            </a:r>
            <a:r>
              <a:rPr lang="en-GB" altLang="en-US" sz="2000" dirty="0">
                <a:latin typeface="+mn-lt"/>
                <a:cs typeface="Times New Roman" panose="02020603050405020304" pitchFamily="18" charset="0"/>
              </a:rPr>
              <a:t>)</a:t>
            </a:r>
            <a:endParaRPr lang="el-GR" altLang="en-US" sz="2000" dirty="0">
              <a:latin typeface="+mn-lt"/>
              <a:cs typeface="Times New Roman" panose="02020603050405020304" pitchFamily="18" charset="0"/>
            </a:endParaRP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l-GR" altLang="en-US" sz="2000" dirty="0">
                <a:latin typeface="+mn-lt"/>
                <a:cs typeface="Times New Roman" panose="02020603050405020304" pitchFamily="18" charset="0"/>
              </a:rPr>
              <a:t>        </a:t>
            </a:r>
            <a:r>
              <a:rPr lang="el-GR" altLang="en-US" sz="2000" dirty="0" smtClean="0">
                <a:latin typeface="+mn-lt"/>
                <a:cs typeface="Times New Roman" panose="02020603050405020304" pitchFamily="18" charset="0"/>
              </a:rPr>
              <a:t>  </a:t>
            </a:r>
            <a:r>
              <a:rPr lang="en-GB" altLang="en-US" sz="2000" dirty="0" smtClean="0">
                <a:latin typeface="+mn-lt"/>
                <a:cs typeface="Times New Roman" panose="02020603050405020304" pitchFamily="18" charset="0"/>
              </a:rPr>
              <a:t>Toll-like </a:t>
            </a:r>
            <a:r>
              <a:rPr lang="el-GR" altLang="en-US" sz="2000" dirty="0">
                <a:latin typeface="+mn-lt"/>
                <a:cs typeface="Times New Roman" panose="02020603050405020304" pitchFamily="18" charset="0"/>
              </a:rPr>
              <a:t>υποδοχείς                             </a:t>
            </a:r>
            <a:r>
              <a:rPr lang="el-GR" altLang="en-US" sz="2000" dirty="0" smtClean="0">
                <a:latin typeface="+mn-lt"/>
                <a:cs typeface="Times New Roman" panose="02020603050405020304" pitchFamily="18" charset="0"/>
              </a:rPr>
              <a:t>               </a:t>
            </a:r>
            <a:r>
              <a:rPr lang="en-GB" altLang="en-US" sz="2000" dirty="0" smtClean="0">
                <a:latin typeface="+mn-lt"/>
                <a:cs typeface="Times New Roman" panose="02020603050405020304" pitchFamily="18" charset="0"/>
              </a:rPr>
              <a:t>Toll-like </a:t>
            </a:r>
            <a:r>
              <a:rPr lang="el-GR" altLang="en-US" sz="2000" dirty="0">
                <a:latin typeface="+mn-lt"/>
                <a:cs typeface="Times New Roman" panose="02020603050405020304" pitchFamily="18" charset="0"/>
              </a:rPr>
              <a:t>υποδοχείς</a:t>
            </a:r>
            <a:endParaRPr lang="en-GB" altLang="en-US" sz="2000" dirty="0">
              <a:latin typeface="+mn-lt"/>
              <a:cs typeface="Times New Roman" panose="02020603050405020304" pitchFamily="18" charset="0"/>
            </a:endParaRP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l-GR" altLang="en-US" sz="2000" dirty="0" smtClean="0">
                <a:latin typeface="+mn-lt"/>
                <a:cs typeface="Times New Roman" panose="02020603050405020304" pitchFamily="18" charset="0"/>
              </a:rPr>
              <a:t>          </a:t>
            </a:r>
            <a:r>
              <a:rPr lang="el-GR" altLang="en-US" sz="2000" dirty="0" err="1" smtClean="0">
                <a:latin typeface="+mn-lt"/>
                <a:cs typeface="Times New Roman" panose="02020603050405020304" pitchFamily="18" charset="0"/>
              </a:rPr>
              <a:t>Κυτοκίνες</a:t>
            </a:r>
            <a:r>
              <a:rPr lang="el-GR" altLang="en-US" sz="2000" dirty="0" smtClean="0">
                <a:latin typeface="+mn-lt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el-GR" altLang="en-US" sz="2000" dirty="0" err="1" smtClean="0">
                <a:latin typeface="+mn-lt"/>
                <a:cs typeface="Times New Roman" panose="02020603050405020304" pitchFamily="18" charset="0"/>
              </a:rPr>
              <a:t>Κυτοκίνες</a:t>
            </a:r>
            <a:r>
              <a:rPr lang="el-GR" altLang="en-US" sz="20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l-GR" altLang="en-US" sz="2000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l-GR" altLang="en-US" sz="2000" dirty="0" err="1">
                <a:latin typeface="+mn-lt"/>
                <a:cs typeface="Times New Roman" panose="02020603050405020304" pitchFamily="18" charset="0"/>
              </a:rPr>
              <a:t>Μακροκίνες</a:t>
            </a:r>
            <a:r>
              <a:rPr lang="el-GR" altLang="en-US" sz="2000" dirty="0">
                <a:latin typeface="+mn-lt"/>
                <a:cs typeface="Times New Roman" panose="02020603050405020304" pitchFamily="18" charset="0"/>
              </a:rPr>
              <a:t>) (+/?)</a:t>
            </a: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l-GR" altLang="en-US" sz="2000" dirty="0">
                <a:latin typeface="+mn-lt"/>
                <a:cs typeface="Times New Roman" panose="02020603050405020304" pitchFamily="18" charset="0"/>
              </a:rPr>
              <a:t>        </a:t>
            </a:r>
            <a:r>
              <a:rPr lang="el-GR" altLang="en-US" sz="2000" dirty="0" smtClean="0">
                <a:latin typeface="+mn-lt"/>
                <a:cs typeface="Times New Roman" panose="02020603050405020304" pitchFamily="18" charset="0"/>
              </a:rPr>
              <a:t>  Απόρριψη </a:t>
            </a:r>
            <a:r>
              <a:rPr lang="el-GR" altLang="en-US" sz="2000" dirty="0">
                <a:latin typeface="+mn-lt"/>
                <a:cs typeface="Times New Roman" panose="02020603050405020304" pitchFamily="18" charset="0"/>
              </a:rPr>
              <a:t>μοσχεύματος                     </a:t>
            </a:r>
            <a:r>
              <a:rPr lang="el-GR" altLang="en-US" sz="2000" dirty="0" smtClean="0">
                <a:latin typeface="+mn-lt"/>
                <a:cs typeface="Times New Roman" panose="02020603050405020304" pitchFamily="18" charset="0"/>
              </a:rPr>
              <a:t>             Απόρριψη </a:t>
            </a:r>
            <a:r>
              <a:rPr lang="el-GR" altLang="en-US" sz="2000" dirty="0">
                <a:latin typeface="+mn-lt"/>
                <a:cs typeface="Times New Roman" panose="02020603050405020304" pitchFamily="18" charset="0"/>
              </a:rPr>
              <a:t>μοσχεύματος   (+/-)</a:t>
            </a: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l-GR" altLang="en-US" sz="2000" dirty="0">
                <a:latin typeface="+mn-lt"/>
                <a:cs typeface="Times New Roman" panose="02020603050405020304" pitchFamily="18" charset="0"/>
              </a:rPr>
              <a:t>                    </a:t>
            </a:r>
            <a:r>
              <a:rPr lang="el-GR" altLang="en-US" sz="2000" dirty="0" smtClean="0">
                <a:latin typeface="+mn-lt"/>
                <a:cs typeface="Times New Roman" panose="02020603050405020304" pitchFamily="18" charset="0"/>
              </a:rPr>
              <a:t>        -                                                          Μονοπάτι </a:t>
            </a:r>
            <a:r>
              <a:rPr lang="el-GR" altLang="en-US" sz="2000" dirty="0" err="1">
                <a:latin typeface="+mn-lt"/>
                <a:cs typeface="Times New Roman" panose="02020603050405020304" pitchFamily="18" charset="0"/>
              </a:rPr>
              <a:t>Φαινολοξειδάσης</a:t>
            </a:r>
            <a:endParaRPr lang="en-GB" altLang="en-US" sz="2000" dirty="0">
              <a:latin typeface="+mn-lt"/>
              <a:cs typeface="Times New Roman" panose="02020603050405020304" pitchFamily="18" charset="0"/>
            </a:endParaRPr>
          </a:p>
          <a:p>
            <a:pPr defTabSz="9144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l-GR" altLang="en-US" sz="2000" dirty="0">
                <a:latin typeface="+mn-lt"/>
                <a:cs typeface="Times New Roman" panose="02020603050405020304" pitchFamily="18" charset="0"/>
              </a:rPr>
              <a:t>		</a:t>
            </a:r>
            <a:r>
              <a:rPr lang="en-GB" altLang="en-US" sz="2000" dirty="0">
                <a:latin typeface="+mn-lt"/>
                <a:cs typeface="Times New Roman" panose="02020603050405020304" pitchFamily="18" charset="0"/>
              </a:rPr>
              <a:t>       </a:t>
            </a:r>
            <a:r>
              <a:rPr lang="el-GR" altLang="en-US" sz="2000" dirty="0">
                <a:latin typeface="+mn-lt"/>
                <a:cs typeface="Times New Roman" panose="02020603050405020304" pitchFamily="18" charset="0"/>
              </a:rPr>
              <a:t>   </a:t>
            </a:r>
            <a:r>
              <a:rPr lang="el-GR" altLang="en-US" sz="2000" dirty="0" smtClean="0">
                <a:latin typeface="+mn-lt"/>
                <a:cs typeface="Times New Roman" panose="02020603050405020304" pitchFamily="18" charset="0"/>
              </a:rPr>
              <a:t>  </a:t>
            </a:r>
            <a:r>
              <a:rPr lang="el-GR" altLang="en-US" sz="2000" dirty="0">
                <a:latin typeface="+mn-lt"/>
                <a:cs typeface="Times New Roman" panose="02020603050405020304" pitchFamily="18" charset="0"/>
              </a:rPr>
              <a:t>-         			</a:t>
            </a:r>
            <a:r>
              <a:rPr lang="en-GB" altLang="en-US" sz="2000" dirty="0">
                <a:latin typeface="+mn-lt"/>
                <a:cs typeface="Times New Roman" panose="02020603050405020304" pitchFamily="18" charset="0"/>
              </a:rPr>
              <a:t>  </a:t>
            </a:r>
            <a:r>
              <a:rPr lang="el-GR" altLang="en-US" sz="2000" dirty="0">
                <a:latin typeface="+mn-lt"/>
                <a:cs typeface="Times New Roman" panose="02020603050405020304" pitchFamily="18" charset="0"/>
              </a:rPr>
              <a:t>     </a:t>
            </a:r>
            <a:r>
              <a:rPr lang="el-GR" altLang="en-US" sz="20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l-GR" altLang="en-US" sz="2000" dirty="0" err="1" smtClean="0">
                <a:latin typeface="+mn-lt"/>
                <a:cs typeface="Times New Roman" panose="02020603050405020304" pitchFamily="18" charset="0"/>
              </a:rPr>
              <a:t>Μελανοποίηση</a:t>
            </a:r>
            <a:r>
              <a:rPr lang="el-GR" altLang="en-US" sz="2000" dirty="0" smtClean="0">
                <a:latin typeface="+mn-lt"/>
                <a:cs typeface="Times New Roman" panose="02020603050405020304" pitchFamily="18" charset="0"/>
              </a:rPr>
              <a:t> </a:t>
            </a:r>
            <a:endParaRPr lang="el-GR" altLang="en-US" sz="2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2" y="365126"/>
            <a:ext cx="8265968" cy="1325563"/>
          </a:xfrm>
        </p:spPr>
        <p:txBody>
          <a:bodyPr>
            <a:normAutofit/>
          </a:bodyPr>
          <a:lstStyle/>
          <a:p>
            <a:r>
              <a:rPr lang="el-GR" sz="4000" dirty="0" smtClean="0"/>
              <a:t>Σύγκριση ανοσολογικών μηχανισμών </a:t>
            </a:r>
            <a:r>
              <a:rPr lang="el-GR" sz="4000" dirty="0" err="1" smtClean="0"/>
              <a:t>Σπονδυλοζώων</a:t>
            </a:r>
            <a:r>
              <a:rPr lang="el-GR" sz="4000" dirty="0" smtClean="0"/>
              <a:t> - </a:t>
            </a:r>
            <a:r>
              <a:rPr lang="el-GR" sz="4000" dirty="0" err="1" smtClean="0"/>
              <a:t>Ασπονδύλων</a:t>
            </a: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Έμφυτη ανοσία </a:t>
            </a:r>
            <a:r>
              <a:rPr lang="el-GR" sz="4000" dirty="0" err="1" smtClean="0"/>
              <a:t>Ασπονδύλων</a:t>
            </a:r>
            <a:r>
              <a:rPr lang="el-GR" sz="4000" dirty="0" smtClean="0"/>
              <a:t> 1/</a:t>
            </a:r>
            <a:r>
              <a:rPr lang="en-US" sz="4000" dirty="0" smtClean="0"/>
              <a:t>2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n-US" sz="2000" b="1" dirty="0">
                <a:cs typeface="Times New Roman" panose="02020603050405020304" pitchFamily="18" charset="0"/>
              </a:rPr>
              <a:t>Πιο συγκεκριμένα έχουν </a:t>
            </a:r>
            <a:r>
              <a:rPr lang="el-GR" altLang="en-US" sz="2000" b="1" dirty="0" err="1">
                <a:cs typeface="Times New Roman" panose="02020603050405020304" pitchFamily="18" charset="0"/>
              </a:rPr>
              <a:t>ταυτοποιηθεί</a:t>
            </a:r>
            <a:r>
              <a:rPr lang="el-GR" altLang="en-US" sz="2000" b="1" dirty="0">
                <a:cs typeface="Times New Roman" panose="02020603050405020304" pitchFamily="18" charset="0"/>
              </a:rPr>
              <a:t> οι εξής κύριοι μηχανισμοί:</a:t>
            </a:r>
          </a:p>
          <a:p>
            <a:r>
              <a:rPr lang="el-GR" altLang="en-US" sz="2000" b="1" dirty="0">
                <a:cs typeface="Times New Roman" panose="02020603050405020304" pitchFamily="18" charset="0"/>
              </a:rPr>
              <a:t>Σύστημα συμπληρώματος-</a:t>
            </a:r>
            <a:r>
              <a:rPr lang="el-GR" altLang="en-US" sz="2000" b="1" dirty="0" err="1">
                <a:cs typeface="Times New Roman" panose="02020603050405020304" pitchFamily="18" charset="0"/>
              </a:rPr>
              <a:t>λεκτίνης</a:t>
            </a:r>
            <a:r>
              <a:rPr lang="el-GR" altLang="en-US" sz="2000" b="1" dirty="0">
                <a:cs typeface="Times New Roman" panose="02020603050405020304" pitchFamily="18" charset="0"/>
              </a:rPr>
              <a:t>: </a:t>
            </a:r>
            <a:r>
              <a:rPr lang="el-GR" altLang="en-US" sz="2000" dirty="0">
                <a:cs typeface="Times New Roman" panose="02020603050405020304" pitchFamily="18" charset="0"/>
              </a:rPr>
              <a:t>Έχει </a:t>
            </a:r>
            <a:r>
              <a:rPr lang="el-GR" altLang="en-US" sz="2000" dirty="0" err="1">
                <a:cs typeface="Times New Roman" panose="02020603050405020304" pitchFamily="18" charset="0"/>
              </a:rPr>
              <a:t>ταυτοποιηθεί</a:t>
            </a:r>
            <a:r>
              <a:rPr lang="el-GR" altLang="en-US" sz="2000" dirty="0">
                <a:cs typeface="Times New Roman" panose="02020603050405020304" pitchFamily="18" charset="0"/>
              </a:rPr>
              <a:t> στα Καρκινοειδή</a:t>
            </a:r>
          </a:p>
          <a:p>
            <a:r>
              <a:rPr lang="el-GR" altLang="en-US" sz="2000" b="1" dirty="0">
                <a:cs typeface="Times New Roman" panose="02020603050405020304" pitchFamily="18" charset="0"/>
              </a:rPr>
              <a:t>Σύστημα </a:t>
            </a:r>
            <a:r>
              <a:rPr lang="el-GR" altLang="en-US" sz="2000" b="1" dirty="0" err="1">
                <a:cs typeface="Times New Roman" panose="02020603050405020304" pitchFamily="18" charset="0"/>
              </a:rPr>
              <a:t>αντιμικροβιακών</a:t>
            </a:r>
            <a:r>
              <a:rPr lang="el-GR" altLang="en-US" sz="2000" b="1" dirty="0">
                <a:cs typeface="Times New Roman" panose="02020603050405020304" pitchFamily="18" charset="0"/>
              </a:rPr>
              <a:t> πεπτιδίων</a:t>
            </a:r>
            <a:r>
              <a:rPr lang="el-GR" altLang="en-US" sz="2000" dirty="0">
                <a:cs typeface="Times New Roman" panose="02020603050405020304" pitchFamily="18" charset="0"/>
              </a:rPr>
              <a:t>: </a:t>
            </a:r>
            <a:r>
              <a:rPr lang="el-GR" altLang="en-US" sz="2000" dirty="0" err="1">
                <a:cs typeface="Times New Roman" panose="02020603050405020304" pitchFamily="18" charset="0"/>
              </a:rPr>
              <a:t>Κεκροπίνες</a:t>
            </a:r>
            <a:r>
              <a:rPr lang="el-GR" altLang="en-US" sz="2000" dirty="0">
                <a:cs typeface="Times New Roman" panose="02020603050405020304" pitchFamily="18" charset="0"/>
              </a:rPr>
              <a:t>, </a:t>
            </a:r>
            <a:r>
              <a:rPr lang="el-GR" altLang="en-US" sz="2000" dirty="0" err="1">
                <a:cs typeface="Times New Roman" panose="02020603050405020304" pitchFamily="18" charset="0"/>
              </a:rPr>
              <a:t>κερατοτοξίνες</a:t>
            </a:r>
            <a:r>
              <a:rPr lang="el-GR" altLang="en-US" sz="2000" dirty="0">
                <a:cs typeface="Times New Roman" panose="02020603050405020304" pitchFamily="18" charset="0"/>
              </a:rPr>
              <a:t>, </a:t>
            </a:r>
            <a:r>
              <a:rPr lang="el-GR" altLang="en-US" sz="2000" dirty="0" err="1">
                <a:cs typeface="Times New Roman" panose="02020603050405020304" pitchFamily="18" charset="0"/>
              </a:rPr>
              <a:t>μελιττίνη</a:t>
            </a:r>
            <a:r>
              <a:rPr lang="el-GR" altLang="en-US" sz="2000" dirty="0">
                <a:cs typeface="Times New Roman" panose="02020603050405020304" pitchFamily="18" charset="0"/>
              </a:rPr>
              <a:t> κ.α.</a:t>
            </a:r>
          </a:p>
          <a:p>
            <a:r>
              <a:rPr lang="el-GR" altLang="en-US" sz="2000" b="1" dirty="0">
                <a:cs typeface="Times New Roman" panose="02020603050405020304" pitchFamily="18" charset="0"/>
              </a:rPr>
              <a:t>Σύστημα </a:t>
            </a:r>
            <a:r>
              <a:rPr lang="el-GR" altLang="en-US" sz="2000" b="1" dirty="0" err="1">
                <a:cs typeface="Times New Roman" panose="02020603050405020304" pitchFamily="18" charset="0"/>
              </a:rPr>
              <a:t>λεκτίνης</a:t>
            </a:r>
            <a:r>
              <a:rPr lang="el-GR" altLang="en-US" sz="2000" b="1" dirty="0">
                <a:cs typeface="Times New Roman" panose="02020603050405020304" pitchFamily="18" charset="0"/>
              </a:rPr>
              <a:t>: </a:t>
            </a:r>
            <a:r>
              <a:rPr lang="el-GR" altLang="en-US" sz="2000" dirty="0">
                <a:cs typeface="Times New Roman" panose="02020603050405020304" pitchFamily="18" charset="0"/>
              </a:rPr>
              <a:t>Προκαλεί συγκόλληση των βακτηρίων κάνοντας ευκολότερη την φαγοκυττάρωσή τους</a:t>
            </a:r>
          </a:p>
          <a:p>
            <a:r>
              <a:rPr lang="el-GR" altLang="en-US" sz="2000" b="1" dirty="0">
                <a:cs typeface="Times New Roman" panose="02020603050405020304" pitchFamily="18" charset="0"/>
              </a:rPr>
              <a:t>Σύστημα</a:t>
            </a:r>
            <a:r>
              <a:rPr lang="el-GR" altLang="en-US" sz="2000" dirty="0">
                <a:cs typeface="Times New Roman" panose="02020603050405020304" pitchFamily="18" charset="0"/>
              </a:rPr>
              <a:t> αναγνώρισης βακτηρίων, μυκήτων και ιών μέσω ενεργοποίησης των </a:t>
            </a:r>
            <a:r>
              <a:rPr lang="en-GB" altLang="en-US" sz="2000" b="1" dirty="0">
                <a:cs typeface="Times New Roman" panose="02020603050405020304" pitchFamily="18" charset="0"/>
              </a:rPr>
              <a:t>Toll-like </a:t>
            </a:r>
            <a:r>
              <a:rPr lang="el-GR" altLang="en-US" sz="2000" b="1" dirty="0">
                <a:cs typeface="Times New Roman" panose="02020603050405020304" pitchFamily="18" charset="0"/>
              </a:rPr>
              <a:t>υποδοχέων </a:t>
            </a:r>
            <a:r>
              <a:rPr lang="el-GR" altLang="en-US" sz="2000" dirty="0">
                <a:cs typeface="Times New Roman" panose="02020603050405020304" pitchFamily="18" charset="0"/>
              </a:rPr>
              <a:t>και των πρωτεϊνών πρόσδεσης σε </a:t>
            </a:r>
            <a:r>
              <a:rPr lang="el-GR" altLang="en-US" sz="2000" dirty="0" err="1">
                <a:cs typeface="Times New Roman" panose="02020603050405020304" pitchFamily="18" charset="0"/>
              </a:rPr>
              <a:t>πεπτιδογλυκάνες</a:t>
            </a:r>
            <a:r>
              <a:rPr lang="el-GR" altLang="en-US" sz="2000" dirty="0">
                <a:cs typeface="Times New Roman" panose="02020603050405020304" pitchFamily="18" charset="0"/>
              </a:rPr>
              <a:t>: Οδηγεί στην παραγωγή </a:t>
            </a:r>
            <a:r>
              <a:rPr lang="el-GR" altLang="en-US" sz="2000" dirty="0" err="1">
                <a:cs typeface="Times New Roman" panose="02020603050405020304" pitchFamily="18" charset="0"/>
              </a:rPr>
              <a:t>αντιμικροβιακών</a:t>
            </a:r>
            <a:r>
              <a:rPr lang="el-GR" altLang="en-US" sz="2000" dirty="0">
                <a:cs typeface="Times New Roman" panose="02020603050405020304" pitchFamily="18" charset="0"/>
              </a:rPr>
              <a:t> πεπτιδίων</a:t>
            </a:r>
          </a:p>
          <a:p>
            <a:r>
              <a:rPr lang="el-GR" altLang="en-US" sz="2000" b="1" dirty="0">
                <a:cs typeface="Times New Roman" panose="02020603050405020304" pitchFamily="18" charset="0"/>
              </a:rPr>
              <a:t>Εκτενώς μελετημένο σύστημα στο </a:t>
            </a:r>
            <a:r>
              <a:rPr lang="el-GR" altLang="en-US" sz="2000" b="1" dirty="0" smtClean="0">
                <a:cs typeface="Times New Roman" panose="02020603050405020304" pitchFamily="18" charset="0"/>
              </a:rPr>
              <a:t>κουνούπι.</a:t>
            </a:r>
            <a:endParaRPr lang="el-GR" altLang="en-US" sz="2000" b="1" dirty="0"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4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Έμφυτη ανοσία </a:t>
            </a:r>
            <a:r>
              <a:rPr lang="el-GR" sz="4000" dirty="0" err="1" smtClean="0"/>
              <a:t>Ασπονδύλων</a:t>
            </a:r>
            <a:r>
              <a:rPr lang="el-GR" sz="4000" dirty="0" smtClean="0"/>
              <a:t> 2/</a:t>
            </a:r>
            <a:r>
              <a:rPr lang="en-US" sz="4000" dirty="0" smtClean="0"/>
              <a:t>2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527" y="1431636"/>
            <a:ext cx="8025823" cy="513541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l-GR" altLang="en-US" sz="2200" b="1" dirty="0">
                <a:cs typeface="Times New Roman" panose="02020603050405020304" pitchFamily="18" charset="0"/>
              </a:rPr>
              <a:t>Σύστημα παραγωγής ενεργών ριζών οξυγόνου</a:t>
            </a:r>
          </a:p>
          <a:p>
            <a:pPr>
              <a:lnSpc>
                <a:spcPct val="110000"/>
              </a:lnSpc>
            </a:pPr>
            <a:r>
              <a:rPr lang="el-GR" altLang="en-US" sz="2200" b="1" dirty="0">
                <a:cs typeface="Times New Roman" panose="02020603050405020304" pitchFamily="18" charset="0"/>
              </a:rPr>
              <a:t>Σύστημα φαγοκυττάρωσης (Κυτταρική απόκριση): </a:t>
            </a:r>
            <a:r>
              <a:rPr lang="el-GR" altLang="en-US" sz="2200" dirty="0">
                <a:cs typeface="Times New Roman" panose="02020603050405020304" pitchFamily="18" charset="0"/>
              </a:rPr>
              <a:t>Μέσω λεμφοκυττάρων ή </a:t>
            </a:r>
            <a:r>
              <a:rPr lang="el-GR" altLang="en-US" sz="2200" dirty="0" err="1">
                <a:cs typeface="Times New Roman" panose="02020603050405020304" pitchFamily="18" charset="0"/>
              </a:rPr>
              <a:t>αμοιβαδοκυττάρων</a:t>
            </a:r>
            <a:r>
              <a:rPr lang="el-GR" altLang="en-US" sz="2200" dirty="0">
                <a:cs typeface="Times New Roman" panose="02020603050405020304" pitchFamily="18" charset="0"/>
              </a:rPr>
              <a:t> (πρωτεόλυση-ενεργές ρίζες οξυγόνου). Βακτήρια και μύκητες (&lt;10 μ</a:t>
            </a:r>
            <a:r>
              <a:rPr lang="en-GB" altLang="en-US" sz="2200" dirty="0">
                <a:cs typeface="Times New Roman" panose="02020603050405020304" pitchFamily="18" charset="0"/>
              </a:rPr>
              <a:t>m</a:t>
            </a:r>
            <a:r>
              <a:rPr lang="el-GR" altLang="en-US" sz="2200" dirty="0">
                <a:cs typeface="Times New Roman" panose="02020603050405020304" pitchFamily="18" charset="0"/>
              </a:rPr>
              <a:t>) σκοτώνονται με φαγοκυττάρωση. </a:t>
            </a:r>
            <a:endParaRPr lang="en-GB" altLang="en-US" sz="2200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l-GR" altLang="en-US" sz="2200" b="1" dirty="0">
                <a:cs typeface="Times New Roman" panose="02020603050405020304" pitchFamily="18" charset="0"/>
              </a:rPr>
              <a:t>Σύστημα </a:t>
            </a:r>
            <a:r>
              <a:rPr lang="el-GR" altLang="en-US" sz="2200" b="1" dirty="0" err="1">
                <a:cs typeface="Times New Roman" panose="02020603050405020304" pitchFamily="18" charset="0"/>
              </a:rPr>
              <a:t>έγκλεισης</a:t>
            </a:r>
            <a:r>
              <a:rPr lang="el-GR" altLang="en-US" sz="2200" b="1" dirty="0">
                <a:cs typeface="Times New Roman" panose="02020603050405020304" pitchFamily="18" charset="0"/>
              </a:rPr>
              <a:t> σε κύστη (Κυτταρική απόκριση): </a:t>
            </a:r>
            <a:r>
              <a:rPr lang="el-GR" altLang="en-US" sz="2200" dirty="0">
                <a:cs typeface="Times New Roman" panose="02020603050405020304" pitchFamily="18" charset="0"/>
              </a:rPr>
              <a:t>Για εισβολείς που είναι πολύ μεγάλοι για φαγοκυττάρωση. Λεμφοκύτταρα περιβάλλουν τον εισβολέα και η </a:t>
            </a:r>
            <a:r>
              <a:rPr lang="el-GR" altLang="en-US" sz="2200" b="1" dirty="0" err="1">
                <a:cs typeface="Times New Roman" panose="02020603050405020304" pitchFamily="18" charset="0"/>
              </a:rPr>
              <a:t>προφαινολοξειδάση</a:t>
            </a:r>
            <a:r>
              <a:rPr lang="el-GR" altLang="en-US" sz="2200" b="1" dirty="0">
                <a:cs typeface="Times New Roman" panose="02020603050405020304" pitchFamily="18" charset="0"/>
              </a:rPr>
              <a:t> </a:t>
            </a:r>
            <a:r>
              <a:rPr lang="el-GR" altLang="en-US" sz="2200" dirty="0">
                <a:cs typeface="Times New Roman" panose="02020603050405020304" pitchFamily="18" charset="0"/>
              </a:rPr>
              <a:t>δημιουργεί </a:t>
            </a:r>
            <a:r>
              <a:rPr lang="el-GR" altLang="en-US" sz="2200" dirty="0" err="1">
                <a:cs typeface="Times New Roman" panose="02020603050405020304" pitchFamily="18" charset="0"/>
              </a:rPr>
              <a:t>μελανοποίηση</a:t>
            </a:r>
            <a:r>
              <a:rPr lang="el-GR" altLang="en-US" sz="2200" dirty="0"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el-GR" altLang="en-US" sz="2200" dirty="0">
                <a:cs typeface="Times New Roman" panose="02020603050405020304" pitchFamily="18" charset="0"/>
              </a:rPr>
              <a:t>Ο σχηματισμός όζων γίνεται με συσσωμάτωση βακτηρίων και λεμφοκυττάρων που </a:t>
            </a:r>
            <a:r>
              <a:rPr lang="el-GR" altLang="en-US" sz="2200" dirty="0" err="1">
                <a:cs typeface="Times New Roman" panose="02020603050405020304" pitchFamily="18" charset="0"/>
              </a:rPr>
              <a:t>μελανοποιούνται</a:t>
            </a:r>
            <a:r>
              <a:rPr lang="el-GR" altLang="en-US" sz="2200" dirty="0">
                <a:cs typeface="Times New Roman" panose="02020603050405020304" pitchFamily="18" charset="0"/>
              </a:rPr>
              <a:t> και αποβάλλονται. Σημαντικό ρόλο παίζουν οι </a:t>
            </a:r>
            <a:r>
              <a:rPr lang="el-GR" altLang="en-US" sz="2200" dirty="0" err="1">
                <a:cs typeface="Times New Roman" panose="02020603050405020304" pitchFamily="18" charset="0"/>
              </a:rPr>
              <a:t>προσταγλανδίνες</a:t>
            </a:r>
            <a:r>
              <a:rPr lang="el-GR" altLang="en-US" sz="2200" dirty="0">
                <a:cs typeface="Times New Roman" panose="02020603050405020304" pitchFamily="18" charset="0"/>
              </a:rPr>
              <a:t>.  </a:t>
            </a:r>
          </a:p>
          <a:p>
            <a:pPr>
              <a:lnSpc>
                <a:spcPct val="110000"/>
              </a:lnSpc>
            </a:pPr>
            <a:r>
              <a:rPr lang="el-GR" altLang="en-US" sz="2200" b="1" dirty="0">
                <a:cs typeface="Times New Roman" panose="02020603050405020304" pitchFamily="18" charset="0"/>
              </a:rPr>
              <a:t>Σύστημα πήξης της </a:t>
            </a:r>
            <a:r>
              <a:rPr lang="el-GR" altLang="en-US" sz="2200" b="1" dirty="0" err="1">
                <a:cs typeface="Times New Roman" panose="02020603050405020304" pitchFamily="18" charset="0"/>
              </a:rPr>
              <a:t>αιμολέμφου</a:t>
            </a:r>
            <a:r>
              <a:rPr lang="el-GR" altLang="en-US" sz="2200" b="1" dirty="0">
                <a:cs typeface="Times New Roman" panose="02020603050405020304" pitchFamily="18" charset="0"/>
              </a:rPr>
              <a:t>: </a:t>
            </a:r>
            <a:r>
              <a:rPr lang="el-GR" altLang="en-US" sz="2200" dirty="0">
                <a:cs typeface="Times New Roman" panose="02020603050405020304" pitchFamily="18" charset="0"/>
              </a:rPr>
              <a:t>Παράγοντες πήξης που αναγνωρίζουν </a:t>
            </a:r>
            <a:r>
              <a:rPr lang="el-GR" altLang="en-US" sz="2200" dirty="0" err="1">
                <a:cs typeface="Times New Roman" panose="02020603050405020304" pitchFamily="18" charset="0"/>
              </a:rPr>
              <a:t>λιποπολυσακχαρίδια</a:t>
            </a:r>
            <a:r>
              <a:rPr lang="el-GR" altLang="en-US" sz="2200" dirty="0">
                <a:cs typeface="Times New Roman" panose="02020603050405020304" pitchFamily="18" charset="0"/>
              </a:rPr>
              <a:t> και β-1,3 </a:t>
            </a:r>
            <a:r>
              <a:rPr lang="el-GR" altLang="en-US" sz="2200" dirty="0" err="1">
                <a:cs typeface="Times New Roman" panose="02020603050405020304" pitchFamily="18" charset="0"/>
              </a:rPr>
              <a:t>γλουκάνες</a:t>
            </a:r>
            <a:r>
              <a:rPr lang="el-GR" altLang="en-US" sz="2200" dirty="0">
                <a:cs typeface="Times New Roman" panose="02020603050405020304" pitchFamily="18" charset="0"/>
              </a:rPr>
              <a:t> στην επιφάνεια εισβολέων.</a:t>
            </a:r>
          </a:p>
          <a:p>
            <a:pPr>
              <a:lnSpc>
                <a:spcPct val="110000"/>
              </a:lnSpc>
            </a:pPr>
            <a:r>
              <a:rPr lang="el-GR" altLang="en-US" sz="2200" b="1" dirty="0">
                <a:cs typeface="Times New Roman" panose="02020603050405020304" pitchFamily="18" charset="0"/>
              </a:rPr>
              <a:t>Σύστημα ενεργοποίησης της </a:t>
            </a:r>
            <a:r>
              <a:rPr lang="el-GR" altLang="en-US" sz="2200" b="1" dirty="0" err="1">
                <a:cs typeface="Times New Roman" panose="02020603050405020304" pitchFamily="18" charset="0"/>
              </a:rPr>
              <a:t>προφαινολοξειδάσης</a:t>
            </a:r>
            <a:r>
              <a:rPr lang="el-GR" altLang="en-US" sz="2200" b="1" dirty="0">
                <a:cs typeface="Times New Roman" panose="02020603050405020304" pitchFamily="18" charset="0"/>
              </a:rPr>
              <a:t>: </a:t>
            </a:r>
            <a:r>
              <a:rPr lang="el-GR" altLang="en-US" sz="2200" dirty="0">
                <a:cs typeface="Times New Roman" panose="02020603050405020304" pitchFamily="18" charset="0"/>
              </a:rPr>
              <a:t>Εξειδικευμένο σύστημα </a:t>
            </a:r>
            <a:r>
              <a:rPr lang="el-GR" altLang="en-US" sz="2200" dirty="0" err="1">
                <a:cs typeface="Times New Roman" panose="02020603050405020304" pitchFamily="18" charset="0"/>
              </a:rPr>
              <a:t>μελανοποίησης</a:t>
            </a:r>
            <a:r>
              <a:rPr lang="el-GR" altLang="en-US" sz="2200" dirty="0">
                <a:cs typeface="Times New Roman" panose="02020603050405020304" pitchFamily="18" charset="0"/>
              </a:rPr>
              <a:t> μέσω</a:t>
            </a:r>
            <a:r>
              <a:rPr lang="en-GB" altLang="en-US" sz="2200" dirty="0">
                <a:cs typeface="Times New Roman" panose="02020603050405020304" pitchFamily="18" charset="0"/>
              </a:rPr>
              <a:t> </a:t>
            </a:r>
            <a:r>
              <a:rPr lang="el-GR" altLang="en-US" sz="2200" dirty="0">
                <a:cs typeface="Times New Roman" panose="02020603050405020304" pitchFamily="18" charset="0"/>
              </a:rPr>
              <a:t>μετατροπής της </a:t>
            </a:r>
            <a:r>
              <a:rPr lang="el-GR" altLang="en-US" sz="2200" dirty="0" err="1">
                <a:cs typeface="Times New Roman" panose="02020603050405020304" pitchFamily="18" charset="0"/>
              </a:rPr>
              <a:t>τυροσίνης</a:t>
            </a:r>
            <a:r>
              <a:rPr lang="el-GR" altLang="en-US" sz="2200" dirty="0">
                <a:cs typeface="Times New Roman" panose="02020603050405020304" pitchFamily="18" charset="0"/>
              </a:rPr>
              <a:t> σε πολυμερή μελανίνης. Σχετίζεται με την πήξη της </a:t>
            </a:r>
            <a:r>
              <a:rPr lang="el-GR" altLang="en-US" sz="2200" dirty="0" err="1">
                <a:cs typeface="Times New Roman" panose="02020603050405020304" pitchFamily="18" charset="0"/>
              </a:rPr>
              <a:t>αιμολέμφου</a:t>
            </a:r>
            <a:r>
              <a:rPr lang="el-GR" altLang="en-US" sz="2200" dirty="0">
                <a:cs typeface="Times New Roman" panose="02020603050405020304" pitchFamily="18" charset="0"/>
              </a:rPr>
              <a:t> και οδηγεί στον εγκλεισμό του εισβολέα σε κύστες με δομή μελανίνης-πρωτεϊνών. 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6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Εξέλιξη ανοσολογικών μηχανισμών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50060" y="1681163"/>
            <a:ext cx="3868340" cy="823912"/>
          </a:xfrm>
        </p:spPr>
        <p:txBody>
          <a:bodyPr>
            <a:normAutofit/>
          </a:bodyPr>
          <a:lstStyle/>
          <a:p>
            <a:r>
              <a:rPr lang="el-GR" altLang="en-US" sz="2000" dirty="0">
                <a:cs typeface="Times New Roman" panose="02020603050405020304" pitchFamily="18" charset="0"/>
              </a:rPr>
              <a:t>Έμφυτη-Επίκτητη Ανοσία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l-GR" altLang="en-US" sz="2000" dirty="0" smtClean="0">
                <a:cs typeface="Times New Roman" panose="02020603050405020304" pitchFamily="18" charset="0"/>
              </a:rPr>
              <a:t>Εξέλιξη </a:t>
            </a:r>
            <a:r>
              <a:rPr lang="el-GR" altLang="en-US" sz="2000" dirty="0">
                <a:cs typeface="Times New Roman" panose="02020603050405020304" pitchFamily="18" charset="0"/>
              </a:rPr>
              <a:t>οργάνων που </a:t>
            </a:r>
            <a:r>
              <a:rPr lang="el-GR" altLang="en-US" sz="2000" dirty="0" smtClean="0">
                <a:cs typeface="Times New Roman" panose="02020603050405020304" pitchFamily="18" charset="0"/>
              </a:rPr>
              <a:t>συμβάλουν στην </a:t>
            </a:r>
            <a:r>
              <a:rPr lang="el-GR" altLang="en-US" sz="2000" dirty="0">
                <a:cs typeface="Times New Roman" panose="02020603050405020304" pitchFamily="18" charset="0"/>
              </a:rPr>
              <a:t>ανοσία των </a:t>
            </a:r>
            <a:r>
              <a:rPr lang="el-GR" altLang="en-US" sz="2000" dirty="0" err="1" smtClean="0">
                <a:cs typeface="Times New Roman" panose="02020603050405020304" pitchFamily="18" charset="0"/>
              </a:rPr>
              <a:t>Σπονδυλοζώων</a:t>
            </a:r>
            <a:endParaRPr lang="en-US" sz="2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649" y="2505075"/>
            <a:ext cx="3859449" cy="368458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21" y="2505075"/>
            <a:ext cx="3426690" cy="3684588"/>
          </a:xfr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70297" y="591266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6</a:t>
            </a:r>
            <a:endParaRPr lang="el-GR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8135491" y="591266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87100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27" y="365126"/>
            <a:ext cx="8340437" cy="1325563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Εξέλιξη ανοσολογικών μηχανισμών 1/</a:t>
            </a:r>
            <a:r>
              <a:rPr lang="en-US" sz="4000" dirty="0" smtClean="0"/>
              <a:t>3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l-GR" altLang="en-US" dirty="0">
                <a:cs typeface="Times New Roman" panose="02020603050405020304" pitchFamily="18" charset="0"/>
              </a:rPr>
              <a:t>Η </a:t>
            </a:r>
            <a:r>
              <a:rPr lang="el-GR" altLang="en-US" b="1" dirty="0" err="1">
                <a:cs typeface="Times New Roman" panose="02020603050405020304" pitchFamily="18" charset="0"/>
              </a:rPr>
              <a:t>θυμο</a:t>
            </a:r>
            <a:r>
              <a:rPr lang="el-GR" altLang="en-US" b="1" dirty="0">
                <a:cs typeface="Times New Roman" panose="02020603050405020304" pitchFamily="18" charset="0"/>
              </a:rPr>
              <a:t>-εξαρτώμενη ανοσία </a:t>
            </a:r>
            <a:r>
              <a:rPr lang="el-GR" altLang="en-US" dirty="0">
                <a:cs typeface="Times New Roman" panose="02020603050405020304" pitchFamily="18" charset="0"/>
              </a:rPr>
              <a:t>φαίνεται ότι εμφανίστηκε στο πρώιμο στάδιο εξέλιξης των </a:t>
            </a:r>
            <a:r>
              <a:rPr lang="el-GR" altLang="en-US" dirty="0" err="1">
                <a:cs typeface="Times New Roman" panose="02020603050405020304" pitchFamily="18" charset="0"/>
              </a:rPr>
              <a:t>Σπονδυλόζωων</a:t>
            </a:r>
            <a:r>
              <a:rPr lang="el-GR" altLang="en-US" dirty="0">
                <a:cs typeface="Times New Roman" panose="02020603050405020304" pitchFamily="18" charset="0"/>
              </a:rPr>
              <a:t> περίπου </a:t>
            </a:r>
            <a:r>
              <a:rPr lang="el-GR" altLang="en-US" b="1" dirty="0">
                <a:cs typeface="Times New Roman" panose="02020603050405020304" pitchFamily="18" charset="0"/>
              </a:rPr>
              <a:t>400 </a:t>
            </a:r>
            <a:r>
              <a:rPr lang="el-GR" altLang="en-US" b="1" dirty="0" err="1">
                <a:cs typeface="Times New Roman" panose="02020603050405020304" pitchFamily="18" charset="0"/>
              </a:rPr>
              <a:t>εκατομύρια</a:t>
            </a:r>
            <a:r>
              <a:rPr lang="el-GR" altLang="en-US" b="1" dirty="0">
                <a:cs typeface="Times New Roman" panose="02020603050405020304" pitchFamily="18" charset="0"/>
              </a:rPr>
              <a:t> χρόνια </a:t>
            </a:r>
            <a:r>
              <a:rPr lang="el-GR" altLang="en-US" dirty="0">
                <a:cs typeface="Times New Roman" panose="02020603050405020304" pitchFamily="18" charset="0"/>
              </a:rPr>
              <a:t>πριν.</a:t>
            </a:r>
          </a:p>
          <a:p>
            <a:pPr>
              <a:lnSpc>
                <a:spcPct val="110000"/>
              </a:lnSpc>
            </a:pPr>
            <a:r>
              <a:rPr lang="en-GB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>
                <a:cs typeface="Times New Roman" panose="02020603050405020304" pitchFamily="18" charset="0"/>
              </a:rPr>
              <a:t>Έτσι οι </a:t>
            </a:r>
            <a:r>
              <a:rPr lang="el-GR" altLang="en-US" b="1" dirty="0">
                <a:cs typeface="Times New Roman" panose="02020603050405020304" pitchFamily="18" charset="0"/>
              </a:rPr>
              <a:t>Ομοταξίες </a:t>
            </a:r>
            <a:r>
              <a:rPr lang="el-GR" altLang="en-US" b="1" dirty="0" err="1">
                <a:cs typeface="Times New Roman" panose="02020603050405020304" pitchFamily="18" charset="0"/>
              </a:rPr>
              <a:t>Μυξίνοι</a:t>
            </a:r>
            <a:r>
              <a:rPr lang="el-GR" altLang="en-US" b="1" dirty="0">
                <a:cs typeface="Times New Roman" panose="02020603050405020304" pitchFamily="18" charset="0"/>
              </a:rPr>
              <a:t> και </a:t>
            </a:r>
            <a:r>
              <a:rPr lang="el-GR" altLang="en-US" b="1" dirty="0" err="1">
                <a:cs typeface="Times New Roman" panose="02020603050405020304" pitchFamily="18" charset="0"/>
              </a:rPr>
              <a:t>Πετρόμυζοι</a:t>
            </a:r>
            <a:r>
              <a:rPr lang="el-GR" altLang="en-US" b="1" dirty="0">
                <a:cs typeface="Times New Roman" panose="02020603050405020304" pitchFamily="18" charset="0"/>
              </a:rPr>
              <a:t> δεν έχουν θύμο αδένα </a:t>
            </a:r>
            <a:r>
              <a:rPr lang="el-GR" altLang="en-US" dirty="0">
                <a:cs typeface="Times New Roman" panose="02020603050405020304" pitchFamily="18" charset="0"/>
              </a:rPr>
              <a:t>αλλά ούτε και </a:t>
            </a:r>
            <a:r>
              <a:rPr lang="el-GR" altLang="en-US" b="1" dirty="0">
                <a:cs typeface="Times New Roman" panose="02020603050405020304" pitchFamily="18" charset="0"/>
              </a:rPr>
              <a:t>σπλήνα.</a:t>
            </a:r>
            <a:r>
              <a:rPr lang="el-GR" altLang="en-US" dirty="0">
                <a:cs typeface="Times New Roman" panose="02020603050405020304" pitchFamily="18" charset="0"/>
              </a:rPr>
              <a:t> Ωστόσο, στα ζώα αυτά έχουν βρεθεί ιστοί με αιμοποιητικά κύτταρα στον πεπτικό τους σωλήνα αλλά και κύτταρα που έχουν ρόλο που μοιάζει με αυτό των Β και τα Τ κυττάρων.</a:t>
            </a:r>
          </a:p>
          <a:p>
            <a:pPr>
              <a:lnSpc>
                <a:spcPct val="110000"/>
              </a:lnSpc>
            </a:pPr>
            <a:r>
              <a:rPr lang="en-GB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>
                <a:cs typeface="Times New Roman" panose="02020603050405020304" pitchFamily="18" charset="0"/>
              </a:rPr>
              <a:t>Στους </a:t>
            </a:r>
            <a:r>
              <a:rPr lang="el-GR" altLang="en-US" b="1" dirty="0" err="1">
                <a:cs typeface="Times New Roman" panose="02020603050405020304" pitchFamily="18" charset="0"/>
              </a:rPr>
              <a:t>Χονδριχθύες</a:t>
            </a:r>
            <a:r>
              <a:rPr lang="el-GR" altLang="en-US" b="1" dirty="0">
                <a:cs typeface="Times New Roman" panose="02020603050405020304" pitchFamily="18" charset="0"/>
              </a:rPr>
              <a:t> και τους </a:t>
            </a:r>
            <a:r>
              <a:rPr lang="el-GR" altLang="en-US" b="1" dirty="0" err="1">
                <a:cs typeface="Times New Roman" panose="02020603050405020304" pitchFamily="18" charset="0"/>
              </a:rPr>
              <a:t>Οστεϊχθύες</a:t>
            </a:r>
            <a:r>
              <a:rPr lang="el-GR" altLang="en-US" b="1" dirty="0">
                <a:cs typeface="Times New Roman" panose="02020603050405020304" pitchFamily="18" charset="0"/>
              </a:rPr>
              <a:t> </a:t>
            </a:r>
            <a:r>
              <a:rPr lang="el-GR" altLang="en-US" dirty="0">
                <a:cs typeface="Times New Roman" panose="02020603050405020304" pitchFamily="18" charset="0"/>
              </a:rPr>
              <a:t>υπάρχουν </a:t>
            </a:r>
            <a:r>
              <a:rPr lang="el-GR" altLang="en-US" b="1" dirty="0">
                <a:cs typeface="Times New Roman" panose="02020603050405020304" pitchFamily="18" charset="0"/>
              </a:rPr>
              <a:t>3 είδη </a:t>
            </a:r>
            <a:r>
              <a:rPr lang="el-GR" altLang="en-US" dirty="0">
                <a:cs typeface="Times New Roman" panose="02020603050405020304" pitchFamily="18" charset="0"/>
              </a:rPr>
              <a:t>βαριάς αλυσίδας των </a:t>
            </a:r>
            <a:r>
              <a:rPr lang="el-GR" altLang="en-US" dirty="0" err="1">
                <a:cs typeface="Times New Roman" panose="02020603050405020304" pitchFamily="18" charset="0"/>
              </a:rPr>
              <a:t>ανοσοσφαιρινών</a:t>
            </a:r>
            <a:r>
              <a:rPr lang="el-GR" altLang="en-US" dirty="0">
                <a:cs typeface="Times New Roman" panose="02020603050405020304" pitchFamily="18" charset="0"/>
              </a:rPr>
              <a:t> (τάξεις) που διαφέρουν από τα 5 είδη βαριάς αλυσίδας των </a:t>
            </a:r>
            <a:r>
              <a:rPr lang="el-GR" altLang="en-US" dirty="0" err="1">
                <a:cs typeface="Times New Roman" panose="02020603050405020304" pitchFamily="18" charset="0"/>
              </a:rPr>
              <a:t>ανοσοσφαιρινών</a:t>
            </a:r>
            <a:r>
              <a:rPr lang="el-GR" altLang="en-US" dirty="0">
                <a:cs typeface="Times New Roman" panose="02020603050405020304" pitchFamily="18" charset="0"/>
              </a:rPr>
              <a:t> (τάξεις) των Θηλαστικών. Οι </a:t>
            </a:r>
            <a:r>
              <a:rPr lang="el-GR" altLang="en-US" dirty="0" err="1">
                <a:cs typeface="Times New Roman" panose="02020603050405020304" pitchFamily="18" charset="0"/>
              </a:rPr>
              <a:t>Χονδριχθύες</a:t>
            </a:r>
            <a:r>
              <a:rPr lang="el-GR" altLang="en-US" dirty="0">
                <a:cs typeface="Times New Roman" panose="02020603050405020304" pitchFamily="18" charset="0"/>
              </a:rPr>
              <a:t> και τους </a:t>
            </a:r>
            <a:r>
              <a:rPr lang="el-GR" altLang="en-US" dirty="0" err="1">
                <a:cs typeface="Times New Roman" panose="02020603050405020304" pitchFamily="18" charset="0"/>
              </a:rPr>
              <a:t>Οστεϊχθύες</a:t>
            </a:r>
            <a:r>
              <a:rPr lang="el-GR" altLang="en-US" dirty="0">
                <a:cs typeface="Times New Roman" panose="02020603050405020304" pitchFamily="18" charset="0"/>
              </a:rPr>
              <a:t> έχει βρεθεί ότι </a:t>
            </a:r>
            <a:r>
              <a:rPr lang="el-GR" altLang="en-US" b="1" dirty="0">
                <a:cs typeface="Times New Roman" panose="02020603050405020304" pitchFamily="18" charset="0"/>
              </a:rPr>
              <a:t>φέρουν την ομάδα ενζύμων του Συμπληρώματος.</a:t>
            </a:r>
            <a:endParaRPr lang="en-GB" altLang="en-US" b="1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4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27" y="365126"/>
            <a:ext cx="8340437" cy="1325563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Εξέλιξη ανοσολογικών μηχανισμών 2/</a:t>
            </a:r>
            <a:r>
              <a:rPr lang="en-US" sz="4000" dirty="0" smtClean="0"/>
              <a:t>3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687" y="1690689"/>
            <a:ext cx="8293677" cy="454746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l-GR" altLang="en-US" sz="3600" dirty="0">
                <a:cs typeface="Times New Roman" panose="02020603050405020304" pitchFamily="18" charset="0"/>
              </a:rPr>
              <a:t>Στα </a:t>
            </a:r>
            <a:r>
              <a:rPr lang="el-GR" altLang="en-US" sz="3600" b="1" dirty="0" err="1">
                <a:cs typeface="Times New Roman" panose="02020603050405020304" pitchFamily="18" charset="0"/>
              </a:rPr>
              <a:t>Άνουρα</a:t>
            </a:r>
            <a:r>
              <a:rPr lang="el-GR" altLang="en-US" sz="3600" b="1" dirty="0">
                <a:cs typeface="Times New Roman" panose="02020603050405020304" pitchFamily="18" charset="0"/>
              </a:rPr>
              <a:t> Αμφίβια </a:t>
            </a:r>
            <a:r>
              <a:rPr lang="el-GR" altLang="en-US" sz="3600" dirty="0">
                <a:cs typeface="Times New Roman" panose="02020603050405020304" pitchFamily="18" charset="0"/>
              </a:rPr>
              <a:t>έχουμε τις </a:t>
            </a:r>
            <a:r>
              <a:rPr lang="el-GR" altLang="en-US" sz="3600" b="1" dirty="0">
                <a:cs typeface="Times New Roman" panose="02020603050405020304" pitchFamily="18" charset="0"/>
              </a:rPr>
              <a:t>πρώτες ενδείξεις </a:t>
            </a:r>
            <a:r>
              <a:rPr lang="el-GR" altLang="en-US" sz="3600" dirty="0">
                <a:cs typeface="Times New Roman" panose="02020603050405020304" pitchFamily="18" charset="0"/>
              </a:rPr>
              <a:t>για την παρουσία </a:t>
            </a:r>
            <a:r>
              <a:rPr lang="el-GR" altLang="en-US" sz="3600" b="1" dirty="0">
                <a:cs typeface="Times New Roman" panose="02020603050405020304" pitchFamily="18" charset="0"/>
              </a:rPr>
              <a:t>λεμφαδένων</a:t>
            </a:r>
            <a:r>
              <a:rPr lang="el-GR" altLang="en-US" sz="3600" dirty="0">
                <a:cs typeface="Times New Roman" panose="02020603050405020304" pitchFamily="18" charset="0"/>
              </a:rPr>
              <a:t>. Στα </a:t>
            </a:r>
            <a:r>
              <a:rPr lang="el-GR" altLang="en-US" sz="3600" b="1" dirty="0">
                <a:cs typeface="Times New Roman" panose="02020603050405020304" pitchFamily="18" charset="0"/>
              </a:rPr>
              <a:t>Αμφίβια </a:t>
            </a:r>
            <a:r>
              <a:rPr lang="el-GR" altLang="en-US" sz="3600" dirty="0">
                <a:cs typeface="Times New Roman" panose="02020603050405020304" pitchFamily="18" charset="0"/>
              </a:rPr>
              <a:t>έχουμε παρουσία </a:t>
            </a:r>
            <a:r>
              <a:rPr lang="el-GR" altLang="en-US" sz="3600" b="1" dirty="0">
                <a:cs typeface="Times New Roman" panose="02020603050405020304" pitchFamily="18" charset="0"/>
              </a:rPr>
              <a:t>2 τάξεων </a:t>
            </a:r>
            <a:r>
              <a:rPr lang="el-GR" altLang="en-US" sz="3600" dirty="0" err="1">
                <a:cs typeface="Times New Roman" panose="02020603050405020304" pitchFamily="18" charset="0"/>
              </a:rPr>
              <a:t>ανοσοσφαιρινών</a:t>
            </a:r>
            <a:r>
              <a:rPr lang="el-GR" altLang="en-US" sz="3600" dirty="0">
                <a:cs typeface="Times New Roman" panose="02020603050405020304" pitchFamily="18" charset="0"/>
              </a:rPr>
              <a:t>, που μοιάζουν με τις τάξεις </a:t>
            </a:r>
            <a:r>
              <a:rPr lang="en-GB" altLang="en-US" sz="3600" dirty="0">
                <a:cs typeface="Times New Roman" panose="02020603050405020304" pitchFamily="18" charset="0"/>
              </a:rPr>
              <a:t>IgM </a:t>
            </a:r>
            <a:r>
              <a:rPr lang="el-GR" altLang="en-US" sz="3600" dirty="0">
                <a:cs typeface="Times New Roman" panose="02020603050405020304" pitchFamily="18" charset="0"/>
              </a:rPr>
              <a:t>και </a:t>
            </a:r>
            <a:r>
              <a:rPr lang="en-GB" altLang="en-US" sz="3600" dirty="0">
                <a:cs typeface="Times New Roman" panose="02020603050405020304" pitchFamily="18" charset="0"/>
              </a:rPr>
              <a:t>IgG</a:t>
            </a:r>
            <a:r>
              <a:rPr lang="el-GR" altLang="en-US" sz="3600" dirty="0">
                <a:cs typeface="Times New Roman" panose="02020603050405020304" pitchFamily="18" charset="0"/>
              </a:rPr>
              <a:t> των Θηλαστικών, αλλά και </a:t>
            </a:r>
            <a:r>
              <a:rPr lang="el-GR" altLang="en-US" sz="3600" b="1" dirty="0">
                <a:cs typeface="Times New Roman" panose="02020603050405020304" pitchFamily="18" charset="0"/>
              </a:rPr>
              <a:t>παρουσία λεμφοκυττάρων στο βλεννογόνο του πεπτικού σωλήνα. </a:t>
            </a:r>
          </a:p>
          <a:p>
            <a:pPr>
              <a:lnSpc>
                <a:spcPct val="110000"/>
              </a:lnSpc>
            </a:pPr>
            <a:r>
              <a:rPr lang="en-GB" altLang="en-US" sz="3600" dirty="0" smtClean="0">
                <a:cs typeface="Times New Roman" panose="02020603050405020304" pitchFamily="18" charset="0"/>
              </a:rPr>
              <a:t> </a:t>
            </a:r>
            <a:r>
              <a:rPr lang="el-GR" altLang="en-US" sz="3600" dirty="0">
                <a:cs typeface="Times New Roman" panose="02020603050405020304" pitchFamily="18" charset="0"/>
              </a:rPr>
              <a:t>Στα </a:t>
            </a:r>
            <a:r>
              <a:rPr lang="el-GR" altLang="en-US" sz="3600" b="1" dirty="0">
                <a:cs typeface="Times New Roman" panose="02020603050405020304" pitchFamily="18" charset="0"/>
              </a:rPr>
              <a:t>Ερπετά </a:t>
            </a:r>
            <a:r>
              <a:rPr lang="el-GR" altLang="en-US" sz="3600" dirty="0">
                <a:cs typeface="Times New Roman" panose="02020603050405020304" pitchFamily="18" charset="0"/>
              </a:rPr>
              <a:t>έχουν βρεθεί </a:t>
            </a:r>
            <a:r>
              <a:rPr lang="el-GR" altLang="en-US" sz="3600" b="1" dirty="0">
                <a:cs typeface="Times New Roman" panose="02020603050405020304" pitchFamily="18" charset="0"/>
              </a:rPr>
              <a:t>3 τάξεις </a:t>
            </a:r>
            <a:r>
              <a:rPr lang="el-GR" altLang="en-US" sz="3600" b="1" dirty="0" err="1">
                <a:cs typeface="Times New Roman" panose="02020603050405020304" pitchFamily="18" charset="0"/>
              </a:rPr>
              <a:t>ανοσοσφαιρινών</a:t>
            </a:r>
            <a:r>
              <a:rPr lang="el-GR" altLang="en-US" sz="3600" b="1" dirty="0">
                <a:cs typeface="Times New Roman" panose="02020603050405020304" pitchFamily="18" charset="0"/>
              </a:rPr>
              <a:t> </a:t>
            </a:r>
            <a:r>
              <a:rPr lang="el-GR" altLang="en-US" sz="3600" dirty="0">
                <a:cs typeface="Times New Roman" panose="02020603050405020304" pitchFamily="18" charset="0"/>
              </a:rPr>
              <a:t>σε κάποια είδη και το ανοσοποιητικό τους σύστημα θεωρείται </a:t>
            </a:r>
            <a:r>
              <a:rPr lang="el-GR" altLang="en-US" sz="3600" b="1" dirty="0">
                <a:cs typeface="Times New Roman" panose="02020603050405020304" pitchFamily="18" charset="0"/>
              </a:rPr>
              <a:t>πιο απλό </a:t>
            </a:r>
            <a:r>
              <a:rPr lang="el-GR" altLang="en-US" sz="3600" dirty="0">
                <a:cs typeface="Times New Roman" panose="02020603050405020304" pitchFamily="18" charset="0"/>
              </a:rPr>
              <a:t>από αυτό των Πτηνών.</a:t>
            </a:r>
          </a:p>
          <a:p>
            <a:pPr>
              <a:lnSpc>
                <a:spcPct val="110000"/>
              </a:lnSpc>
            </a:pPr>
            <a:r>
              <a:rPr lang="en-GB" altLang="en-US" sz="3600" dirty="0" smtClean="0">
                <a:cs typeface="Times New Roman" panose="02020603050405020304" pitchFamily="18" charset="0"/>
              </a:rPr>
              <a:t> </a:t>
            </a:r>
            <a:r>
              <a:rPr lang="el-GR" altLang="en-US" sz="3600" dirty="0">
                <a:cs typeface="Times New Roman" panose="02020603050405020304" pitchFamily="18" charset="0"/>
              </a:rPr>
              <a:t>Στα</a:t>
            </a:r>
            <a:r>
              <a:rPr lang="el-GR" altLang="en-US" sz="3600" b="1" dirty="0">
                <a:cs typeface="Times New Roman" panose="02020603050405020304" pitchFamily="18" charset="0"/>
              </a:rPr>
              <a:t> Πτηνά </a:t>
            </a:r>
            <a:r>
              <a:rPr lang="el-GR" altLang="en-US" sz="3600" dirty="0">
                <a:cs typeface="Times New Roman" panose="02020603050405020304" pitchFamily="18" charset="0"/>
              </a:rPr>
              <a:t>μια ιδιαίτερη εξειδίκευση του ανοσοποιητικού τους συστήματος αποτελεί ο </a:t>
            </a:r>
            <a:r>
              <a:rPr lang="el-GR" altLang="en-US" sz="3600" b="1" dirty="0">
                <a:cs typeface="Times New Roman" panose="02020603050405020304" pitchFamily="18" charset="0"/>
              </a:rPr>
              <a:t>θύλακας του </a:t>
            </a:r>
            <a:r>
              <a:rPr lang="en-GB" altLang="en-US" sz="3600" b="1" dirty="0" err="1">
                <a:cs typeface="Times New Roman" panose="02020603050405020304" pitchFamily="18" charset="0"/>
              </a:rPr>
              <a:t>Fabricious</a:t>
            </a:r>
            <a:r>
              <a:rPr lang="en-GB" altLang="en-US" sz="3600" b="1" dirty="0">
                <a:cs typeface="Times New Roman" panose="02020603050405020304" pitchFamily="18" charset="0"/>
              </a:rPr>
              <a:t> </a:t>
            </a:r>
            <a:r>
              <a:rPr lang="en-GB" altLang="en-US" sz="3600" dirty="0">
                <a:cs typeface="Times New Roman" panose="02020603050405020304" pitchFamily="18" charset="0"/>
              </a:rPr>
              <a:t>(</a:t>
            </a:r>
            <a:r>
              <a:rPr lang="en-GB" altLang="en-US" sz="3600" b="1" dirty="0">
                <a:cs typeface="Times New Roman" panose="02020603050405020304" pitchFamily="18" charset="0"/>
              </a:rPr>
              <a:t>B</a:t>
            </a:r>
            <a:r>
              <a:rPr lang="en-GB" altLang="en-US" sz="3600" dirty="0">
                <a:cs typeface="Times New Roman" panose="02020603050405020304" pitchFamily="18" charset="0"/>
              </a:rPr>
              <a:t>ursa of </a:t>
            </a:r>
            <a:r>
              <a:rPr lang="en-GB" altLang="en-US" sz="3600" dirty="0" err="1">
                <a:cs typeface="Times New Roman" panose="02020603050405020304" pitchFamily="18" charset="0"/>
              </a:rPr>
              <a:t>Fabricious</a:t>
            </a:r>
            <a:r>
              <a:rPr lang="en-GB" altLang="en-US" sz="3600" dirty="0">
                <a:cs typeface="Times New Roman" panose="02020603050405020304" pitchFamily="18" charset="0"/>
              </a:rPr>
              <a:t>) </a:t>
            </a:r>
            <a:r>
              <a:rPr lang="el-GR" altLang="en-US" sz="3600" dirty="0">
                <a:cs typeface="Times New Roman" panose="02020603050405020304" pitchFamily="18" charset="0"/>
              </a:rPr>
              <a:t>από το </a:t>
            </a:r>
            <a:r>
              <a:rPr lang="el-GR" altLang="en-US" sz="3600" b="1" dirty="0">
                <a:cs typeface="Times New Roman" panose="02020603050405020304" pitchFamily="18" charset="0"/>
              </a:rPr>
              <a:t>Β του οποίου πήραν το όνομά τους τα Β κύτταρα</a:t>
            </a:r>
            <a:r>
              <a:rPr lang="el-GR" altLang="en-US" sz="3600" dirty="0">
                <a:cs typeface="Times New Roman" panose="02020603050405020304" pitchFamily="18" charset="0"/>
              </a:rPr>
              <a:t>. Έτσι τα </a:t>
            </a:r>
            <a:r>
              <a:rPr lang="el-GR" altLang="en-US" sz="3600" b="1" dirty="0">
                <a:cs typeface="Times New Roman" panose="02020603050405020304" pitchFamily="18" charset="0"/>
              </a:rPr>
              <a:t>Πτηνά</a:t>
            </a:r>
            <a:r>
              <a:rPr lang="el-GR" altLang="en-US" sz="3600" dirty="0">
                <a:cs typeface="Times New Roman" panose="02020603050405020304" pitchFamily="18" charset="0"/>
              </a:rPr>
              <a:t> εμφανίζουν τη </a:t>
            </a:r>
            <a:r>
              <a:rPr lang="el-GR" altLang="en-US" sz="3600" b="1" dirty="0">
                <a:cs typeface="Times New Roman" panose="02020603050405020304" pitchFamily="18" charset="0"/>
              </a:rPr>
              <a:t>διχοτομία του λεμφικού συστήματος </a:t>
            </a:r>
            <a:r>
              <a:rPr lang="el-GR" altLang="en-US" sz="3600" dirty="0">
                <a:cs typeface="Times New Roman" panose="02020603050405020304" pitchFamily="18" charset="0"/>
              </a:rPr>
              <a:t>με τα δύο κεντρικά λεμφικά όργανα: 1) Το </a:t>
            </a:r>
            <a:r>
              <a:rPr lang="el-GR" altLang="en-US" sz="3600" b="1" dirty="0">
                <a:cs typeface="Times New Roman" panose="02020603050405020304" pitchFamily="18" charset="0"/>
              </a:rPr>
              <a:t>θύμο αδένα </a:t>
            </a:r>
            <a:r>
              <a:rPr lang="el-GR" altLang="en-US" sz="3600" dirty="0">
                <a:cs typeface="Times New Roman" panose="02020603050405020304" pitchFamily="18" charset="0"/>
              </a:rPr>
              <a:t>που επεξεργάζεται την κυτταρική ανοσία και β) το </a:t>
            </a:r>
            <a:r>
              <a:rPr lang="el-GR" altLang="en-US" sz="3600" b="1" dirty="0">
                <a:cs typeface="Times New Roman" panose="02020603050405020304" pitchFamily="18" charset="0"/>
              </a:rPr>
              <a:t>θύλακα του </a:t>
            </a:r>
            <a:r>
              <a:rPr lang="en-GB" altLang="en-US" sz="3600" b="1" dirty="0" err="1">
                <a:cs typeface="Times New Roman" panose="02020603050405020304" pitchFamily="18" charset="0"/>
              </a:rPr>
              <a:t>Fabricious</a:t>
            </a:r>
            <a:r>
              <a:rPr lang="el-GR" altLang="en-US" sz="3600" b="1" dirty="0">
                <a:cs typeface="Times New Roman" panose="02020603050405020304" pitchFamily="18" charset="0"/>
              </a:rPr>
              <a:t> </a:t>
            </a:r>
            <a:r>
              <a:rPr lang="el-GR" altLang="en-US" sz="3600" dirty="0">
                <a:cs typeface="Times New Roman" panose="02020603050405020304" pitchFamily="18" charset="0"/>
              </a:rPr>
              <a:t>που επεξεργάζεται τη </a:t>
            </a:r>
            <a:r>
              <a:rPr lang="el-GR" altLang="en-US" sz="3600" dirty="0" err="1">
                <a:cs typeface="Times New Roman" panose="02020603050405020304" pitchFamily="18" charset="0"/>
              </a:rPr>
              <a:t>χυμική</a:t>
            </a:r>
            <a:r>
              <a:rPr lang="el-GR" altLang="en-US" sz="3600" dirty="0">
                <a:cs typeface="Times New Roman" panose="02020603050405020304" pitchFamily="18" charset="0"/>
              </a:rPr>
              <a:t>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ανοσία. </a:t>
            </a:r>
            <a:endParaRPr lang="el-GR" altLang="en-US" sz="3600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n-GB" altLang="en-US" sz="3600" b="1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27" y="365126"/>
            <a:ext cx="8340437" cy="1325563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Εξέλιξη ανοσολογικών μηχανισμών 3/</a:t>
            </a:r>
            <a:r>
              <a:rPr lang="en-US" sz="4000" dirty="0" smtClean="0"/>
              <a:t>3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687" y="1690689"/>
            <a:ext cx="8293677" cy="483942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altLang="en-US" b="1" dirty="0" smtClean="0">
                <a:cs typeface="Times New Roman" panose="02020603050405020304" pitchFamily="18" charset="0"/>
              </a:rPr>
              <a:t>Βασικές αρχές</a:t>
            </a:r>
            <a:endParaRPr lang="en-GB" altLang="en-US" b="1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l-GR" altLang="en-US" dirty="0">
                <a:cs typeface="Times New Roman" panose="02020603050405020304" pitchFamily="18" charset="0"/>
              </a:rPr>
              <a:t>Η </a:t>
            </a:r>
            <a:r>
              <a:rPr lang="el-GR" altLang="en-US" b="1" dirty="0" smtClean="0">
                <a:cs typeface="Times New Roman" panose="02020603050405020304" pitchFamily="18" charset="0"/>
              </a:rPr>
              <a:t>έμφυτη </a:t>
            </a:r>
            <a:r>
              <a:rPr lang="el-GR" altLang="en-US" b="1" dirty="0">
                <a:cs typeface="Times New Roman" panose="02020603050405020304" pitchFamily="18" charset="0"/>
              </a:rPr>
              <a:t>ανοσία </a:t>
            </a:r>
            <a:r>
              <a:rPr lang="el-GR" altLang="en-US" dirty="0">
                <a:cs typeface="Times New Roman" panose="02020603050405020304" pitchFamily="18" charset="0"/>
              </a:rPr>
              <a:t>χρησιμοποιεί </a:t>
            </a:r>
            <a:r>
              <a:rPr lang="el-GR" altLang="en-US" b="1" dirty="0">
                <a:cs typeface="Times New Roman" panose="02020603050405020304" pitchFamily="18" charset="0"/>
              </a:rPr>
              <a:t>υποδοχείς </a:t>
            </a:r>
            <a:r>
              <a:rPr lang="el-GR" altLang="en-US" dirty="0">
                <a:cs typeface="Times New Roman" panose="02020603050405020304" pitchFamily="18" charset="0"/>
              </a:rPr>
              <a:t>που </a:t>
            </a:r>
            <a:r>
              <a:rPr lang="el-GR" altLang="en-US" b="1" dirty="0">
                <a:cs typeface="Times New Roman" panose="02020603050405020304" pitchFamily="18" charset="0"/>
              </a:rPr>
              <a:t>εκφράζονται απευθείας από τα γονίδια. </a:t>
            </a:r>
          </a:p>
          <a:p>
            <a:pPr>
              <a:lnSpc>
                <a:spcPct val="110000"/>
              </a:lnSpc>
            </a:pPr>
            <a:r>
              <a:rPr lang="el-GR" altLang="en-US" dirty="0">
                <a:cs typeface="Times New Roman" panose="02020603050405020304" pitchFamily="18" charset="0"/>
              </a:rPr>
              <a:t>Η </a:t>
            </a:r>
            <a:r>
              <a:rPr lang="el-GR" altLang="en-US" b="1" dirty="0">
                <a:cs typeface="Times New Roman" panose="02020603050405020304" pitchFamily="18" charset="0"/>
              </a:rPr>
              <a:t>επίκτητη ανοσία </a:t>
            </a:r>
            <a:r>
              <a:rPr lang="el-GR" altLang="en-US" dirty="0">
                <a:cs typeface="Times New Roman" panose="02020603050405020304" pitchFamily="18" charset="0"/>
              </a:rPr>
              <a:t>χρησιμοποιεί </a:t>
            </a:r>
            <a:r>
              <a:rPr lang="el-GR" altLang="en-US" b="1" dirty="0">
                <a:cs typeface="Times New Roman" panose="02020603050405020304" pitchFamily="18" charset="0"/>
              </a:rPr>
              <a:t>υποδοχείς</a:t>
            </a:r>
            <a:r>
              <a:rPr lang="el-GR" altLang="en-US" dirty="0">
                <a:cs typeface="Times New Roman" panose="02020603050405020304" pitchFamily="18" charset="0"/>
              </a:rPr>
              <a:t> (αντισώματα και υποδοχείς των Τ κυττάρων) που </a:t>
            </a:r>
            <a:r>
              <a:rPr lang="el-GR" altLang="en-US" b="1" dirty="0">
                <a:cs typeface="Times New Roman" panose="02020603050405020304" pitchFamily="18" charset="0"/>
              </a:rPr>
              <a:t>δημιουργούνται από </a:t>
            </a:r>
            <a:r>
              <a:rPr lang="el-GR" altLang="en-US" b="1" dirty="0" err="1">
                <a:cs typeface="Times New Roman" panose="02020603050405020304" pitchFamily="18" charset="0"/>
              </a:rPr>
              <a:t>ανασυνδυασμό</a:t>
            </a:r>
            <a:r>
              <a:rPr lang="el-GR" altLang="en-US" b="1" dirty="0">
                <a:cs typeface="Times New Roman" panose="02020603050405020304" pitchFamily="18" charset="0"/>
              </a:rPr>
              <a:t> γονιδίων</a:t>
            </a:r>
            <a:r>
              <a:rPr lang="el-GR" altLang="en-US" dirty="0"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el-GR" altLang="en-US" b="1" dirty="0" smtClean="0">
                <a:cs typeface="Times New Roman" panose="02020603050405020304" pitchFamily="18" charset="0"/>
              </a:rPr>
              <a:t>Μέχρι </a:t>
            </a:r>
            <a:r>
              <a:rPr lang="el-GR" altLang="en-US" b="1" dirty="0">
                <a:cs typeface="Times New Roman" panose="02020603050405020304" pitchFamily="18" charset="0"/>
              </a:rPr>
              <a:t>πρόσφατα </a:t>
            </a:r>
            <a:r>
              <a:rPr lang="el-GR" altLang="en-US" dirty="0">
                <a:cs typeface="Times New Roman" panose="02020603050405020304" pitchFamily="18" charset="0"/>
              </a:rPr>
              <a:t>θεωρούνταν ότι η </a:t>
            </a:r>
            <a:r>
              <a:rPr lang="el-GR" altLang="en-US" b="1" dirty="0">
                <a:cs typeface="Times New Roman" panose="02020603050405020304" pitchFamily="18" charset="0"/>
              </a:rPr>
              <a:t>επίκτητη ανοσία εμφανίστηκε στα </a:t>
            </a:r>
            <a:r>
              <a:rPr lang="el-GR" altLang="en-US" b="1" dirty="0" err="1">
                <a:cs typeface="Times New Roman" panose="02020603050405020304" pitchFamily="18" charset="0"/>
              </a:rPr>
              <a:t>Γναθόστομα</a:t>
            </a:r>
            <a:r>
              <a:rPr lang="el-GR" altLang="en-US" b="1" dirty="0">
                <a:cs typeface="Times New Roman" panose="02020603050405020304" pitchFamily="18" charset="0"/>
              </a:rPr>
              <a:t> </a:t>
            </a:r>
            <a:r>
              <a:rPr lang="el-GR" altLang="en-US" dirty="0">
                <a:cs typeface="Times New Roman" panose="02020603050405020304" pitchFamily="18" charset="0"/>
              </a:rPr>
              <a:t>ως αποτέλεσμα της δράσης των γονιδίων που εκφράζουν τις </a:t>
            </a:r>
            <a:r>
              <a:rPr lang="el-GR" altLang="en-US" b="1" dirty="0">
                <a:cs typeface="Times New Roman" panose="02020603050405020304" pitchFamily="18" charset="0"/>
              </a:rPr>
              <a:t>πρωτεΐνες </a:t>
            </a:r>
            <a:r>
              <a:rPr lang="en-GB" altLang="en-US" b="1" dirty="0">
                <a:cs typeface="Times New Roman" panose="02020603050405020304" pitchFamily="18" charset="0"/>
              </a:rPr>
              <a:t>RAG1 </a:t>
            </a:r>
            <a:r>
              <a:rPr lang="el-GR" altLang="en-US" b="1" dirty="0">
                <a:cs typeface="Times New Roman" panose="02020603050405020304" pitchFamily="18" charset="0"/>
              </a:rPr>
              <a:t>και </a:t>
            </a:r>
            <a:r>
              <a:rPr lang="en-GB" altLang="en-US" b="1" dirty="0">
                <a:cs typeface="Times New Roman" panose="02020603050405020304" pitchFamily="18" charset="0"/>
              </a:rPr>
              <a:t>RAG2</a:t>
            </a:r>
            <a:r>
              <a:rPr lang="el-GR" altLang="en-US" dirty="0">
                <a:cs typeface="Times New Roman" panose="02020603050405020304" pitchFamily="18" charset="0"/>
              </a:rPr>
              <a:t>.</a:t>
            </a:r>
            <a:r>
              <a:rPr lang="en-GB" altLang="en-US" dirty="0">
                <a:cs typeface="Times New Roman" panose="02020603050405020304" pitchFamily="18" charset="0"/>
              </a:rPr>
              <a:t> </a:t>
            </a:r>
            <a:endParaRPr lang="el-GR" altLang="en-US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l-GR" altLang="en-US" dirty="0">
                <a:cs typeface="Times New Roman" panose="02020603050405020304" pitchFamily="18" charset="0"/>
              </a:rPr>
              <a:t>Τώρα είναι πλέον γνωστό ότι </a:t>
            </a:r>
            <a:r>
              <a:rPr lang="el-GR" altLang="en-US" b="1" dirty="0">
                <a:cs typeface="Times New Roman" panose="02020603050405020304" pitchFamily="18" charset="0"/>
              </a:rPr>
              <a:t>παρόμοιοι μηχανισμοί δημιουργίας υποδοχέων </a:t>
            </a:r>
            <a:r>
              <a:rPr lang="el-GR" altLang="en-US" dirty="0">
                <a:cs typeface="Times New Roman" panose="02020603050405020304" pitchFamily="18" charset="0"/>
              </a:rPr>
              <a:t>υπάρχουν στα </a:t>
            </a:r>
            <a:r>
              <a:rPr lang="el-GR" altLang="en-US" b="1" dirty="0">
                <a:cs typeface="Times New Roman" panose="02020603050405020304" pitchFamily="18" charset="0"/>
              </a:rPr>
              <a:t>Έντομα, στα Εχινόδερμα, στα Μαλάκια και στα </a:t>
            </a:r>
            <a:r>
              <a:rPr lang="el-GR" altLang="en-US" b="1" dirty="0" err="1">
                <a:cs typeface="Times New Roman" panose="02020603050405020304" pitchFamily="18" charset="0"/>
              </a:rPr>
              <a:t>Άγναθα</a:t>
            </a:r>
            <a:r>
              <a:rPr lang="el-GR" altLang="en-US" b="1" dirty="0"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l-GR" altLang="en-US" dirty="0" smtClean="0">
                <a:cs typeface="Times New Roman" panose="02020603050405020304" pitchFamily="18" charset="0"/>
              </a:rPr>
              <a:t>Έτσι</a:t>
            </a:r>
            <a:r>
              <a:rPr lang="el-GR" altLang="en-US" dirty="0">
                <a:cs typeface="Times New Roman" panose="02020603050405020304" pitchFamily="18" charset="0"/>
              </a:rPr>
              <a:t>, η </a:t>
            </a:r>
            <a:r>
              <a:rPr lang="el-GR" altLang="en-US" b="1" dirty="0">
                <a:cs typeface="Times New Roman" panose="02020603050405020304" pitchFamily="18" charset="0"/>
              </a:rPr>
              <a:t>επίκτητη ανοσία μέσω του </a:t>
            </a:r>
            <a:r>
              <a:rPr lang="en-GB" altLang="en-US" b="1" dirty="0">
                <a:cs typeface="Times New Roman" panose="02020603050405020304" pitchFamily="18" charset="0"/>
              </a:rPr>
              <a:t>V(D)J (Variable (Diverse) Joining) </a:t>
            </a:r>
            <a:r>
              <a:rPr lang="el-GR" altLang="en-US" b="1" dirty="0" err="1">
                <a:cs typeface="Times New Roman" panose="02020603050405020304" pitchFamily="18" charset="0"/>
              </a:rPr>
              <a:t>ανασυνδυασμού</a:t>
            </a:r>
            <a:r>
              <a:rPr lang="el-GR" altLang="en-US" dirty="0">
                <a:cs typeface="Times New Roman" panose="02020603050405020304" pitchFamily="18" charset="0"/>
              </a:rPr>
              <a:t> είναι </a:t>
            </a:r>
            <a:r>
              <a:rPr lang="el-GR" altLang="en-US" b="1" dirty="0">
                <a:cs typeface="Times New Roman" panose="02020603050405020304" pitchFamily="18" charset="0"/>
              </a:rPr>
              <a:t>μόνο μια από τις «λύσεις»</a:t>
            </a:r>
            <a:r>
              <a:rPr lang="el-GR" altLang="en-US" dirty="0">
                <a:cs typeface="Times New Roman" panose="02020603050405020304" pitchFamily="18" charset="0"/>
              </a:rPr>
              <a:t> στο πρόβλημα της αναμονής εισβολής από ένα παθογόνο αίτιο.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27" y="365126"/>
            <a:ext cx="8340437" cy="1325563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Εξέλιξη ανοσολογικών μηχανισμών</a:t>
            </a:r>
            <a:br>
              <a:rPr lang="el-GR" sz="4000" dirty="0" smtClean="0"/>
            </a:br>
            <a:r>
              <a:rPr lang="el-GR" sz="4000" dirty="0" smtClean="0"/>
              <a:t>Εξέλιξη της έμφυτης ανοσίας 1/</a:t>
            </a:r>
            <a:r>
              <a:rPr lang="en-US" sz="4000" dirty="0" smtClean="0"/>
              <a:t>7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el-GR" altLang="en-US" b="1" dirty="0" smtClean="0">
                <a:cs typeface="Times New Roman" panose="02020603050405020304" pitchFamily="18" charset="0"/>
              </a:rPr>
              <a:t>Όλοι οι οργανισμοί </a:t>
            </a:r>
            <a:r>
              <a:rPr lang="el-GR" altLang="en-US" dirty="0" smtClean="0">
                <a:cs typeface="Times New Roman" panose="02020603050405020304" pitchFamily="18" charset="0"/>
              </a:rPr>
              <a:t>έχουν μια μορφή άμυνας ενάντια σε έναν «εισβολέα». Για παράδειγμα, οι </a:t>
            </a:r>
            <a:r>
              <a:rPr lang="el-GR" altLang="en-US" b="1" dirty="0" smtClean="0">
                <a:cs typeface="Times New Roman" panose="02020603050405020304" pitchFamily="18" charset="0"/>
              </a:rPr>
              <a:t>περιοριστικές </a:t>
            </a:r>
            <a:r>
              <a:rPr lang="el-GR" altLang="en-US" b="1" dirty="0" err="1" smtClean="0">
                <a:cs typeface="Times New Roman" panose="02020603050405020304" pitchFamily="18" charset="0"/>
              </a:rPr>
              <a:t>ενδονουκλεάσες</a:t>
            </a:r>
            <a:r>
              <a:rPr lang="el-GR" altLang="en-US" b="1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των βακτηρίων και οι </a:t>
            </a:r>
            <a:r>
              <a:rPr lang="el-GR" altLang="en-US" b="1" dirty="0" smtClean="0">
                <a:cs typeface="Times New Roman" panose="02020603050405020304" pitchFamily="18" charset="0"/>
              </a:rPr>
              <a:t>μηχανισμοί προστασίας του </a:t>
            </a:r>
            <a:r>
              <a:rPr lang="el-GR" altLang="en-US" b="1" dirty="0" err="1" smtClean="0">
                <a:cs typeface="Times New Roman" panose="02020603050405020304" pitchFamily="18" charset="0"/>
              </a:rPr>
              <a:t>γονιδιώματός</a:t>
            </a:r>
            <a:r>
              <a:rPr lang="el-GR" altLang="en-US" dirty="0" smtClean="0">
                <a:cs typeface="Times New Roman" panose="02020603050405020304" pitchFamily="18" charset="0"/>
              </a:rPr>
              <a:t> τους μπορούν να θεωρηθούν ως μηχανισμοί άμυνας. </a:t>
            </a:r>
          </a:p>
          <a:p>
            <a:pPr algn="just">
              <a:lnSpc>
                <a:spcPct val="110000"/>
              </a:lnSpc>
            </a:pPr>
            <a:r>
              <a:rPr lang="el-GR" altLang="en-US" dirty="0" smtClean="0">
                <a:cs typeface="Times New Roman" panose="02020603050405020304" pitchFamily="18" charset="0"/>
              </a:rPr>
              <a:t>Ένας άλλος μηχανισμός άμυνας που απαντάται σε φυτά, έντομα και θηλαστικά είναι τα </a:t>
            </a:r>
            <a:r>
              <a:rPr lang="el-GR" altLang="en-US" b="1" dirty="0" err="1" smtClean="0">
                <a:cs typeface="Times New Roman" panose="02020603050405020304" pitchFamily="18" charset="0"/>
              </a:rPr>
              <a:t>αντιμικροβιακά</a:t>
            </a:r>
            <a:r>
              <a:rPr lang="el-GR" altLang="en-US" b="1" dirty="0" smtClean="0">
                <a:cs typeface="Times New Roman" panose="02020603050405020304" pitchFamily="18" charset="0"/>
              </a:rPr>
              <a:t> πεπτίδια</a:t>
            </a:r>
            <a:r>
              <a:rPr lang="el-GR" altLang="en-US" dirty="0" smtClean="0"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l-GR" altLang="en-US" dirty="0" smtClean="0">
                <a:cs typeface="Times New Roman" panose="02020603050405020304" pitchFamily="18" charset="0"/>
              </a:rPr>
              <a:t>Θεωρούνται ως </a:t>
            </a:r>
            <a:r>
              <a:rPr lang="el-GR" altLang="en-US" b="1" dirty="0" smtClean="0">
                <a:cs typeface="Times New Roman" panose="02020603050405020304" pitchFamily="18" charset="0"/>
              </a:rPr>
              <a:t>ο πλέον αρχέγονος </a:t>
            </a:r>
            <a:r>
              <a:rPr lang="el-GR" altLang="en-US" dirty="0" smtClean="0">
                <a:cs typeface="Times New Roman" panose="02020603050405020304" pitchFamily="18" charset="0"/>
              </a:rPr>
              <a:t>μηχανισμός άμυνας. </a:t>
            </a:r>
          </a:p>
          <a:p>
            <a:pPr algn="just">
              <a:lnSpc>
                <a:spcPct val="110000"/>
              </a:lnSpc>
            </a:pPr>
            <a:r>
              <a:rPr lang="el-GR" altLang="en-US" dirty="0" smtClean="0">
                <a:cs typeface="Times New Roman" panose="02020603050405020304" pitchFamily="18" charset="0"/>
              </a:rPr>
              <a:t>Για παράδειγμα, μια κατηγορία </a:t>
            </a:r>
            <a:r>
              <a:rPr lang="el-GR" altLang="en-US" dirty="0" err="1" smtClean="0">
                <a:cs typeface="Times New Roman" panose="02020603050405020304" pitchFamily="18" charset="0"/>
              </a:rPr>
              <a:t>αντιμικροβιακών</a:t>
            </a:r>
            <a:r>
              <a:rPr lang="el-GR" altLang="en-US" dirty="0" smtClean="0">
                <a:cs typeface="Times New Roman" panose="02020603050405020304" pitchFamily="18" charset="0"/>
              </a:rPr>
              <a:t> πεπτιδίων, οι </a:t>
            </a:r>
            <a:r>
              <a:rPr lang="el-GR" altLang="en-US" b="1" dirty="0" err="1" smtClean="0">
                <a:cs typeface="Times New Roman" panose="02020603050405020304" pitchFamily="18" charset="0"/>
              </a:rPr>
              <a:t>ντιφενσίνες</a:t>
            </a:r>
            <a:r>
              <a:rPr lang="el-GR" altLang="en-US" b="1" dirty="0" smtClean="0">
                <a:cs typeface="Times New Roman" panose="02020603050405020304" pitchFamily="18" charset="0"/>
              </a:rPr>
              <a:t> (</a:t>
            </a:r>
            <a:r>
              <a:rPr lang="en-GB" altLang="en-US" b="1" dirty="0" err="1" smtClean="0">
                <a:cs typeface="Times New Roman" panose="02020603050405020304" pitchFamily="18" charset="0"/>
              </a:rPr>
              <a:t>defensins</a:t>
            </a:r>
            <a:r>
              <a:rPr lang="en-GB" altLang="en-US" b="1" dirty="0" smtClean="0">
                <a:cs typeface="Times New Roman" panose="02020603050405020304" pitchFamily="18" charset="0"/>
              </a:rPr>
              <a:t>)</a:t>
            </a:r>
            <a:r>
              <a:rPr lang="el-GR" altLang="en-US" dirty="0" smtClean="0">
                <a:cs typeface="Times New Roman" panose="02020603050405020304" pitchFamily="18" charset="0"/>
              </a:rPr>
              <a:t>, απαντώνται με παρόμοια δομή σε αυτούς τους οργανισμούς. Στην </a:t>
            </a:r>
            <a:r>
              <a:rPr lang="en-GB" altLang="en-US" dirty="0" err="1" smtClean="0">
                <a:cs typeface="Times New Roman" panose="02020603050405020304" pitchFamily="18" charset="0"/>
              </a:rPr>
              <a:t>arabidopsis</a:t>
            </a:r>
            <a:r>
              <a:rPr lang="en-GB" altLang="en-US" dirty="0" smtClean="0">
                <a:cs typeface="Times New Roman" panose="02020603050405020304" pitchFamily="18" charset="0"/>
              </a:rPr>
              <a:t> thaliana </a:t>
            </a:r>
            <a:r>
              <a:rPr lang="el-GR" altLang="en-US" dirty="0" smtClean="0">
                <a:cs typeface="Times New Roman" panose="02020603050405020304" pitchFamily="18" charset="0"/>
              </a:rPr>
              <a:t>έχουν βρεθεί 13 πεπτίδια, στην</a:t>
            </a:r>
            <a:r>
              <a:rPr lang="en-GB" altLang="en-US" dirty="0" smtClean="0">
                <a:cs typeface="Times New Roman" panose="02020603050405020304" pitchFamily="18" charset="0"/>
              </a:rPr>
              <a:t> Drosophila melanogaster</a:t>
            </a:r>
            <a:r>
              <a:rPr lang="el-GR" altLang="en-US" dirty="0" smtClean="0">
                <a:cs typeface="Times New Roman" panose="02020603050405020304" pitchFamily="18" charset="0"/>
              </a:rPr>
              <a:t> 15 πεπτίδια και στον άνθρωπο 21 διαφορετικά πεπτίδια να παράγονται από κύτταρα του πεπτικού επιθηλίου.</a:t>
            </a:r>
            <a:r>
              <a:rPr lang="en-GB" altLang="en-US" dirty="0" smtClean="0">
                <a:cs typeface="Times New Roman" panose="02020603050405020304" pitchFamily="18" charset="0"/>
              </a:rPr>
              <a:t>  </a:t>
            </a:r>
            <a:endParaRPr lang="el-GR" altLang="en-US" dirty="0" smtClean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1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27" y="365126"/>
            <a:ext cx="8340437" cy="1325563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Εξέλιξη ανοσολογικών μηχανισμών</a:t>
            </a:r>
            <a:br>
              <a:rPr lang="el-GR" sz="4000" dirty="0" smtClean="0"/>
            </a:br>
            <a:r>
              <a:rPr lang="el-GR" sz="4000" dirty="0" smtClean="0"/>
              <a:t>Εξέλιξη της έμφυτης ανοσίας 2/</a:t>
            </a:r>
            <a:r>
              <a:rPr lang="en-US" sz="4000" dirty="0" smtClean="0"/>
              <a:t>7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95" y="2318328"/>
            <a:ext cx="7886700" cy="2929828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108346" y="475956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8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66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Σκοπός της διάλεξης</a:t>
            </a:r>
            <a:endParaRPr lang="el-G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altLang="en-US" sz="2200" dirty="0">
                <a:cs typeface="Times New Roman" panose="02020603050405020304" pitchFamily="18" charset="0"/>
              </a:rPr>
              <a:t>Να παρουσιάσει τους μηχανισμούς έμφυτης και επίκτητης ανοσίας που έχουν τα ζώα (</a:t>
            </a:r>
            <a:r>
              <a:rPr lang="el-GR" altLang="en-US" sz="2200" dirty="0" err="1">
                <a:cs typeface="Times New Roman" panose="02020603050405020304" pitchFamily="18" charset="0"/>
              </a:rPr>
              <a:t>Σπονδυλόζωα</a:t>
            </a:r>
            <a:r>
              <a:rPr lang="el-GR" altLang="en-US" sz="2200" dirty="0">
                <a:cs typeface="Times New Roman" panose="02020603050405020304" pitchFamily="18" charset="0"/>
              </a:rPr>
              <a:t> και Ασπόνδυλα).</a:t>
            </a:r>
          </a:p>
          <a:p>
            <a:pPr algn="just"/>
            <a:r>
              <a:rPr lang="el-GR" altLang="en-US" sz="2200" dirty="0">
                <a:cs typeface="Times New Roman" panose="02020603050405020304" pitchFamily="18" charset="0"/>
              </a:rPr>
              <a:t>Να παρουσιάσει την εξέλιξη των ανοσολογικών μηχανισμών που υπάρχουν στα </a:t>
            </a:r>
            <a:r>
              <a:rPr lang="el-GR" altLang="en-US" sz="2200" dirty="0" err="1">
                <a:cs typeface="Times New Roman" panose="02020603050405020304" pitchFamily="18" charset="0"/>
              </a:rPr>
              <a:t>Σπονδυλόζωα</a:t>
            </a:r>
            <a:r>
              <a:rPr lang="el-GR" altLang="en-US" sz="2200" dirty="0"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l-GR" altLang="en-US" sz="2200" dirty="0">
                <a:cs typeface="Times New Roman" panose="02020603050405020304" pitchFamily="18" charset="0"/>
              </a:rPr>
              <a:t>Να παραθέσει βασικές έννοιες και γνώσεις που θα αποτελέσουν θεμέλιο για την κατανόηση περαιτέρω εξειδικευμένων μαθημάτων στα επόμενα </a:t>
            </a:r>
            <a:r>
              <a:rPr lang="el-GR" altLang="en-US" sz="2200" dirty="0" smtClean="0">
                <a:cs typeface="Times New Roman" panose="02020603050405020304" pitchFamily="18" charset="0"/>
              </a:rPr>
              <a:t>εξάμηνα.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Εξέλιξη ανοσολογικών μηχανισμών</a:t>
            </a:r>
            <a:br>
              <a:rPr lang="el-GR" sz="4000" dirty="0" smtClean="0"/>
            </a:br>
            <a:r>
              <a:rPr lang="el-GR" sz="4000" dirty="0" smtClean="0"/>
              <a:t>Εξέλιξη της έμφυτης ανοσίας 3/</a:t>
            </a:r>
            <a:r>
              <a:rPr lang="en-US" sz="4000" dirty="0" smtClean="0"/>
              <a:t>7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8269" y="1604385"/>
            <a:ext cx="4959349" cy="4944197"/>
          </a:xfrm>
        </p:spPr>
        <p:txBody>
          <a:bodyPr>
            <a:noAutofit/>
          </a:bodyPr>
          <a:lstStyle/>
          <a:p>
            <a:r>
              <a:rPr lang="el-GR" altLang="en-US" sz="2000" dirty="0">
                <a:cs typeface="Times New Roman" panose="02020603050405020304" pitchFamily="18" charset="0"/>
              </a:rPr>
              <a:t>Επειδή η έκφραση των </a:t>
            </a:r>
            <a:r>
              <a:rPr lang="el-GR" altLang="en-US" sz="2000" dirty="0" err="1">
                <a:cs typeface="Times New Roman" panose="02020603050405020304" pitchFamily="18" charset="0"/>
              </a:rPr>
              <a:t>αντιμικροβιακών</a:t>
            </a:r>
            <a:r>
              <a:rPr lang="el-GR" altLang="en-US" sz="2000" dirty="0">
                <a:cs typeface="Times New Roman" panose="02020603050405020304" pitchFamily="18" charset="0"/>
              </a:rPr>
              <a:t> </a:t>
            </a:r>
            <a:r>
              <a:rPr lang="el-GR" altLang="en-US" sz="2000" dirty="0" smtClean="0">
                <a:cs typeface="Times New Roman" panose="02020603050405020304" pitchFamily="18" charset="0"/>
              </a:rPr>
              <a:t>πεπτιδίων </a:t>
            </a:r>
            <a:r>
              <a:rPr lang="el-GR" altLang="en-US" sz="2000" dirty="0">
                <a:cs typeface="Times New Roman" panose="02020603050405020304" pitchFamily="18" charset="0"/>
              </a:rPr>
              <a:t>είναι αποτέλεσμα γονιδιακής </a:t>
            </a:r>
            <a:r>
              <a:rPr lang="el-GR" altLang="en-US" sz="2000" dirty="0" smtClean="0">
                <a:cs typeface="Times New Roman" panose="02020603050405020304" pitchFamily="18" charset="0"/>
              </a:rPr>
              <a:t>έκφρασης</a:t>
            </a:r>
            <a:r>
              <a:rPr lang="el-GR" altLang="en-US" sz="2000" dirty="0">
                <a:cs typeface="Times New Roman" panose="02020603050405020304" pitchFamily="18" charset="0"/>
              </a:rPr>
              <a:t>, θεωρήθηκε ότι το </a:t>
            </a:r>
            <a:r>
              <a:rPr lang="el-GR" altLang="en-US" sz="2000" dirty="0" err="1" smtClean="0">
                <a:cs typeface="Times New Roman" panose="02020603050405020304" pitchFamily="18" charset="0"/>
              </a:rPr>
              <a:t>σηματοδοτικό</a:t>
            </a:r>
            <a:r>
              <a:rPr lang="el-GR" altLang="en-US" sz="2000" dirty="0" smtClean="0">
                <a:cs typeface="Times New Roman" panose="02020603050405020304" pitchFamily="18" charset="0"/>
              </a:rPr>
              <a:t> </a:t>
            </a:r>
            <a:r>
              <a:rPr lang="el-GR" altLang="en-US" sz="2000" dirty="0">
                <a:cs typeface="Times New Roman" panose="02020603050405020304" pitchFamily="18" charset="0"/>
              </a:rPr>
              <a:t>μονοπάτι που οδηγεί στην </a:t>
            </a:r>
            <a:r>
              <a:rPr lang="el-GR" altLang="en-US" sz="2000" dirty="0" smtClean="0">
                <a:cs typeface="Times New Roman" panose="02020603050405020304" pitchFamily="18" charset="0"/>
              </a:rPr>
              <a:t>έκφραση </a:t>
            </a:r>
            <a:r>
              <a:rPr lang="el-GR" altLang="en-US" sz="2000" dirty="0">
                <a:cs typeface="Times New Roman" panose="02020603050405020304" pitchFamily="18" charset="0"/>
              </a:rPr>
              <a:t>αυτών των πεπτιδίων θα </a:t>
            </a:r>
            <a:r>
              <a:rPr lang="el-GR" altLang="en-US" sz="2000" dirty="0" smtClean="0">
                <a:cs typeface="Times New Roman" panose="02020603050405020304" pitchFamily="18" charset="0"/>
              </a:rPr>
              <a:t>πρέπει να </a:t>
            </a:r>
            <a:r>
              <a:rPr lang="el-GR" altLang="en-US" sz="2000" dirty="0">
                <a:cs typeface="Times New Roman" panose="02020603050405020304" pitchFamily="18" charset="0"/>
              </a:rPr>
              <a:t>έχει </a:t>
            </a:r>
            <a:r>
              <a:rPr lang="el-GR" altLang="en-US" sz="2000" b="1" dirty="0">
                <a:cs typeface="Times New Roman" panose="02020603050405020304" pitchFamily="18" charset="0"/>
              </a:rPr>
              <a:t>κοινή καταβολή</a:t>
            </a:r>
            <a:r>
              <a:rPr lang="el-GR" altLang="en-US" sz="2000" dirty="0">
                <a:cs typeface="Times New Roman" panose="02020603050405020304" pitchFamily="18" charset="0"/>
              </a:rPr>
              <a:t>.</a:t>
            </a:r>
          </a:p>
          <a:p>
            <a:r>
              <a:rPr lang="el-GR" altLang="en-US" sz="2000" dirty="0">
                <a:cs typeface="Times New Roman" panose="02020603050405020304" pitchFamily="18" charset="0"/>
              </a:rPr>
              <a:t>Αυτό ισχύει για τους </a:t>
            </a:r>
            <a:r>
              <a:rPr lang="el-GR" altLang="en-US" sz="2000" b="1" dirty="0">
                <a:cs typeface="Times New Roman" panose="02020603050405020304" pitchFamily="18" charset="0"/>
              </a:rPr>
              <a:t>υποδοχείς </a:t>
            </a:r>
            <a:r>
              <a:rPr lang="en-GB" altLang="en-US" sz="2000" b="1" dirty="0">
                <a:cs typeface="Times New Roman" panose="02020603050405020304" pitchFamily="18" charset="0"/>
              </a:rPr>
              <a:t>Toll </a:t>
            </a:r>
            <a:r>
              <a:rPr lang="el-GR" altLang="en-US" sz="2000" dirty="0" smtClean="0">
                <a:cs typeface="Times New Roman" panose="02020603050405020304" pitchFamily="18" charset="0"/>
              </a:rPr>
              <a:t>στους  οποίους </a:t>
            </a:r>
            <a:r>
              <a:rPr lang="el-GR" altLang="en-US" sz="2000" dirty="0">
                <a:cs typeface="Times New Roman" panose="02020603050405020304" pitchFamily="18" charset="0"/>
              </a:rPr>
              <a:t>προσδένονται και </a:t>
            </a:r>
            <a:r>
              <a:rPr lang="el-GR" altLang="en-US" sz="2000" dirty="0" smtClean="0">
                <a:cs typeface="Times New Roman" panose="02020603050405020304" pitchFamily="18" charset="0"/>
              </a:rPr>
              <a:t>ενεργοποιούν </a:t>
            </a:r>
            <a:r>
              <a:rPr lang="el-GR" altLang="en-US" sz="2000" b="1" dirty="0" err="1" smtClean="0">
                <a:cs typeface="Times New Roman" panose="02020603050405020304" pitchFamily="18" charset="0"/>
              </a:rPr>
              <a:t>λιποπολυσακχαρίτες</a:t>
            </a:r>
            <a:r>
              <a:rPr lang="el-GR" altLang="en-US" sz="2000" b="1" dirty="0" smtClean="0">
                <a:cs typeface="Times New Roman" panose="02020603050405020304" pitchFamily="18" charset="0"/>
              </a:rPr>
              <a:t> </a:t>
            </a:r>
            <a:r>
              <a:rPr lang="el-GR" altLang="en-US" sz="2000" dirty="0">
                <a:cs typeface="Times New Roman" panose="02020603050405020304" pitchFamily="18" charset="0"/>
              </a:rPr>
              <a:t>της κυτταρικής </a:t>
            </a:r>
            <a:r>
              <a:rPr lang="el-GR" altLang="en-US" sz="2000" dirty="0" smtClean="0">
                <a:cs typeface="Times New Roman" panose="02020603050405020304" pitchFamily="18" charset="0"/>
              </a:rPr>
              <a:t> επιφάνειας </a:t>
            </a:r>
            <a:r>
              <a:rPr lang="el-GR" altLang="en-US" sz="2000" b="1" dirty="0">
                <a:cs typeface="Times New Roman" panose="02020603050405020304" pitchFamily="18" charset="0"/>
              </a:rPr>
              <a:t>κυρίως</a:t>
            </a:r>
            <a:r>
              <a:rPr lang="el-GR" altLang="en-US" sz="2000" dirty="0">
                <a:cs typeface="Times New Roman" panose="02020603050405020304" pitchFamily="18" charset="0"/>
              </a:rPr>
              <a:t> των </a:t>
            </a:r>
            <a:r>
              <a:rPr lang="en-GB" altLang="en-US" sz="2000" b="1" dirty="0">
                <a:cs typeface="Times New Roman" panose="02020603050405020304" pitchFamily="18" charset="0"/>
              </a:rPr>
              <a:t>Gram-</a:t>
            </a:r>
            <a:r>
              <a:rPr lang="el-GR" altLang="en-US" sz="2000" b="1" dirty="0">
                <a:cs typeface="Times New Roman" panose="02020603050405020304" pitchFamily="18" charset="0"/>
              </a:rPr>
              <a:t>θετικών </a:t>
            </a:r>
            <a:r>
              <a:rPr lang="el-GR" altLang="en-US" sz="2000" b="1" dirty="0" smtClean="0">
                <a:cs typeface="Times New Roman" panose="02020603050405020304" pitchFamily="18" charset="0"/>
              </a:rPr>
              <a:t>βακτηρίων </a:t>
            </a:r>
            <a:r>
              <a:rPr lang="el-GR" altLang="en-US" sz="2000" dirty="0">
                <a:cs typeface="Times New Roman" panose="02020603050405020304" pitchFamily="18" charset="0"/>
              </a:rPr>
              <a:t>αλλά και </a:t>
            </a:r>
            <a:r>
              <a:rPr lang="el-GR" altLang="en-US" sz="2000" b="1" dirty="0">
                <a:cs typeface="Times New Roman" panose="02020603050405020304" pitchFamily="18" charset="0"/>
              </a:rPr>
              <a:t>παθογόνοι μύκητες</a:t>
            </a:r>
            <a:r>
              <a:rPr lang="el-GR" altLang="en-US" sz="2000" dirty="0">
                <a:cs typeface="Times New Roman" panose="02020603050405020304" pitchFamily="18" charset="0"/>
              </a:rPr>
              <a:t>. </a:t>
            </a:r>
          </a:p>
          <a:p>
            <a:r>
              <a:rPr lang="el-GR" altLang="en-US" sz="2000" dirty="0">
                <a:cs typeface="Times New Roman" panose="02020603050405020304" pitchFamily="18" charset="0"/>
              </a:rPr>
              <a:t>Η </a:t>
            </a:r>
            <a:r>
              <a:rPr lang="el-GR" altLang="en-US" sz="2000" b="1" dirty="0">
                <a:cs typeface="Times New Roman" panose="02020603050405020304" pitchFamily="18" charset="0"/>
              </a:rPr>
              <a:t>ενεργοποίηση </a:t>
            </a:r>
            <a:r>
              <a:rPr lang="el-GR" altLang="en-US" sz="2000" dirty="0">
                <a:cs typeface="Times New Roman" panose="02020603050405020304" pitchFamily="18" charset="0"/>
              </a:rPr>
              <a:t>αυτών των </a:t>
            </a:r>
            <a:r>
              <a:rPr lang="el-GR" altLang="en-US" sz="2000" dirty="0" smtClean="0">
                <a:cs typeface="Times New Roman" panose="02020603050405020304" pitchFamily="18" charset="0"/>
              </a:rPr>
              <a:t>υποδοχέων γίνεται </a:t>
            </a:r>
            <a:r>
              <a:rPr lang="el-GR" altLang="en-US" sz="2000" b="1" dirty="0">
                <a:cs typeface="Times New Roman" panose="02020603050405020304" pitchFamily="18" charset="0"/>
              </a:rPr>
              <a:t>με διαφορετικό τρόπο </a:t>
            </a:r>
            <a:r>
              <a:rPr lang="el-GR" altLang="en-US" sz="2000" dirty="0">
                <a:cs typeface="Times New Roman" panose="02020603050405020304" pitchFamily="18" charset="0"/>
              </a:rPr>
              <a:t>στον </a:t>
            </a:r>
            <a:r>
              <a:rPr lang="el-GR" altLang="en-US" sz="2000" dirty="0" smtClean="0">
                <a:cs typeface="Times New Roman" panose="02020603050405020304" pitchFamily="18" charset="0"/>
              </a:rPr>
              <a:t>άνθρωπο </a:t>
            </a:r>
            <a:r>
              <a:rPr lang="el-GR" altLang="en-US" sz="2000" dirty="0">
                <a:cs typeface="Times New Roman" panose="02020603050405020304" pitchFamily="18" charset="0"/>
              </a:rPr>
              <a:t>και τη </a:t>
            </a:r>
            <a:r>
              <a:rPr lang="el-GR" altLang="en-US" sz="2000" dirty="0" err="1">
                <a:cs typeface="Times New Roman" panose="02020603050405020304" pitchFamily="18" charset="0"/>
              </a:rPr>
              <a:t>δροσόφιλα</a:t>
            </a:r>
            <a:r>
              <a:rPr lang="el-GR" altLang="en-US" sz="2000" dirty="0">
                <a:cs typeface="Times New Roman" panose="02020603050405020304" pitchFamily="18" charset="0"/>
              </a:rPr>
              <a:t> αλλά έχει </a:t>
            </a:r>
            <a:r>
              <a:rPr lang="el-GR" altLang="en-US" sz="2000" dirty="0" smtClean="0">
                <a:cs typeface="Times New Roman" panose="02020603050405020304" pitchFamily="18" charset="0"/>
              </a:rPr>
              <a:t>τα ίδια </a:t>
            </a:r>
            <a:r>
              <a:rPr lang="el-GR" altLang="en-US" sz="2000" dirty="0">
                <a:cs typeface="Times New Roman" panose="02020603050405020304" pitchFamily="18" charset="0"/>
              </a:rPr>
              <a:t>αποτελέσματα</a:t>
            </a:r>
            <a:r>
              <a:rPr lang="en-GB" altLang="en-US" sz="2000" dirty="0">
                <a:cs typeface="Times New Roman" panose="02020603050405020304" pitchFamily="18" charset="0"/>
              </a:rPr>
              <a:t>: </a:t>
            </a:r>
            <a:r>
              <a:rPr lang="el-GR" altLang="en-US" sz="2000" b="1" dirty="0">
                <a:cs typeface="Times New Roman" panose="02020603050405020304" pitchFamily="18" charset="0"/>
              </a:rPr>
              <a:t>την έκφραση </a:t>
            </a:r>
            <a:r>
              <a:rPr lang="el-GR" altLang="en-US" sz="2000" b="1" dirty="0" err="1" smtClean="0">
                <a:cs typeface="Times New Roman" panose="02020603050405020304" pitchFamily="18" charset="0"/>
              </a:rPr>
              <a:t>αντιμικροβιακών</a:t>
            </a:r>
            <a:r>
              <a:rPr lang="el-GR" altLang="en-US" sz="2000" b="1" dirty="0" smtClean="0">
                <a:cs typeface="Times New Roman" panose="02020603050405020304" pitchFamily="18" charset="0"/>
              </a:rPr>
              <a:t> </a:t>
            </a:r>
            <a:r>
              <a:rPr lang="el-GR" altLang="en-US" sz="2000" b="1" dirty="0">
                <a:cs typeface="Times New Roman" panose="02020603050405020304" pitchFamily="18" charset="0"/>
              </a:rPr>
              <a:t>πεπτιδίων</a:t>
            </a:r>
            <a:r>
              <a:rPr lang="el-GR" altLang="en-US" sz="2000" dirty="0">
                <a:cs typeface="Times New Roman" panose="02020603050405020304" pitchFamily="18" charset="0"/>
              </a:rPr>
              <a:t>.</a:t>
            </a: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99" y="1690689"/>
            <a:ext cx="2783446" cy="4351338"/>
          </a:xfr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08346" y="590352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9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27755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Εξέλιξη ανοσολογικών μηχανισμών</a:t>
            </a:r>
            <a:br>
              <a:rPr lang="el-GR" sz="4000" dirty="0" smtClean="0"/>
            </a:br>
            <a:r>
              <a:rPr lang="el-GR" sz="4000" dirty="0" smtClean="0"/>
              <a:t>Εξέλιξη της έμφυτης ανοσίας 4/</a:t>
            </a:r>
            <a:r>
              <a:rPr lang="en-US" sz="4000" dirty="0" smtClean="0"/>
              <a:t>7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n-US" sz="2000" dirty="0">
                <a:cs typeface="Times New Roman" panose="02020603050405020304" pitchFamily="18" charset="0"/>
              </a:rPr>
              <a:t>Στον αχινό</a:t>
            </a:r>
            <a:r>
              <a:rPr lang="en-GB" altLang="en-US" sz="2000" b="1" dirty="0">
                <a:cs typeface="Times New Roman" panose="02020603050405020304" pitchFamily="18" charset="0"/>
              </a:rPr>
              <a:t>,</a:t>
            </a:r>
            <a:r>
              <a:rPr lang="el-GR" altLang="en-US" sz="2000" b="1" dirty="0"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>
                <a:cs typeface="Times New Roman" panose="02020603050405020304" pitchFamily="18" charset="0"/>
              </a:rPr>
              <a:t>Strongylocentrotus</a:t>
            </a:r>
            <a:r>
              <a:rPr lang="en-GB" altLang="en-US" sz="2000" b="1" dirty="0"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>
                <a:cs typeface="Times New Roman" panose="02020603050405020304" pitchFamily="18" charset="0"/>
              </a:rPr>
              <a:t>purpuratus</a:t>
            </a:r>
            <a:r>
              <a:rPr lang="en-GB" altLang="en-US" sz="2000" b="1" dirty="0">
                <a:cs typeface="Times New Roman" panose="02020603050405020304" pitchFamily="18" charset="0"/>
              </a:rPr>
              <a:t> </a:t>
            </a:r>
            <a:r>
              <a:rPr lang="el-GR" altLang="en-US" sz="2000" dirty="0" smtClean="0">
                <a:cs typeface="Times New Roman" panose="02020603050405020304" pitchFamily="18" charset="0"/>
              </a:rPr>
              <a:t>έχουν </a:t>
            </a:r>
            <a:r>
              <a:rPr lang="el-GR" altLang="en-US" sz="2000" dirty="0">
                <a:cs typeface="Times New Roman" panose="02020603050405020304" pitchFamily="18" charset="0"/>
              </a:rPr>
              <a:t>βρεθεί </a:t>
            </a:r>
            <a:r>
              <a:rPr lang="el-GR" altLang="en-US" sz="2000" b="1" dirty="0">
                <a:cs typeface="Times New Roman" panose="02020603050405020304" pitchFamily="18" charset="0"/>
              </a:rPr>
              <a:t>222 διαφορετικοί </a:t>
            </a:r>
            <a:r>
              <a:rPr lang="el-GR" altLang="en-US" sz="2000" b="1" dirty="0" smtClean="0">
                <a:cs typeface="Times New Roman" panose="02020603050405020304" pitchFamily="18" charset="0"/>
              </a:rPr>
              <a:t>υποδοχείς </a:t>
            </a:r>
            <a:r>
              <a:rPr lang="en-GB" altLang="en-US" sz="2000" b="1" dirty="0" smtClean="0">
                <a:cs typeface="Times New Roman" panose="02020603050405020304" pitchFamily="18" charset="0"/>
              </a:rPr>
              <a:t>Toll </a:t>
            </a:r>
            <a:r>
              <a:rPr lang="en-GB" altLang="en-US" sz="2000" b="1" dirty="0">
                <a:cs typeface="Times New Roman" panose="02020603050405020304" pitchFamily="18" charset="0"/>
              </a:rPr>
              <a:t>(TLR)</a:t>
            </a:r>
            <a:r>
              <a:rPr lang="el-GR" altLang="en-US" sz="2000" dirty="0">
                <a:cs typeface="Times New Roman" panose="02020603050405020304" pitchFamily="18" charset="0"/>
              </a:rPr>
              <a:t>. Κάποιοι από αυτούς </a:t>
            </a:r>
            <a:r>
              <a:rPr lang="el-GR" altLang="en-US" sz="2000" dirty="0" smtClean="0">
                <a:cs typeface="Times New Roman" panose="02020603050405020304" pitchFamily="18" charset="0"/>
              </a:rPr>
              <a:t>τους υποδοχείς </a:t>
            </a:r>
            <a:r>
              <a:rPr lang="el-GR" altLang="en-US" sz="2000" dirty="0">
                <a:cs typeface="Times New Roman" panose="02020603050405020304" pitchFamily="18" charset="0"/>
              </a:rPr>
              <a:t>φέρουν </a:t>
            </a:r>
            <a:r>
              <a:rPr lang="el-GR" altLang="en-US" sz="2000" b="1" dirty="0">
                <a:cs typeface="Times New Roman" panose="02020603050405020304" pitchFamily="18" charset="0"/>
              </a:rPr>
              <a:t>διαφορές </a:t>
            </a:r>
            <a:r>
              <a:rPr lang="el-GR" altLang="en-US" sz="2000" dirty="0">
                <a:cs typeface="Times New Roman" panose="02020603050405020304" pitchFamily="18" charset="0"/>
              </a:rPr>
              <a:t>σε </a:t>
            </a:r>
            <a:r>
              <a:rPr lang="el-GR" altLang="en-US" sz="2000" dirty="0" smtClean="0">
                <a:cs typeface="Times New Roman" panose="02020603050405020304" pitchFamily="18" charset="0"/>
              </a:rPr>
              <a:t>περιοχές που </a:t>
            </a:r>
            <a:r>
              <a:rPr lang="el-GR" altLang="en-US" sz="2000" dirty="0">
                <a:cs typeface="Times New Roman" panose="02020603050405020304" pitchFamily="18" charset="0"/>
              </a:rPr>
              <a:t>ονομάζονται </a:t>
            </a:r>
            <a:r>
              <a:rPr lang="en-GB" altLang="en-US" sz="2000" b="1" dirty="0">
                <a:cs typeface="Times New Roman" panose="02020603050405020304" pitchFamily="18" charset="0"/>
              </a:rPr>
              <a:t>Leucine-rich repeats </a:t>
            </a:r>
            <a:r>
              <a:rPr lang="en-GB" altLang="en-US" sz="2000" b="1" dirty="0" smtClean="0">
                <a:cs typeface="Times New Roman" panose="02020603050405020304" pitchFamily="18" charset="0"/>
              </a:rPr>
              <a:t>(</a:t>
            </a:r>
            <a:r>
              <a:rPr lang="en-GB" altLang="en-US" sz="2000" b="1" dirty="0">
                <a:cs typeface="Times New Roman" panose="02020603050405020304" pitchFamily="18" charset="0"/>
              </a:rPr>
              <a:t>LLRs)</a:t>
            </a:r>
            <a:r>
              <a:rPr lang="el-GR" altLang="en-US" sz="2000" b="1" dirty="0">
                <a:cs typeface="Times New Roman" panose="02020603050405020304" pitchFamily="18" charset="0"/>
              </a:rPr>
              <a:t> </a:t>
            </a:r>
            <a:r>
              <a:rPr lang="el-GR" altLang="en-US" sz="2000" dirty="0">
                <a:cs typeface="Times New Roman" panose="02020603050405020304" pitchFamily="18" charset="0"/>
              </a:rPr>
              <a:t>που σχετίζονται με την </a:t>
            </a:r>
            <a:r>
              <a:rPr lang="el-GR" altLang="en-US" sz="2000" b="1" dirty="0" smtClean="0">
                <a:cs typeface="Times New Roman" panose="02020603050405020304" pitchFamily="18" charset="0"/>
              </a:rPr>
              <a:t>ικανότητα αναγνώρισης </a:t>
            </a:r>
            <a:r>
              <a:rPr lang="el-GR" altLang="en-US" sz="2000" b="1" dirty="0">
                <a:cs typeface="Times New Roman" panose="02020603050405020304" pitchFamily="18" charset="0"/>
              </a:rPr>
              <a:t>παθογόνων</a:t>
            </a:r>
            <a:r>
              <a:rPr lang="el-GR" altLang="en-US" sz="2000" dirty="0">
                <a:cs typeface="Times New Roman" panose="02020603050405020304" pitchFamily="18" charset="0"/>
              </a:rPr>
              <a:t>.</a:t>
            </a:r>
          </a:p>
          <a:p>
            <a:r>
              <a:rPr lang="el-GR" altLang="en-US" sz="2000" dirty="0">
                <a:cs typeface="Times New Roman" panose="02020603050405020304" pitchFamily="18" charset="0"/>
              </a:rPr>
              <a:t>Η παρουσία διαφορών στα </a:t>
            </a:r>
            <a:r>
              <a:rPr lang="en-GB" altLang="en-US" sz="2000" b="1" dirty="0">
                <a:cs typeface="Times New Roman" panose="02020603050405020304" pitchFamily="18" charset="0"/>
              </a:rPr>
              <a:t>LLRs</a:t>
            </a:r>
            <a:r>
              <a:rPr lang="el-GR" altLang="en-US" sz="2000" dirty="0">
                <a:cs typeface="Times New Roman" panose="02020603050405020304" pitchFamily="18" charset="0"/>
              </a:rPr>
              <a:t> δείχνει την </a:t>
            </a:r>
            <a:r>
              <a:rPr lang="el-GR" altLang="en-US" sz="2000" dirty="0" smtClean="0">
                <a:cs typeface="Times New Roman" panose="02020603050405020304" pitchFamily="18" charset="0"/>
              </a:rPr>
              <a:t>ικανότητα </a:t>
            </a:r>
            <a:r>
              <a:rPr lang="el-GR" altLang="en-US" sz="2000" dirty="0">
                <a:cs typeface="Times New Roman" panose="02020603050405020304" pitchFamily="18" charset="0"/>
              </a:rPr>
              <a:t>διαφοροποίησης των μηχανισμών </a:t>
            </a:r>
            <a:r>
              <a:rPr lang="el-GR" altLang="en-US" sz="2000" dirty="0" smtClean="0">
                <a:cs typeface="Times New Roman" panose="02020603050405020304" pitchFamily="18" charset="0"/>
              </a:rPr>
              <a:t>έμφυτης </a:t>
            </a:r>
            <a:r>
              <a:rPr lang="el-GR" altLang="en-US" sz="2000" dirty="0">
                <a:cs typeface="Times New Roman" panose="02020603050405020304" pitchFamily="18" charset="0"/>
              </a:rPr>
              <a:t>ανοσίας. </a:t>
            </a:r>
          </a:p>
          <a:p>
            <a:r>
              <a:rPr lang="el-GR" altLang="en-US" sz="2000" dirty="0">
                <a:cs typeface="Times New Roman" panose="02020603050405020304" pitchFamily="18" charset="0"/>
              </a:rPr>
              <a:t>Δεν είναι γνωστό αν όλοι οι υποδοχείς </a:t>
            </a:r>
            <a:r>
              <a:rPr lang="en-GB" altLang="en-US" sz="2000" dirty="0">
                <a:cs typeface="Times New Roman" panose="02020603050405020304" pitchFamily="18" charset="0"/>
              </a:rPr>
              <a:t>TLR </a:t>
            </a:r>
            <a:r>
              <a:rPr lang="el-GR" altLang="en-US" sz="2000" dirty="0">
                <a:cs typeface="Times New Roman" panose="02020603050405020304" pitchFamily="18" charset="0"/>
              </a:rPr>
              <a:t>του αχινού εκφράζονται </a:t>
            </a:r>
            <a:r>
              <a:rPr lang="el-GR" altLang="en-US" sz="2000" b="1" dirty="0">
                <a:cs typeface="Times New Roman" panose="02020603050405020304" pitchFamily="18" charset="0"/>
              </a:rPr>
              <a:t>στο ίδιο κύτταρο ή σε διαφορετικά κύτταρα ο καθένας </a:t>
            </a:r>
            <a:r>
              <a:rPr lang="el-GR" altLang="en-US" sz="2000" dirty="0">
                <a:cs typeface="Times New Roman" panose="02020603050405020304" pitchFamily="18" charset="0"/>
              </a:rPr>
              <a:t>και γίνεται επιλογή κλώνου όπως στην </a:t>
            </a:r>
            <a:r>
              <a:rPr lang="el-GR" altLang="en-US" sz="2000" dirty="0" smtClean="0">
                <a:cs typeface="Times New Roman" panose="02020603050405020304" pitchFamily="18" charset="0"/>
              </a:rPr>
              <a:t>επίκτητη ανοσία</a:t>
            </a:r>
            <a:r>
              <a:rPr lang="el-GR" altLang="en-US" sz="20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0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Εξέλιξη ανοσολογικών μηχανισμών</a:t>
            </a:r>
            <a:br>
              <a:rPr lang="el-GR" sz="4000" dirty="0" smtClean="0"/>
            </a:br>
            <a:r>
              <a:rPr lang="el-GR" sz="4000" dirty="0" smtClean="0"/>
              <a:t>Εξέλιξη της έμφυτης ανοσίας 5/</a:t>
            </a:r>
            <a:r>
              <a:rPr lang="en-US" sz="4000" dirty="0" smtClean="0"/>
              <a:t>7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4745" y="1812203"/>
            <a:ext cx="4959349" cy="4944197"/>
          </a:xfrm>
        </p:spPr>
        <p:txBody>
          <a:bodyPr>
            <a:noAutofit/>
          </a:bodyPr>
          <a:lstStyle/>
          <a:p>
            <a:r>
              <a:rPr lang="el-GR" altLang="en-US" sz="2000" dirty="0">
                <a:cs typeface="Times New Roman" panose="02020603050405020304" pitchFamily="18" charset="0"/>
              </a:rPr>
              <a:t>Στη </a:t>
            </a:r>
            <a:r>
              <a:rPr lang="el-GR" altLang="en-US" sz="2000" dirty="0" err="1">
                <a:cs typeface="Times New Roman" panose="02020603050405020304" pitchFamily="18" charset="0"/>
              </a:rPr>
              <a:t>δροσόφιλα</a:t>
            </a:r>
            <a:r>
              <a:rPr lang="el-GR" altLang="en-US" sz="2000" dirty="0">
                <a:cs typeface="Times New Roman" panose="02020603050405020304" pitchFamily="18" charset="0"/>
              </a:rPr>
              <a:t>, τα </a:t>
            </a:r>
            <a:r>
              <a:rPr lang="en-GB" altLang="en-US" sz="2000" b="1" dirty="0">
                <a:cs typeface="Times New Roman" panose="02020603050405020304" pitchFamily="18" charset="0"/>
              </a:rPr>
              <a:t>Gram-</a:t>
            </a:r>
            <a:r>
              <a:rPr lang="el-GR" altLang="en-US" sz="2000" b="1" dirty="0">
                <a:cs typeface="Times New Roman" panose="02020603050405020304" pitchFamily="18" charset="0"/>
              </a:rPr>
              <a:t>αρνητικά βακτήρια</a:t>
            </a:r>
            <a:r>
              <a:rPr lang="el-GR" altLang="en-US" sz="2000" dirty="0">
                <a:cs typeface="Times New Roman" panose="02020603050405020304" pitchFamily="18" charset="0"/>
              </a:rPr>
              <a:t> αναγνωρίζονται από τον </a:t>
            </a:r>
            <a:r>
              <a:rPr lang="en-GB" altLang="en-US" sz="2000" b="1" dirty="0" err="1" smtClean="0">
                <a:cs typeface="Times New Roman" panose="02020603050405020304" pitchFamily="18" charset="0"/>
              </a:rPr>
              <a:t>Imd</a:t>
            </a:r>
            <a:r>
              <a:rPr lang="el-GR" altLang="en-US" sz="2000" b="1" dirty="0" smtClean="0">
                <a:cs typeface="Times New Roman" panose="02020603050405020304" pitchFamily="18" charset="0"/>
              </a:rPr>
              <a:t> </a:t>
            </a:r>
            <a:r>
              <a:rPr lang="el-GR" altLang="en-US" sz="2000" b="1" dirty="0" err="1" smtClean="0">
                <a:cs typeface="Times New Roman" panose="02020603050405020304" pitchFamily="18" charset="0"/>
              </a:rPr>
              <a:t>σηματοδοτικό</a:t>
            </a:r>
            <a:r>
              <a:rPr lang="el-GR" altLang="en-US" sz="2000" b="1" dirty="0" smtClean="0">
                <a:cs typeface="Times New Roman" panose="02020603050405020304" pitchFamily="18" charset="0"/>
              </a:rPr>
              <a:t> </a:t>
            </a:r>
            <a:r>
              <a:rPr lang="el-GR" altLang="en-US" sz="2000" b="1" dirty="0">
                <a:cs typeface="Times New Roman" panose="02020603050405020304" pitchFamily="18" charset="0"/>
              </a:rPr>
              <a:t>μονοπάτι </a:t>
            </a:r>
            <a:r>
              <a:rPr lang="el-GR" altLang="en-US" sz="2000" dirty="0">
                <a:cs typeface="Times New Roman" panose="02020603050405020304" pitchFamily="18" charset="0"/>
              </a:rPr>
              <a:t>που οδηγεί στην έκφραση των </a:t>
            </a:r>
            <a:r>
              <a:rPr lang="el-GR" altLang="en-US" sz="2000" b="1" dirty="0" err="1" smtClean="0">
                <a:cs typeface="Times New Roman" panose="02020603050405020304" pitchFamily="18" charset="0"/>
              </a:rPr>
              <a:t>αντιμικροβιακών</a:t>
            </a:r>
            <a:r>
              <a:rPr lang="el-GR" altLang="en-US" sz="2000" b="1" dirty="0" smtClean="0">
                <a:cs typeface="Times New Roman" panose="02020603050405020304" pitchFamily="18" charset="0"/>
              </a:rPr>
              <a:t> πεπτιδίων</a:t>
            </a:r>
            <a:r>
              <a:rPr lang="el-GR" altLang="en-US" sz="2000" b="1" dirty="0">
                <a:cs typeface="Times New Roman" panose="02020603050405020304" pitchFamily="18" charset="0"/>
              </a:rPr>
              <a:t>: </a:t>
            </a:r>
            <a:r>
              <a:rPr lang="en-GB" altLang="en-US" sz="2000" b="1" dirty="0" err="1">
                <a:cs typeface="Times New Roman" panose="02020603050405020304" pitchFamily="18" charset="0"/>
              </a:rPr>
              <a:t>diptericin</a:t>
            </a:r>
            <a:r>
              <a:rPr lang="en-GB" altLang="en-US" sz="2000" b="1" dirty="0">
                <a:cs typeface="Times New Roman" panose="02020603050405020304" pitchFamily="18" charset="0"/>
              </a:rPr>
              <a:t>, </a:t>
            </a:r>
            <a:r>
              <a:rPr lang="en-GB" altLang="en-US" sz="2000" b="1" dirty="0" err="1">
                <a:cs typeface="Times New Roman" panose="02020603050405020304" pitchFamily="18" charset="0"/>
              </a:rPr>
              <a:t>attacin</a:t>
            </a:r>
            <a:r>
              <a:rPr lang="en-GB" altLang="en-US" sz="2000" b="1" dirty="0">
                <a:cs typeface="Times New Roman" panose="02020603050405020304" pitchFamily="18" charset="0"/>
              </a:rPr>
              <a:t> </a:t>
            </a:r>
            <a:r>
              <a:rPr lang="el-GR" altLang="en-US" sz="2000" b="1" dirty="0">
                <a:cs typeface="Times New Roman" panose="02020603050405020304" pitchFamily="18" charset="0"/>
              </a:rPr>
              <a:t>και </a:t>
            </a:r>
            <a:r>
              <a:rPr lang="en-GB" altLang="en-US" sz="2000" b="1" dirty="0" err="1">
                <a:cs typeface="Times New Roman" panose="02020603050405020304" pitchFamily="18" charset="0"/>
              </a:rPr>
              <a:t>cecropin</a:t>
            </a:r>
            <a:r>
              <a:rPr lang="en-GB" altLang="en-US" sz="2000" dirty="0">
                <a:cs typeface="Times New Roman" panose="02020603050405020304" pitchFamily="18" charset="0"/>
              </a:rPr>
              <a:t>.</a:t>
            </a:r>
            <a:r>
              <a:rPr lang="el-GR" altLang="en-US" sz="2000" dirty="0">
                <a:cs typeface="Times New Roman" panose="02020603050405020304" pitchFamily="18" charset="0"/>
              </a:rPr>
              <a:t> </a:t>
            </a:r>
          </a:p>
          <a:p>
            <a:r>
              <a:rPr lang="el-GR" altLang="en-US" sz="2000" dirty="0">
                <a:cs typeface="Times New Roman" panose="02020603050405020304" pitchFamily="18" charset="0"/>
              </a:rPr>
              <a:t>Η πρωτεΐνη </a:t>
            </a:r>
            <a:r>
              <a:rPr lang="en-GB" altLang="en-US" sz="2000" b="1" dirty="0">
                <a:cs typeface="Times New Roman" panose="02020603050405020304" pitchFamily="18" charset="0"/>
              </a:rPr>
              <a:t>PGRP</a:t>
            </a:r>
            <a:r>
              <a:rPr lang="en-GB" altLang="en-US" sz="2000" dirty="0">
                <a:cs typeface="Times New Roman" panose="02020603050405020304" pitchFamily="18" charset="0"/>
              </a:rPr>
              <a:t> (peptidoglycan-recognition protein) </a:t>
            </a:r>
            <a:r>
              <a:rPr lang="el-GR" altLang="en-US" sz="2000" dirty="0">
                <a:cs typeface="Times New Roman" panose="02020603050405020304" pitchFamily="18" charset="0"/>
              </a:rPr>
              <a:t>και η πρωτεΐνη </a:t>
            </a:r>
            <a:r>
              <a:rPr lang="en-GB" altLang="en-US" sz="2000" dirty="0">
                <a:cs typeface="Times New Roman" panose="02020603050405020304" pitchFamily="18" charset="0"/>
              </a:rPr>
              <a:t>TLR</a:t>
            </a:r>
            <a:r>
              <a:rPr lang="el-GR" altLang="en-US" sz="2000" dirty="0">
                <a:cs typeface="Times New Roman" panose="02020603050405020304" pitchFamily="18" charset="0"/>
              </a:rPr>
              <a:t> </a:t>
            </a:r>
            <a:r>
              <a:rPr lang="el-GR" altLang="en-US" sz="2000" b="1" dirty="0">
                <a:cs typeface="Times New Roman" panose="02020603050405020304" pitchFamily="18" charset="0"/>
              </a:rPr>
              <a:t>ανήκουν στην ίδια οικογένεια </a:t>
            </a:r>
            <a:r>
              <a:rPr lang="el-GR" altLang="en-US" sz="2000" dirty="0">
                <a:cs typeface="Times New Roman" panose="02020603050405020304" pitchFamily="18" charset="0"/>
              </a:rPr>
              <a:t>αλλά δεν είναι γνωστός ο κοινός τους πρόγονος-πρωτεΐνη.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094" y="1690689"/>
            <a:ext cx="3040329" cy="4351338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252136" y="590352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28043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Εξέλιξη ανοσολογικών μηχανισμών</a:t>
            </a:r>
            <a:br>
              <a:rPr lang="el-GR" sz="4000" dirty="0" smtClean="0"/>
            </a:br>
            <a:r>
              <a:rPr lang="el-GR" sz="4000" dirty="0" smtClean="0"/>
              <a:t>Εξέλιξη της έμφυτης ανοσίας 6/</a:t>
            </a:r>
            <a:r>
              <a:rPr lang="en-US" sz="4000" dirty="0" smtClean="0"/>
              <a:t>7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2572" y="1690689"/>
            <a:ext cx="5287982" cy="4944197"/>
          </a:xfrm>
        </p:spPr>
        <p:txBody>
          <a:bodyPr>
            <a:noAutofit/>
          </a:bodyPr>
          <a:lstStyle/>
          <a:p>
            <a:r>
              <a:rPr lang="el-GR" altLang="en-US" sz="2000" b="1" dirty="0">
                <a:cs typeface="Times New Roman" panose="02020603050405020304" pitchFamily="18" charset="0"/>
              </a:rPr>
              <a:t>Στα Εχινόδερμα </a:t>
            </a:r>
            <a:r>
              <a:rPr lang="el-GR" altLang="en-US" sz="2000" dirty="0">
                <a:cs typeface="Times New Roman" panose="02020603050405020304" pitchFamily="18" charset="0"/>
              </a:rPr>
              <a:t>έχει βρεθεί ένα </a:t>
            </a:r>
            <a:r>
              <a:rPr lang="el-GR" altLang="en-US" sz="2000" b="1" dirty="0">
                <a:cs typeface="Times New Roman" panose="02020603050405020304" pitchFamily="18" charset="0"/>
              </a:rPr>
              <a:t>σύστημα έμφυτης ανοσίας παρόμοιο με το Συμπλήρωμα</a:t>
            </a:r>
            <a:r>
              <a:rPr lang="el-GR" altLang="en-US" sz="2000" dirty="0">
                <a:cs typeface="Times New Roman" panose="02020603050405020304" pitchFamily="18" charset="0"/>
              </a:rPr>
              <a:t>: Στα ζώα αυτά έχει επιβεβαιωθεί </a:t>
            </a:r>
            <a:r>
              <a:rPr lang="el-GR" altLang="en-US" sz="2000" b="1" dirty="0">
                <a:cs typeface="Times New Roman" panose="02020603050405020304" pitchFamily="18" charset="0"/>
              </a:rPr>
              <a:t>η παρουσία του παράγοντα </a:t>
            </a:r>
            <a:r>
              <a:rPr lang="en-GB" altLang="en-US" sz="2000" b="1" dirty="0">
                <a:cs typeface="Times New Roman" panose="02020603050405020304" pitchFamily="18" charset="0"/>
              </a:rPr>
              <a:t>C3 </a:t>
            </a:r>
            <a:r>
              <a:rPr lang="el-GR" altLang="en-US" sz="2000" b="1" dirty="0">
                <a:cs typeface="Times New Roman" panose="02020603050405020304" pitchFamily="18" charset="0"/>
              </a:rPr>
              <a:t>και του παράγοντα Β </a:t>
            </a:r>
            <a:r>
              <a:rPr lang="el-GR" altLang="en-US" sz="2000" dirty="0">
                <a:cs typeface="Times New Roman" panose="02020603050405020304" pitchFamily="18" charset="0"/>
              </a:rPr>
              <a:t>αλλά </a:t>
            </a:r>
            <a:r>
              <a:rPr lang="el-GR" altLang="en-US" sz="2000" b="1" dirty="0">
                <a:cs typeface="Times New Roman" panose="02020603050405020304" pitchFamily="18" charset="0"/>
              </a:rPr>
              <a:t>δεν</a:t>
            </a:r>
            <a:r>
              <a:rPr lang="el-GR" altLang="en-US" sz="2000" dirty="0">
                <a:cs typeface="Times New Roman" panose="02020603050405020304" pitchFamily="18" charset="0"/>
              </a:rPr>
              <a:t> είναι γνωστή και εικάζεται η παρουσία του </a:t>
            </a:r>
            <a:r>
              <a:rPr lang="el-GR" altLang="en-US" sz="2000" b="1" dirty="0">
                <a:cs typeface="Times New Roman" panose="02020603050405020304" pitchFamily="18" charset="0"/>
              </a:rPr>
              <a:t>παράγοντα </a:t>
            </a:r>
            <a:r>
              <a:rPr lang="en-GB" altLang="en-US" sz="2000" b="1" dirty="0">
                <a:cs typeface="Times New Roman" panose="02020603050405020304" pitchFamily="18" charset="0"/>
              </a:rPr>
              <a:t>D</a:t>
            </a:r>
            <a:r>
              <a:rPr lang="el-GR" altLang="en-US" sz="2000" b="1" dirty="0">
                <a:cs typeface="Times New Roman" panose="02020603050405020304" pitchFamily="18" charset="0"/>
              </a:rPr>
              <a:t>, του παράγοντα </a:t>
            </a:r>
            <a:r>
              <a:rPr lang="en-GB" altLang="en-US" sz="2000" b="1" dirty="0">
                <a:cs typeface="Times New Roman" panose="02020603050405020304" pitchFamily="18" charset="0"/>
              </a:rPr>
              <a:t>I </a:t>
            </a:r>
            <a:r>
              <a:rPr lang="el-GR" altLang="en-US" sz="2000" b="1" dirty="0">
                <a:cs typeface="Times New Roman" panose="02020603050405020304" pitchFamily="18" charset="0"/>
              </a:rPr>
              <a:t>και του υποδοχέα του </a:t>
            </a:r>
            <a:r>
              <a:rPr lang="en-GB" altLang="en-US" sz="2000" b="1" dirty="0">
                <a:cs typeface="Times New Roman" panose="02020603050405020304" pitchFamily="18" charset="0"/>
              </a:rPr>
              <a:t>C3</a:t>
            </a:r>
            <a:r>
              <a:rPr lang="el-GR" altLang="en-US" sz="2000" b="1" dirty="0">
                <a:cs typeface="Times New Roman" panose="02020603050405020304" pitchFamily="18" charset="0"/>
              </a:rPr>
              <a:t>.</a:t>
            </a:r>
          </a:p>
          <a:p>
            <a:r>
              <a:rPr lang="el-GR" altLang="en-US" sz="2000" dirty="0">
                <a:cs typeface="Times New Roman" panose="02020603050405020304" pitchFamily="18" charset="0"/>
              </a:rPr>
              <a:t>Το ίδιο σύστημα απαντάται στα </a:t>
            </a:r>
            <a:r>
              <a:rPr lang="el-GR" altLang="en-US" sz="2000" b="1" dirty="0" err="1">
                <a:cs typeface="Times New Roman" panose="02020603050405020304" pitchFamily="18" charset="0"/>
              </a:rPr>
              <a:t>Ουροχορδωτά</a:t>
            </a:r>
            <a:r>
              <a:rPr lang="el-GR" altLang="en-US" sz="2000" dirty="0">
                <a:cs typeface="Times New Roman" panose="02020603050405020304" pitchFamily="18" charset="0"/>
              </a:rPr>
              <a:t>, ενώ στα </a:t>
            </a:r>
            <a:r>
              <a:rPr lang="el-GR" altLang="en-US" sz="2000" b="1" dirty="0">
                <a:cs typeface="Times New Roman" panose="02020603050405020304" pitchFamily="18" charset="0"/>
              </a:rPr>
              <a:t>Έντομα υ</a:t>
            </a:r>
            <a:r>
              <a:rPr lang="el-GR" altLang="en-US" sz="2000" dirty="0">
                <a:cs typeface="Times New Roman" panose="02020603050405020304" pitchFamily="18" charset="0"/>
              </a:rPr>
              <a:t>πάρχουν πρωτεΐνες, όπως οι </a:t>
            </a:r>
            <a:r>
              <a:rPr lang="en-GB" altLang="en-US" sz="2000" b="1" dirty="0" smtClean="0">
                <a:cs typeface="Times New Roman" panose="02020603050405020304" pitchFamily="18" charset="0"/>
              </a:rPr>
              <a:t>thioester-containing</a:t>
            </a:r>
            <a:r>
              <a:rPr lang="el-GR" altLang="en-US" sz="20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cs typeface="Times New Roman" panose="02020603050405020304" pitchFamily="18" charset="0"/>
              </a:rPr>
              <a:t>p</a:t>
            </a:r>
            <a:r>
              <a:rPr lang="en-GB" altLang="en-US" sz="2000" b="1" dirty="0" err="1">
                <a:cs typeface="Times New Roman" panose="02020603050405020304" pitchFamily="18" charset="0"/>
              </a:rPr>
              <a:t>roteins</a:t>
            </a:r>
            <a:r>
              <a:rPr lang="en-GB" altLang="en-US" sz="2000" b="1" dirty="0">
                <a:cs typeface="Times New Roman" panose="02020603050405020304" pitchFamily="18" charset="0"/>
              </a:rPr>
              <a:t> (TEPs)</a:t>
            </a:r>
            <a:r>
              <a:rPr lang="el-GR" altLang="en-US" sz="2000" dirty="0">
                <a:cs typeface="Times New Roman" panose="02020603050405020304" pitchFamily="18" charset="0"/>
              </a:rPr>
              <a:t>,</a:t>
            </a:r>
            <a:r>
              <a:rPr lang="en-GB" altLang="en-US" sz="2000" dirty="0">
                <a:cs typeface="Times New Roman" panose="02020603050405020304" pitchFamily="18" charset="0"/>
              </a:rPr>
              <a:t> </a:t>
            </a:r>
            <a:r>
              <a:rPr lang="el-GR" altLang="en-US" sz="2000" dirty="0">
                <a:cs typeface="Times New Roman" panose="02020603050405020304" pitchFamily="18" charset="0"/>
              </a:rPr>
              <a:t>που έχουν </a:t>
            </a:r>
            <a:r>
              <a:rPr lang="el-GR" altLang="en-US" sz="2000" b="1" dirty="0">
                <a:cs typeface="Times New Roman" panose="02020603050405020304" pitchFamily="18" charset="0"/>
              </a:rPr>
              <a:t>συγγένεια με τον παράγοντα </a:t>
            </a:r>
            <a:r>
              <a:rPr lang="en-GB" altLang="en-US" sz="2000" b="1" dirty="0">
                <a:cs typeface="Times New Roman" panose="02020603050405020304" pitchFamily="18" charset="0"/>
              </a:rPr>
              <a:t>C3. </a:t>
            </a:r>
            <a:endParaRPr lang="el-GR" altLang="en-US" sz="2000" b="1" dirty="0">
              <a:cs typeface="Times New Roman" panose="02020603050405020304" pitchFamily="18" charset="0"/>
            </a:endParaRPr>
          </a:p>
          <a:p>
            <a:r>
              <a:rPr lang="el-GR" altLang="en-US" sz="2000" b="1" dirty="0">
                <a:cs typeface="Times New Roman" panose="02020603050405020304" pitchFamily="18" charset="0"/>
              </a:rPr>
              <a:t>Αυτό σημαίνει ότι το Συμπλήρωμα εμφανίστηκε πριν το διαχωρισμό σε </a:t>
            </a:r>
            <a:r>
              <a:rPr lang="el-GR" altLang="en-US" sz="2000" b="1" dirty="0" err="1">
                <a:cs typeface="Times New Roman" panose="02020603050405020304" pitchFamily="18" charset="0"/>
              </a:rPr>
              <a:t>Πρωτοστόμια</a:t>
            </a:r>
            <a:r>
              <a:rPr lang="el-GR" altLang="en-US" sz="2000" b="1" dirty="0">
                <a:cs typeface="Times New Roman" panose="02020603050405020304" pitchFamily="18" charset="0"/>
              </a:rPr>
              <a:t> και </a:t>
            </a:r>
            <a:r>
              <a:rPr lang="el-GR" altLang="en-US" sz="2000" b="1" dirty="0" err="1">
                <a:cs typeface="Times New Roman" panose="02020603050405020304" pitchFamily="18" charset="0"/>
              </a:rPr>
              <a:t>Δευτεροστόμια</a:t>
            </a:r>
            <a:r>
              <a:rPr lang="el-GR" altLang="en-US" sz="2000" b="1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554" y="1690689"/>
            <a:ext cx="2622242" cy="4351338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69073" y="590352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</a:t>
            </a:r>
            <a:r>
              <a:rPr lang="en-US" sz="1200" dirty="0" smtClean="0"/>
              <a:t>1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66960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Εξέλιξη ανοσολογικών μηχανισμών</a:t>
            </a:r>
            <a:br>
              <a:rPr lang="el-GR" sz="4000" dirty="0" smtClean="0"/>
            </a:br>
            <a:r>
              <a:rPr lang="el-GR" sz="4000" dirty="0" smtClean="0"/>
              <a:t>Εξέλιξη της έμφυτης ανοσίας 7/7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2572" y="1690689"/>
            <a:ext cx="5287982" cy="4944197"/>
          </a:xfrm>
        </p:spPr>
        <p:txBody>
          <a:bodyPr>
            <a:noAutofit/>
          </a:bodyPr>
          <a:lstStyle/>
          <a:p>
            <a:r>
              <a:rPr lang="el-GR" altLang="en-US" sz="2000" b="1" dirty="0" smtClean="0">
                <a:cs typeface="Times New Roman" panose="02020603050405020304" pitchFamily="18" charset="0"/>
              </a:rPr>
              <a:t>Στα </a:t>
            </a:r>
            <a:r>
              <a:rPr lang="el-GR" altLang="en-US" sz="2000" b="1" dirty="0" err="1" smtClean="0">
                <a:cs typeface="Times New Roman" panose="02020603050405020304" pitchFamily="18" charset="0"/>
              </a:rPr>
              <a:t>Ουροχορδωτά</a:t>
            </a:r>
            <a:r>
              <a:rPr lang="el-GR" altLang="en-US" sz="2000" b="1" dirty="0" smtClean="0">
                <a:cs typeface="Times New Roman" panose="02020603050405020304" pitchFamily="18" charset="0"/>
              </a:rPr>
              <a:t> </a:t>
            </a:r>
            <a:r>
              <a:rPr lang="el-GR" altLang="en-US" sz="2000" dirty="0" smtClean="0">
                <a:cs typeface="Times New Roman" panose="02020603050405020304" pitchFamily="18" charset="0"/>
              </a:rPr>
              <a:t>έχει βρεθεί ένα διαφορετικό </a:t>
            </a:r>
            <a:r>
              <a:rPr lang="el-GR" altLang="en-US" sz="2000" b="1" dirty="0" smtClean="0">
                <a:cs typeface="Times New Roman" panose="02020603050405020304" pitchFamily="18" charset="0"/>
              </a:rPr>
              <a:t>σύστημα ενεργοποίησης του Συμπληρώματος </a:t>
            </a:r>
            <a:r>
              <a:rPr lang="el-GR" altLang="en-US" sz="2000" dirty="0" smtClean="0">
                <a:cs typeface="Times New Roman" panose="02020603050405020304" pitchFamily="18" charset="0"/>
              </a:rPr>
              <a:t>μέσω της δράσης μιας ομάδας πρωτεϊνών γνωστών ως </a:t>
            </a:r>
            <a:r>
              <a:rPr lang="en-GB" altLang="en-US" sz="2000" b="1" dirty="0" err="1" smtClean="0">
                <a:cs typeface="Times New Roman" panose="02020603050405020304" pitchFamily="18" charset="0"/>
              </a:rPr>
              <a:t>ficolins</a:t>
            </a:r>
            <a:r>
              <a:rPr lang="en-GB" altLang="en-US" sz="2000" dirty="0" smtClean="0">
                <a:cs typeface="Times New Roman" panose="02020603050405020304" pitchFamily="18" charset="0"/>
              </a:rPr>
              <a:t>.</a:t>
            </a:r>
          </a:p>
          <a:p>
            <a:r>
              <a:rPr lang="el-GR" altLang="en-US" sz="2000" b="1" dirty="0" smtClean="0">
                <a:cs typeface="Times New Roman" panose="02020603050405020304" pitchFamily="18" charset="0"/>
              </a:rPr>
              <a:t>Το σύστημα αυτό υπάρχει σε όλα τα </a:t>
            </a:r>
            <a:r>
              <a:rPr lang="el-GR" altLang="en-US" sz="2000" b="1" dirty="0" err="1" smtClean="0">
                <a:cs typeface="Times New Roman" panose="02020603050405020304" pitchFamily="18" charset="0"/>
              </a:rPr>
              <a:t>Σπονδυλόζωα</a:t>
            </a:r>
            <a:r>
              <a:rPr lang="el-GR" altLang="en-US" sz="2000" dirty="0" smtClean="0">
                <a:cs typeface="Times New Roman" panose="02020603050405020304" pitchFamily="18" charset="0"/>
              </a:rPr>
              <a:t>. Οι </a:t>
            </a:r>
            <a:r>
              <a:rPr lang="en-GB" altLang="en-US" sz="2000" b="1" dirty="0" err="1" smtClean="0">
                <a:cs typeface="Times New Roman" panose="02020603050405020304" pitchFamily="18" charset="0"/>
              </a:rPr>
              <a:t>ficolins</a:t>
            </a:r>
            <a:r>
              <a:rPr lang="el-GR" altLang="en-US" sz="2000" dirty="0" smtClean="0">
                <a:cs typeface="Times New Roman" panose="02020603050405020304" pitchFamily="18" charset="0"/>
              </a:rPr>
              <a:t> ανήκουν στην οικογένεια των </a:t>
            </a:r>
            <a:r>
              <a:rPr lang="en-GB" altLang="en-US" sz="2000" b="1" dirty="0" smtClean="0">
                <a:cs typeface="Times New Roman" panose="02020603050405020304" pitchFamily="18" charset="0"/>
              </a:rPr>
              <a:t>MBL (mannose-binding lectins) </a:t>
            </a:r>
            <a:r>
              <a:rPr lang="el-GR" altLang="en-US" sz="2000" b="1" dirty="0" smtClean="0">
                <a:cs typeface="Times New Roman" panose="02020603050405020304" pitchFamily="18" charset="0"/>
              </a:rPr>
              <a:t>πρωτεϊνών</a:t>
            </a:r>
            <a:r>
              <a:rPr lang="el-GR" altLang="en-US" sz="2000" dirty="0" smtClean="0">
                <a:cs typeface="Times New Roman" panose="02020603050405020304" pitchFamily="18" charset="0"/>
              </a:rPr>
              <a:t>.</a:t>
            </a:r>
          </a:p>
          <a:p>
            <a:r>
              <a:rPr lang="el-GR" altLang="en-US" sz="2000" dirty="0" smtClean="0">
                <a:cs typeface="Times New Roman" panose="02020603050405020304" pitchFamily="18" charset="0"/>
              </a:rPr>
              <a:t>Οι </a:t>
            </a:r>
            <a:r>
              <a:rPr lang="en-GB" altLang="en-US" sz="2000" b="1" dirty="0" err="1" smtClean="0">
                <a:cs typeface="Times New Roman" panose="02020603050405020304" pitchFamily="18" charset="0"/>
              </a:rPr>
              <a:t>ficolins</a:t>
            </a:r>
            <a:r>
              <a:rPr lang="el-GR" altLang="en-US" sz="2000" dirty="0" smtClean="0">
                <a:cs typeface="Times New Roman" panose="02020603050405020304" pitchFamily="18" charset="0"/>
              </a:rPr>
              <a:t> προσδένονται πάνω στην επιφάνεια παθογόνων και μέσω των </a:t>
            </a:r>
            <a:r>
              <a:rPr lang="el-GR" altLang="en-US" sz="2000" b="1" dirty="0" smtClean="0">
                <a:cs typeface="Times New Roman" panose="02020603050405020304" pitchFamily="18" charset="0"/>
              </a:rPr>
              <a:t>πρωτεϊνών </a:t>
            </a:r>
            <a:r>
              <a:rPr lang="en-GB" altLang="en-US" sz="2000" b="1" dirty="0" smtClean="0">
                <a:cs typeface="Times New Roman" panose="02020603050405020304" pitchFamily="18" charset="0"/>
              </a:rPr>
              <a:t>MASP (MBL-associated serine proteases)</a:t>
            </a:r>
            <a:r>
              <a:rPr lang="en-GB" altLang="en-US" sz="2000" dirty="0" smtClean="0">
                <a:cs typeface="Times New Roman" panose="02020603050405020304" pitchFamily="18" charset="0"/>
              </a:rPr>
              <a:t> </a:t>
            </a:r>
            <a:r>
              <a:rPr lang="el-GR" altLang="en-US" sz="2000" dirty="0" smtClean="0">
                <a:cs typeface="Times New Roman" panose="02020603050405020304" pitchFamily="18" charset="0"/>
              </a:rPr>
              <a:t>γίνεται </a:t>
            </a:r>
            <a:r>
              <a:rPr lang="el-GR" altLang="en-US" sz="2000" b="1" dirty="0" smtClean="0">
                <a:cs typeface="Times New Roman" panose="02020603050405020304" pitchFamily="18" charset="0"/>
              </a:rPr>
              <a:t>ενεργοποίηση του παράγοντα </a:t>
            </a:r>
            <a:r>
              <a:rPr lang="en-GB" altLang="en-US" sz="2000" b="1" dirty="0" smtClean="0">
                <a:cs typeface="Times New Roman" panose="02020603050405020304" pitchFamily="18" charset="0"/>
              </a:rPr>
              <a:t>C3 </a:t>
            </a:r>
            <a:r>
              <a:rPr lang="el-GR" altLang="en-US" sz="2000" b="1" dirty="0" smtClean="0">
                <a:cs typeface="Times New Roman" panose="02020603050405020304" pitchFamily="18" charset="0"/>
              </a:rPr>
              <a:t>του Συμπληρώματος </a:t>
            </a:r>
            <a:r>
              <a:rPr lang="el-GR" altLang="en-US" sz="2000" dirty="0" smtClean="0">
                <a:cs typeface="Times New Roman" panose="02020603050405020304" pitchFamily="18" charset="0"/>
              </a:rPr>
              <a:t>και ακολουθεί όλο το </a:t>
            </a:r>
            <a:r>
              <a:rPr lang="el-GR" altLang="en-US" sz="2000" b="1" dirty="0" smtClean="0">
                <a:cs typeface="Times New Roman" panose="02020603050405020304" pitchFamily="18" charset="0"/>
              </a:rPr>
              <a:t>μονοπάτι αναγνώρισης και φαγοκυττάρωσης των παθογόνων.</a:t>
            </a:r>
            <a:endParaRPr lang="el-GR" altLang="en-US" sz="2000" b="1" dirty="0"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460" y="1622425"/>
            <a:ext cx="2632890" cy="4351338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173590" y="583526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</a:t>
            </a:r>
            <a:r>
              <a:rPr lang="en-US" sz="1200" dirty="0" smtClean="0"/>
              <a:t>2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97808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Εξέλιξη ανοσολογικών μηχανισμών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l-GR" altLang="en-US" sz="2800" dirty="0" smtClean="0">
                <a:cs typeface="Times New Roman" panose="02020603050405020304" pitchFamily="18" charset="0"/>
              </a:rPr>
              <a:t>Μερικοί </a:t>
            </a:r>
            <a:r>
              <a:rPr lang="el-GR" altLang="en-US" sz="2800" dirty="0">
                <a:cs typeface="Times New Roman" panose="02020603050405020304" pitchFamily="18" charset="0"/>
              </a:rPr>
              <a:t>από τους γνωστούς τρόπους εξέλιξης </a:t>
            </a:r>
          </a:p>
          <a:p>
            <a:pPr algn="ctr"/>
            <a:r>
              <a:rPr lang="el-GR" altLang="en-US" sz="2800" b="1" dirty="0">
                <a:cs typeface="Times New Roman" panose="02020603050405020304" pitchFamily="18" charset="0"/>
              </a:rPr>
              <a:t>της έμφυτης ανοσίας</a:t>
            </a:r>
          </a:p>
          <a:p>
            <a:pPr algn="ctr"/>
            <a:endParaRPr lang="el-GR" altLang="en-US" sz="2800" dirty="0">
              <a:cs typeface="Times New Roman" panose="02020603050405020304" pitchFamily="18" charset="0"/>
            </a:endParaRPr>
          </a:p>
          <a:p>
            <a:pPr algn="ctr"/>
            <a:r>
              <a:rPr lang="el-GR" altLang="en-US" sz="2800" dirty="0" smtClean="0">
                <a:cs typeface="Times New Roman" panose="02020603050405020304" pitchFamily="18" charset="0"/>
              </a:rPr>
              <a:t>Ας </a:t>
            </a:r>
            <a:r>
              <a:rPr lang="el-GR" altLang="en-US" sz="2800" dirty="0">
                <a:cs typeface="Times New Roman" panose="02020603050405020304" pitchFamily="18" charset="0"/>
              </a:rPr>
              <a:t>δούμε τώρα τον τρόπο εξέλιξης της </a:t>
            </a:r>
            <a:r>
              <a:rPr lang="el-GR" altLang="en-US" sz="2800" b="1" dirty="0">
                <a:cs typeface="Times New Roman" panose="02020603050405020304" pitchFamily="18" charset="0"/>
              </a:rPr>
              <a:t>επίκτητης ανοσίας </a:t>
            </a:r>
          </a:p>
          <a:p>
            <a:pPr algn="ctr"/>
            <a:r>
              <a:rPr lang="el-GR" altLang="en-US" sz="2800" b="1" dirty="0">
                <a:cs typeface="Times New Roman" panose="02020603050405020304" pitchFamily="18" charset="0"/>
              </a:rPr>
              <a:t>στα </a:t>
            </a:r>
            <a:r>
              <a:rPr lang="el-GR" altLang="en-US" sz="2800" b="1" dirty="0" err="1">
                <a:cs typeface="Times New Roman" panose="02020603050405020304" pitchFamily="18" charset="0"/>
              </a:rPr>
              <a:t>Γναθόστομα</a:t>
            </a:r>
            <a:endParaRPr lang="el-GR" altLang="en-US" sz="2800" b="1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8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Εξέλιξη ανοσολογικών μηχανισμών</a:t>
            </a:r>
            <a:br>
              <a:rPr lang="el-GR" sz="4000" dirty="0" smtClean="0"/>
            </a:br>
            <a:r>
              <a:rPr lang="el-GR" sz="4000" dirty="0" smtClean="0"/>
              <a:t>Εξέλιξη της επίκτητης ανοσίας 1/</a:t>
            </a:r>
            <a:r>
              <a:rPr lang="en-US" sz="4000" dirty="0" smtClean="0"/>
              <a:t>7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n-US" sz="2000" dirty="0">
                <a:cs typeface="Times New Roman" panose="02020603050405020304" pitchFamily="18" charset="0"/>
              </a:rPr>
              <a:t>Μια εντυπωσιακή </a:t>
            </a:r>
            <a:r>
              <a:rPr lang="el-GR" altLang="en-US" sz="2000" b="1" dirty="0">
                <a:cs typeface="Times New Roman" panose="02020603050405020304" pitchFamily="18" charset="0"/>
              </a:rPr>
              <a:t>υπόθεση</a:t>
            </a:r>
            <a:r>
              <a:rPr lang="el-GR" altLang="en-US" sz="2000" dirty="0">
                <a:cs typeface="Times New Roman" panose="02020603050405020304" pitchFamily="18" charset="0"/>
              </a:rPr>
              <a:t> σχετικά με τη </a:t>
            </a:r>
            <a:r>
              <a:rPr lang="el-GR" altLang="en-US" sz="2000" b="1" dirty="0">
                <a:cs typeface="Times New Roman" panose="02020603050405020304" pitchFamily="18" charset="0"/>
              </a:rPr>
              <a:t>δημιουργία</a:t>
            </a:r>
            <a:r>
              <a:rPr lang="el-GR" altLang="en-US" sz="2000" dirty="0">
                <a:cs typeface="Times New Roman" panose="02020603050405020304" pitchFamily="18" charset="0"/>
              </a:rPr>
              <a:t> του μηχανισμού επίκτητης ανοσίας μέσω του </a:t>
            </a:r>
            <a:r>
              <a:rPr lang="en-GB" altLang="en-US" sz="2000" b="1" dirty="0">
                <a:cs typeface="Times New Roman" panose="02020603050405020304" pitchFamily="18" charset="0"/>
              </a:rPr>
              <a:t>V(D)J </a:t>
            </a:r>
            <a:r>
              <a:rPr lang="el-GR" altLang="en-US" sz="2000" b="1" dirty="0" err="1">
                <a:cs typeface="Times New Roman" panose="02020603050405020304" pitchFamily="18" charset="0"/>
              </a:rPr>
              <a:t>ανασυνδυασμού</a:t>
            </a:r>
            <a:r>
              <a:rPr lang="el-GR" altLang="en-US" sz="2000" b="1" dirty="0">
                <a:cs typeface="Times New Roman" panose="02020603050405020304" pitchFamily="18" charset="0"/>
              </a:rPr>
              <a:t> </a:t>
            </a:r>
            <a:r>
              <a:rPr lang="el-GR" altLang="en-US" sz="2000" dirty="0">
                <a:cs typeface="Times New Roman" panose="02020603050405020304" pitchFamily="18" charset="0"/>
              </a:rPr>
              <a:t>είναι η εξής:</a:t>
            </a:r>
          </a:p>
          <a:p>
            <a:r>
              <a:rPr lang="el-GR" altLang="en-US" sz="2000" b="1" dirty="0">
                <a:cs typeface="Times New Roman" panose="02020603050405020304" pitchFamily="18" charset="0"/>
              </a:rPr>
              <a:t>Πιστεύεται ότι ένα μεταθετό στοιχείο (</a:t>
            </a:r>
            <a:r>
              <a:rPr lang="en-GB" altLang="en-US" sz="2000" b="1" dirty="0">
                <a:cs typeface="Times New Roman" panose="02020603050405020304" pitchFamily="18" charset="0"/>
              </a:rPr>
              <a:t>transposable element) </a:t>
            </a:r>
            <a:r>
              <a:rPr lang="el-GR" altLang="en-US" sz="2000" b="1" dirty="0">
                <a:cs typeface="Times New Roman" panose="02020603050405020304" pitchFamily="18" charset="0"/>
              </a:rPr>
              <a:t>εισήλθε στο </a:t>
            </a:r>
            <a:r>
              <a:rPr lang="el-GR" altLang="en-US" sz="2000" b="1" dirty="0" err="1">
                <a:cs typeface="Times New Roman" panose="02020603050405020304" pitchFamily="18" charset="0"/>
              </a:rPr>
              <a:t>γονιδίωμα</a:t>
            </a:r>
            <a:r>
              <a:rPr lang="el-GR" altLang="en-US" sz="2000" b="1" dirty="0">
                <a:cs typeface="Times New Roman" panose="02020603050405020304" pitchFamily="18" charset="0"/>
              </a:rPr>
              <a:t> ενός κυττάρου και εγκαταστάθηκε σε ένα γονίδιο που κωδικοποιούσε μια πρωτεΐνη που έμοιαζε με τις </a:t>
            </a:r>
            <a:r>
              <a:rPr lang="el-GR" altLang="en-US" sz="2000" b="1" dirty="0" err="1">
                <a:cs typeface="Times New Roman" panose="02020603050405020304" pitchFamily="18" charset="0"/>
              </a:rPr>
              <a:t>ανοσοσφαιρίνες</a:t>
            </a:r>
            <a:r>
              <a:rPr lang="el-GR" altLang="en-US" sz="2000" dirty="0">
                <a:cs typeface="Times New Roman" panose="02020603050405020304" pitchFamily="18" charset="0"/>
              </a:rPr>
              <a:t>.</a:t>
            </a:r>
          </a:p>
          <a:p>
            <a:r>
              <a:rPr lang="el-GR" altLang="en-US" sz="2000" dirty="0">
                <a:cs typeface="Times New Roman" panose="02020603050405020304" pitchFamily="18" charset="0"/>
              </a:rPr>
              <a:t>Ωστόσο, </a:t>
            </a:r>
            <a:r>
              <a:rPr lang="el-GR" altLang="en-US" sz="2000" b="1" dirty="0">
                <a:cs typeface="Times New Roman" panose="02020603050405020304" pitchFamily="18" charset="0"/>
              </a:rPr>
              <a:t>δεν είναι γνωστό</a:t>
            </a:r>
            <a:r>
              <a:rPr lang="el-GR" altLang="en-US" sz="2000" dirty="0">
                <a:cs typeface="Times New Roman" panose="02020603050405020304" pitchFamily="18" charset="0"/>
              </a:rPr>
              <a:t>: </a:t>
            </a:r>
          </a:p>
          <a:p>
            <a:pPr>
              <a:buFontTx/>
              <a:buAutoNum type="arabicParenR"/>
            </a:pPr>
            <a:r>
              <a:rPr lang="el-GR" altLang="en-US" sz="2000" dirty="0">
                <a:cs typeface="Times New Roman" panose="02020603050405020304" pitchFamily="18" charset="0"/>
              </a:rPr>
              <a:t>Τι γονίδιο ήταν αυτό;</a:t>
            </a:r>
          </a:p>
          <a:p>
            <a:pPr>
              <a:buFontTx/>
              <a:buAutoNum type="arabicParenR"/>
            </a:pPr>
            <a:r>
              <a:rPr lang="el-GR" altLang="en-US" sz="2000" dirty="0">
                <a:cs typeface="Times New Roman" panose="02020603050405020304" pitchFamily="18" charset="0"/>
              </a:rPr>
              <a:t>Τι κύτταρο ήταν αυτό στο </a:t>
            </a:r>
            <a:r>
              <a:rPr lang="el-GR" altLang="en-US" sz="2000" dirty="0" err="1">
                <a:cs typeface="Times New Roman" panose="02020603050405020304" pitchFamily="18" charset="0"/>
              </a:rPr>
              <a:t>γονιδίωμα</a:t>
            </a:r>
            <a:r>
              <a:rPr lang="el-GR" altLang="en-US" sz="2000" dirty="0">
                <a:cs typeface="Times New Roman" panose="02020603050405020304" pitchFamily="18" charset="0"/>
              </a:rPr>
              <a:t> του οποίου εισήλθε το μεταθετό στοιχείο;</a:t>
            </a:r>
          </a:p>
          <a:p>
            <a:pPr>
              <a:buFontTx/>
              <a:buAutoNum type="arabicParenR"/>
            </a:pPr>
            <a:r>
              <a:rPr lang="el-GR" altLang="en-US" sz="2000" dirty="0">
                <a:cs typeface="Times New Roman" panose="02020603050405020304" pitchFamily="18" charset="0"/>
              </a:rPr>
              <a:t>Σε ποιό ζώο έγινε αυτό;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6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Εξέλιξη ανοσολογικών μηχανισμών</a:t>
            </a:r>
            <a:br>
              <a:rPr lang="el-GR" sz="4000" dirty="0" smtClean="0"/>
            </a:br>
            <a:r>
              <a:rPr lang="el-GR" sz="4000" dirty="0" smtClean="0"/>
              <a:t>Εξέλιξη της επίκτητης ανοσίας 2/</a:t>
            </a:r>
            <a:r>
              <a:rPr lang="en-US" sz="4000" dirty="0" smtClean="0"/>
              <a:t>7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42838"/>
            <a:ext cx="7886700" cy="3398980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173590" y="540331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</a:t>
            </a:r>
            <a:r>
              <a:rPr lang="en-US" sz="1200" dirty="0" smtClean="0"/>
              <a:t>3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20925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Εξέλιξη ανοσολογικών μηχανισμών</a:t>
            </a:r>
            <a:br>
              <a:rPr lang="el-GR" sz="4000" dirty="0" smtClean="0"/>
            </a:br>
            <a:r>
              <a:rPr lang="el-GR" sz="4000" dirty="0" smtClean="0"/>
              <a:t>Εξέλιξη της επίκτητης ανοσίας 3/</a:t>
            </a:r>
            <a:r>
              <a:rPr lang="en-US" sz="4000" dirty="0" smtClean="0"/>
              <a:t>7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sz="2200" dirty="0">
                <a:cs typeface="Times New Roman" panose="02020603050405020304" pitchFamily="18" charset="0"/>
              </a:rPr>
              <a:t>Αλλά παρόμοιες διαφοροποιήσεις γονιδίων που προκαλούν τη </a:t>
            </a:r>
            <a:r>
              <a:rPr lang="el-GR" altLang="en-US" sz="2200" b="1" dirty="0">
                <a:cs typeface="Times New Roman" panose="02020603050405020304" pitchFamily="18" charset="0"/>
              </a:rPr>
              <a:t>δημιουργία πολλαπλών πρωτεϊνικών </a:t>
            </a:r>
            <a:r>
              <a:rPr lang="el-GR" altLang="en-US" sz="2200" b="1" dirty="0" err="1">
                <a:cs typeface="Times New Roman" panose="02020603050405020304" pitchFamily="18" charset="0"/>
              </a:rPr>
              <a:t>ισομορφών</a:t>
            </a:r>
            <a:r>
              <a:rPr lang="el-GR" altLang="en-US" sz="2200" b="1" dirty="0">
                <a:cs typeface="Times New Roman" panose="02020603050405020304" pitchFamily="18" charset="0"/>
              </a:rPr>
              <a:t> </a:t>
            </a:r>
            <a:r>
              <a:rPr lang="el-GR" altLang="en-US" sz="2200" dirty="0">
                <a:cs typeface="Times New Roman" panose="02020603050405020304" pitchFamily="18" charset="0"/>
              </a:rPr>
              <a:t>μέσω </a:t>
            </a:r>
            <a:r>
              <a:rPr lang="el-GR" altLang="en-US" sz="2200" b="1" dirty="0">
                <a:cs typeface="Times New Roman" panose="02020603050405020304" pitchFamily="18" charset="0"/>
              </a:rPr>
              <a:t>εναλλακτικού ματίσματος </a:t>
            </a:r>
            <a:r>
              <a:rPr lang="el-GR" altLang="en-US" sz="2200" dirty="0">
                <a:cs typeface="Times New Roman" panose="02020603050405020304" pitchFamily="18" charset="0"/>
              </a:rPr>
              <a:t>υπάρχουν και </a:t>
            </a:r>
            <a:r>
              <a:rPr lang="el-GR" altLang="en-US" sz="2200" b="1" dirty="0">
                <a:cs typeface="Times New Roman" panose="02020603050405020304" pitchFamily="18" charset="0"/>
              </a:rPr>
              <a:t>στα Ασπόνδυλα</a:t>
            </a:r>
            <a:r>
              <a:rPr lang="el-GR" altLang="en-US" sz="2200" dirty="0">
                <a:cs typeface="Times New Roman" panose="02020603050405020304" pitchFamily="18" charset="0"/>
              </a:rPr>
              <a:t>.</a:t>
            </a:r>
          </a:p>
          <a:p>
            <a:r>
              <a:rPr lang="el-GR" altLang="en-US" sz="2200" dirty="0">
                <a:cs typeface="Times New Roman" panose="02020603050405020304" pitchFamily="18" charset="0"/>
              </a:rPr>
              <a:t>Για παράδειγμα το </a:t>
            </a:r>
            <a:r>
              <a:rPr lang="el-GR" altLang="en-US" sz="2200" b="1" dirty="0">
                <a:cs typeface="Times New Roman" panose="02020603050405020304" pitchFamily="18" charset="0"/>
              </a:rPr>
              <a:t>γονίδιο </a:t>
            </a:r>
            <a:r>
              <a:rPr lang="en-GB" altLang="en-US" sz="2200" b="1" dirty="0" err="1">
                <a:cs typeface="Times New Roman" panose="02020603050405020304" pitchFamily="18" charset="0"/>
              </a:rPr>
              <a:t>Dscam</a:t>
            </a:r>
            <a:r>
              <a:rPr lang="el-GR" altLang="en-US" sz="2200" b="1" dirty="0">
                <a:cs typeface="Times New Roman" panose="02020603050405020304" pitchFamily="18" charset="0"/>
              </a:rPr>
              <a:t> της </a:t>
            </a:r>
            <a:r>
              <a:rPr lang="el-GR" altLang="en-US" sz="2200" b="1" dirty="0" err="1">
                <a:cs typeface="Times New Roman" panose="02020603050405020304" pitchFamily="18" charset="0"/>
              </a:rPr>
              <a:t>δροσόφιλας</a:t>
            </a:r>
            <a:r>
              <a:rPr lang="el-GR" altLang="en-US" sz="2200" b="1" dirty="0">
                <a:cs typeface="Times New Roman" panose="02020603050405020304" pitchFamily="18" charset="0"/>
              </a:rPr>
              <a:t> </a:t>
            </a:r>
            <a:r>
              <a:rPr lang="el-GR" altLang="en-US" sz="2200" dirty="0">
                <a:cs typeface="Times New Roman" panose="02020603050405020304" pitchFamily="18" charset="0"/>
              </a:rPr>
              <a:t>μπορεί να παράγει 38000 </a:t>
            </a:r>
            <a:r>
              <a:rPr lang="el-GR" altLang="en-US" sz="2200" dirty="0" err="1">
                <a:cs typeface="Times New Roman" panose="02020603050405020304" pitchFamily="18" charset="0"/>
              </a:rPr>
              <a:t>ισομορφές</a:t>
            </a:r>
            <a:r>
              <a:rPr lang="el-GR" altLang="en-US" sz="2200" dirty="0">
                <a:cs typeface="Times New Roman" panose="02020603050405020304" pitchFamily="18" charset="0"/>
              </a:rPr>
              <a:t> του, μέσω </a:t>
            </a:r>
            <a:r>
              <a:rPr lang="el-GR" altLang="en-US" sz="2200" b="1" dirty="0">
                <a:cs typeface="Times New Roman" panose="02020603050405020304" pitchFamily="18" charset="0"/>
              </a:rPr>
              <a:t>εναλλακτικού ματίσματος</a:t>
            </a:r>
            <a:r>
              <a:rPr lang="el-GR" altLang="en-US" sz="2200" dirty="0">
                <a:cs typeface="Times New Roman" panose="02020603050405020304" pitchFamily="18" charset="0"/>
              </a:rPr>
              <a:t>.</a:t>
            </a:r>
          </a:p>
          <a:p>
            <a:r>
              <a:rPr lang="el-GR" altLang="en-US" sz="2200" dirty="0">
                <a:cs typeface="Times New Roman" panose="02020603050405020304" pitchFamily="18" charset="0"/>
              </a:rPr>
              <a:t>Η </a:t>
            </a:r>
            <a:r>
              <a:rPr lang="el-GR" altLang="en-US" sz="2200" b="1" dirty="0">
                <a:cs typeface="Times New Roman" panose="02020603050405020304" pitchFamily="18" charset="0"/>
              </a:rPr>
              <a:t>πρωτεΐνη </a:t>
            </a:r>
            <a:r>
              <a:rPr lang="en-GB" altLang="en-US" sz="2200" b="1" dirty="0" err="1">
                <a:cs typeface="Times New Roman" panose="02020603050405020304" pitchFamily="18" charset="0"/>
              </a:rPr>
              <a:t>Dscam</a:t>
            </a:r>
            <a:r>
              <a:rPr lang="el-GR" altLang="en-US" sz="2200" b="1" dirty="0">
                <a:cs typeface="Times New Roman" panose="02020603050405020304" pitchFamily="18" charset="0"/>
              </a:rPr>
              <a:t> </a:t>
            </a:r>
            <a:r>
              <a:rPr lang="el-GR" altLang="en-US" sz="2200" dirty="0">
                <a:cs typeface="Times New Roman" panose="02020603050405020304" pitchFamily="18" charset="0"/>
              </a:rPr>
              <a:t>ανήκει στην </a:t>
            </a:r>
            <a:r>
              <a:rPr lang="el-GR" altLang="en-US" sz="2200" b="1" dirty="0">
                <a:cs typeface="Times New Roman" panose="02020603050405020304" pitchFamily="18" charset="0"/>
              </a:rPr>
              <a:t>οικογένεια των </a:t>
            </a:r>
            <a:r>
              <a:rPr lang="el-GR" altLang="en-US" sz="2200" b="1" dirty="0" err="1">
                <a:cs typeface="Times New Roman" panose="02020603050405020304" pitchFamily="18" charset="0"/>
              </a:rPr>
              <a:t>ανοσοσφαιρινών</a:t>
            </a:r>
            <a:r>
              <a:rPr lang="el-GR" altLang="en-US" sz="2200" b="1" dirty="0">
                <a:cs typeface="Times New Roman" panose="02020603050405020304" pitchFamily="18" charset="0"/>
              </a:rPr>
              <a:t> </a:t>
            </a:r>
            <a:r>
              <a:rPr lang="el-GR" altLang="en-US" sz="2200" dirty="0">
                <a:cs typeface="Times New Roman" panose="02020603050405020304" pitchFamily="18" charset="0"/>
              </a:rPr>
              <a:t>και πιστεύεται ότι δρα μέσω </a:t>
            </a:r>
            <a:r>
              <a:rPr lang="el-GR" altLang="en-US" sz="2200" b="1" dirty="0">
                <a:cs typeface="Times New Roman" panose="02020603050405020304" pitchFamily="18" charset="0"/>
              </a:rPr>
              <a:t>μηχανισμού </a:t>
            </a:r>
            <a:r>
              <a:rPr lang="el-GR" altLang="en-US" sz="2200" b="1" dirty="0" err="1">
                <a:cs typeface="Times New Roman" panose="02020603050405020304" pitchFamily="18" charset="0"/>
              </a:rPr>
              <a:t>οψωνισμού</a:t>
            </a:r>
            <a:r>
              <a:rPr lang="el-GR" altLang="en-US" sz="2200" b="1" dirty="0">
                <a:cs typeface="Times New Roman" panose="02020603050405020304" pitchFamily="18" charset="0"/>
              </a:rPr>
              <a:t> στη </a:t>
            </a:r>
            <a:r>
              <a:rPr lang="el-GR" altLang="en-US" sz="2200" b="1" dirty="0" err="1">
                <a:cs typeface="Times New Roman" panose="02020603050405020304" pitchFamily="18" charset="0"/>
              </a:rPr>
              <a:t>δροσόφιλα</a:t>
            </a:r>
            <a:r>
              <a:rPr lang="el-GR" altLang="en-US" sz="2200" b="1" dirty="0">
                <a:cs typeface="Times New Roman" panose="02020603050405020304" pitchFamily="18" charset="0"/>
              </a:rPr>
              <a:t>.</a:t>
            </a:r>
          </a:p>
          <a:p>
            <a:r>
              <a:rPr lang="el-GR" altLang="en-US" sz="2200" b="1" dirty="0">
                <a:cs typeface="Times New Roman" panose="02020603050405020304" pitchFamily="18" charset="0"/>
              </a:rPr>
              <a:t>Κάτι παρόμοιο έχει βρεθεί και με τις πρωτεΐνες </a:t>
            </a:r>
            <a:r>
              <a:rPr lang="en-GB" altLang="en-US" sz="2200" b="1" dirty="0">
                <a:cs typeface="Times New Roman" panose="02020603050405020304" pitchFamily="18" charset="0"/>
              </a:rPr>
              <a:t>FREPs</a:t>
            </a:r>
            <a:r>
              <a:rPr lang="el-GR" altLang="en-US" sz="2200" b="1" dirty="0">
                <a:cs typeface="Times New Roman" panose="02020603050405020304" pitchFamily="18" charset="0"/>
              </a:rPr>
              <a:t> στα σαλιγκάρια</a:t>
            </a:r>
            <a:r>
              <a:rPr lang="el-GR" altLang="en-US" sz="2200" dirty="0">
                <a:cs typeface="Times New Roman" panose="02020603050405020304" pitchFamily="18" charset="0"/>
              </a:rPr>
              <a:t>.</a:t>
            </a:r>
            <a:r>
              <a:rPr lang="en-GB" altLang="en-US" sz="2200" dirty="0">
                <a:cs typeface="Times New Roman" panose="02020603050405020304" pitchFamily="18" charset="0"/>
              </a:rPr>
              <a:t> </a:t>
            </a:r>
            <a:r>
              <a:rPr lang="el-GR" altLang="en-US" sz="2200" dirty="0"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Εξέλιξη ανοσολογικών μηχανισμών</a:t>
            </a:r>
            <a:br>
              <a:rPr lang="el-GR" sz="4000" dirty="0" smtClean="0"/>
            </a:br>
            <a:r>
              <a:rPr lang="el-GR" sz="4000" dirty="0" smtClean="0"/>
              <a:t>Εξέλιξη της επίκτητης ανοσίας 4/</a:t>
            </a:r>
            <a:r>
              <a:rPr lang="en-US" sz="4000" dirty="0" smtClean="0"/>
              <a:t>7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15128"/>
            <a:ext cx="7886700" cy="3423286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173590" y="539991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</a:t>
            </a:r>
            <a:r>
              <a:rPr lang="en-US" sz="1200" dirty="0" smtClean="0"/>
              <a:t>4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41113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Προσδοκώμενα αποτελέσματα</a:t>
            </a:r>
            <a:endParaRPr lang="el-G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565329"/>
            <a:ext cx="7886700" cy="46116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altLang="en-US" sz="2200" b="1" dirty="0">
                <a:cs typeface="Times New Roman" panose="02020603050405020304" pitchFamily="18" charset="0"/>
              </a:rPr>
              <a:t>Όταν θα έχετε ολοκληρώσει τη μελέτη του κεφαλαίου και του υλικού που παρουσιάζεται στη διάλεξη θα είσαστε σε θέση να:</a:t>
            </a:r>
            <a:endParaRPr lang="el-GR" altLang="en-US" sz="2400" b="1" dirty="0">
              <a:cs typeface="Times New Roman" panose="02020603050405020304" pitchFamily="18" charset="0"/>
            </a:endParaRPr>
          </a:p>
          <a:p>
            <a:r>
              <a:rPr lang="el-GR" altLang="en-US" sz="2200" dirty="0">
                <a:cs typeface="Times New Roman" panose="02020603050405020304" pitchFamily="18" charset="0"/>
              </a:rPr>
              <a:t>διακρίνετε τα βασικά χαρακτηριστικά της έμφυτης και επίκτητης ανοσίας στα ζώα.</a:t>
            </a:r>
          </a:p>
          <a:p>
            <a:r>
              <a:rPr lang="el-GR" altLang="en-US" sz="2200" dirty="0">
                <a:cs typeface="Times New Roman" panose="02020603050405020304" pitchFamily="18" charset="0"/>
              </a:rPr>
              <a:t>περιγράφετε τις κυτταρικές διαδικασίες που λαμβάνουν χώρα κατά την έμφυτη και επίκτητη ανοσολογική απόκριση.</a:t>
            </a:r>
          </a:p>
          <a:p>
            <a:r>
              <a:rPr lang="el-GR" altLang="en-US" sz="2200" dirty="0">
                <a:cs typeface="Times New Roman" panose="02020603050405020304" pitchFamily="18" charset="0"/>
              </a:rPr>
              <a:t>εξηγείτε την εξέλιξη των ανοσολογικών μηχανισμών στα </a:t>
            </a:r>
            <a:r>
              <a:rPr lang="el-GR" altLang="en-US" sz="2200" dirty="0" err="1">
                <a:cs typeface="Times New Roman" panose="02020603050405020304" pitchFamily="18" charset="0"/>
              </a:rPr>
              <a:t>Σπονδυλόζωα</a:t>
            </a:r>
            <a:r>
              <a:rPr lang="el-GR" altLang="en-US" sz="2200" dirty="0">
                <a:cs typeface="Times New Roman" panose="02020603050405020304" pitchFamily="18" charset="0"/>
              </a:rPr>
              <a:t> μέσω γενετικού </a:t>
            </a:r>
            <a:r>
              <a:rPr lang="el-GR" altLang="en-US" sz="2200" dirty="0" err="1">
                <a:cs typeface="Times New Roman" panose="02020603050405020304" pitchFamily="18" charset="0"/>
              </a:rPr>
              <a:t>ανασυνδιασμού</a:t>
            </a:r>
            <a:r>
              <a:rPr lang="en-GB" altLang="en-US" sz="2200" dirty="0">
                <a:cs typeface="Times New Roman" panose="02020603050405020304" pitchFamily="18" charset="0"/>
              </a:rPr>
              <a:t>.</a:t>
            </a:r>
            <a:endParaRPr lang="el-GR" sz="2200" dirty="0" smtClean="0">
              <a:cs typeface="Times New Roman" charset="0"/>
            </a:endParaRPr>
          </a:p>
          <a:p>
            <a:pPr>
              <a:buNone/>
            </a:pPr>
            <a:r>
              <a:rPr lang="el-GR" sz="2200" b="1" dirty="0" smtClean="0"/>
              <a:t>Λέξεις – κλειδιά: </a:t>
            </a:r>
          </a:p>
          <a:p>
            <a:pPr marL="0" indent="0">
              <a:buNone/>
            </a:pPr>
            <a:r>
              <a:rPr lang="el-GR" altLang="en-US" sz="2200" b="1" dirty="0" smtClean="0">
                <a:cs typeface="Times New Roman" panose="02020603050405020304" pitchFamily="18" charset="0"/>
              </a:rPr>
              <a:t>Έμφυτη </a:t>
            </a:r>
            <a:r>
              <a:rPr lang="el-GR" altLang="en-US" sz="2200" b="1" dirty="0">
                <a:cs typeface="Times New Roman" panose="02020603050405020304" pitchFamily="18" charset="0"/>
              </a:rPr>
              <a:t>και Επίκτητη </a:t>
            </a:r>
            <a:r>
              <a:rPr lang="el-GR" altLang="en-US" sz="2200" b="1" dirty="0" smtClean="0">
                <a:cs typeface="Times New Roman" panose="02020603050405020304" pitchFamily="18" charset="0"/>
              </a:rPr>
              <a:t>Ανοσία.</a:t>
            </a:r>
            <a:endParaRPr lang="el-GR" altLang="en-US" sz="22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altLang="en-US" sz="2200" b="1" dirty="0">
                <a:cs typeface="Times New Roman" panose="02020603050405020304" pitchFamily="18" charset="0"/>
              </a:rPr>
              <a:t>Φαγοκύτταρα, </a:t>
            </a:r>
            <a:r>
              <a:rPr lang="el-GR" altLang="en-US" sz="2200" b="1" dirty="0" err="1">
                <a:cs typeface="Times New Roman" panose="02020603050405020304" pitchFamily="18" charset="0"/>
              </a:rPr>
              <a:t>Μακροφάγα</a:t>
            </a:r>
            <a:r>
              <a:rPr lang="el-GR" altLang="en-US" sz="2200" b="1" dirty="0">
                <a:cs typeface="Times New Roman" panose="02020603050405020304" pitchFamily="18" charset="0"/>
              </a:rPr>
              <a:t>, Β κύτταρα, Τ κύτταρα </a:t>
            </a:r>
          </a:p>
          <a:p>
            <a:pPr marL="0" indent="0">
              <a:buNone/>
            </a:pPr>
            <a:r>
              <a:rPr lang="el-GR" altLang="en-US" sz="2200" b="1" dirty="0">
                <a:cs typeface="Times New Roman" panose="02020603050405020304" pitchFamily="18" charset="0"/>
              </a:rPr>
              <a:t>Ανοσολογική απόκριση, </a:t>
            </a:r>
            <a:r>
              <a:rPr lang="el-GR" altLang="en-US" sz="2200" b="1" dirty="0" err="1">
                <a:cs typeface="Times New Roman" panose="02020603050405020304" pitchFamily="18" charset="0"/>
              </a:rPr>
              <a:t>Ανοσοσφαιρίνες</a:t>
            </a:r>
            <a:r>
              <a:rPr lang="en-GB" altLang="en-US" sz="2200" b="1" dirty="0">
                <a:cs typeface="Times New Roman" panose="02020603050405020304" pitchFamily="18" charset="0"/>
              </a:rPr>
              <a:t>, </a:t>
            </a:r>
            <a:r>
              <a:rPr lang="el-GR" altLang="en-US" sz="2200" b="1" dirty="0" err="1">
                <a:cs typeface="Times New Roman" panose="02020603050405020304" pitchFamily="18" charset="0"/>
              </a:rPr>
              <a:t>Κυτοκίνες</a:t>
            </a:r>
            <a:r>
              <a:rPr lang="el-GR" altLang="en-US" sz="2200" b="1" dirty="0">
                <a:cs typeface="Times New Roman" panose="02020603050405020304" pitchFamily="18" charset="0"/>
              </a:rPr>
              <a:t>, </a:t>
            </a:r>
            <a:r>
              <a:rPr lang="en-GB" altLang="en-US" sz="2200" b="1" dirty="0">
                <a:cs typeface="Times New Roman" panose="02020603050405020304" pitchFamily="18" charset="0"/>
              </a:rPr>
              <a:t>V(D)J </a:t>
            </a:r>
            <a:r>
              <a:rPr lang="el-GR" altLang="en-US" sz="2200" b="1" dirty="0" err="1" smtClean="0">
                <a:cs typeface="Times New Roman" panose="02020603050405020304" pitchFamily="18" charset="0"/>
              </a:rPr>
              <a:t>ανασυνδυασμός</a:t>
            </a:r>
            <a:r>
              <a:rPr lang="en-US" altLang="en-US" sz="2200" b="1" dirty="0" smtClean="0">
                <a:cs typeface="Times New Roman" panose="02020603050405020304" pitchFamily="18" charset="0"/>
              </a:rPr>
              <a:t>.</a:t>
            </a:r>
            <a:endParaRPr lang="el-GR" altLang="en-US" sz="2200" b="1" dirty="0"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Εξέλιξη ανοσολογικών μηχανισμών</a:t>
            </a:r>
            <a:br>
              <a:rPr lang="el-GR" sz="4000" dirty="0" smtClean="0"/>
            </a:br>
            <a:r>
              <a:rPr lang="el-GR" sz="4000" dirty="0" smtClean="0"/>
              <a:t>Εξέλιξη της επίκτητης ανοσίας 5/</a:t>
            </a:r>
            <a:r>
              <a:rPr lang="en-US" sz="4000" dirty="0" smtClean="0"/>
              <a:t>7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sz="2400" dirty="0">
                <a:cs typeface="Times New Roman" panose="02020603050405020304" pitchFamily="18" charset="0"/>
              </a:rPr>
              <a:t>Τα παραπάνω παραδείγματα </a:t>
            </a:r>
            <a:r>
              <a:rPr lang="el-GR" altLang="en-US" sz="2400" b="1" dirty="0">
                <a:cs typeface="Times New Roman" panose="02020603050405020304" pitchFamily="18" charset="0"/>
              </a:rPr>
              <a:t>δεν φέρουν </a:t>
            </a:r>
            <a:r>
              <a:rPr lang="el-GR" altLang="en-US" sz="2400" dirty="0" smtClean="0">
                <a:cs typeface="Times New Roman" panose="02020603050405020304" pitchFamily="18" charset="0"/>
              </a:rPr>
              <a:t>τα </a:t>
            </a:r>
            <a:r>
              <a:rPr lang="el-GR" altLang="en-US" sz="2400" dirty="0">
                <a:cs typeface="Times New Roman" panose="02020603050405020304" pitchFamily="18" charset="0"/>
              </a:rPr>
              <a:t>χαρακτηριστικά του μηχανισμού επιλογής κλώνου. </a:t>
            </a:r>
          </a:p>
          <a:p>
            <a:r>
              <a:rPr lang="el-GR" altLang="en-US" sz="2400" dirty="0">
                <a:cs typeface="Times New Roman" panose="02020603050405020304" pitchFamily="18" charset="0"/>
              </a:rPr>
              <a:t>Ωστόσο στα </a:t>
            </a:r>
            <a:r>
              <a:rPr lang="el-GR" altLang="en-US" sz="2400" b="1" dirty="0" err="1">
                <a:cs typeface="Times New Roman" panose="02020603050405020304" pitchFamily="18" charset="0"/>
              </a:rPr>
              <a:t>Άγναθα</a:t>
            </a:r>
            <a:r>
              <a:rPr lang="el-GR" altLang="en-US" sz="2400" dirty="0">
                <a:cs typeface="Times New Roman" panose="02020603050405020304" pitchFamily="18" charset="0"/>
              </a:rPr>
              <a:t> εντοπίστηκε ένας τέτοιος μηχανισμός. </a:t>
            </a:r>
          </a:p>
          <a:p>
            <a:r>
              <a:rPr lang="el-GR" altLang="en-US" sz="2400" dirty="0">
                <a:cs typeface="Times New Roman" panose="02020603050405020304" pitchFamily="18" charset="0"/>
              </a:rPr>
              <a:t>Ο μηχανισμός αυτός βασίζεται στη δημιουργία</a:t>
            </a: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r>
              <a:rPr lang="el-GR" altLang="en-US" sz="2400" dirty="0">
                <a:cs typeface="Times New Roman" panose="02020603050405020304" pitchFamily="18" charset="0"/>
              </a:rPr>
              <a:t>ξεχωριστών υποδοχέων σε κάθε λεμφοκύτταρο που ονομάζονται </a:t>
            </a:r>
            <a:r>
              <a:rPr lang="en-GB" altLang="en-US" sz="2400" dirty="0">
                <a:cs typeface="Times New Roman" panose="02020603050405020304" pitchFamily="18" charset="0"/>
              </a:rPr>
              <a:t>variable lymphocyte receptors (VLRs)</a:t>
            </a:r>
            <a:r>
              <a:rPr lang="el-GR" altLang="en-US" sz="2400" dirty="0">
                <a:cs typeface="Times New Roman" panose="02020603050405020304" pitchFamily="18" charset="0"/>
              </a:rPr>
              <a:t> μέσω γονιδιακού </a:t>
            </a:r>
            <a:r>
              <a:rPr lang="el-GR" altLang="en-US" sz="2400" dirty="0" err="1">
                <a:cs typeface="Times New Roman" panose="02020603050405020304" pitchFamily="18" charset="0"/>
              </a:rPr>
              <a:t>ανασυνδυασμού</a:t>
            </a:r>
            <a:r>
              <a:rPr lang="el-GR" altLang="en-US" sz="2400" dirty="0">
                <a:cs typeface="Times New Roman" panose="02020603050405020304" pitchFamily="18" charset="0"/>
              </a:rPr>
              <a:t>. Οι υποδοχείς αυτοί </a:t>
            </a:r>
            <a:r>
              <a:rPr lang="el-GR" altLang="en-US" sz="2400" b="1" dirty="0">
                <a:cs typeface="Times New Roman" panose="02020603050405020304" pitchFamily="18" charset="0"/>
              </a:rPr>
              <a:t>είτε βρίσκονται στην κυτταρική μεμβράνη είτε εκκρίνονται.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Εξέλιξη ανοσολογικών μηχανισμών</a:t>
            </a:r>
            <a:br>
              <a:rPr lang="el-GR" sz="4000" dirty="0" smtClean="0"/>
            </a:br>
            <a:r>
              <a:rPr lang="el-GR" sz="4000" dirty="0" smtClean="0"/>
              <a:t>Εξέλιξη της επίκτητης ανοσίας </a:t>
            </a:r>
            <a:r>
              <a:rPr lang="en-US" sz="4000" dirty="0" smtClean="0"/>
              <a:t>6</a:t>
            </a:r>
            <a:r>
              <a:rPr lang="el-GR" sz="4000" dirty="0" smtClean="0"/>
              <a:t>/</a:t>
            </a:r>
            <a:r>
              <a:rPr lang="en-US" sz="4000" dirty="0" smtClean="0"/>
              <a:t>7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23" y="1755344"/>
            <a:ext cx="7886700" cy="4423784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165198" y="600302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</a:t>
            </a:r>
            <a:r>
              <a:rPr lang="en-US" sz="1200" dirty="0" smtClean="0"/>
              <a:t>5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425544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Εξέλιξη ανοσολογικών μηχανισμών</a:t>
            </a:r>
            <a:br>
              <a:rPr lang="el-GR" sz="4000" dirty="0" smtClean="0"/>
            </a:br>
            <a:r>
              <a:rPr lang="el-GR" sz="4000" dirty="0" smtClean="0"/>
              <a:t>Εξέλιξη της επίκτητης ανοσίας </a:t>
            </a:r>
            <a:r>
              <a:rPr lang="en-US" sz="4000" dirty="0" smtClean="0"/>
              <a:t>7</a:t>
            </a:r>
            <a:r>
              <a:rPr lang="el-GR" sz="4000" dirty="0" smtClean="0"/>
              <a:t>/</a:t>
            </a:r>
            <a:r>
              <a:rPr lang="en-US" sz="4000" dirty="0" smtClean="0"/>
              <a:t>7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sz="2200" dirty="0">
                <a:cs typeface="Times New Roman" panose="02020603050405020304" pitchFamily="18" charset="0"/>
              </a:rPr>
              <a:t>Ας ξαναδούμε την </a:t>
            </a:r>
            <a:r>
              <a:rPr lang="el-GR" altLang="en-US" sz="2200" b="1" dirty="0">
                <a:cs typeface="Times New Roman" panose="02020603050405020304" pitchFamily="18" charset="0"/>
              </a:rPr>
              <a:t>υπόθεση</a:t>
            </a:r>
            <a:r>
              <a:rPr lang="el-GR" altLang="en-US" sz="2200" dirty="0">
                <a:cs typeface="Times New Roman" panose="02020603050405020304" pitchFamily="18" charset="0"/>
              </a:rPr>
              <a:t> σχετικά με τη </a:t>
            </a:r>
            <a:r>
              <a:rPr lang="el-GR" altLang="en-US" sz="2200" b="1" dirty="0">
                <a:cs typeface="Times New Roman" panose="02020603050405020304" pitchFamily="18" charset="0"/>
              </a:rPr>
              <a:t>δημιουργία</a:t>
            </a:r>
            <a:r>
              <a:rPr lang="el-GR" altLang="en-US" sz="2200" dirty="0">
                <a:cs typeface="Times New Roman" panose="02020603050405020304" pitchFamily="18" charset="0"/>
              </a:rPr>
              <a:t> του μηχανισμού επίκτητης ανοσίας μέσω του </a:t>
            </a:r>
            <a:r>
              <a:rPr lang="en-GB" altLang="en-US" sz="2200" b="1" dirty="0">
                <a:cs typeface="Times New Roman" panose="02020603050405020304" pitchFamily="18" charset="0"/>
              </a:rPr>
              <a:t>V(D)J </a:t>
            </a:r>
            <a:r>
              <a:rPr lang="el-GR" altLang="en-US" sz="2200" b="1" dirty="0" err="1">
                <a:cs typeface="Times New Roman" panose="02020603050405020304" pitchFamily="18" charset="0"/>
              </a:rPr>
              <a:t>ανασυνδυασμού</a:t>
            </a:r>
            <a:r>
              <a:rPr lang="el-GR" altLang="en-US" sz="2200" dirty="0">
                <a:cs typeface="Times New Roman" panose="02020603050405020304" pitchFamily="18" charset="0"/>
              </a:rPr>
              <a:t>:</a:t>
            </a:r>
          </a:p>
          <a:p>
            <a:r>
              <a:rPr lang="el-GR" altLang="en-US" sz="2200" dirty="0">
                <a:cs typeface="Times New Roman" panose="02020603050405020304" pitchFamily="18" charset="0"/>
              </a:rPr>
              <a:t>Το </a:t>
            </a:r>
            <a:r>
              <a:rPr lang="el-GR" altLang="en-US" sz="2200" b="1" dirty="0">
                <a:cs typeface="Times New Roman" panose="02020603050405020304" pitchFamily="18" charset="0"/>
              </a:rPr>
              <a:t>μεταθετό στοιχείο </a:t>
            </a:r>
            <a:r>
              <a:rPr lang="el-GR" altLang="en-US" sz="2200" dirty="0">
                <a:cs typeface="Times New Roman" panose="02020603050405020304" pitchFamily="18" charset="0"/>
              </a:rPr>
              <a:t>(</a:t>
            </a:r>
            <a:r>
              <a:rPr lang="en-GB" altLang="en-US" sz="2200" dirty="0">
                <a:cs typeface="Times New Roman" panose="02020603050405020304" pitchFamily="18" charset="0"/>
              </a:rPr>
              <a:t>transposable element) </a:t>
            </a:r>
            <a:r>
              <a:rPr lang="el-GR" altLang="en-US" sz="2200" dirty="0">
                <a:cs typeface="Times New Roman" panose="02020603050405020304" pitchFamily="18" charset="0"/>
              </a:rPr>
              <a:t>πιστεύεται ότι έφερε μια </a:t>
            </a:r>
            <a:r>
              <a:rPr lang="el-GR" altLang="en-US" sz="2200" b="1" dirty="0" err="1">
                <a:cs typeface="Times New Roman" panose="02020603050405020304" pitchFamily="18" charset="0"/>
              </a:rPr>
              <a:t>μεταθετάση</a:t>
            </a:r>
            <a:r>
              <a:rPr lang="el-GR" altLang="en-US" sz="2200" b="1" dirty="0">
                <a:cs typeface="Times New Roman" panose="02020603050405020304" pitchFamily="18" charset="0"/>
              </a:rPr>
              <a:t> που ήταν η πρωταρχική μορφή της πρωτεΐνης </a:t>
            </a:r>
            <a:r>
              <a:rPr lang="en-GB" altLang="en-US" sz="2200" b="1" dirty="0">
                <a:cs typeface="Times New Roman" panose="02020603050405020304" pitchFamily="18" charset="0"/>
              </a:rPr>
              <a:t>RAG</a:t>
            </a:r>
            <a:r>
              <a:rPr lang="en-GB" altLang="en-US" sz="2200" dirty="0">
                <a:cs typeface="Times New Roman" panose="02020603050405020304" pitchFamily="18" charset="0"/>
              </a:rPr>
              <a:t>. </a:t>
            </a:r>
            <a:r>
              <a:rPr lang="el-GR" altLang="en-US" sz="2200" dirty="0">
                <a:cs typeface="Times New Roman" panose="02020603050405020304" pitchFamily="18" charset="0"/>
              </a:rPr>
              <a:t>Όταν η πρωτεΐνη, άφησε πίσω της τις </a:t>
            </a:r>
            <a:r>
              <a:rPr lang="el-GR" altLang="en-US" sz="2200" dirty="0" err="1">
                <a:cs typeface="Times New Roman" panose="02020603050405020304" pitchFamily="18" charset="0"/>
              </a:rPr>
              <a:t>περιοχέ</a:t>
            </a:r>
            <a:r>
              <a:rPr lang="en-GB" altLang="en-US" sz="2200" b="1" dirty="0">
                <a:cs typeface="Times New Roman" panose="02020603050405020304" pitchFamily="18" charset="0"/>
              </a:rPr>
              <a:t>RAG </a:t>
            </a:r>
            <a:r>
              <a:rPr lang="el-GR" altLang="en-US" sz="2200" b="1" dirty="0">
                <a:cs typeface="Times New Roman" panose="02020603050405020304" pitchFamily="18" charset="0"/>
              </a:rPr>
              <a:t>μετακινήθηκε σε άλλο </a:t>
            </a:r>
            <a:r>
              <a:rPr lang="el-GR" altLang="en-US" sz="2200" dirty="0" err="1">
                <a:cs typeface="Times New Roman" panose="02020603050405020304" pitchFamily="18" charset="0"/>
              </a:rPr>
              <a:t>χρωμόσωμας</a:t>
            </a:r>
            <a:r>
              <a:rPr lang="el-GR" altLang="en-US" sz="2200" dirty="0">
                <a:cs typeface="Times New Roman" panose="02020603050405020304" pitchFamily="18" charset="0"/>
              </a:rPr>
              <a:t> </a:t>
            </a:r>
            <a:r>
              <a:rPr lang="en-GB" altLang="en-US" sz="2200" dirty="0">
                <a:cs typeface="Times New Roman" panose="02020603050405020304" pitchFamily="18" charset="0"/>
              </a:rPr>
              <a:t>RSS (recombination signal sequence) </a:t>
            </a:r>
            <a:r>
              <a:rPr lang="el-GR" altLang="en-US" sz="2200" dirty="0">
                <a:cs typeface="Times New Roman" panose="02020603050405020304" pitchFamily="18" charset="0"/>
              </a:rPr>
              <a:t>από τις οποίες ξεκινά ο </a:t>
            </a:r>
            <a:r>
              <a:rPr lang="el-GR" altLang="en-US" sz="2200" b="1" dirty="0" err="1">
                <a:cs typeface="Times New Roman" panose="02020603050405020304" pitchFamily="18" charset="0"/>
              </a:rPr>
              <a:t>ανασυνδυασμός</a:t>
            </a:r>
            <a:r>
              <a:rPr lang="el-GR" altLang="en-US" sz="2200" b="1" dirty="0">
                <a:cs typeface="Times New Roman" panose="02020603050405020304" pitchFamily="18" charset="0"/>
              </a:rPr>
              <a:t> των γονιδίων των </a:t>
            </a:r>
            <a:r>
              <a:rPr lang="el-GR" altLang="en-US" sz="2200" b="1" dirty="0" err="1">
                <a:cs typeface="Times New Roman" panose="02020603050405020304" pitchFamily="18" charset="0"/>
              </a:rPr>
              <a:t>ανοσοσφαιρινών</a:t>
            </a:r>
            <a:r>
              <a:rPr lang="el-GR" altLang="en-US" sz="2200" dirty="0"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6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Συντηρημένοι </a:t>
            </a:r>
            <a:r>
              <a:rPr lang="el-GR" sz="4000" dirty="0" err="1" smtClean="0"/>
              <a:t>ενεργοποιητές</a:t>
            </a:r>
            <a:r>
              <a:rPr lang="el-GR" sz="4000" dirty="0" smtClean="0"/>
              <a:t> και </a:t>
            </a:r>
            <a:r>
              <a:rPr lang="el-GR" sz="4000" dirty="0" err="1" smtClean="0"/>
              <a:t>σηματοδοτικά</a:t>
            </a:r>
            <a:r>
              <a:rPr lang="el-GR" sz="4000" dirty="0" smtClean="0"/>
              <a:t> μονοπάτια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74" y="1825625"/>
            <a:ext cx="7419252" cy="4351338"/>
          </a:xfr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898193" y="589996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1</a:t>
            </a:r>
            <a:r>
              <a:rPr lang="en-US" sz="1200" dirty="0" smtClean="0">
                <a:solidFill>
                  <a:schemeClr val="bg1"/>
                </a:solidFill>
              </a:rPr>
              <a:t>6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8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Εξέλιξη ανοσολογικών μηχανισμών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99" y="1825625"/>
            <a:ext cx="6599602" cy="4351338"/>
          </a:xfrm>
        </p:spPr>
      </p:pic>
      <p:sp>
        <p:nvSpPr>
          <p:cNvPr id="7" name="TextBox 6"/>
          <p:cNvSpPr txBox="1"/>
          <p:nvPr/>
        </p:nvSpPr>
        <p:spPr>
          <a:xfrm>
            <a:off x="2613891" y="1456293"/>
            <a:ext cx="416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Και για να έχουμε μια συνολική εικόνα …</a:t>
            </a:r>
            <a:endParaRPr lang="en-US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898193" y="570913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</a:t>
            </a:r>
            <a:r>
              <a:rPr lang="en-US" sz="1200" dirty="0" smtClean="0"/>
              <a:t>7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1489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Τέλος Παρουσίασης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>
                <a:solidFill>
                  <a:schemeClr val="accent6">
                    <a:lumMod val="75000"/>
                  </a:schemeClr>
                </a:solidFill>
              </a:rPr>
              <a:t>Σημειώματα</a:t>
            </a:r>
            <a:endParaRPr lang="el-GR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9144000" cy="1325563"/>
          </a:xfrm>
        </p:spPr>
        <p:txBody>
          <a:bodyPr/>
          <a:lstStyle/>
          <a:p>
            <a:r>
              <a:rPr lang="el-GR" altLang="en-US" sz="4000" smtClean="0"/>
              <a:t>Σημείωμα Ιστορικού Εκδόσεων</a:t>
            </a:r>
            <a:r>
              <a:rPr lang="en-US" altLang="en-US" sz="4000" smtClean="0"/>
              <a:t> </a:t>
            </a:r>
            <a:r>
              <a:rPr lang="el-GR" altLang="en-US" sz="4000" smtClean="0"/>
              <a:t>Έργου</a:t>
            </a:r>
            <a:endParaRPr lang="en-US" altLang="en-US" sz="4000" smtClean="0"/>
          </a:p>
        </p:txBody>
      </p:sp>
      <p:sp useBgFill="1">
        <p:nvSpPr>
          <p:cNvPr id="112643" name="Content Placeholder 6"/>
          <p:cNvSpPr>
            <a:spLocks noGrp="1"/>
          </p:cNvSpPr>
          <p:nvPr>
            <p:ph idx="1"/>
          </p:nvPr>
        </p:nvSpPr>
        <p:spPr>
          <a:xfrm>
            <a:off x="428625" y="1690688"/>
            <a:ext cx="8286750" cy="435133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l-GR" altLang="en-US" sz="2000" smtClean="0"/>
              <a:t>Το παρόν έργο αποτελεί την έκδοση 1.0.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133475" y="6326188"/>
            <a:ext cx="6831013" cy="279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l-G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Ενότητα 3η. Αισθήσεις (Διάλεξη 1η)</a:t>
            </a:r>
            <a:endParaRPr lang="el-GR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11F546-0C8F-4432-ACA8-6C0ADB8BBB42}" type="slidenum">
              <a:rPr lang="el-GR" smtClean="0"/>
              <a:pPr>
                <a:defRPr/>
              </a:pPr>
              <a:t>48</a:t>
            </a:fld>
            <a:endParaRPr lang="el-G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9144000" cy="1325563"/>
          </a:xfrm>
        </p:spPr>
        <p:txBody>
          <a:bodyPr/>
          <a:lstStyle/>
          <a:p>
            <a:r>
              <a:rPr lang="el-GR" altLang="en-US" sz="4000" smtClean="0"/>
              <a:t>Σημείωμα Αναφοράς</a:t>
            </a:r>
            <a:endParaRPr lang="en-US" altLang="en-US" sz="4000" smtClean="0"/>
          </a:p>
        </p:txBody>
      </p:sp>
      <p:sp useBgFill="1">
        <p:nvSpPr>
          <p:cNvPr id="113667" name="Content Placeholder 6"/>
          <p:cNvSpPr>
            <a:spLocks noGrp="1"/>
          </p:cNvSpPr>
          <p:nvPr>
            <p:ph idx="1"/>
          </p:nvPr>
        </p:nvSpPr>
        <p:spPr>
          <a:xfrm>
            <a:off x="428625" y="1690688"/>
            <a:ext cx="8286750" cy="4351337"/>
          </a:xfrm>
        </p:spPr>
        <p:txBody>
          <a:bodyPr/>
          <a:lstStyle/>
          <a:p>
            <a:pPr marL="0" indent="0">
              <a:buNone/>
            </a:pPr>
            <a:r>
              <a:rPr lang="el-GR" altLang="en-US" sz="2000" dirty="0" err="1" smtClean="0"/>
              <a:t>Copyright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Εθνικόν</a:t>
            </a:r>
            <a:r>
              <a:rPr lang="el-GR" altLang="en-US" sz="2000" dirty="0" smtClean="0"/>
              <a:t> και </a:t>
            </a:r>
            <a:r>
              <a:rPr lang="el-GR" altLang="en-US" sz="2000" dirty="0" err="1" smtClean="0"/>
              <a:t>Καποδιστριακόν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Πανεπιστήμιον</a:t>
            </a:r>
            <a:r>
              <a:rPr lang="el-GR" altLang="en-US" sz="2000" dirty="0" smtClean="0"/>
              <a:t> Αθηνών</a:t>
            </a:r>
            <a:r>
              <a:rPr lang="en-US" altLang="en-US" sz="2000" dirty="0" smtClean="0"/>
              <a:t>, </a:t>
            </a:r>
            <a:r>
              <a:rPr lang="el-GR" altLang="en-US" sz="2000" smtClean="0"/>
              <a:t>Σκαρλάτος Ντέντος, </a:t>
            </a:r>
            <a:r>
              <a:rPr lang="el-GR" altLang="en-US" sz="2000" dirty="0" smtClean="0"/>
              <a:t>Επίκουρος Καθηγητής. «Ζωολογία </a:t>
            </a:r>
            <a:r>
              <a:rPr lang="en-US" altLang="en-US" sz="2000" dirty="0" smtClean="0"/>
              <a:t>II</a:t>
            </a:r>
            <a:r>
              <a:rPr lang="el-GR" altLang="en-US" sz="2000" dirty="0" smtClean="0"/>
              <a:t>.</a:t>
            </a:r>
            <a:r>
              <a:rPr lang="el-GR" altLang="en-US" sz="2000" dirty="0" smtClean="0">
                <a:solidFill>
                  <a:srgbClr val="FF0000"/>
                </a:solidFill>
              </a:rPr>
              <a:t> </a:t>
            </a:r>
            <a:r>
              <a:rPr lang="el-GR" altLang="en-US" sz="2000" dirty="0" smtClean="0"/>
              <a:t>Ενότητα </a:t>
            </a:r>
            <a:r>
              <a:rPr lang="en-US" altLang="en-US" sz="2000" dirty="0" smtClean="0"/>
              <a:t>3</a:t>
            </a:r>
            <a:r>
              <a:rPr lang="el-GR" altLang="en-US" sz="2000" dirty="0"/>
              <a:t>. </a:t>
            </a:r>
            <a:r>
              <a:rPr lang="el-GR" altLang="en-US" sz="2000" dirty="0" smtClean="0"/>
              <a:t> Ανοσία </a:t>
            </a:r>
            <a:r>
              <a:rPr lang="el-GR" altLang="en-US" sz="2000" dirty="0"/>
              <a:t>(Διάλεξη </a:t>
            </a:r>
            <a:r>
              <a:rPr lang="el-GR" altLang="en-US" sz="2000" dirty="0" smtClean="0"/>
              <a:t>1η)». Έκδοση: 1.0. Αθήνα 201</a:t>
            </a:r>
            <a:r>
              <a:rPr lang="en-US" altLang="en-US" sz="2000" dirty="0" smtClean="0"/>
              <a:t>5</a:t>
            </a:r>
            <a:r>
              <a:rPr lang="el-GR" altLang="en-US" sz="2000" dirty="0" smtClean="0"/>
              <a:t>. Διαθέσιμο από τη δικτυακή διεύθυνση: </a:t>
            </a:r>
            <a:r>
              <a:rPr lang="en-GB" altLang="en-US" sz="2000" dirty="0"/>
              <a:t>http://opencourses.uoa.gr/courses/BIOL1/</a:t>
            </a:r>
            <a:r>
              <a:rPr lang="el-GR" altLang="en-US" sz="2000" dirty="0" smtClean="0"/>
              <a:t>.</a:t>
            </a:r>
          </a:p>
          <a:p>
            <a:pPr marL="0" indent="0"/>
            <a:endParaRPr lang="el-GR" altLang="en-US" dirty="0" smtClean="0"/>
          </a:p>
          <a:p>
            <a:pPr marL="0" indent="0"/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133475" y="6326188"/>
            <a:ext cx="6831013" cy="279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l-G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Ενότητα 3η. Αισθήσεις (Διάλεξη 1η)</a:t>
            </a:r>
            <a:endParaRPr lang="el-GR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1EBA9A-717F-4E81-A601-969B4396BD57}" type="slidenum">
              <a:rPr lang="el-GR" smtClean="0"/>
              <a:pPr>
                <a:defRPr/>
              </a:pPr>
              <a:t>49</a:t>
            </a:fld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Ανοσία – Γενικά 1/2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sz="2200" b="1" dirty="0">
                <a:cs typeface="Times New Roman" panose="02020603050405020304" pitchFamily="18" charset="0"/>
              </a:rPr>
              <a:t>Ανοσία: </a:t>
            </a:r>
            <a:r>
              <a:rPr lang="el-GR" altLang="en-US" sz="2200" dirty="0">
                <a:cs typeface="Times New Roman" panose="02020603050405020304" pitchFamily="18" charset="0"/>
              </a:rPr>
              <a:t>Η ικανότητα ενός ζώου να αναγνωρίζει ότι δεν είναι δικό του (</a:t>
            </a:r>
            <a:r>
              <a:rPr lang="en-GB" altLang="en-US" sz="2200" dirty="0" err="1">
                <a:cs typeface="Times New Roman" panose="02020603050405020304" pitchFamily="18" charset="0"/>
              </a:rPr>
              <a:t>nonself</a:t>
            </a:r>
            <a:r>
              <a:rPr lang="en-GB" altLang="en-US" sz="2200" dirty="0">
                <a:cs typeface="Times New Roman" panose="02020603050405020304" pitchFamily="18" charset="0"/>
              </a:rPr>
              <a:t>) </a:t>
            </a:r>
            <a:r>
              <a:rPr lang="el-GR" altLang="en-US" sz="2200" dirty="0">
                <a:cs typeface="Times New Roman" panose="02020603050405020304" pitchFamily="18" charset="0"/>
              </a:rPr>
              <a:t>και να προστατεύεται από αυτό</a:t>
            </a:r>
          </a:p>
          <a:p>
            <a:endParaRPr lang="el-GR" altLang="en-US" sz="2200" dirty="0">
              <a:cs typeface="Times New Roman" panose="02020603050405020304" pitchFamily="18" charset="0"/>
            </a:endParaRPr>
          </a:p>
          <a:p>
            <a:r>
              <a:rPr lang="el-GR" altLang="en-US" sz="2200" dirty="0">
                <a:cs typeface="Times New Roman" panose="02020603050405020304" pitchFamily="18" charset="0"/>
              </a:rPr>
              <a:t>Αναφορικά με τους μηχανισμού ανοσίας </a:t>
            </a:r>
            <a:endParaRPr lang="en-GB" altLang="en-US" sz="2200" dirty="0">
              <a:cs typeface="Times New Roman" panose="02020603050405020304" pitchFamily="18" charset="0"/>
            </a:endParaRPr>
          </a:p>
          <a:p>
            <a:r>
              <a:rPr lang="el-GR" altLang="en-US" sz="2200" dirty="0">
                <a:cs typeface="Times New Roman" panose="02020603050405020304" pitchFamily="18" charset="0"/>
              </a:rPr>
              <a:t>τα ζώα διακρίνονται σε 2 κατηγορίες: </a:t>
            </a:r>
          </a:p>
          <a:p>
            <a:r>
              <a:rPr lang="el-GR" altLang="en-US" sz="2200" dirty="0">
                <a:cs typeface="Times New Roman" panose="02020603050405020304" pitchFamily="18" charset="0"/>
              </a:rPr>
              <a:t>Αυτά που έχουν </a:t>
            </a:r>
            <a:r>
              <a:rPr lang="el-GR" altLang="en-US" sz="2200" b="1" dirty="0">
                <a:cs typeface="Times New Roman" panose="02020603050405020304" pitchFamily="18" charset="0"/>
              </a:rPr>
              <a:t>έμφυτη και επίκτητη </a:t>
            </a:r>
            <a:r>
              <a:rPr lang="el-GR" altLang="en-US" sz="2200" dirty="0">
                <a:cs typeface="Times New Roman" panose="02020603050405020304" pitchFamily="18" charset="0"/>
              </a:rPr>
              <a:t>ανοσία (</a:t>
            </a:r>
            <a:r>
              <a:rPr lang="el-GR" altLang="en-US" sz="2200" dirty="0" err="1">
                <a:cs typeface="Times New Roman" panose="02020603050405020304" pitchFamily="18" charset="0"/>
              </a:rPr>
              <a:t>Σπονδυλόζωα</a:t>
            </a:r>
            <a:r>
              <a:rPr lang="el-GR" altLang="en-US" sz="2200" dirty="0" smtClean="0">
                <a:cs typeface="Times New Roman" panose="02020603050405020304" pitchFamily="18" charset="0"/>
              </a:rPr>
              <a:t>). </a:t>
            </a:r>
            <a:endParaRPr lang="el-GR" altLang="en-US" sz="2200" dirty="0">
              <a:cs typeface="Times New Roman" panose="02020603050405020304" pitchFamily="18" charset="0"/>
            </a:endParaRPr>
          </a:p>
          <a:p>
            <a:r>
              <a:rPr lang="el-GR" altLang="en-US" sz="2200" dirty="0">
                <a:cs typeface="Times New Roman" panose="02020603050405020304" pitchFamily="18" charset="0"/>
              </a:rPr>
              <a:t>Αυτά που έχουν </a:t>
            </a:r>
            <a:r>
              <a:rPr lang="el-GR" altLang="en-US" sz="2200" b="1" dirty="0">
                <a:cs typeface="Times New Roman" panose="02020603050405020304" pitchFamily="18" charset="0"/>
              </a:rPr>
              <a:t>μόνο έμφυτη </a:t>
            </a:r>
            <a:r>
              <a:rPr lang="el-GR" altLang="en-US" sz="2200" dirty="0">
                <a:cs typeface="Times New Roman" panose="02020603050405020304" pitchFamily="18" charset="0"/>
              </a:rPr>
              <a:t>ανοσία (</a:t>
            </a:r>
            <a:r>
              <a:rPr lang="el-GR" altLang="en-US" sz="2200" dirty="0" smtClean="0">
                <a:cs typeface="Times New Roman" panose="02020603050405020304" pitchFamily="18" charset="0"/>
              </a:rPr>
              <a:t>Ασπόνδυλα).</a:t>
            </a:r>
            <a:r>
              <a:rPr lang="el-GR" altLang="en-US" sz="2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)</a:t>
            </a:r>
            <a:endParaRPr lang="el-GR" altLang="en-US" sz="22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endParaRPr lang="en-US" sz="2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9850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4" y="1066800"/>
            <a:ext cx="8305801" cy="2110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320" y="2776024"/>
            <a:ext cx="1405355" cy="4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025" y="3267074"/>
            <a:ext cx="8543926" cy="29337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1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1/3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64251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1</a:t>
            </a:r>
            <a:r>
              <a:rPr lang="en-US" sz="1600" b="1" dirty="0" smtClean="0"/>
              <a:t>.</a:t>
            </a:r>
            <a:r>
              <a:rPr lang="el-GR" sz="1600" b="1" dirty="0" smtClean="0"/>
              <a:t> </a:t>
            </a:r>
            <a:r>
              <a:rPr lang="en-US" sz="1600" dirty="0"/>
              <a:t>M. A. Clark Texas Wesleyan University. </a:t>
            </a:r>
            <a:r>
              <a:rPr lang="el-GR" sz="1600" dirty="0"/>
              <a:t>Σύνδεσμος: </a:t>
            </a:r>
            <a:r>
              <a:rPr lang="en-US" sz="1600" dirty="0"/>
              <a:t>http://whozoo.org/mac/Music/lysozyme.htm </a:t>
            </a:r>
            <a:r>
              <a:rPr lang="el-GR" sz="1600" dirty="0"/>
              <a:t>Πηγή: </a:t>
            </a:r>
            <a:r>
              <a:rPr lang="en-US" sz="1600" dirty="0"/>
              <a:t>http://whozoo.org/mac/Music/index.htm.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2. </a:t>
            </a:r>
            <a:r>
              <a:rPr lang="en-US" sz="1600" dirty="0"/>
              <a:t>Copyright © 2007 - 2015 Creative </a:t>
            </a:r>
            <a:r>
              <a:rPr lang="en-US" sz="1600" dirty="0" err="1"/>
              <a:t>Biomart</a:t>
            </a:r>
            <a:r>
              <a:rPr lang="en-US" sz="1600" dirty="0"/>
              <a:t>. All Rights Reserved. </a:t>
            </a:r>
            <a:r>
              <a:rPr lang="el-GR" sz="1600" dirty="0"/>
              <a:t>Σύνδεσμος: </a:t>
            </a:r>
            <a:r>
              <a:rPr lang="en-US" sz="1600" dirty="0"/>
              <a:t>http://www.creativebiomart.net/description_6858_12.htm </a:t>
            </a:r>
            <a:r>
              <a:rPr lang="el-GR" sz="1600" dirty="0"/>
              <a:t>Πηγή:</a:t>
            </a:r>
            <a:r>
              <a:rPr lang="en-US" sz="1600" dirty="0"/>
              <a:t>http://www.creativebiomart.net/.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3</a:t>
            </a:r>
            <a:r>
              <a:rPr lang="el-GR" sz="1600" dirty="0"/>
              <a:t>. </a:t>
            </a:r>
            <a:r>
              <a:rPr lang="en-US" sz="1600" dirty="0"/>
              <a:t>El text </a:t>
            </a:r>
            <a:r>
              <a:rPr lang="en-US" sz="1600" dirty="0" err="1"/>
              <a:t>està</a:t>
            </a:r>
            <a:r>
              <a:rPr lang="en-US" sz="1600" dirty="0"/>
              <a:t> </a:t>
            </a:r>
            <a:r>
              <a:rPr lang="en-US" sz="1600" dirty="0" err="1"/>
              <a:t>disponible</a:t>
            </a:r>
            <a:r>
              <a:rPr lang="en-US" sz="1600" dirty="0"/>
              <a:t> </a:t>
            </a:r>
            <a:r>
              <a:rPr lang="en-US" sz="1600" dirty="0" err="1"/>
              <a:t>sota</a:t>
            </a:r>
            <a:r>
              <a:rPr lang="en-US" sz="1600" dirty="0"/>
              <a:t> la </a:t>
            </a:r>
            <a:r>
              <a:rPr lang="en-US" sz="1600" dirty="0" err="1"/>
              <a:t>Llicència</a:t>
            </a:r>
            <a:r>
              <a:rPr lang="en-US" sz="1600" dirty="0"/>
              <a:t> de Creative Commons </a:t>
            </a:r>
            <a:r>
              <a:rPr lang="en-US" sz="1600" dirty="0" err="1"/>
              <a:t>Reconeixement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Compartir-Igual</a:t>
            </a:r>
            <a:r>
              <a:rPr lang="en-US" sz="1600" dirty="0"/>
              <a:t>; </a:t>
            </a:r>
            <a:r>
              <a:rPr lang="en-US" sz="1600" dirty="0" err="1"/>
              <a:t>es</a:t>
            </a:r>
            <a:r>
              <a:rPr lang="en-US" sz="1600" dirty="0"/>
              <a:t> </a:t>
            </a:r>
            <a:r>
              <a:rPr lang="en-US" sz="1600" dirty="0" err="1"/>
              <a:t>poden</a:t>
            </a:r>
            <a:r>
              <a:rPr lang="en-US" sz="1600" dirty="0"/>
              <a:t> </a:t>
            </a:r>
            <a:r>
              <a:rPr lang="en-US" sz="1600" dirty="0" err="1"/>
              <a:t>aplicar</a:t>
            </a:r>
            <a:r>
              <a:rPr lang="en-US" sz="1600" dirty="0"/>
              <a:t> </a:t>
            </a:r>
            <a:r>
              <a:rPr lang="en-US" sz="1600" dirty="0" err="1"/>
              <a:t>termes</a:t>
            </a:r>
            <a:r>
              <a:rPr lang="en-US" sz="1600" dirty="0"/>
              <a:t> </a:t>
            </a:r>
            <a:r>
              <a:rPr lang="en-US" sz="1600" dirty="0" err="1"/>
              <a:t>addicionals</a:t>
            </a:r>
            <a:r>
              <a:rPr lang="en-US" sz="1600" dirty="0"/>
              <a:t>. </a:t>
            </a:r>
            <a:r>
              <a:rPr lang="en-US" sz="1600" dirty="0" err="1"/>
              <a:t>Vegeu</a:t>
            </a:r>
            <a:r>
              <a:rPr lang="en-US" sz="1600" dirty="0"/>
              <a:t> les </a:t>
            </a:r>
            <a:r>
              <a:rPr lang="en-US" sz="1600" dirty="0" err="1"/>
              <a:t>Condicions</a:t>
            </a:r>
            <a:r>
              <a:rPr lang="en-US" sz="1600" dirty="0"/>
              <a:t> </a:t>
            </a:r>
            <a:r>
              <a:rPr lang="en-US" sz="1600" dirty="0" err="1"/>
              <a:t>d'ús</a:t>
            </a:r>
            <a:r>
              <a:rPr lang="en-US" sz="1600" dirty="0"/>
              <a:t>. Wikipedia® (</a:t>
            </a:r>
            <a:r>
              <a:rPr lang="en-US" sz="1600" dirty="0" err="1"/>
              <a:t>Viquipèdia</a:t>
            </a:r>
            <a:r>
              <a:rPr lang="en-US" sz="1600" dirty="0"/>
              <a:t>™) </a:t>
            </a:r>
            <a:r>
              <a:rPr lang="en-US" sz="1600" dirty="0" err="1"/>
              <a:t>és</a:t>
            </a:r>
            <a:r>
              <a:rPr lang="en-US" sz="1600" dirty="0"/>
              <a:t> </a:t>
            </a: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marca</a:t>
            </a:r>
            <a:r>
              <a:rPr lang="en-US" sz="1600" dirty="0"/>
              <a:t> </a:t>
            </a:r>
            <a:r>
              <a:rPr lang="en-US" sz="1600" dirty="0" err="1"/>
              <a:t>registrada</a:t>
            </a:r>
            <a:r>
              <a:rPr lang="en-US" sz="1600" dirty="0"/>
              <a:t> de Wikimedia Foundation, Inc. </a:t>
            </a:r>
            <a:r>
              <a:rPr lang="el-GR" sz="1600" dirty="0"/>
              <a:t>Σύνδεσμος: </a:t>
            </a:r>
            <a:r>
              <a:rPr lang="en-US" sz="1600" dirty="0"/>
              <a:t>https://ca.wikipedia.org/wiki/TNF-%CE%B1.  </a:t>
            </a:r>
            <a:r>
              <a:rPr lang="el-GR" sz="1600" dirty="0"/>
              <a:t>Πηγή: </a:t>
            </a:r>
            <a:r>
              <a:rPr lang="en-US" sz="1600" dirty="0"/>
              <a:t>https://ca.wikipedia.org.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4. </a:t>
            </a:r>
            <a:r>
              <a:rPr lang="en-US" sz="1600" dirty="0"/>
              <a:t>Copyright © Garland Science 2008. </a:t>
            </a:r>
            <a:r>
              <a:rPr lang="el-GR" sz="1600" dirty="0"/>
              <a:t>Σύνδεσμος: </a:t>
            </a:r>
            <a:r>
              <a:rPr lang="en-US" sz="1600" dirty="0"/>
              <a:t>http://www.garlandscience.com/product/isbn/0815341237. </a:t>
            </a:r>
            <a:r>
              <a:rPr lang="el-GR" sz="1600" dirty="0"/>
              <a:t>Πηγή: </a:t>
            </a:r>
            <a:r>
              <a:rPr lang="en-US" sz="1600" dirty="0" err="1"/>
              <a:t>Immunobiology</a:t>
            </a:r>
            <a:r>
              <a:rPr lang="en-US" sz="1600" dirty="0"/>
              <a:t>, 7ed. Ken Murphy, Paul Travers, Mark </a:t>
            </a:r>
            <a:r>
              <a:rPr lang="en-US" sz="1600" dirty="0" err="1"/>
              <a:t>Walport</a:t>
            </a:r>
            <a:r>
              <a:rPr lang="en-US" sz="1600" dirty="0"/>
              <a:t>, ISBN: 9780815341239.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5. </a:t>
            </a:r>
            <a:r>
              <a:rPr lang="en-US" sz="1600" dirty="0"/>
              <a:t>Copyright © Garland Science 2008. </a:t>
            </a:r>
            <a:r>
              <a:rPr lang="el-GR" sz="1600" dirty="0"/>
              <a:t>Σύνδεσμος: </a:t>
            </a:r>
            <a:r>
              <a:rPr lang="en-US" sz="1600" dirty="0"/>
              <a:t>http://www.garlandscience.com/product/isbn/0815341237. </a:t>
            </a:r>
            <a:r>
              <a:rPr lang="el-GR" sz="1600" dirty="0"/>
              <a:t>Πηγή: </a:t>
            </a:r>
            <a:r>
              <a:rPr lang="en-US" sz="1600" dirty="0" err="1"/>
              <a:t>Immunobiology</a:t>
            </a:r>
            <a:r>
              <a:rPr lang="en-US" sz="1600" dirty="0"/>
              <a:t>, 7ed. Ken Murphy, Paul Travers, Mark </a:t>
            </a:r>
            <a:r>
              <a:rPr lang="en-US" sz="1600" dirty="0" err="1"/>
              <a:t>Walport</a:t>
            </a:r>
            <a:r>
              <a:rPr lang="en-US" sz="1600" dirty="0"/>
              <a:t>, ISBN: 9780815341239.</a:t>
            </a:r>
          </a:p>
          <a:p>
            <a:pPr>
              <a:spcBef>
                <a:spcPts val="600"/>
              </a:spcBef>
            </a:pPr>
            <a:endParaRPr lang="en-US" sz="1600" b="1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2/3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642516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/>
              <a:t>Εικόνα 6. </a:t>
            </a:r>
            <a:r>
              <a:rPr lang="en-US" sz="1600" dirty="0"/>
              <a:t>Copyright © Garland Science 2008. </a:t>
            </a:r>
            <a:r>
              <a:rPr lang="el-GR" sz="1600" dirty="0"/>
              <a:t>Σύνδεσμος: </a:t>
            </a:r>
            <a:r>
              <a:rPr lang="en-US" sz="1600" dirty="0"/>
              <a:t>http://www.garlandscience.com/product/isbn/0815341237. </a:t>
            </a:r>
            <a:r>
              <a:rPr lang="el-GR" sz="1600" dirty="0"/>
              <a:t>Πηγή: </a:t>
            </a:r>
            <a:r>
              <a:rPr lang="en-US" sz="1600" dirty="0" err="1"/>
              <a:t>Immunobiology</a:t>
            </a:r>
            <a:r>
              <a:rPr lang="en-US" sz="1600" dirty="0"/>
              <a:t>, 7ed. Ken Murphy, Paul Travers, Mark </a:t>
            </a:r>
            <a:r>
              <a:rPr lang="en-US" sz="1600" dirty="0" err="1"/>
              <a:t>Walport</a:t>
            </a:r>
            <a:r>
              <a:rPr lang="en-US" sz="1600" dirty="0"/>
              <a:t>, ISBN: 9780815341239.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7. </a:t>
            </a:r>
            <a:r>
              <a:rPr lang="en-US" sz="1600" dirty="0"/>
              <a:t>Copyright © Garland Science 2008. </a:t>
            </a:r>
            <a:r>
              <a:rPr lang="el-GR" sz="1600" dirty="0"/>
              <a:t>Σύνδεσμος: </a:t>
            </a:r>
            <a:r>
              <a:rPr lang="en-US" sz="1600" dirty="0"/>
              <a:t>http://www.garlandscience.com/product/isbn/0815341237. </a:t>
            </a:r>
            <a:r>
              <a:rPr lang="el-GR" sz="1600" dirty="0"/>
              <a:t>Πηγή: </a:t>
            </a:r>
            <a:r>
              <a:rPr lang="en-US" sz="1600" dirty="0" err="1"/>
              <a:t>Immunobiology</a:t>
            </a:r>
            <a:r>
              <a:rPr lang="en-US" sz="1600" dirty="0"/>
              <a:t>, 7ed. Ken Murphy, Paul Travers, Mark </a:t>
            </a:r>
            <a:r>
              <a:rPr lang="en-US" sz="1600" dirty="0" err="1"/>
              <a:t>Walport</a:t>
            </a:r>
            <a:r>
              <a:rPr lang="en-US" sz="1600" dirty="0"/>
              <a:t>, ISBN: 9780815341239.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8. </a:t>
            </a:r>
            <a:r>
              <a:rPr lang="en-US" sz="1600" dirty="0"/>
              <a:t>Copyright © Garland Science 2008. </a:t>
            </a:r>
            <a:r>
              <a:rPr lang="el-GR" sz="1600" dirty="0"/>
              <a:t>Σύνδεσμος: </a:t>
            </a:r>
            <a:r>
              <a:rPr lang="en-US" sz="1600" dirty="0"/>
              <a:t>http://www.garlandscience.com/product/isbn/0815341237. </a:t>
            </a:r>
            <a:r>
              <a:rPr lang="el-GR" sz="1600" dirty="0"/>
              <a:t>Πηγή: </a:t>
            </a:r>
            <a:r>
              <a:rPr lang="en-US" sz="1600" dirty="0" err="1"/>
              <a:t>Immunobiology</a:t>
            </a:r>
            <a:r>
              <a:rPr lang="en-US" sz="1600" dirty="0"/>
              <a:t>, 7ed. Ken Murphy, Paul Travers, Mark </a:t>
            </a:r>
            <a:r>
              <a:rPr lang="en-US" sz="1600" dirty="0" err="1"/>
              <a:t>Walport</a:t>
            </a:r>
            <a:r>
              <a:rPr lang="en-US" sz="1600" dirty="0"/>
              <a:t>, ISBN: 9780815341239.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9. </a:t>
            </a:r>
            <a:r>
              <a:rPr lang="en-US" sz="1600" dirty="0"/>
              <a:t>Copyright © Garland Science 2008. </a:t>
            </a:r>
            <a:r>
              <a:rPr lang="el-GR" sz="1600" dirty="0"/>
              <a:t>Σύνδεσμος: </a:t>
            </a:r>
            <a:r>
              <a:rPr lang="en-US" sz="1600" dirty="0"/>
              <a:t>http://www.garlandscience.com/product/isbn/0815341237. </a:t>
            </a:r>
            <a:r>
              <a:rPr lang="el-GR" sz="1600" dirty="0"/>
              <a:t>Πηγή: </a:t>
            </a:r>
            <a:r>
              <a:rPr lang="en-US" sz="1600" dirty="0" err="1"/>
              <a:t>Immunobiology</a:t>
            </a:r>
            <a:r>
              <a:rPr lang="en-US" sz="1600" dirty="0"/>
              <a:t>, 7ed. Ken Murphy, Paul Travers, Mark </a:t>
            </a:r>
            <a:r>
              <a:rPr lang="en-US" sz="1600" dirty="0" err="1"/>
              <a:t>Walport</a:t>
            </a:r>
            <a:r>
              <a:rPr lang="en-US" sz="1600" dirty="0"/>
              <a:t>, ISBN: 9780815341239.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10. </a:t>
            </a:r>
            <a:r>
              <a:rPr lang="en-US" sz="1600" dirty="0"/>
              <a:t>Copyright © Garland Science 2008. </a:t>
            </a:r>
            <a:r>
              <a:rPr lang="el-GR" sz="1600" dirty="0"/>
              <a:t>Σύνδεσμος: </a:t>
            </a:r>
            <a:r>
              <a:rPr lang="en-US" sz="1600" dirty="0"/>
              <a:t>http://www.garlandscience.com/product/isbn/0815341237. </a:t>
            </a:r>
            <a:r>
              <a:rPr lang="el-GR" sz="1600" dirty="0"/>
              <a:t>Πηγή: </a:t>
            </a:r>
            <a:r>
              <a:rPr lang="en-US" sz="1600" dirty="0" err="1"/>
              <a:t>Immunobiology</a:t>
            </a:r>
            <a:r>
              <a:rPr lang="en-US" sz="1600" dirty="0"/>
              <a:t>, 7ed. Ken Murphy, Paul Travers, Mark </a:t>
            </a:r>
            <a:r>
              <a:rPr lang="en-US" sz="1600" dirty="0" err="1"/>
              <a:t>Walport</a:t>
            </a:r>
            <a:r>
              <a:rPr lang="en-US" sz="1600" dirty="0"/>
              <a:t>, ISBN: 9780815341239.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11. </a:t>
            </a:r>
            <a:r>
              <a:rPr lang="en-US" sz="1600" dirty="0"/>
              <a:t>Copyright © Garland Science 2008. </a:t>
            </a:r>
            <a:r>
              <a:rPr lang="el-GR" sz="1600" dirty="0"/>
              <a:t>Σύνδεσμος: </a:t>
            </a:r>
            <a:r>
              <a:rPr lang="en-US" sz="1600" dirty="0"/>
              <a:t>http://www.garlandscience.com/product/isbn/0815341237. </a:t>
            </a:r>
            <a:r>
              <a:rPr lang="el-GR" sz="1600" dirty="0"/>
              <a:t>Πηγή: </a:t>
            </a:r>
            <a:r>
              <a:rPr lang="en-US" sz="1600" dirty="0" err="1"/>
              <a:t>Immunobiology</a:t>
            </a:r>
            <a:r>
              <a:rPr lang="en-US" sz="1600" dirty="0"/>
              <a:t>, 7ed. Ken Murphy, Paul Travers, Mark </a:t>
            </a:r>
            <a:r>
              <a:rPr lang="en-US" sz="1600" dirty="0" err="1"/>
              <a:t>Walport</a:t>
            </a:r>
            <a:r>
              <a:rPr lang="en-US" sz="1600" dirty="0"/>
              <a:t>, ISBN: 9780815341239.</a:t>
            </a:r>
          </a:p>
          <a:p>
            <a:pPr>
              <a:spcBef>
                <a:spcPts val="600"/>
              </a:spcBef>
            </a:pPr>
            <a:endParaRPr lang="en-US" sz="1600" b="1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6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3/3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642516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/>
              <a:t>Εικόνα 12. </a:t>
            </a:r>
            <a:r>
              <a:rPr lang="en-US" sz="1600" dirty="0"/>
              <a:t>Copyright © Garland Science 2008. </a:t>
            </a:r>
            <a:r>
              <a:rPr lang="el-GR" sz="1600" dirty="0"/>
              <a:t>Σύνδεσμος: </a:t>
            </a:r>
            <a:r>
              <a:rPr lang="en-US" sz="1600" dirty="0"/>
              <a:t>http://www.garlandscience.com/product/isbn/0815341237. </a:t>
            </a:r>
            <a:r>
              <a:rPr lang="el-GR" sz="1600" dirty="0"/>
              <a:t>Πηγή: </a:t>
            </a:r>
            <a:r>
              <a:rPr lang="en-US" sz="1600" dirty="0" err="1"/>
              <a:t>Immunobiology</a:t>
            </a:r>
            <a:r>
              <a:rPr lang="en-US" sz="1600" dirty="0"/>
              <a:t>, 7ed. Ken Murphy, Paul Travers, Mark </a:t>
            </a:r>
            <a:r>
              <a:rPr lang="en-US" sz="1600" dirty="0" err="1"/>
              <a:t>Walport</a:t>
            </a:r>
            <a:r>
              <a:rPr lang="en-US" sz="1600" dirty="0"/>
              <a:t>, ISBN: 9780815341239.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13. </a:t>
            </a:r>
            <a:r>
              <a:rPr lang="en-US" sz="1600" dirty="0"/>
              <a:t>Copyright © Garland Science 2008. </a:t>
            </a:r>
            <a:r>
              <a:rPr lang="el-GR" sz="1600" dirty="0"/>
              <a:t>Σύνδεσμος: </a:t>
            </a:r>
            <a:r>
              <a:rPr lang="en-US" sz="1600" dirty="0"/>
              <a:t>http://www.garlandscience.com/product/isbn/0815341237. </a:t>
            </a:r>
            <a:r>
              <a:rPr lang="el-GR" sz="1600" dirty="0"/>
              <a:t>Πηγή: </a:t>
            </a:r>
            <a:r>
              <a:rPr lang="en-US" sz="1600" dirty="0" err="1"/>
              <a:t>Immunobiology</a:t>
            </a:r>
            <a:r>
              <a:rPr lang="en-US" sz="1600" dirty="0"/>
              <a:t>, 7ed. Ken Murphy, Paul Travers, Mark </a:t>
            </a:r>
            <a:r>
              <a:rPr lang="en-US" sz="1600" dirty="0" err="1"/>
              <a:t>Walport</a:t>
            </a:r>
            <a:r>
              <a:rPr lang="en-US" sz="1600" dirty="0"/>
              <a:t>, ISBN: 9780815341239.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14. </a:t>
            </a:r>
            <a:r>
              <a:rPr lang="en-US" sz="1600" dirty="0"/>
              <a:t>Copyright © Garland Science 2008. </a:t>
            </a:r>
            <a:r>
              <a:rPr lang="el-GR" sz="1600" dirty="0"/>
              <a:t>Σύνδεσμος: </a:t>
            </a:r>
            <a:r>
              <a:rPr lang="en-US" sz="1600" dirty="0"/>
              <a:t>http://www.garlandscience.com/product/isbn/0815341237. </a:t>
            </a:r>
            <a:r>
              <a:rPr lang="el-GR" sz="1600" dirty="0"/>
              <a:t>Πηγή: </a:t>
            </a:r>
            <a:r>
              <a:rPr lang="en-US" sz="1600" dirty="0" err="1"/>
              <a:t>Immunobiology</a:t>
            </a:r>
            <a:r>
              <a:rPr lang="en-US" sz="1600" dirty="0"/>
              <a:t>, 7ed. Ken Murphy, Paul Travers, Mark </a:t>
            </a:r>
            <a:r>
              <a:rPr lang="en-US" sz="1600" dirty="0" err="1"/>
              <a:t>Walport</a:t>
            </a:r>
            <a:r>
              <a:rPr lang="en-US" sz="1600" dirty="0"/>
              <a:t>, ISBN: 9780815341239.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15. </a:t>
            </a:r>
            <a:r>
              <a:rPr lang="en-US" sz="1600" dirty="0"/>
              <a:t>Copyright © Garland Science 2008. </a:t>
            </a:r>
            <a:r>
              <a:rPr lang="el-GR" sz="1600" dirty="0"/>
              <a:t>Σύνδεσμος: </a:t>
            </a:r>
            <a:r>
              <a:rPr lang="en-US" sz="1600" dirty="0"/>
              <a:t>http://www.garlandscience.com/product/isbn/0815341237. </a:t>
            </a:r>
            <a:r>
              <a:rPr lang="el-GR" sz="1600" dirty="0"/>
              <a:t>Πηγή: </a:t>
            </a:r>
            <a:r>
              <a:rPr lang="en-US" sz="1600" dirty="0" err="1"/>
              <a:t>Immunobiology</a:t>
            </a:r>
            <a:r>
              <a:rPr lang="en-US" sz="1600" dirty="0"/>
              <a:t>, 7ed. Ken Murphy, Paul Travers, Mark </a:t>
            </a:r>
            <a:r>
              <a:rPr lang="en-US" sz="1600" dirty="0" err="1"/>
              <a:t>Walport</a:t>
            </a:r>
            <a:r>
              <a:rPr lang="en-US" sz="1600" dirty="0"/>
              <a:t>, ISBN: 9780815341239.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16. </a:t>
            </a:r>
            <a:r>
              <a:rPr lang="en-US" sz="1600" dirty="0"/>
              <a:t>Copyright © Garland Science 2008. </a:t>
            </a:r>
            <a:r>
              <a:rPr lang="el-GR" sz="1600" dirty="0"/>
              <a:t>Σύνδεσμος: </a:t>
            </a:r>
            <a:r>
              <a:rPr lang="en-US" sz="1600" dirty="0"/>
              <a:t>http://www.garlandscience.com/product/isbn/0815341237. </a:t>
            </a:r>
            <a:r>
              <a:rPr lang="el-GR" sz="1600" dirty="0"/>
              <a:t>Πηγή: </a:t>
            </a:r>
            <a:r>
              <a:rPr lang="en-US" sz="1600" dirty="0" err="1"/>
              <a:t>Immunobiology</a:t>
            </a:r>
            <a:r>
              <a:rPr lang="en-US" sz="1600" dirty="0"/>
              <a:t>, 7ed. Ken Murphy, Paul Travers, Mark </a:t>
            </a:r>
            <a:r>
              <a:rPr lang="en-US" sz="1600" dirty="0" err="1"/>
              <a:t>Walport</a:t>
            </a:r>
            <a:r>
              <a:rPr lang="en-US" sz="1600" dirty="0"/>
              <a:t>, ISBN: 9780815341239.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17. </a:t>
            </a:r>
            <a:r>
              <a:rPr lang="en-US" sz="1600" dirty="0"/>
              <a:t>Copyright © Garland Science 2008. </a:t>
            </a:r>
            <a:r>
              <a:rPr lang="el-GR" sz="1600" dirty="0"/>
              <a:t>Σύνδεσμος: </a:t>
            </a:r>
            <a:r>
              <a:rPr lang="en-US" sz="1600" dirty="0"/>
              <a:t>http://www.garlandscience.com/product/isbn/0815341237. </a:t>
            </a:r>
            <a:r>
              <a:rPr lang="el-GR" sz="1600" dirty="0"/>
              <a:t>Πηγή: </a:t>
            </a:r>
            <a:r>
              <a:rPr lang="en-US" sz="1600" dirty="0" err="1"/>
              <a:t>Immunobiology</a:t>
            </a:r>
            <a:r>
              <a:rPr lang="en-US" sz="1600" dirty="0"/>
              <a:t>, 7ed. Ken Murphy, Paul Travers, Mark </a:t>
            </a:r>
            <a:r>
              <a:rPr lang="en-US" sz="1600" dirty="0" err="1"/>
              <a:t>Walport</a:t>
            </a:r>
            <a:r>
              <a:rPr lang="en-US" sz="1600" dirty="0"/>
              <a:t>, ISBN: 9780815341239.</a:t>
            </a:r>
          </a:p>
          <a:p>
            <a:pPr>
              <a:spcBef>
                <a:spcPts val="600"/>
              </a:spcBef>
            </a:pPr>
            <a:endParaRPr lang="en-US" sz="1600" b="1" dirty="0"/>
          </a:p>
          <a:p>
            <a:pPr>
              <a:spcBef>
                <a:spcPts val="600"/>
              </a:spcBef>
            </a:pPr>
            <a:endParaRPr lang="en-US" sz="1600" b="1" dirty="0"/>
          </a:p>
          <a:p>
            <a:pPr>
              <a:spcBef>
                <a:spcPts val="600"/>
              </a:spcBef>
            </a:pPr>
            <a:endParaRPr lang="en-US" sz="1600" b="1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5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Δύο είδη ανοσίας - Χαρακτηριστικά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Έμφυτη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1057" y="2484664"/>
            <a:ext cx="4343171" cy="435292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l-GR" altLang="en-US" dirty="0">
                <a:cs typeface="Times New Roman" panose="02020603050405020304" pitchFamily="18" charset="0"/>
              </a:rPr>
              <a:t>Παρούσα από τη γέννηση</a:t>
            </a:r>
            <a:endParaRPr lang="en-GB" altLang="en-US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l-GR" altLang="en-US" dirty="0">
                <a:cs typeface="Times New Roman" panose="02020603050405020304" pitchFamily="18" charset="0"/>
              </a:rPr>
              <a:t>Μη-ειδική για συγκεκριμένο </a:t>
            </a:r>
            <a:r>
              <a:rPr lang="el-GR" altLang="en-US" dirty="0" smtClean="0">
                <a:cs typeface="Times New Roman" panose="02020603050405020304" pitchFamily="18" charset="0"/>
              </a:rPr>
              <a:t>παράσιτο.</a:t>
            </a:r>
            <a:endParaRPr lang="en-GB" altLang="en-US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l-GR" altLang="en-US" dirty="0">
                <a:cs typeface="Times New Roman" panose="02020603050405020304" pitchFamily="18" charset="0"/>
              </a:rPr>
              <a:t>Ταχεία ανοσολογική απάντηση σε κάθε </a:t>
            </a:r>
            <a:r>
              <a:rPr lang="el-GR" altLang="en-US" dirty="0" smtClean="0">
                <a:cs typeface="Times New Roman" panose="02020603050405020304" pitchFamily="18" charset="0"/>
              </a:rPr>
              <a:t>έκθεση.</a:t>
            </a:r>
            <a:endParaRPr lang="en-GB" altLang="en-US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l-GR" altLang="en-US" dirty="0" smtClean="0">
                <a:cs typeface="Times New Roman" panose="02020603050405020304" pitchFamily="18" charset="0"/>
              </a:rPr>
              <a:t>Δεν </a:t>
            </a:r>
            <a:r>
              <a:rPr lang="el-GR" altLang="en-US" dirty="0">
                <a:cs typeface="Times New Roman" panose="02020603050405020304" pitchFamily="18" charset="0"/>
              </a:rPr>
              <a:t>απαιτεί προηγούμενη </a:t>
            </a:r>
            <a:r>
              <a:rPr lang="el-GR" altLang="en-US" dirty="0" smtClean="0">
                <a:cs typeface="Times New Roman" panose="02020603050405020304" pitchFamily="18" charset="0"/>
              </a:rPr>
              <a:t>έκθεση.</a:t>
            </a:r>
            <a:r>
              <a:rPr lang="el-GR" altLang="en-US" dirty="0">
                <a:cs typeface="Times New Roman" panose="02020603050405020304" pitchFamily="18" charset="0"/>
              </a:rPr>
              <a:t>				</a:t>
            </a:r>
          </a:p>
          <a:p>
            <a:pPr>
              <a:lnSpc>
                <a:spcPct val="110000"/>
              </a:lnSpc>
            </a:pPr>
            <a:r>
              <a:rPr lang="el-GR" altLang="en-US" dirty="0">
                <a:cs typeface="Times New Roman" panose="02020603050405020304" pitchFamily="18" charset="0"/>
              </a:rPr>
              <a:t>Απουσία ανοσολογικής </a:t>
            </a:r>
            <a:r>
              <a:rPr lang="el-GR" altLang="en-US" dirty="0" smtClean="0">
                <a:cs typeface="Times New Roman" panose="02020603050405020304" pitchFamily="18" charset="0"/>
              </a:rPr>
              <a:t>μνήμης.</a:t>
            </a:r>
            <a:endParaRPr lang="el-GR" altLang="en-US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l-GR" altLang="en-US" dirty="0">
                <a:cs typeface="Times New Roman" panose="02020603050405020304" pitchFamily="18" charset="0"/>
              </a:rPr>
              <a:t>Βελτιώνεται έντονα από την παρουσία επίκτητης </a:t>
            </a:r>
            <a:r>
              <a:rPr lang="el-GR" altLang="en-US" dirty="0" smtClean="0">
                <a:cs typeface="Times New Roman" panose="02020603050405020304" pitchFamily="18" charset="0"/>
              </a:rPr>
              <a:t>ανοσίας.</a:t>
            </a:r>
            <a:endParaRPr lang="el-GR" altLang="en-US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 smtClean="0"/>
              <a:t>Επίκτητη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60118" y="2464253"/>
            <a:ext cx="3887391" cy="3684588"/>
          </a:xfrm>
        </p:spPr>
        <p:txBody>
          <a:bodyPr>
            <a:normAutofit/>
          </a:bodyPr>
          <a:lstStyle/>
          <a:p>
            <a:r>
              <a:rPr lang="el-GR" altLang="en-US" sz="2200" dirty="0">
                <a:cs typeface="Times New Roman" panose="02020603050405020304" pitchFamily="18" charset="0"/>
              </a:rPr>
              <a:t>Παρούσα μετά από </a:t>
            </a:r>
            <a:r>
              <a:rPr lang="el-GR" altLang="en-US" sz="2200" dirty="0" smtClean="0">
                <a:cs typeface="Times New Roman" panose="02020603050405020304" pitchFamily="18" charset="0"/>
              </a:rPr>
              <a:t>έκθεση.</a:t>
            </a:r>
            <a:endParaRPr lang="el-GR" altLang="en-US" sz="2200" dirty="0">
              <a:cs typeface="Times New Roman" panose="02020603050405020304" pitchFamily="18" charset="0"/>
            </a:endParaRPr>
          </a:p>
          <a:p>
            <a:r>
              <a:rPr lang="el-GR" altLang="en-US" sz="2200" dirty="0" smtClean="0">
                <a:cs typeface="Times New Roman" panose="02020603050405020304" pitchFamily="18" charset="0"/>
              </a:rPr>
              <a:t>Εξειδικευμένη.</a:t>
            </a:r>
            <a:endParaRPr lang="el-GR" altLang="en-US" sz="2200" dirty="0">
              <a:cs typeface="Times New Roman" panose="02020603050405020304" pitchFamily="18" charset="0"/>
            </a:endParaRPr>
          </a:p>
          <a:p>
            <a:r>
              <a:rPr lang="el-GR" altLang="en-US" sz="2200" dirty="0">
                <a:cs typeface="Times New Roman" panose="02020603050405020304" pitchFamily="18" charset="0"/>
              </a:rPr>
              <a:t>Παρουσία ανοσολογικής </a:t>
            </a:r>
            <a:r>
              <a:rPr lang="el-GR" altLang="en-US" sz="2200" dirty="0" smtClean="0">
                <a:cs typeface="Times New Roman" panose="02020603050405020304" pitchFamily="18" charset="0"/>
              </a:rPr>
              <a:t>μνήμης.</a:t>
            </a:r>
            <a:endParaRPr lang="el-GR" altLang="en-US" sz="2200" dirty="0">
              <a:cs typeface="Times New Roman" panose="02020603050405020304" pitchFamily="18" charset="0"/>
            </a:endParaRPr>
          </a:p>
          <a:p>
            <a:r>
              <a:rPr lang="el-GR" altLang="en-US" sz="2200" dirty="0">
                <a:cs typeface="Times New Roman" panose="02020603050405020304" pitchFamily="18" charset="0"/>
              </a:rPr>
              <a:t>Αργή πρώτη ανοσολογική </a:t>
            </a:r>
            <a:r>
              <a:rPr lang="el-GR" altLang="en-US" sz="2200" dirty="0" smtClean="0">
                <a:cs typeface="Times New Roman" panose="02020603050405020304" pitchFamily="18" charset="0"/>
              </a:rPr>
              <a:t>απάντηση.</a:t>
            </a:r>
            <a:endParaRPr lang="el-GR" altLang="en-US" sz="2200" dirty="0">
              <a:cs typeface="Times New Roman" panose="02020603050405020304" pitchFamily="18" charset="0"/>
            </a:endParaRPr>
          </a:p>
          <a:p>
            <a:r>
              <a:rPr lang="el-GR" altLang="en-US" sz="2200" dirty="0">
                <a:cs typeface="Times New Roman" panose="02020603050405020304" pitchFamily="18" charset="0"/>
              </a:rPr>
              <a:t>Ταχεία δεύτερη ανοσολογική </a:t>
            </a:r>
            <a:r>
              <a:rPr lang="el-GR" altLang="en-US" sz="2200" dirty="0" smtClean="0">
                <a:cs typeface="Times New Roman" panose="02020603050405020304" pitchFamily="18" charset="0"/>
              </a:rPr>
              <a:t>απάντηση.</a:t>
            </a:r>
            <a:endParaRPr lang="el-GR" altLang="en-US" sz="2200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51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Ανοσία – Γενικά 2/2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Έμφυτη Ανοσία – Βασικά Στοιχεία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1057" y="2484664"/>
            <a:ext cx="4343171" cy="4352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n-US" sz="2200" dirty="0">
                <a:cs typeface="Times New Roman" panose="02020603050405020304" pitchFamily="18" charset="0"/>
              </a:rPr>
              <a:t>Φαγοκύτταρα που </a:t>
            </a:r>
            <a:r>
              <a:rPr lang="el-GR" altLang="en-US" sz="2200" dirty="0" err="1">
                <a:cs typeface="Times New Roman" panose="02020603050405020304" pitchFamily="18" charset="0"/>
              </a:rPr>
              <a:t>δρούν</a:t>
            </a:r>
            <a:r>
              <a:rPr lang="el-GR" altLang="en-US" sz="2200" dirty="0">
                <a:cs typeface="Times New Roman" panose="02020603050405020304" pitchFamily="18" charset="0"/>
              </a:rPr>
              <a:t>: </a:t>
            </a:r>
          </a:p>
          <a:p>
            <a:pPr>
              <a:buFontTx/>
              <a:buAutoNum type="arabicParenR"/>
            </a:pPr>
            <a:r>
              <a:rPr lang="el-GR" altLang="en-US" sz="2200" dirty="0">
                <a:cs typeface="Times New Roman" panose="02020603050405020304" pitchFamily="18" charset="0"/>
              </a:rPr>
              <a:t>Αναγνωρίζοντας ότι δεν ανήκει στον οργανισμό (</a:t>
            </a:r>
            <a:r>
              <a:rPr lang="en-GB" altLang="en-US" sz="2200" dirty="0" err="1">
                <a:cs typeface="Times New Roman" panose="02020603050405020304" pitchFamily="18" charset="0"/>
              </a:rPr>
              <a:t>nonself</a:t>
            </a:r>
            <a:r>
              <a:rPr lang="en-GB" altLang="en-US" sz="2200" dirty="0"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AutoNum type="arabicParenR"/>
            </a:pPr>
            <a:r>
              <a:rPr lang="el-GR" altLang="en-US" sz="2200" dirty="0">
                <a:cs typeface="Times New Roman" panose="02020603050405020304" pitchFamily="18" charset="0"/>
              </a:rPr>
              <a:t>Κάνοντας φαγοκυττάρωση</a:t>
            </a:r>
          </a:p>
          <a:p>
            <a:pPr algn="ctr">
              <a:buFontTx/>
              <a:buAutoNum type="arabicParenR"/>
            </a:pPr>
            <a:endParaRPr lang="el-G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 smtClean="0"/>
              <a:t>Επίκτητη Ανοσία – Βασικά Στοιχεία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60118" y="2464253"/>
            <a:ext cx="3887391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n-US" sz="2200" dirty="0">
                <a:cs typeface="Times New Roman" panose="02020603050405020304" pitchFamily="18" charset="0"/>
              </a:rPr>
              <a:t>Διακρίνεται σε: </a:t>
            </a:r>
          </a:p>
          <a:p>
            <a:r>
              <a:rPr lang="el-GR" altLang="en-US" sz="2200" dirty="0" err="1">
                <a:cs typeface="Times New Roman" panose="02020603050405020304" pitchFamily="18" charset="0"/>
              </a:rPr>
              <a:t>Χυμική</a:t>
            </a:r>
            <a:r>
              <a:rPr lang="el-GR" altLang="en-US" sz="2200" dirty="0">
                <a:cs typeface="Times New Roman" panose="02020603050405020304" pitchFamily="18" charset="0"/>
              </a:rPr>
              <a:t> απάντηση: Περιλαμβάνει τα Β κύτταρα, τα Τ κύτταρα και τις </a:t>
            </a:r>
            <a:r>
              <a:rPr lang="el-GR" altLang="en-US" sz="2200" dirty="0" err="1">
                <a:cs typeface="Times New Roman" panose="02020603050405020304" pitchFamily="18" charset="0"/>
              </a:rPr>
              <a:t>ανοσοσφαιρίνες</a:t>
            </a:r>
            <a:r>
              <a:rPr lang="el-GR" altLang="en-US" sz="2200" dirty="0">
                <a:cs typeface="Times New Roman" panose="02020603050405020304" pitchFamily="18" charset="0"/>
              </a:rPr>
              <a:t> (</a:t>
            </a:r>
            <a:r>
              <a:rPr lang="el-GR" altLang="en-US" sz="2200" dirty="0" smtClean="0">
                <a:cs typeface="Times New Roman" panose="02020603050405020304" pitchFamily="18" charset="0"/>
              </a:rPr>
              <a:t>αντισώματα) .</a:t>
            </a:r>
            <a:endParaRPr lang="el-GR" altLang="en-US" sz="2200" dirty="0">
              <a:cs typeface="Times New Roman" panose="02020603050405020304" pitchFamily="18" charset="0"/>
            </a:endParaRPr>
          </a:p>
          <a:p>
            <a:r>
              <a:rPr lang="el-GR" altLang="en-US" sz="2200" dirty="0">
                <a:cs typeface="Times New Roman" panose="02020603050405020304" pitchFamily="18" charset="0"/>
              </a:rPr>
              <a:t>Κυτταρική απάντηση: Περιλαμβάνει τα Τ κύτταρα και όχι τις </a:t>
            </a:r>
            <a:r>
              <a:rPr lang="el-GR" altLang="en-US" sz="2200" dirty="0" err="1" smtClean="0">
                <a:cs typeface="Times New Roman" panose="02020603050405020304" pitchFamily="18" charset="0"/>
              </a:rPr>
              <a:t>ανοσοσφαιρίνες</a:t>
            </a:r>
            <a:r>
              <a:rPr lang="el-GR" altLang="en-US" sz="2200" dirty="0" smtClean="0">
                <a:cs typeface="Times New Roman" panose="02020603050405020304" pitchFamily="18" charset="0"/>
              </a:rPr>
              <a:t>.</a:t>
            </a:r>
            <a:r>
              <a:rPr lang="el-GR" altLang="en-US" sz="2200" dirty="0">
                <a:cs typeface="Times New Roman" panose="02020603050405020304" pitchFamily="18" charset="0"/>
              </a:rPr>
              <a:t>	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56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8993" y="189276"/>
            <a:ext cx="8515350" cy="1325563"/>
          </a:xfrm>
        </p:spPr>
        <p:txBody>
          <a:bodyPr>
            <a:noAutofit/>
          </a:bodyPr>
          <a:lstStyle/>
          <a:p>
            <a:r>
              <a:rPr lang="el-GR" altLang="en-US" sz="3600" dirty="0">
                <a:cs typeface="Times New Roman" panose="02020603050405020304" pitchFamily="18" charset="0"/>
              </a:rPr>
              <a:t>Έμφυτη Ανοσία-Άμυνα σε πολλές βαθμίδες</a:t>
            </a:r>
            <a:r>
              <a:rPr lang="en-GB" altLang="en-US" sz="3600" dirty="0">
                <a:cs typeface="Times New Roman" panose="02020603050405020304" pitchFamily="18" charset="0"/>
              </a:rPr>
              <a:t/>
            </a:r>
            <a:br>
              <a:rPr lang="en-GB" altLang="en-US" sz="3600" dirty="0">
                <a:cs typeface="Times New Roman" panose="02020603050405020304" pitchFamily="18" charset="0"/>
              </a:rPr>
            </a:br>
            <a:r>
              <a:rPr lang="el-GR" altLang="en-US" sz="3600" dirty="0" smtClean="0">
                <a:cs typeface="Times New Roman" panose="02020603050405020304" pitchFamily="18" charset="0"/>
              </a:rPr>
              <a:t>Αδιαπέραστες επιφάνειες</a:t>
            </a:r>
            <a:endParaRPr lang="en-US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628650" y="1506175"/>
            <a:ext cx="5631473" cy="463594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l-GR" altLang="en-US" sz="2900" dirty="0">
                <a:cs typeface="Times New Roman" panose="02020603050405020304" pitchFamily="18" charset="0"/>
              </a:rPr>
              <a:t>Οι σκληρές, </a:t>
            </a:r>
            <a:r>
              <a:rPr lang="el-GR" altLang="en-US" sz="2900" dirty="0" err="1">
                <a:cs typeface="Times New Roman" panose="02020603050405020304" pitchFamily="18" charset="0"/>
              </a:rPr>
              <a:t>κερατινοποιημένες</a:t>
            </a:r>
            <a:r>
              <a:rPr lang="el-GR" altLang="en-US" sz="2900" dirty="0">
                <a:cs typeface="Times New Roman" panose="02020603050405020304" pitchFamily="18" charset="0"/>
              </a:rPr>
              <a:t> επιφάνειες της επιδερμίδας και τα περιβλήματα της</a:t>
            </a:r>
            <a:endParaRPr lang="en-GB" altLang="en-US" sz="2900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l-GR" altLang="en-US" sz="2900" dirty="0">
                <a:cs typeface="Times New Roman" panose="02020603050405020304" pitchFamily="18" charset="0"/>
              </a:rPr>
              <a:t>Η </a:t>
            </a:r>
            <a:r>
              <a:rPr lang="el-GR" altLang="en-US" sz="2900" dirty="0" err="1">
                <a:cs typeface="Times New Roman" panose="02020603050405020304" pitchFamily="18" charset="0"/>
              </a:rPr>
              <a:t>μικροχλωρίδα</a:t>
            </a:r>
            <a:r>
              <a:rPr lang="el-GR" altLang="en-US" sz="2900" dirty="0">
                <a:cs typeface="Times New Roman" panose="02020603050405020304" pitchFamily="18" charset="0"/>
              </a:rPr>
              <a:t> των εσωτερικών οργάνων (έντερο) </a:t>
            </a:r>
          </a:p>
          <a:p>
            <a:pPr>
              <a:lnSpc>
                <a:spcPct val="110000"/>
              </a:lnSpc>
            </a:pPr>
            <a:r>
              <a:rPr lang="el-GR" altLang="en-US" sz="2900" dirty="0">
                <a:cs typeface="Times New Roman" panose="02020603050405020304" pitchFamily="18" charset="0"/>
              </a:rPr>
              <a:t>Οι εκκρίσεις των εξωκρινών αδένων </a:t>
            </a:r>
          </a:p>
          <a:p>
            <a:pPr>
              <a:lnSpc>
                <a:spcPct val="110000"/>
              </a:lnSpc>
            </a:pPr>
            <a:r>
              <a:rPr lang="el-GR" altLang="en-US" sz="2900" dirty="0">
                <a:cs typeface="Times New Roman" panose="02020603050405020304" pitchFamily="18" charset="0"/>
              </a:rPr>
              <a:t>Τα στρώματα βλέννας στις εξωτερικές επιφάνειες που περιέχουν: </a:t>
            </a:r>
            <a:endParaRPr lang="en-GB" altLang="en-US" sz="2900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l-GR" altLang="en-US" sz="2900" b="1" dirty="0" err="1">
                <a:cs typeface="Times New Roman" panose="02020603050405020304" pitchFamily="18" charset="0"/>
              </a:rPr>
              <a:t>Ανοσοσφαιρίνη</a:t>
            </a:r>
            <a:r>
              <a:rPr lang="el-GR" altLang="en-US" sz="2900" b="1" dirty="0">
                <a:cs typeface="Times New Roman" panose="02020603050405020304" pitchFamily="18" charset="0"/>
              </a:rPr>
              <a:t> Α, </a:t>
            </a:r>
            <a:r>
              <a:rPr lang="el-GR" altLang="en-US" sz="2900" dirty="0">
                <a:cs typeface="Times New Roman" panose="02020603050405020304" pitchFamily="18" charset="0"/>
              </a:rPr>
              <a:t>μια εκκρινόμενη μορφή </a:t>
            </a:r>
            <a:r>
              <a:rPr lang="el-GR" altLang="en-US" sz="2900" dirty="0" err="1">
                <a:cs typeface="Times New Roman" panose="02020603050405020304" pitchFamily="18" charset="0"/>
              </a:rPr>
              <a:t>ανοσοσφαιρίνης</a:t>
            </a:r>
            <a:r>
              <a:rPr lang="el-GR" altLang="en-US" sz="2900" dirty="0">
                <a:cs typeface="Times New Roman" panose="02020603050405020304" pitchFamily="18" charset="0"/>
              </a:rPr>
              <a:t> στη βλέννα του εντερικού επιθηλίου και των εξωκρινών αδένων.</a:t>
            </a:r>
          </a:p>
          <a:p>
            <a:pPr>
              <a:lnSpc>
                <a:spcPct val="110000"/>
              </a:lnSpc>
            </a:pPr>
            <a:r>
              <a:rPr lang="el-GR" altLang="en-US" sz="2900" b="1" dirty="0" err="1">
                <a:cs typeface="Times New Roman" panose="02020603050405020304" pitchFamily="18" charset="0"/>
              </a:rPr>
              <a:t>Λυσοζύμη</a:t>
            </a:r>
            <a:r>
              <a:rPr lang="el-GR" altLang="en-US" sz="2900" dirty="0">
                <a:cs typeface="Times New Roman" panose="02020603050405020304" pitchFamily="18" charset="0"/>
              </a:rPr>
              <a:t>, μια πρωτεΐνη (</a:t>
            </a:r>
            <a:r>
              <a:rPr lang="el-GR" altLang="en-US" sz="2900" dirty="0" err="1">
                <a:cs typeface="Times New Roman" panose="02020603050405020304" pitchFamily="18" charset="0"/>
              </a:rPr>
              <a:t>Μορ</a:t>
            </a:r>
            <a:r>
              <a:rPr lang="el-GR" altLang="en-US" sz="2900" dirty="0">
                <a:cs typeface="Times New Roman" panose="02020603050405020304" pitchFamily="18" charset="0"/>
              </a:rPr>
              <a:t>. </a:t>
            </a:r>
            <a:r>
              <a:rPr lang="el-GR" altLang="en-US" sz="2900" dirty="0" err="1">
                <a:cs typeface="Times New Roman" panose="02020603050405020304" pitchFamily="18" charset="0"/>
              </a:rPr>
              <a:t>Βαρ</a:t>
            </a:r>
            <a:r>
              <a:rPr lang="el-GR" altLang="en-US" sz="2900" dirty="0">
                <a:cs typeface="Times New Roman" panose="02020603050405020304" pitchFamily="18" charset="0"/>
              </a:rPr>
              <a:t>. 1</a:t>
            </a:r>
            <a:r>
              <a:rPr lang="en-GB" altLang="en-US" sz="2900" dirty="0">
                <a:cs typeface="Times New Roman" panose="02020603050405020304" pitchFamily="18" charset="0"/>
              </a:rPr>
              <a:t>7</a:t>
            </a:r>
            <a:r>
              <a:rPr lang="el-GR" altLang="en-US" sz="2900" dirty="0">
                <a:cs typeface="Times New Roman" panose="02020603050405020304" pitchFamily="18" charset="0"/>
              </a:rPr>
              <a:t> </a:t>
            </a:r>
            <a:r>
              <a:rPr lang="en-GB" altLang="en-US" sz="2900" dirty="0" err="1">
                <a:cs typeface="Times New Roman" panose="02020603050405020304" pitchFamily="18" charset="0"/>
              </a:rPr>
              <a:t>kDa</a:t>
            </a:r>
            <a:r>
              <a:rPr lang="en-GB" altLang="en-US" sz="2900" dirty="0">
                <a:cs typeface="Times New Roman" panose="02020603050405020304" pitchFamily="18" charset="0"/>
              </a:rPr>
              <a:t>) </a:t>
            </a:r>
            <a:r>
              <a:rPr lang="el-GR" altLang="en-US" sz="2900" dirty="0">
                <a:cs typeface="Times New Roman" panose="02020603050405020304" pitchFamily="18" charset="0"/>
              </a:rPr>
              <a:t>που διασπά τους δεσμούς υδατανθράκων στις </a:t>
            </a:r>
            <a:r>
              <a:rPr lang="el-GR" altLang="en-US" sz="2900" dirty="0" err="1">
                <a:cs typeface="Times New Roman" panose="02020603050405020304" pitchFamily="18" charset="0"/>
              </a:rPr>
              <a:t>πεπτιδογλυκάνες</a:t>
            </a:r>
            <a:r>
              <a:rPr lang="el-GR" altLang="en-US" sz="2900" dirty="0">
                <a:cs typeface="Times New Roman" panose="02020603050405020304" pitchFamily="18" charset="0"/>
              </a:rPr>
              <a:t> που βρίσκονται στην επιφάνεια των βακτηρίων 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7015962" y="4689230"/>
            <a:ext cx="1268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l-GR" altLang="en-US" sz="2000" b="1" dirty="0" err="1">
                <a:latin typeface="+mn-lt"/>
                <a:cs typeface="Times New Roman" panose="02020603050405020304" pitchFamily="18" charset="0"/>
              </a:rPr>
              <a:t>Λυσοζύμη</a:t>
            </a:r>
            <a:endParaRPr lang="en-US" altLang="en-US" sz="20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780" y="2352142"/>
            <a:ext cx="2337088" cy="2337088"/>
          </a:xfrm>
        </p:spPr>
      </p:pic>
      <p:sp>
        <p:nvSpPr>
          <p:cNvPr id="2" name="TextBox 1"/>
          <p:cNvSpPr txBox="1"/>
          <p:nvPr/>
        </p:nvSpPr>
        <p:spPr>
          <a:xfrm>
            <a:off x="8383743" y="430595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837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1548" y="351609"/>
            <a:ext cx="8515350" cy="1325563"/>
          </a:xfrm>
        </p:spPr>
        <p:txBody>
          <a:bodyPr>
            <a:noAutofit/>
          </a:bodyPr>
          <a:lstStyle/>
          <a:p>
            <a:r>
              <a:rPr lang="el-GR" altLang="en-US" sz="3600" dirty="0">
                <a:cs typeface="Times New Roman" panose="02020603050405020304" pitchFamily="18" charset="0"/>
              </a:rPr>
              <a:t>Έμφυτη Ανοσία-Άμυνα σε πολλές βαθμίδες</a:t>
            </a:r>
            <a:r>
              <a:rPr lang="en-GB" altLang="en-US" sz="3600" dirty="0">
                <a:cs typeface="Times New Roman" panose="02020603050405020304" pitchFamily="18" charset="0"/>
              </a:rPr>
              <a:t/>
            </a:r>
            <a:br>
              <a:rPr lang="en-GB" altLang="en-US" sz="3600" dirty="0">
                <a:cs typeface="Times New Roman" panose="02020603050405020304" pitchFamily="18" charset="0"/>
              </a:rPr>
            </a:br>
            <a:r>
              <a:rPr lang="el-GR" altLang="en-US" sz="3600" dirty="0" err="1">
                <a:cs typeface="Times New Roman" panose="02020603050405020304" pitchFamily="18" charset="0"/>
              </a:rPr>
              <a:t>Πρωτείνες</a:t>
            </a:r>
            <a:r>
              <a:rPr lang="el-GR" altLang="en-US" sz="3600" dirty="0">
                <a:cs typeface="Times New Roman" panose="02020603050405020304" pitchFamily="18" charset="0"/>
              </a:rPr>
              <a:t>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σήματα 1/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2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l-GR" altLang="en-US" sz="2800" b="1" dirty="0" err="1">
                <a:cs typeface="Times New Roman" panose="02020603050405020304" pitchFamily="18" charset="0"/>
              </a:rPr>
              <a:t>Ιντερφερόνες</a:t>
            </a:r>
            <a:r>
              <a:rPr lang="el-GR" altLang="en-US" sz="2800" b="1" dirty="0">
                <a:cs typeface="Times New Roman" panose="02020603050405020304" pitchFamily="18" charset="0"/>
              </a:rPr>
              <a:t>: </a:t>
            </a:r>
            <a:r>
              <a:rPr lang="el-GR" altLang="en-US" sz="2800" dirty="0">
                <a:cs typeface="Times New Roman" panose="02020603050405020304" pitchFamily="18" charset="0"/>
              </a:rPr>
              <a:t>Κατηγορία </a:t>
            </a:r>
            <a:r>
              <a:rPr lang="el-GR" altLang="en-US" sz="2800" dirty="0" err="1">
                <a:cs typeface="Times New Roman" panose="02020603050405020304" pitchFamily="18" charset="0"/>
              </a:rPr>
              <a:t>γλυκοπρωτεϊνών</a:t>
            </a:r>
            <a:r>
              <a:rPr lang="el-GR" altLang="en-US" sz="2800" dirty="0">
                <a:cs typeface="Times New Roman" panose="02020603050405020304" pitchFamily="18" charset="0"/>
              </a:rPr>
              <a:t> που ανήκουν στις </a:t>
            </a:r>
            <a:r>
              <a:rPr lang="el-GR" altLang="en-US" sz="2800" b="1" dirty="0" err="1">
                <a:cs typeface="Times New Roman" panose="02020603050405020304" pitchFamily="18" charset="0"/>
              </a:rPr>
              <a:t>κυτοκίνες</a:t>
            </a:r>
            <a:r>
              <a:rPr lang="el-GR" altLang="en-US" sz="2800" b="1" dirty="0">
                <a:cs typeface="Times New Roman" panose="02020603050405020304" pitchFamily="18" charset="0"/>
              </a:rPr>
              <a:t> </a:t>
            </a:r>
            <a:r>
              <a:rPr lang="el-GR" altLang="en-US" sz="2800" dirty="0">
                <a:cs typeface="Times New Roman" panose="02020603050405020304" pitchFamily="18" charset="0"/>
              </a:rPr>
              <a:t>και εκκρίνονται από κύτταρα των </a:t>
            </a:r>
            <a:r>
              <a:rPr lang="el-GR" altLang="en-US" sz="2800" dirty="0" err="1">
                <a:cs typeface="Times New Roman" panose="02020603050405020304" pitchFamily="18" charset="0"/>
              </a:rPr>
              <a:t>Σπονδυλοζώων</a:t>
            </a:r>
            <a:r>
              <a:rPr lang="el-GR" altLang="en-US" sz="2800" dirty="0">
                <a:cs typeface="Times New Roman" panose="02020603050405020304" pitchFamily="18" charset="0"/>
              </a:rPr>
              <a:t> σαν απάντηση στην παρουσία παθογόνων (και ιών). Επιτρέπουν την επικοινωνία μεταξύ των κυττάρων του ανοσοποιητικού συστήματος (</a:t>
            </a:r>
            <a:r>
              <a:rPr lang="el-GR" altLang="en-US" sz="2800" b="1" dirty="0">
                <a:cs typeface="Times New Roman" panose="02020603050405020304" pitchFamily="18" charset="0"/>
              </a:rPr>
              <a:t>φυσικά φονικά (ΝΚ) κύτταρα </a:t>
            </a:r>
            <a:r>
              <a:rPr lang="el-GR" altLang="en-US" sz="2800" dirty="0">
                <a:cs typeface="Times New Roman" panose="02020603050405020304" pitchFamily="18" charset="0"/>
              </a:rPr>
              <a:t>και </a:t>
            </a:r>
            <a:r>
              <a:rPr lang="el-GR" altLang="en-US" sz="2800" b="1" dirty="0" err="1">
                <a:cs typeface="Times New Roman" panose="02020603050405020304" pitchFamily="18" charset="0"/>
              </a:rPr>
              <a:t>μακροφάγα</a:t>
            </a:r>
            <a:r>
              <a:rPr lang="el-GR" altLang="en-US" sz="2800" b="1" dirty="0">
                <a:cs typeface="Times New Roman" panose="02020603050405020304" pitchFamily="18" charset="0"/>
              </a:rPr>
              <a:t>).</a:t>
            </a:r>
            <a:endParaRPr lang="en-GB" altLang="en-US" sz="2800" b="1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l-GR" altLang="en-US" sz="2800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l-GR" altLang="en-US" sz="2800" b="1" dirty="0">
                <a:cs typeface="Times New Roman" panose="02020603050405020304" pitchFamily="18" charset="0"/>
              </a:rPr>
              <a:t>Παράγων νέκρωσης καρκινικών όγκων</a:t>
            </a:r>
            <a:r>
              <a:rPr lang="en-GB" altLang="en-US" sz="2800" b="1" dirty="0">
                <a:cs typeface="Times New Roman" panose="02020603050405020304" pitchFamily="18" charset="0"/>
              </a:rPr>
              <a:t> (TNF</a:t>
            </a:r>
            <a:r>
              <a:rPr lang="en-GB" altLang="en-US" sz="2800" dirty="0">
                <a:cs typeface="Times New Roman" panose="02020603050405020304" pitchFamily="18" charset="0"/>
              </a:rPr>
              <a:t>)</a:t>
            </a:r>
            <a:r>
              <a:rPr lang="el-GR" altLang="en-US" sz="2800" dirty="0">
                <a:cs typeface="Times New Roman" panose="02020603050405020304" pitchFamily="18" charset="0"/>
              </a:rPr>
              <a:t> </a:t>
            </a:r>
            <a:r>
              <a:rPr lang="en-GB" altLang="en-US" sz="2800" dirty="0">
                <a:cs typeface="Times New Roman" panose="02020603050405020304" pitchFamily="18" charset="0"/>
              </a:rPr>
              <a:t>(M</a:t>
            </a:r>
            <a:r>
              <a:rPr lang="el-GR" altLang="en-US" sz="2800" dirty="0" err="1">
                <a:cs typeface="Times New Roman" panose="02020603050405020304" pitchFamily="18" charset="0"/>
              </a:rPr>
              <a:t>ορ</a:t>
            </a:r>
            <a:r>
              <a:rPr lang="el-GR" altLang="en-US" sz="2800" dirty="0">
                <a:cs typeface="Times New Roman" panose="02020603050405020304" pitchFamily="18" charset="0"/>
              </a:rPr>
              <a:t>. Βάρος 26 </a:t>
            </a:r>
            <a:r>
              <a:rPr lang="en-GB" altLang="en-US" sz="2800" dirty="0" err="1">
                <a:cs typeface="Times New Roman" panose="02020603050405020304" pitchFamily="18" charset="0"/>
              </a:rPr>
              <a:t>kDa</a:t>
            </a:r>
            <a:r>
              <a:rPr lang="en-GB" altLang="en-US" sz="2800" dirty="0">
                <a:cs typeface="Times New Roman" panose="02020603050405020304" pitchFamily="18" charset="0"/>
              </a:rPr>
              <a:t>)</a:t>
            </a:r>
            <a:r>
              <a:rPr lang="el-GR" altLang="en-US" sz="2800" dirty="0">
                <a:cs typeface="Times New Roman" panose="02020603050405020304" pitchFamily="18" charset="0"/>
              </a:rPr>
              <a:t>: Παράγεται από τα</a:t>
            </a:r>
            <a:r>
              <a:rPr lang="el-GR" altLang="en-US" sz="2800" b="1" dirty="0">
                <a:cs typeface="Times New Roman" panose="02020603050405020304" pitchFamily="18" charset="0"/>
              </a:rPr>
              <a:t> </a:t>
            </a:r>
            <a:r>
              <a:rPr lang="el-GR" altLang="en-US" sz="2800" b="1" dirty="0" err="1">
                <a:cs typeface="Times New Roman" panose="02020603050405020304" pitchFamily="18" charset="0"/>
              </a:rPr>
              <a:t>μακροφάγα</a:t>
            </a:r>
            <a:r>
              <a:rPr lang="el-GR" altLang="en-US" sz="2800" b="1" dirty="0">
                <a:cs typeface="Times New Roman" panose="02020603050405020304" pitchFamily="18" charset="0"/>
              </a:rPr>
              <a:t> </a:t>
            </a:r>
            <a:r>
              <a:rPr lang="el-GR" altLang="en-US" sz="2800" dirty="0">
                <a:cs typeface="Times New Roman" panose="02020603050405020304" pitchFamily="18" charset="0"/>
              </a:rPr>
              <a:t>και προκαλεί </a:t>
            </a:r>
            <a:r>
              <a:rPr lang="el-GR" altLang="en-US" sz="2800" b="1" dirty="0">
                <a:cs typeface="Times New Roman" panose="02020603050405020304" pitchFamily="18" charset="0"/>
              </a:rPr>
              <a:t>πυρετό</a:t>
            </a:r>
            <a:r>
              <a:rPr lang="el-GR" altLang="en-US" sz="2800" dirty="0">
                <a:cs typeface="Times New Roman" panose="02020603050405020304" pitchFamily="18" charset="0"/>
              </a:rPr>
              <a:t>, κυτταρική απόπτωση, φαγοκυττάρωση (βλέπε παρακάτω) και </a:t>
            </a:r>
            <a:r>
              <a:rPr lang="el-GR" altLang="en-US" sz="2800" b="1" dirty="0">
                <a:cs typeface="Times New Roman" panose="02020603050405020304" pitchFamily="18" charset="0"/>
              </a:rPr>
              <a:t>φλεγμονή </a:t>
            </a:r>
            <a:r>
              <a:rPr lang="el-GR" altLang="en-US" sz="2800" dirty="0">
                <a:cs typeface="Times New Roman" panose="02020603050405020304" pitchFamily="18" charset="0"/>
              </a:rPr>
              <a:t>(παραγωγή </a:t>
            </a:r>
            <a:r>
              <a:rPr lang="el-GR" altLang="en-US" sz="2800" dirty="0" err="1">
                <a:cs typeface="Times New Roman" panose="02020603050405020304" pitchFamily="18" charset="0"/>
              </a:rPr>
              <a:t>προσταγλανδινών</a:t>
            </a:r>
            <a:r>
              <a:rPr lang="el-GR" altLang="en-US" sz="2800" dirty="0">
                <a:cs typeface="Times New Roman" panose="02020603050405020304" pitchFamily="18" charset="0"/>
              </a:rPr>
              <a:t>).</a:t>
            </a:r>
          </a:p>
          <a:p>
            <a:r>
              <a:rPr lang="el-GR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Αισθήσεις (Διάλεξη 1η)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736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Θέμα του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1.pptx" id="{384095AA-3FED-4702-B384-88A1E9625162}" vid="{8E3B2130-187F-4ED6-B635-B15099330E8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TEMPLATE1a</Template>
  <TotalTime>1194</TotalTime>
  <Words>4200</Words>
  <Application>Microsoft Office PowerPoint</Application>
  <PresentationFormat>On-screen Show (4:3)</PresentationFormat>
  <Paragraphs>462</Paragraphs>
  <Slides>54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Arial</vt:lpstr>
      <vt:lpstr>Calibri</vt:lpstr>
      <vt:lpstr>ＭＳ Ｐゴシック</vt:lpstr>
      <vt:lpstr>ＭＳ Ｐゴシック</vt:lpstr>
      <vt:lpstr>Tahoma</vt:lpstr>
      <vt:lpstr>Times New Roman</vt:lpstr>
      <vt:lpstr>Webdings</vt:lpstr>
      <vt:lpstr>Wingdings</vt:lpstr>
      <vt:lpstr>Θέμα του Office</vt:lpstr>
      <vt:lpstr>Zωολογία ΙΙ</vt:lpstr>
      <vt:lpstr>Ανοσία</vt:lpstr>
      <vt:lpstr>Σκοπός της διάλεξης</vt:lpstr>
      <vt:lpstr>Προσδοκώμενα αποτελέσματα</vt:lpstr>
      <vt:lpstr>Ανοσία – Γενικά 1/2</vt:lpstr>
      <vt:lpstr>Δύο είδη ανοσίας - Χαρακτηριστικά</vt:lpstr>
      <vt:lpstr>Ανοσία – Γενικά 2/2</vt:lpstr>
      <vt:lpstr>Έμφυτη Ανοσία-Άμυνα σε πολλές βαθμίδες Αδιαπέραστες επιφάνειες</vt:lpstr>
      <vt:lpstr>Έμφυτη Ανοσία-Άμυνα σε πολλές βαθμίδες Πρωτείνες σήματα 1/2</vt:lpstr>
      <vt:lpstr>Έμφυτη Ανοσία-Άμυνα σε πολλές βαθμίδες Πρωτείνες σήματα 2/2</vt:lpstr>
      <vt:lpstr>Έμφυτη Ανοσία-Άμυνα σε πολλές βαθμίδες Πρωτεϊνικά σύμπλοκα</vt:lpstr>
      <vt:lpstr>Έμφυτη Ανοσία-Άμυνα σε πολλές βαθμίδες Αντιμικροβιακά πεπτίδια 1/2</vt:lpstr>
      <vt:lpstr>Έμφυτη Ανοσία-Άμυνα σε πολλές βαθμίδες Αντιμικροβιακά πεπτίδια 2/2</vt:lpstr>
      <vt:lpstr>Έμφυτη Ανοσία-Άμυνα σε πολλές βαθμίδες Φαγοκυττάρωση 1/2</vt:lpstr>
      <vt:lpstr>Έμφυτη Ανοσία-Άμυνα σε πολλές βαθμίδες Φαγοκυττάρωση 2/2</vt:lpstr>
      <vt:lpstr>Κύτταρα έμφυτης - επίκτητης ανοσίας</vt:lpstr>
      <vt:lpstr>Φλεγμονή</vt:lpstr>
      <vt:lpstr>Η διαδικασία της φλεγμονής</vt:lpstr>
      <vt:lpstr>Διακρίνονται 4 εκδηλώσεις της φλεγμονής  1/2</vt:lpstr>
      <vt:lpstr>Διακρίνονται 4 εκδηλώσεις της φλεγμονής  2/2</vt:lpstr>
      <vt:lpstr>Σύγκριση ανοσολογικών μηχανισμών Σπονδυλοζώων - Ασπονδύλων</vt:lpstr>
      <vt:lpstr>Έμφυτη ανοσία Ασπονδύλων 1/2</vt:lpstr>
      <vt:lpstr>Έμφυτη ανοσία Ασπονδύλων 2/2</vt:lpstr>
      <vt:lpstr>Εξέλιξη ανοσολογικών μηχανισμών</vt:lpstr>
      <vt:lpstr>Εξέλιξη ανοσολογικών μηχανισμών 1/3</vt:lpstr>
      <vt:lpstr>Εξέλιξη ανοσολογικών μηχανισμών 2/3</vt:lpstr>
      <vt:lpstr>Εξέλιξη ανοσολογικών μηχανισμών 3/3</vt:lpstr>
      <vt:lpstr>Εξέλιξη ανοσολογικών μηχανισμών Εξέλιξη της έμφυτης ανοσίας 1/7</vt:lpstr>
      <vt:lpstr>Εξέλιξη ανοσολογικών μηχανισμών Εξέλιξη της έμφυτης ανοσίας 2/7</vt:lpstr>
      <vt:lpstr>Εξέλιξη ανοσολογικών μηχανισμών Εξέλιξη της έμφυτης ανοσίας 3/7</vt:lpstr>
      <vt:lpstr>Εξέλιξη ανοσολογικών μηχανισμών Εξέλιξη της έμφυτης ανοσίας 4/7</vt:lpstr>
      <vt:lpstr>Εξέλιξη ανοσολογικών μηχανισμών Εξέλιξη της έμφυτης ανοσίας 5/7</vt:lpstr>
      <vt:lpstr>Εξέλιξη ανοσολογικών μηχανισμών Εξέλιξη της έμφυτης ανοσίας 6/7</vt:lpstr>
      <vt:lpstr>Εξέλιξη ανοσολογικών μηχανισμών Εξέλιξη της έμφυτης ανοσίας 7/7</vt:lpstr>
      <vt:lpstr>Εξέλιξη ανοσολογικών μηχανισμών</vt:lpstr>
      <vt:lpstr>Εξέλιξη ανοσολογικών μηχανισμών Εξέλιξη της επίκτητης ανοσίας 1/7</vt:lpstr>
      <vt:lpstr>Εξέλιξη ανοσολογικών μηχανισμών Εξέλιξη της επίκτητης ανοσίας 2/7</vt:lpstr>
      <vt:lpstr>Εξέλιξη ανοσολογικών μηχανισμών Εξέλιξη της επίκτητης ανοσίας 3/7</vt:lpstr>
      <vt:lpstr>Εξέλιξη ανοσολογικών μηχανισμών Εξέλιξη της επίκτητης ανοσίας 4/7</vt:lpstr>
      <vt:lpstr>Εξέλιξη ανοσολογικών μηχανισμών Εξέλιξη της επίκτητης ανοσίας 5/7</vt:lpstr>
      <vt:lpstr>Εξέλιξη ανοσολογικών μηχανισμών Εξέλιξη της επίκτητης ανοσίας 6/7</vt:lpstr>
      <vt:lpstr>Εξέλιξη ανοσολογικών μηχανισμών Εξέλιξη της επίκτητης ανοσίας 7/7</vt:lpstr>
      <vt:lpstr>Συντηρημένοι ενεργοποιητές και σηματοδοτικά μονοπάτια</vt:lpstr>
      <vt:lpstr>Εξέλιξη ανοσολογικών μηχανισμών</vt:lpstr>
      <vt:lpstr>Τέλος Παρουσίασης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 Χρήσης Έργων Τρίτων 1/3</vt:lpstr>
      <vt:lpstr>Σημείωμα  Χρήσης Έργων Τρίτων 2/3</vt:lpstr>
      <vt:lpstr>Σημείωμα  Χρήσης Έργων Τρίτων 3/3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Vassiliki Siafaka</dc:creator>
  <cp:lastModifiedBy>Vassiliki Siafaka</cp:lastModifiedBy>
  <cp:revision>195</cp:revision>
  <dcterms:created xsi:type="dcterms:W3CDTF">2015-03-24T06:43:16Z</dcterms:created>
  <dcterms:modified xsi:type="dcterms:W3CDTF">2015-11-12T21:17:00Z</dcterms:modified>
</cp:coreProperties>
</file>