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2"/>
  </p:sldMasterIdLst>
  <p:notesMasterIdLst>
    <p:notesMasterId r:id="rId29"/>
  </p:notesMasterIdLst>
  <p:handoutMasterIdLst>
    <p:handoutMasterId r:id="rId30"/>
  </p:handoutMasterIdLst>
  <p:sldIdLst>
    <p:sldId id="287" r:id="rId3"/>
    <p:sldId id="265" r:id="rId4"/>
    <p:sldId id="266" r:id="rId5"/>
    <p:sldId id="257" r:id="rId6"/>
    <p:sldId id="275" r:id="rId7"/>
    <p:sldId id="272" r:id="rId8"/>
    <p:sldId id="282" r:id="rId9"/>
    <p:sldId id="285" r:id="rId10"/>
    <p:sldId id="281" r:id="rId11"/>
    <p:sldId id="273" r:id="rId12"/>
    <p:sldId id="286" r:id="rId13"/>
    <p:sldId id="283" r:id="rId14"/>
    <p:sldId id="284" r:id="rId15"/>
    <p:sldId id="274" r:id="rId16"/>
    <p:sldId id="276" r:id="rId17"/>
    <p:sldId id="277" r:id="rId18"/>
    <p:sldId id="278" r:id="rId19"/>
    <p:sldId id="279" r:id="rId20"/>
    <p:sldId id="288" r:id="rId21"/>
    <p:sldId id="289" r:id="rId22"/>
    <p:sldId id="290" r:id="rId23"/>
    <p:sldId id="291" r:id="rId24"/>
    <p:sldId id="292" r:id="rId25"/>
    <p:sldId id="293" r:id="rId26"/>
    <p:sldId id="294" r:id="rId27"/>
    <p:sldId id="295" r:id="rId28"/>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4434" autoAdjust="0"/>
  </p:normalViewPr>
  <p:slideViewPr>
    <p:cSldViewPr showGuides="1">
      <p:cViewPr varScale="1">
        <p:scale>
          <a:sx n="70" d="100"/>
          <a:sy n="70" d="100"/>
        </p:scale>
        <p:origin x="9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1.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F9DB6966-3360-4584-89FE-E16CB2975C94}" type="slidenum">
              <a:rPr lang="el-GR" altLang="el-GR"/>
              <a:pPr>
                <a:defRPr/>
              </a:pPr>
              <a:t>‹#›</a:t>
            </a:fld>
            <a:endParaRPr lang="el-GR" altLang="el-GR"/>
          </a:p>
        </p:txBody>
      </p:sp>
    </p:spTree>
    <p:extLst>
      <p:ext uri="{BB962C8B-B14F-4D97-AF65-F5344CB8AC3E}">
        <p14:creationId xmlns:p14="http://schemas.microsoft.com/office/powerpoint/2010/main" val="1369403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EF482CE1-B36A-45A8-A82D-09536C47F23C}" type="slidenum">
              <a:rPr lang="el-GR" altLang="el-GR"/>
              <a:pPr>
                <a:defRPr/>
              </a:pPr>
              <a:t>‹#›</a:t>
            </a:fld>
            <a:endParaRPr lang="el-GR" altLang="el-GR"/>
          </a:p>
        </p:txBody>
      </p:sp>
    </p:spTree>
    <p:extLst>
      <p:ext uri="{BB962C8B-B14F-4D97-AF65-F5344CB8AC3E}">
        <p14:creationId xmlns:p14="http://schemas.microsoft.com/office/powerpoint/2010/main" val="3636721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a:ln/>
        </p:spPr>
      </p:sp>
      <p:sp>
        <p:nvSpPr>
          <p:cNvPr id="1843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73946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265669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522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B11AD89-4C44-41B6-9A4C-8CF80F34A3E3}" type="slidenum">
              <a:rPr lang="el-GR" altLang="el-GR" smtClean="0">
                <a:latin typeface="Times New Roman" panose="02020603050405020304" pitchFamily="18" charset="0"/>
              </a:rPr>
              <a:pPr/>
              <a:t>26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53228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FF9DC73-68DD-4B20-8329-A51F4E67AF36}" type="slidenum">
              <a:rPr kumimoji="0" lang="el-GR" altLang="el-GR" smtClean="0"/>
              <a:pPr>
                <a:spcBef>
                  <a:spcPct val="0"/>
                </a:spcBef>
              </a:pPr>
              <a:t>4</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18346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
            </a:r>
            <a:br>
              <a:rPr lang="en-US" dirty="0" smtClean="0"/>
            </a:br>
            <a:r>
              <a:rPr lang="en-US" dirty="0" err="1" smtClean="0"/>
              <a:t>Colclaser</a:t>
            </a:r>
            <a:r>
              <a:rPr lang="en-US" dirty="0" smtClean="0"/>
              <a:t>. Microelectronics Processing and Device Design. New York, NY:</a:t>
            </a:r>
            <a:br>
              <a:rPr lang="en-US" dirty="0" smtClean="0"/>
            </a:br>
            <a:r>
              <a:rPr lang="en-US" dirty="0" smtClean="0"/>
              <a:t>Wiley, 1980</a:t>
            </a:r>
            <a:endParaRPr lang="el-GR" dirty="0"/>
          </a:p>
        </p:txBody>
      </p:sp>
      <p:sp>
        <p:nvSpPr>
          <p:cNvPr id="4" name="Θέση αριθμού διαφάνειας 3"/>
          <p:cNvSpPr>
            <a:spLocks noGrp="1"/>
          </p:cNvSpPr>
          <p:nvPr>
            <p:ph type="sldNum" sz="quarter" idx="10"/>
          </p:nvPr>
        </p:nvSpPr>
        <p:spPr/>
        <p:txBody>
          <a:bodyPr/>
          <a:lstStyle/>
          <a:p>
            <a:pPr>
              <a:defRPr/>
            </a:pPr>
            <a:fld id="{EF482CE1-B36A-45A8-A82D-09536C47F23C}" type="slidenum">
              <a:rPr lang="el-GR" altLang="el-GR" smtClean="0"/>
              <a:pPr>
                <a:defRPr/>
              </a:pPr>
              <a:t>5</a:t>
            </a:fld>
            <a:endParaRPr lang="el-GR" altLang="el-GR"/>
          </a:p>
        </p:txBody>
      </p:sp>
    </p:spTree>
    <p:extLst>
      <p:ext uri="{BB962C8B-B14F-4D97-AF65-F5344CB8AC3E}">
        <p14:creationId xmlns:p14="http://schemas.microsoft.com/office/powerpoint/2010/main" val="317911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EF482CE1-B36A-45A8-A82D-09536C47F23C}" type="slidenum">
              <a:rPr lang="el-GR" altLang="el-GR" smtClean="0"/>
              <a:pPr>
                <a:defRPr/>
              </a:pPr>
              <a:t>14</a:t>
            </a:fld>
            <a:endParaRPr lang="el-GR" altLang="el-GR"/>
          </a:p>
        </p:txBody>
      </p:sp>
    </p:spTree>
    <p:extLst>
      <p:ext uri="{BB962C8B-B14F-4D97-AF65-F5344CB8AC3E}">
        <p14:creationId xmlns:p14="http://schemas.microsoft.com/office/powerpoint/2010/main" val="334278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εικόνας διαφάνειας 1"/>
          <p:cNvSpPr>
            <a:spLocks noGrp="1" noRot="1" noChangeAspect="1" noTextEdit="1"/>
          </p:cNvSpPr>
          <p:nvPr>
            <p:ph type="sldImg"/>
          </p:nvPr>
        </p:nvSpPr>
        <p:spPr>
          <a:ln/>
        </p:spPr>
      </p:sp>
      <p:sp>
        <p:nvSpPr>
          <p:cNvPr id="3993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3994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05E6B60-5637-4017-8B2A-94DF6FADE17D}" type="slidenum">
              <a:rPr lang="el-GR" altLang="el-GR" smtClean="0">
                <a:latin typeface="Times New Roman" panose="02020603050405020304" pitchFamily="18" charset="0"/>
              </a:rPr>
              <a:pPr/>
              <a:t>20</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04748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419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F1BC038-316F-40A3-AE6D-D657CD02BF11}" type="slidenum">
              <a:rPr lang="el-GR" altLang="el-GR" smtClean="0">
                <a:latin typeface="Times New Roman" panose="02020603050405020304" pitchFamily="18" charset="0"/>
              </a:rPr>
              <a:pPr/>
              <a:t>21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53190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440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2D0FC7C-79D4-40F2-912C-739B009FBEEF}" type="slidenum">
              <a:rPr lang="el-GR" altLang="el-GR" smtClean="0">
                <a:latin typeface="Times New Roman" panose="02020603050405020304" pitchFamily="18" charset="0"/>
              </a:rPr>
              <a:pPr/>
              <a:t>22</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9550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460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11DA52B-72BA-4A0E-834E-0A124E45EA57}" type="slidenum">
              <a:rPr lang="el-GR" altLang="el-GR" smtClean="0">
                <a:latin typeface="Times New Roman" panose="02020603050405020304" pitchFamily="18" charset="0"/>
              </a:rPr>
              <a:pPr/>
              <a:t>23</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4917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50054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2790012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9E32FDA-46A6-4626-8219-2F74E1598299}"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4: Διάχυση και εμφύτευση Ιόντων</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384165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896408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182688" y="2017713"/>
            <a:ext cx="7772400" cy="4114800"/>
          </a:xfrm>
        </p:spPr>
        <p:txBody>
          <a:bodyPr rtlCol="0">
            <a:normAutofit/>
          </a:bodyPr>
          <a:lstStyle/>
          <a:p>
            <a:pPr lvl="0"/>
            <a:endParaRPr lang="el-GR" noProof="0" smtClean="0"/>
          </a:p>
        </p:txBody>
      </p:sp>
      <p:sp>
        <p:nvSpPr>
          <p:cNvPr id="4"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52375C23-1AB7-4436-B647-FC9736C210F6}" type="datetime1">
              <a:rPr lang="el-GR"/>
              <a:pPr>
                <a:defRPr/>
              </a:pPr>
              <a:t>6/3/2015</a:t>
            </a:fld>
            <a:endParaRPr lang="el-GR"/>
          </a:p>
        </p:txBody>
      </p:sp>
      <p:sp>
        <p:nvSpPr>
          <p:cNvPr id="5"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6"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B7EB2F5E-2466-419C-9E81-EC4F84A25DB2}" type="slidenum">
              <a:rPr lang="el-GR" altLang="el-GR"/>
              <a:pPr>
                <a:defRPr/>
              </a:pPr>
              <a:t>‹#›</a:t>
            </a:fld>
            <a:endParaRPr lang="el-GR" altLang="el-GR"/>
          </a:p>
        </p:txBody>
      </p:sp>
    </p:spTree>
    <p:extLst>
      <p:ext uri="{BB962C8B-B14F-4D97-AF65-F5344CB8AC3E}">
        <p14:creationId xmlns:p14="http://schemas.microsoft.com/office/powerpoint/2010/main" val="4849197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182688" y="2017713"/>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145088" y="2017713"/>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145088" y="4151313"/>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6D8EF4AB-CA9B-48EE-81C2-E289EE87E4B7}" type="datetime1">
              <a:rPr lang="el-GR"/>
              <a:pPr>
                <a:defRPr/>
              </a:pPr>
              <a:t>6/3/2015</a:t>
            </a:fld>
            <a:endParaRPr lang="el-GR"/>
          </a:p>
        </p:txBody>
      </p:sp>
      <p:sp>
        <p:nvSpPr>
          <p:cNvPr id="7"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8"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C0D44F4C-68A4-4BF5-B9E4-FA3B864899FD}" type="slidenum">
              <a:rPr lang="el-GR" altLang="el-GR"/>
              <a:pPr>
                <a:defRPr/>
              </a:pPr>
              <a:t>‹#›</a:t>
            </a:fld>
            <a:endParaRPr lang="el-GR" altLang="el-GR"/>
          </a:p>
        </p:txBody>
      </p:sp>
    </p:spTree>
    <p:extLst>
      <p:ext uri="{BB962C8B-B14F-4D97-AF65-F5344CB8AC3E}">
        <p14:creationId xmlns:p14="http://schemas.microsoft.com/office/powerpoint/2010/main" val="25068413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A8958AD-1B77-4888-A795-F61B56242B6D}"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4: Διάχυση και εμφύτευση Ιόντων</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792601302"/>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42266540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9733977D-738E-4F0D-AEA9-144B7B566E08}"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4: Διάχυση και εμφύτευση Ιόντων</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7465512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B18C9B4-69ED-4CCF-AD42-5D5B8EEB8C82}"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4: Διάχυση και εμφύτευση Ιόντων</a:t>
            </a: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329696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9C5C0E8F-8C3D-4430-BC27-FDB6D9F15F24}" type="slidenum">
              <a:rPr lang="el-GR" smtClean="0">
                <a:solidFill>
                  <a:srgbClr val="5075BC"/>
                </a:solidFill>
              </a:rPr>
              <a:pPr algn="ctr">
                <a:defRPr/>
              </a:pPr>
              <a:t>‹#›</a:t>
            </a:fld>
            <a:endParaRPr lang="el-GR" dirty="0">
              <a:solidFill>
                <a:srgbClr val="5075BC"/>
              </a:solidFill>
            </a:endParaRPr>
          </a:p>
        </p:txBody>
      </p:sp>
      <p:sp>
        <p:nvSpPr>
          <p:cNvPr id="4"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4: Διάχυση και εμφύτευση Ιόντων</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7418219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2156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26A05B4-D2BD-4B56-A51B-80E388192BCD}"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4: Διάχυση και εμφύτευση Ιόντων</a:t>
            </a: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42043117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86C70713-DFFA-41CD-9FCC-32FDB09BF321}"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4: Διάχυση και εμφύτευση Ιόντων</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22467290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tags" Target="../tags/tag7.xml"/><Relationship Id="rId7" Type="http://schemas.openxmlformats.org/officeDocument/2006/relationships/oleObject" Target="../embeddings/oleObject10.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slideLayout" Target="../slideLayouts/slideLayout5.xml"/><Relationship Id="rId4" Type="http://schemas.openxmlformats.org/officeDocument/2006/relationships/tags" Target="../tags/tag8.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tags" Target="../tags/tag10.xml"/><Relationship Id="rId7" Type="http://schemas.openxmlformats.org/officeDocument/2006/relationships/oleObject" Target="../embeddings/oleObject12.bin"/><Relationship Id="rId12" Type="http://schemas.openxmlformats.org/officeDocument/2006/relationships/image" Target="../media/image27.w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6.wmf"/><Relationship Id="rId4" Type="http://schemas.openxmlformats.org/officeDocument/2006/relationships/slideLayout" Target="../slideLayouts/slideLayout2.xml"/><Relationship Id="rId9"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tags" Target="../tags/tag14.xml"/><Relationship Id="rId7" Type="http://schemas.openxmlformats.org/officeDocument/2006/relationships/oleObject" Target="../embeddings/oleObject15.bin"/><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slideLayout" Target="../slideLayouts/slideLayout8.xml"/><Relationship Id="rId11" Type="http://schemas.openxmlformats.org/officeDocument/2006/relationships/image" Target="../media/image34.wmf"/><Relationship Id="rId5" Type="http://schemas.openxmlformats.org/officeDocument/2006/relationships/tags" Target="../tags/tag16.xml"/><Relationship Id="rId10" Type="http://schemas.openxmlformats.org/officeDocument/2006/relationships/image" Target="../media/image33.png"/><Relationship Id="rId4" Type="http://schemas.openxmlformats.org/officeDocument/2006/relationships/tags" Target="../tags/tag15.xm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pencourses.uoa.gr/courses/DI3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5.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upload.wikimedia.org/wikipedia/commons/e/ed/Npn_bjt_cross_section.sv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5.bin"/><Relationship Id="rId18" Type="http://schemas.openxmlformats.org/officeDocument/2006/relationships/image" Target="../media/image12.wmf"/><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image" Target="../media/image9.wmf"/><Relationship Id="rId17" Type="http://schemas.openxmlformats.org/officeDocument/2006/relationships/oleObject" Target="../embeddings/oleObject7.bin"/><Relationship Id="rId2" Type="http://schemas.openxmlformats.org/officeDocument/2006/relationships/tags" Target="../tags/tag3.xml"/><Relationship Id="rId16"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8.wmf"/><Relationship Id="rId4" Type="http://schemas.openxmlformats.org/officeDocument/2006/relationships/notesSlide" Target="../notesSlides/notesSlide2.xml"/><Relationship Id="rId9" Type="http://schemas.openxmlformats.org/officeDocument/2006/relationships/oleObject" Target="../embeddings/oleObject3.bin"/><Relationship Id="rId1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6.w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15.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Τίτλος 1"/>
          <p:cNvSpPr>
            <a:spLocks noGrp="1"/>
          </p:cNvSpPr>
          <p:nvPr>
            <p:ph type="ctrTitle"/>
          </p:nvPr>
        </p:nvSpPr>
        <p:spPr>
          <a:xfrm>
            <a:off x="685800" y="2006600"/>
            <a:ext cx="7772400" cy="1470025"/>
          </a:xfrm>
        </p:spPr>
        <p:txBody>
          <a:bodyPr/>
          <a:lstStyle/>
          <a:p>
            <a:pPr eaLnBrk="1" hangingPunct="1"/>
            <a:r>
              <a:rPr lang="el-GR" altLang="el-GR" smtClean="0">
                <a:solidFill>
                  <a:srgbClr val="5075BC"/>
                </a:solidFill>
              </a:rPr>
              <a:t>Σχεδίαση Ολοκληρωμένων Κυκλωμάτων</a:t>
            </a:r>
          </a:p>
        </p:txBody>
      </p:sp>
      <p:sp>
        <p:nvSpPr>
          <p:cNvPr id="17412" name="Υπότιτλος 2"/>
          <p:cNvSpPr>
            <a:spLocks noGrp="1"/>
          </p:cNvSpPr>
          <p:nvPr>
            <p:ph type="subTitle" idx="1"/>
          </p:nvPr>
        </p:nvSpPr>
        <p:spPr>
          <a:xfrm>
            <a:off x="684213" y="3384550"/>
            <a:ext cx="7775575" cy="2997200"/>
          </a:xfrm>
        </p:spPr>
        <p:txBody>
          <a:bodyPr/>
          <a:lstStyle/>
          <a:p>
            <a:pPr eaLnBrk="1" hangingPunct="1"/>
            <a:r>
              <a:rPr lang="el-GR" altLang="el-GR" sz="2800" smtClean="0"/>
              <a:t>Ενότητα Α-Κεφάλαιο 4: Διάχυση και εμφύτευση Ιόντων</a:t>
            </a:r>
          </a:p>
          <a:p>
            <a:pPr eaLnBrk="1" hangingPunct="1"/>
            <a:endParaRPr lang="el-GR" altLang="el-GR" sz="2800" smtClean="0"/>
          </a:p>
          <a:p>
            <a:pPr eaLnBrk="1" hangingPunct="1"/>
            <a:r>
              <a:rPr lang="el-GR" altLang="el-GR" sz="2800" smtClean="0"/>
              <a:t>Αγγελική Αραπογιάννη</a:t>
            </a:r>
            <a:endParaRPr lang="en-US" altLang="el-GR" sz="2800" smtClean="0"/>
          </a:p>
          <a:p>
            <a:pPr eaLnBrk="1" hangingPunct="1"/>
            <a:r>
              <a:rPr lang="el-GR" altLang="el-GR" sz="2800" smtClean="0"/>
              <a:t>Τμήμα Πληροφορικής και Τηλεπικοινωνιών</a:t>
            </a:r>
          </a:p>
          <a:p>
            <a:pPr eaLnBrk="1" hangingPunct="1"/>
            <a:endParaRPr lang="el-GR" altLang="el-GR" sz="280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l-GR" altLang="el-GR" sz="4000" smtClean="0"/>
              <a:t>Εμφύτευση Ιόντων-Το μοντέλο της Εμφύτευσης</a:t>
            </a:r>
          </a:p>
        </p:txBody>
      </p:sp>
      <p:pic>
        <p:nvPicPr>
          <p:cNvPr id="28675" name="Picture 14" descr="Διαδικασία εμφύτευσης ιόντων" title="Εικόνα 11"/>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17513" y="1606550"/>
            <a:ext cx="4332287" cy="2378075"/>
          </a:xfrm>
          <a:noFill/>
        </p:spPr>
      </p:pic>
      <p:sp>
        <p:nvSpPr>
          <p:cNvPr id="28676" name="Θέση κειμένου 5"/>
          <p:cNvSpPr>
            <a:spLocks noGrp="1"/>
          </p:cNvSpPr>
          <p:nvPr>
            <p:ph type="body" idx="1"/>
          </p:nvPr>
        </p:nvSpPr>
        <p:spPr>
          <a:xfrm>
            <a:off x="158750" y="4559300"/>
            <a:ext cx="4270375" cy="1370013"/>
          </a:xfrm>
        </p:spPr>
        <p:txBody>
          <a:bodyPr/>
          <a:lstStyle/>
          <a:p>
            <a:pPr eaLnBrk="1" hangingPunct="1">
              <a:spcBef>
                <a:spcPct val="50000"/>
              </a:spcBef>
            </a:pPr>
            <a:endParaRPr lang="el-GR" altLang="el-GR" sz="2000" b="0" dirty="0" smtClean="0"/>
          </a:p>
          <a:p>
            <a:pPr eaLnBrk="1" hangingPunct="1">
              <a:spcBef>
                <a:spcPct val="50000"/>
              </a:spcBef>
            </a:pPr>
            <a:endParaRPr lang="el-GR" altLang="el-GR" sz="2000" b="0" dirty="0" smtClean="0"/>
          </a:p>
          <a:p>
            <a:pPr eaLnBrk="1" hangingPunct="1">
              <a:spcBef>
                <a:spcPct val="50000"/>
              </a:spcBef>
            </a:pPr>
            <a:r>
              <a:rPr lang="el-GR" altLang="el-GR" sz="2000" b="0" dirty="0" smtClean="0"/>
              <a:t>Α) Κρούσεις των ιόντων με τους πυρήνες ή τα ηλεκτρονικά νέφη των ατόμων του κρυστάλλου.</a:t>
            </a:r>
          </a:p>
          <a:p>
            <a:pPr eaLnBrk="1" hangingPunct="1">
              <a:spcBef>
                <a:spcPct val="50000"/>
              </a:spcBef>
            </a:pPr>
            <a:r>
              <a:rPr lang="el-GR" altLang="el-GR" sz="2000" b="0" dirty="0" smtClean="0"/>
              <a:t>Β) Άμορφο υπόστρωμα.</a:t>
            </a:r>
          </a:p>
          <a:p>
            <a:pPr eaLnBrk="1" hangingPunct="1">
              <a:spcBef>
                <a:spcPct val="50000"/>
              </a:spcBef>
            </a:pPr>
            <a:r>
              <a:rPr lang="el-GR" altLang="el-GR" sz="2000" b="0" dirty="0" smtClean="0"/>
              <a:t>Γ) Μέση και όχι ολική διαδρομή των ιόντων.</a:t>
            </a:r>
          </a:p>
        </p:txBody>
      </p:sp>
      <p:graphicFrame>
        <p:nvGraphicFramePr>
          <p:cNvPr id="28677" name="Object 4"/>
          <p:cNvGraphicFramePr>
            <a:graphicFrameLocks noChangeAspect="1"/>
          </p:cNvGraphicFramePr>
          <p:nvPr/>
        </p:nvGraphicFramePr>
        <p:xfrm>
          <a:off x="5076825" y="1457325"/>
          <a:ext cx="3024188" cy="873125"/>
        </p:xfrm>
        <a:graphic>
          <a:graphicData uri="http://schemas.openxmlformats.org/presentationml/2006/ole">
            <mc:AlternateContent xmlns:mc="http://schemas.openxmlformats.org/markup-compatibility/2006">
              <mc:Choice xmlns:v="urn:schemas-microsoft-com:vml" Requires="v">
                <p:oleObj spid="_x0000_s28703" name="Equation" r:id="rId7" imgW="1854200" imgH="533400" progId="Equation.3">
                  <p:embed/>
                </p:oleObj>
              </mc:Choice>
              <mc:Fallback>
                <p:oleObj name="Equation" r:id="rId7" imgW="1854200" imgH="533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1457325"/>
                        <a:ext cx="30241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78" name="Picture 11" descr="Γραφική παράσταση εμφύτευσης ιόντων" title="Εικόνα 12"/>
          <p:cNvPicPr>
            <a:picLocks noGrp="1" noChangeAspect="1" noChangeArrowheads="1"/>
          </p:cNvPicPr>
          <p:nvPr>
            <p:ph sz="quarter" idx="4"/>
          </p:nvPr>
        </p:nvPicPr>
        <p:blipFill>
          <a:blip r:embed="rId9">
            <a:extLst>
              <a:ext uri="{28A0092B-C50C-407E-A947-70E740481C1C}">
                <a14:useLocalDpi xmlns:a14="http://schemas.microsoft.com/office/drawing/2010/main" val="0"/>
              </a:ext>
            </a:extLst>
          </a:blip>
          <a:srcRect l="6296" t="6451" r="5084" b="5313"/>
          <a:stretch>
            <a:fillRect/>
          </a:stretch>
        </p:blipFill>
        <p:spPr>
          <a:xfrm>
            <a:off x="4749800" y="2987675"/>
            <a:ext cx="3986213" cy="2894013"/>
          </a:xfrm>
          <a:noFill/>
        </p:spPr>
      </p:pic>
      <p:cxnSp>
        <p:nvCxnSpPr>
          <p:cNvPr id="23" name="Ευθύγραμμο βέλος σύνδεσης 22" descr="[DECORATIVE]"/>
          <p:cNvCxnSpPr/>
          <p:nvPr/>
        </p:nvCxnSpPr>
        <p:spPr>
          <a:xfrm>
            <a:off x="1295400" y="2097088"/>
            <a:ext cx="0" cy="539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39863" y="1952625"/>
            <a:ext cx="360362" cy="107950"/>
          </a:xfrm>
          <a:prstGeom prst="rect">
            <a:avLst/>
          </a:prstGeom>
        </p:spPr>
        <p:txBody>
          <a:bodyPr anchor="ctr">
            <a:normAutofit fontScale="25000" lnSpcReduction="20000"/>
          </a:bodyPr>
          <a:lstStyle/>
          <a:p>
            <a:pPr>
              <a:defRPr/>
            </a:pPr>
            <a:endParaRPr lang="el-GR" dirty="0"/>
          </a:p>
        </p:txBody>
      </p:sp>
      <p:grpSp>
        <p:nvGrpSpPr>
          <p:cNvPr id="28681" name="Ομάδα 20" descr="[DECORATIVE]"/>
          <p:cNvGrpSpPr>
            <a:grpSpLocks/>
          </p:cNvGrpSpPr>
          <p:nvPr/>
        </p:nvGrpSpPr>
        <p:grpSpPr bwMode="auto">
          <a:xfrm>
            <a:off x="296863" y="1214438"/>
            <a:ext cx="3105150" cy="1476375"/>
            <a:chOff x="745640" y="1757226"/>
            <a:chExt cx="1700183" cy="879686"/>
          </a:xfrm>
        </p:grpSpPr>
        <p:cxnSp>
          <p:nvCxnSpPr>
            <p:cNvPr id="17" name="Ευθύγραμμο βέλος σύνδεσης 16" descr="[DECORATIVE]"/>
            <p:cNvCxnSpPr/>
            <p:nvPr/>
          </p:nvCxnSpPr>
          <p:spPr>
            <a:xfrm>
              <a:off x="899491" y="2070318"/>
              <a:ext cx="0" cy="38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Ευθύγραμμο βέλος σύνδεσης 19" descr="[DECORATIVE]"/>
            <p:cNvCxnSpPr/>
            <p:nvPr/>
          </p:nvCxnSpPr>
          <p:spPr>
            <a:xfrm>
              <a:off x="1152432" y="2096803"/>
              <a:ext cx="0" cy="540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Ευθύγραμμο βέλος σύνδεσης 21" descr="[DECORATIVE]"/>
            <p:cNvCxnSpPr/>
            <p:nvPr/>
          </p:nvCxnSpPr>
          <p:spPr>
            <a:xfrm>
              <a:off x="1223708" y="2096803"/>
              <a:ext cx="0" cy="540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Ευθύγραμμο βέλος σύνδεσης 23" descr="[DECORATIVE]"/>
            <p:cNvCxnSpPr/>
            <p:nvPr/>
          </p:nvCxnSpPr>
          <p:spPr>
            <a:xfrm>
              <a:off x="1367997" y="2096803"/>
              <a:ext cx="0" cy="540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Ευθύγραμμο βέλος σύνδεσης 24" descr="[DECORATIVE]"/>
            <p:cNvCxnSpPr/>
            <p:nvPr/>
          </p:nvCxnSpPr>
          <p:spPr>
            <a:xfrm>
              <a:off x="1439273" y="2096803"/>
              <a:ext cx="0" cy="540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Ευθύγραμμο βέλος σύνδεσης 27" descr="[DECORATIVE]"/>
            <p:cNvCxnSpPr/>
            <p:nvPr/>
          </p:nvCxnSpPr>
          <p:spPr>
            <a:xfrm>
              <a:off x="970766" y="2070318"/>
              <a:ext cx="0" cy="38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Ευθύγραμμο βέλος σύνδεσης 28" descr="[DECORATIVE]"/>
            <p:cNvCxnSpPr/>
            <p:nvPr/>
          </p:nvCxnSpPr>
          <p:spPr>
            <a:xfrm>
              <a:off x="1043780" y="2070318"/>
              <a:ext cx="0" cy="38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Ευθύγραμμο βέλος σύνδεσης 29" descr="[DECORATIVE]"/>
            <p:cNvCxnSpPr/>
            <p:nvPr/>
          </p:nvCxnSpPr>
          <p:spPr>
            <a:xfrm>
              <a:off x="1547056" y="2060859"/>
              <a:ext cx="0" cy="38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Ευθύγραμμο βέλος σύνδεσης 30" descr="[DECORATIVE]"/>
            <p:cNvCxnSpPr/>
            <p:nvPr/>
          </p:nvCxnSpPr>
          <p:spPr>
            <a:xfrm>
              <a:off x="1620069" y="2060859"/>
              <a:ext cx="0" cy="38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Ευθύγραμμο βέλος σύνδεσης 31" descr="[DECORATIVE]"/>
            <p:cNvCxnSpPr/>
            <p:nvPr/>
          </p:nvCxnSpPr>
          <p:spPr>
            <a:xfrm>
              <a:off x="1691345" y="2060859"/>
              <a:ext cx="0" cy="38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692" name="TextBox 9" descr="[DECORATIVE]"/>
            <p:cNvSpPr txBox="1">
              <a:spLocks noChangeArrowheads="1"/>
            </p:cNvSpPr>
            <p:nvPr>
              <p:custDataLst>
                <p:tags r:id="rId3"/>
              </p:custDataLst>
            </p:nvPr>
          </p:nvSpPr>
          <p:spPr bwMode="auto">
            <a:xfrm>
              <a:off x="1814054" y="2060511"/>
              <a:ext cx="631769" cy="30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800">
                  <a:latin typeface="Tahoma" panose="020B0604030504040204" pitchFamily="34" charset="0"/>
                </a:rPr>
                <a:t>Mask</a:t>
              </a:r>
              <a:endParaRPr lang="el-GR" altLang="el-GR" sz="1800">
                <a:latin typeface="Tahoma" panose="020B0604030504040204" pitchFamily="34" charset="0"/>
              </a:endParaRPr>
            </a:p>
          </p:txBody>
        </p:sp>
        <p:cxnSp>
          <p:nvCxnSpPr>
            <p:cNvPr id="12" name="Ευθύγραμμο βέλος σύνδεσης 11" descr="[DECORATIVE]"/>
            <p:cNvCxnSpPr/>
            <p:nvPr/>
          </p:nvCxnSpPr>
          <p:spPr>
            <a:xfrm flipH="1">
              <a:off x="1758274" y="2323819"/>
              <a:ext cx="172974" cy="160803"/>
            </a:xfrm>
            <a:prstGeom prst="straightConnector1">
              <a:avLst/>
            </a:prstGeom>
            <a:ln w="31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4" name="TextBox 13" descr="[DECORATIVE]"/>
            <p:cNvSpPr txBox="1"/>
            <p:nvPr>
              <p:custDataLst>
                <p:tags r:id="rId4"/>
              </p:custDataLst>
            </p:nvPr>
          </p:nvSpPr>
          <p:spPr>
            <a:xfrm>
              <a:off x="745640" y="1757226"/>
              <a:ext cx="757085" cy="306471"/>
            </a:xfrm>
            <a:prstGeom prst="rect">
              <a:avLst/>
            </a:prstGeom>
          </p:spPr>
          <p:txBody>
            <a:bodyPr anchor="ctr">
              <a:normAutofit fontScale="92500" lnSpcReduction="20000"/>
            </a:bodyPr>
            <a:lstStyle/>
            <a:p>
              <a:pPr>
                <a:defRPr/>
              </a:pPr>
              <a:r>
                <a:rPr lang="en-US" dirty="0">
                  <a:latin typeface="+mj-lt"/>
                </a:rPr>
                <a:t>High-velocity dopant ions</a:t>
              </a:r>
              <a:endParaRPr lang="el-GR" dirty="0">
                <a:latin typeface="+mj-lt"/>
              </a:endParaRPr>
            </a:p>
          </p:txBody>
        </p:sp>
      </p:grpSp>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4588"/>
          </a:xfrm>
        </p:spPr>
        <p:txBody>
          <a:bodyPr>
            <a:normAutofit fontScale="90000"/>
          </a:bodyPr>
          <a:lstStyle/>
          <a:p>
            <a:pPr eaLnBrk="1" fontAlgn="auto" hangingPunct="1">
              <a:spcAft>
                <a:spcPts val="0"/>
              </a:spcAft>
              <a:defRPr/>
            </a:pPr>
            <a:r>
              <a:rPr dirty="0"/>
              <a:t>Το μοντέλο της </a:t>
            </a:r>
            <a:r>
              <a:rPr dirty="0" smtClean="0"/>
              <a:t>Εμφύτευσης</a:t>
            </a:r>
            <a:r>
              <a:rPr lang="en-US" dirty="0" smtClean="0"/>
              <a:t> (1</a:t>
            </a:r>
            <a:r>
              <a:rPr dirty="0" smtClean="0"/>
              <a:t>από3)</a:t>
            </a:r>
            <a:endParaRPr dirty="0"/>
          </a:p>
        </p:txBody>
      </p:sp>
      <p:sp>
        <p:nvSpPr>
          <p:cNvPr id="29699" name="Θέση κειμένου 3"/>
          <p:cNvSpPr>
            <a:spLocks noGrp="1"/>
          </p:cNvSpPr>
          <p:nvPr>
            <p:ph type="body" sz="half" idx="2"/>
          </p:nvPr>
        </p:nvSpPr>
        <p:spPr>
          <a:xfrm>
            <a:off x="457200" y="1557338"/>
            <a:ext cx="3862388" cy="4608512"/>
          </a:xfrm>
        </p:spPr>
        <p:txBody>
          <a:bodyPr/>
          <a:lstStyle/>
          <a:p>
            <a:pPr eaLnBrk="1" hangingPunct="1"/>
            <a:r>
              <a:rPr lang="el-GR" altLang="el-GR" sz="2400" smtClean="0"/>
              <a:t>Α) Κρούσεις των ιόντων με τους πυρήνες ή τα ηλεκτρονικά νέφη των ατόμων του κρυστάλλου.</a:t>
            </a:r>
          </a:p>
          <a:p>
            <a:pPr eaLnBrk="1" hangingPunct="1"/>
            <a:r>
              <a:rPr lang="el-GR" altLang="el-GR" sz="2400" smtClean="0"/>
              <a:t>Β) Άμορφο υπόστρωμα.</a:t>
            </a:r>
          </a:p>
          <a:p>
            <a:pPr eaLnBrk="1" hangingPunct="1"/>
            <a:r>
              <a:rPr lang="el-GR" altLang="el-GR" sz="2400" smtClean="0"/>
              <a:t>Γ) Μέση και όχι ολική διαδρομή των ιόντων.</a:t>
            </a:r>
          </a:p>
          <a:p>
            <a:pPr eaLnBrk="1" hangingPunct="1"/>
            <a:endParaRPr lang="el-GR" altLang="el-GR" smtClean="0"/>
          </a:p>
          <a:p>
            <a:pPr eaLnBrk="1" hangingPunct="1"/>
            <a:endParaRPr lang="el-GR" altLang="el-GR" smtClean="0"/>
          </a:p>
        </p:txBody>
      </p:sp>
      <p:pic>
        <p:nvPicPr>
          <p:cNvPr id="29700" name="Picture 4" descr="Εικόνες από κρούσεις ιόντων" title="Εικόνα 13"/>
          <p:cNvPicPr>
            <a:picLocks noGrp="1" noChangeAspect="1" noChangeArrowheads="1"/>
          </p:cNvPicPr>
          <p:nvPr>
            <p:ph idx="1"/>
          </p:nvPr>
        </p:nvPicPr>
        <p:blipFill>
          <a:blip r:embed="rId2">
            <a:lum bright="22000" contrast="38000"/>
            <a:extLst>
              <a:ext uri="{28A0092B-C50C-407E-A947-70E740481C1C}">
                <a14:useLocalDpi xmlns:a14="http://schemas.microsoft.com/office/drawing/2010/main" val="0"/>
              </a:ext>
            </a:extLst>
          </a:blip>
          <a:srcRect/>
          <a:stretch>
            <a:fillRect/>
          </a:stretch>
        </p:blipFill>
        <p:spPr>
          <a:xfrm>
            <a:off x="4032250" y="1417638"/>
            <a:ext cx="4908550" cy="4279900"/>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noFill/>
        </p:spPr>
        <p:txBody>
          <a:bodyPr/>
          <a:lstStyle/>
          <a:p>
            <a:pPr eaLnBrk="1" hangingPunct="1"/>
            <a:r>
              <a:rPr lang="el-GR" altLang="el-GR" sz="4000" smtClean="0"/>
              <a:t>Το μοντέλο της Εμφύτευσης (2από3)</a:t>
            </a:r>
          </a:p>
        </p:txBody>
      </p:sp>
      <p:graphicFrame>
        <p:nvGraphicFramePr>
          <p:cNvPr id="30723" name="Object 6"/>
          <p:cNvGraphicFramePr>
            <a:graphicFrameLocks noChangeAspect="1"/>
          </p:cNvGraphicFramePr>
          <p:nvPr/>
        </p:nvGraphicFramePr>
        <p:xfrm>
          <a:off x="827088" y="1633538"/>
          <a:ext cx="3024187" cy="873125"/>
        </p:xfrm>
        <a:graphic>
          <a:graphicData uri="http://schemas.openxmlformats.org/presentationml/2006/ole">
            <mc:AlternateContent xmlns:mc="http://schemas.openxmlformats.org/markup-compatibility/2006">
              <mc:Choice xmlns:v="urn:schemas-microsoft-com:vml" Requires="v">
                <p:oleObj spid="_x0000_s30785" name="Equation" r:id="rId5" imgW="1854200" imgH="533400" progId="Equation.3">
                  <p:embed/>
                </p:oleObj>
              </mc:Choice>
              <mc:Fallback>
                <p:oleObj name="Equation" r:id="rId5" imgW="1854200" imgH="533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633538"/>
                        <a:ext cx="302418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Πίνακας 2" title="Πίνακας 1"/>
          <p:cNvGraphicFramePr>
            <a:graphicFrameLocks noGrp="1"/>
          </p:cNvGraphicFramePr>
          <p:nvPr>
            <p:custDataLst>
              <p:tags r:id="rId3"/>
            </p:custDataLst>
            <p:extLst>
              <p:ext uri="{D42A27DB-BD31-4B8C-83A1-F6EECF244321}">
                <p14:modId xmlns:p14="http://schemas.microsoft.com/office/powerpoint/2010/main" val="944103957"/>
              </p:ext>
            </p:extLst>
          </p:nvPr>
        </p:nvGraphicFramePr>
        <p:xfrm>
          <a:off x="1008063" y="2960688"/>
          <a:ext cx="6692903" cy="1117600"/>
        </p:xfrm>
        <a:graphic>
          <a:graphicData uri="http://schemas.openxmlformats.org/drawingml/2006/table">
            <a:tbl>
              <a:tblPr firstRow="1" firstCol="1" bandRow="1">
                <a:tableStyleId>{5C22544A-7EE6-4342-B048-85BDC9FD1C3A}</a:tableStyleId>
              </a:tblPr>
              <a:tblGrid>
                <a:gridCol w="955644"/>
                <a:gridCol w="955644"/>
                <a:gridCol w="956323"/>
                <a:gridCol w="956323"/>
                <a:gridCol w="956323"/>
                <a:gridCol w="956323"/>
                <a:gridCol w="956323"/>
              </a:tblGrid>
              <a:tr h="558800">
                <a:tc>
                  <a:txBody>
                    <a:bodyPr/>
                    <a:lstStyle/>
                    <a:p>
                      <a:pPr marL="0" marR="0" algn="just">
                        <a:lnSpc>
                          <a:spcPct val="150000"/>
                        </a:lnSpc>
                        <a:spcBef>
                          <a:spcPts val="0"/>
                        </a:spcBef>
                        <a:spcAft>
                          <a:spcPts val="0"/>
                        </a:spcAft>
                      </a:pPr>
                      <a:r>
                        <a:rPr lang="el-GR" sz="1200" dirty="0">
                          <a:effectLst/>
                        </a:rPr>
                        <a:t>Ν(</a:t>
                      </a:r>
                      <a:r>
                        <a:rPr lang="en-US" sz="1200" dirty="0">
                          <a:effectLst/>
                        </a:rPr>
                        <a:t>s)/N</a:t>
                      </a:r>
                      <a:r>
                        <a:rPr lang="en-US" sz="1200" baseline="-25000" dirty="0">
                          <a:effectLst/>
                        </a:rPr>
                        <a:t>p</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n-US" sz="1200" dirty="0">
                          <a:effectLst/>
                        </a:rPr>
                        <a:t>1</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n-US" sz="1200" dirty="0">
                          <a:effectLst/>
                        </a:rPr>
                        <a:t>0</a:t>
                      </a:r>
                      <a:r>
                        <a:rPr lang="el-GR" sz="1200" dirty="0">
                          <a:effectLst/>
                        </a:rPr>
                        <a:t>,</a:t>
                      </a:r>
                      <a:r>
                        <a:rPr lang="en-US" sz="1200" dirty="0">
                          <a:effectLst/>
                        </a:rPr>
                        <a:t>5</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n-US" sz="1200">
                          <a:effectLst/>
                        </a:rPr>
                        <a:t>0</a:t>
                      </a:r>
                      <a:r>
                        <a:rPr lang="el-GR" sz="1200">
                          <a:effectLst/>
                        </a:rPr>
                        <a:t>,</a:t>
                      </a:r>
                      <a:r>
                        <a:rPr lang="en-US" sz="1200">
                          <a:effectLst/>
                        </a:rPr>
                        <a:t>1</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l-GR" sz="1200">
                          <a:effectLst/>
                        </a:rPr>
                        <a:t>0,01</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l-GR" sz="1200">
                          <a:effectLst/>
                        </a:rPr>
                        <a:t>0,001</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l-GR" sz="1200">
                          <a:effectLst/>
                        </a:rPr>
                        <a:t>0,0001</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r>
              <a:tr h="558800">
                <a:tc>
                  <a:txBody>
                    <a:bodyPr/>
                    <a:lstStyle/>
                    <a:p>
                      <a:pPr marL="0" marR="0" algn="just">
                        <a:lnSpc>
                          <a:spcPct val="150000"/>
                        </a:lnSpc>
                        <a:spcBef>
                          <a:spcPts val="0"/>
                        </a:spcBef>
                        <a:spcAft>
                          <a:spcPts val="0"/>
                        </a:spcAft>
                      </a:pPr>
                      <a:r>
                        <a:rPr lang="en-US" sz="1200">
                          <a:effectLst/>
                        </a:rPr>
                        <a:t>X=R</a:t>
                      </a:r>
                      <a:r>
                        <a:rPr lang="en-US" sz="1200" baseline="-25000">
                          <a:effectLst/>
                        </a:rPr>
                        <a:t>p</a:t>
                      </a:r>
                      <a:r>
                        <a:rPr lang="en-US" sz="1200">
                          <a:effectLst/>
                        </a:rPr>
                        <a:t>x</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n-US" sz="1200" dirty="0">
                          <a:effectLst/>
                        </a:rPr>
                        <a:t>0</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n-US" sz="1200">
                          <a:effectLst/>
                        </a:rPr>
                        <a:t>1</a:t>
                      </a:r>
                      <a:r>
                        <a:rPr lang="el-GR" sz="1200">
                          <a:effectLst/>
                        </a:rPr>
                        <a:t>,</a:t>
                      </a:r>
                      <a:r>
                        <a:rPr lang="en-US" sz="1200">
                          <a:effectLst/>
                        </a:rPr>
                        <a:t>2</a:t>
                      </a:r>
                      <a:r>
                        <a:rPr lang="el-GR" sz="1200">
                          <a:effectLst/>
                        </a:rPr>
                        <a:t>Δ</a:t>
                      </a:r>
                      <a:r>
                        <a:rPr lang="en-US" sz="1200">
                          <a:effectLst/>
                        </a:rPr>
                        <a:t>R</a:t>
                      </a:r>
                      <a:r>
                        <a:rPr lang="en-US" sz="1200" baseline="-25000">
                          <a:effectLst/>
                        </a:rPr>
                        <a:t>p</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n-US" sz="1200">
                          <a:effectLst/>
                        </a:rPr>
                        <a:t>2</a:t>
                      </a:r>
                      <a:r>
                        <a:rPr lang="el-GR" sz="1200">
                          <a:effectLst/>
                        </a:rPr>
                        <a:t>Δ</a:t>
                      </a:r>
                      <a:r>
                        <a:rPr lang="en-US" sz="1200">
                          <a:effectLst/>
                        </a:rPr>
                        <a:t>R</a:t>
                      </a:r>
                      <a:r>
                        <a:rPr lang="en-US" sz="1200" baseline="-25000">
                          <a:effectLst/>
                        </a:rPr>
                        <a:t>p</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l-GR" sz="1200">
                          <a:effectLst/>
                        </a:rPr>
                        <a:t>3Δ</a:t>
                      </a:r>
                      <a:r>
                        <a:rPr lang="en-US" sz="1200">
                          <a:effectLst/>
                        </a:rPr>
                        <a:t>R</a:t>
                      </a:r>
                      <a:r>
                        <a:rPr lang="en-US" sz="1200" baseline="-25000">
                          <a:effectLst/>
                        </a:rPr>
                        <a:t>p</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l-GR" sz="1200">
                          <a:effectLst/>
                        </a:rPr>
                        <a:t>3,7Δ</a:t>
                      </a:r>
                      <a:r>
                        <a:rPr lang="en-US" sz="1200">
                          <a:effectLst/>
                        </a:rPr>
                        <a:t>R</a:t>
                      </a:r>
                      <a:r>
                        <a:rPr lang="en-US" sz="1200" baseline="-25000">
                          <a:effectLst/>
                        </a:rPr>
                        <a:t>p</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c>
                  <a:txBody>
                    <a:bodyPr/>
                    <a:lstStyle/>
                    <a:p>
                      <a:pPr marL="0" marR="0" algn="just">
                        <a:lnSpc>
                          <a:spcPct val="150000"/>
                        </a:lnSpc>
                        <a:spcBef>
                          <a:spcPts val="0"/>
                        </a:spcBef>
                        <a:spcAft>
                          <a:spcPts val="0"/>
                        </a:spcAft>
                      </a:pPr>
                      <a:r>
                        <a:rPr lang="el-GR" sz="1200" dirty="0">
                          <a:effectLst/>
                        </a:rPr>
                        <a:t>4,3Δ</a:t>
                      </a:r>
                      <a:r>
                        <a:rPr lang="en-US" sz="1200" dirty="0" err="1">
                          <a:effectLst/>
                        </a:rPr>
                        <a:t>R</a:t>
                      </a:r>
                      <a:r>
                        <a:rPr lang="en-US" sz="1200" baseline="-25000" dirty="0" err="1">
                          <a:effectLst/>
                        </a:rPr>
                        <a:t>p</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9" marR="68579" marT="0" marB="0"/>
                </a:tc>
              </a:tr>
            </a:tbl>
          </a:graphicData>
        </a:graphic>
      </p:graphicFrame>
      <p:graphicFrame>
        <p:nvGraphicFramePr>
          <p:cNvPr id="30750" name="Object 8"/>
          <p:cNvGraphicFramePr>
            <a:graphicFrameLocks noChangeAspect="1"/>
          </p:cNvGraphicFramePr>
          <p:nvPr/>
        </p:nvGraphicFramePr>
        <p:xfrm>
          <a:off x="350838" y="4575175"/>
          <a:ext cx="2114550" cy="779463"/>
        </p:xfrm>
        <a:graphic>
          <a:graphicData uri="http://schemas.openxmlformats.org/presentationml/2006/ole">
            <mc:AlternateContent xmlns:mc="http://schemas.openxmlformats.org/markup-compatibility/2006">
              <mc:Choice xmlns:v="urn:schemas-microsoft-com:vml" Requires="v">
                <p:oleObj spid="_x0000_s30786" name="Equation" r:id="rId7" imgW="1193800" imgH="444500" progId="Equation.3">
                  <p:embed/>
                </p:oleObj>
              </mc:Choice>
              <mc:Fallback>
                <p:oleObj name="Equation" r:id="rId7" imgW="1193800" imgH="4445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38" y="4575175"/>
                        <a:ext cx="21145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51" name="Object 14"/>
          <p:cNvGraphicFramePr>
            <a:graphicFrameLocks noChangeAspect="1"/>
          </p:cNvGraphicFramePr>
          <p:nvPr/>
        </p:nvGraphicFramePr>
        <p:xfrm>
          <a:off x="2660650" y="4683125"/>
          <a:ext cx="2824163" cy="528638"/>
        </p:xfrm>
        <a:graphic>
          <a:graphicData uri="http://schemas.openxmlformats.org/presentationml/2006/ole">
            <mc:AlternateContent xmlns:mc="http://schemas.openxmlformats.org/markup-compatibility/2006">
              <mc:Choice xmlns:v="urn:schemas-microsoft-com:vml" Requires="v">
                <p:oleObj spid="_x0000_s30787" name="Equation" r:id="rId9" imgW="1345616" imgH="266584" progId="Equation.3">
                  <p:embed/>
                </p:oleObj>
              </mc:Choice>
              <mc:Fallback>
                <p:oleObj name="Equation" r:id="rId9" imgW="1345616" imgH="266584"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0650" y="4683125"/>
                        <a:ext cx="28241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52" name="Object 10"/>
          <p:cNvGraphicFramePr>
            <a:graphicFrameLocks noChangeAspect="1"/>
          </p:cNvGraphicFramePr>
          <p:nvPr/>
        </p:nvGraphicFramePr>
        <p:xfrm>
          <a:off x="5557838" y="4551363"/>
          <a:ext cx="2944812" cy="860425"/>
        </p:xfrm>
        <a:graphic>
          <a:graphicData uri="http://schemas.openxmlformats.org/presentationml/2006/ole">
            <mc:AlternateContent xmlns:mc="http://schemas.openxmlformats.org/markup-compatibility/2006">
              <mc:Choice xmlns:v="urn:schemas-microsoft-com:vml" Requires="v">
                <p:oleObj spid="_x0000_s30788" name="Equation" r:id="rId11" imgW="1663700" imgH="482600" progId="Equation.3">
                  <p:embed/>
                </p:oleObj>
              </mc:Choice>
              <mc:Fallback>
                <p:oleObj name="Equation" r:id="rId11" imgW="1663700" imgH="4826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57838" y="4551363"/>
                        <a:ext cx="29448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noFill/>
        </p:spPr>
        <p:txBody>
          <a:bodyPr/>
          <a:lstStyle/>
          <a:p>
            <a:pPr eaLnBrk="1" hangingPunct="1"/>
            <a:r>
              <a:rPr lang="el-GR" altLang="el-GR" sz="4000" smtClean="0"/>
              <a:t>Το μοντέλο της Εμφύτευσης (3από3) </a:t>
            </a:r>
          </a:p>
        </p:txBody>
      </p:sp>
      <p:pic>
        <p:nvPicPr>
          <p:cNvPr id="31747" name="Picture 5" descr="CL Rp ΔRp σαν συναρτήσεις ενέργειας εμφύτευσης" title="Εικόνα 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410" t="6717"/>
          <a:stretch>
            <a:fillRect/>
          </a:stretch>
        </p:blipFill>
        <p:spPr>
          <a:xfrm>
            <a:off x="971550" y="1585913"/>
            <a:ext cx="6877050" cy="4492625"/>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l-GR" altLang="el-GR" sz="4000" smtClean="0"/>
              <a:t>Η συσκευή Εμφύτευσης Ιόντων</a:t>
            </a:r>
          </a:p>
        </p:txBody>
      </p:sp>
      <p:pic>
        <p:nvPicPr>
          <p:cNvPr id="32771" name="Picture 4" descr="Σχηματική αναπαράταση συσκευής εμφύτευσης ιόντων"/>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61880" y="2024844"/>
            <a:ext cx="7764926" cy="3226757"/>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noFill/>
        </p:spPr>
        <p:txBody>
          <a:bodyPr/>
          <a:lstStyle/>
          <a:p>
            <a:pPr eaLnBrk="1" hangingPunct="1"/>
            <a:r>
              <a:rPr lang="el-GR" altLang="el-GR" sz="4000" smtClean="0"/>
              <a:t>Μάσκες για την Εμφύτευση Ιόντων</a:t>
            </a:r>
          </a:p>
        </p:txBody>
      </p:sp>
      <p:graphicFrame>
        <p:nvGraphicFramePr>
          <p:cNvPr id="6" name="Πίνακας 5" title="Πίνακας 2"/>
          <p:cNvGraphicFramePr>
            <a:graphicFrameLocks noGrp="1"/>
          </p:cNvGraphicFramePr>
          <p:nvPr>
            <p:custDataLst>
              <p:tags r:id="rId2"/>
            </p:custDataLst>
            <p:extLst>
              <p:ext uri="{D42A27DB-BD31-4B8C-83A1-F6EECF244321}">
                <p14:modId xmlns:p14="http://schemas.microsoft.com/office/powerpoint/2010/main" val="2928423135"/>
              </p:ext>
            </p:extLst>
          </p:nvPr>
        </p:nvGraphicFramePr>
        <p:xfrm>
          <a:off x="863600" y="1916113"/>
          <a:ext cx="6548437" cy="974724"/>
        </p:xfrm>
        <a:graphic>
          <a:graphicData uri="http://schemas.openxmlformats.org/drawingml/2006/table">
            <a:tbl>
              <a:tblPr firstRow="1" firstCol="1" bandRow="1">
                <a:tableStyleId>{5C22544A-7EE6-4342-B048-85BDC9FD1C3A}</a:tableStyleId>
              </a:tblPr>
              <a:tblGrid>
                <a:gridCol w="935016"/>
                <a:gridCol w="935016"/>
                <a:gridCol w="935681"/>
                <a:gridCol w="935681"/>
                <a:gridCol w="935681"/>
                <a:gridCol w="935681"/>
                <a:gridCol w="935681"/>
              </a:tblGrid>
              <a:tr h="487362">
                <a:tc>
                  <a:txBody>
                    <a:bodyPr/>
                    <a:lstStyle/>
                    <a:p>
                      <a:pPr marL="0" marR="0" algn="just">
                        <a:lnSpc>
                          <a:spcPct val="150000"/>
                        </a:lnSpc>
                        <a:spcBef>
                          <a:spcPts val="0"/>
                        </a:spcBef>
                        <a:spcAft>
                          <a:spcPts val="0"/>
                        </a:spcAft>
                      </a:pPr>
                      <a:r>
                        <a:rPr lang="el-GR" sz="1200" dirty="0">
                          <a:effectLst/>
                        </a:rPr>
                        <a:t>Ν(</a:t>
                      </a:r>
                      <a:r>
                        <a:rPr lang="en-US" sz="1200" dirty="0">
                          <a:effectLst/>
                        </a:rPr>
                        <a:t>s)/N</a:t>
                      </a:r>
                      <a:r>
                        <a:rPr lang="en-US" sz="1200" baseline="-25000" dirty="0">
                          <a:effectLst/>
                        </a:rPr>
                        <a:t>p</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n-US" sz="1200" dirty="0">
                          <a:effectLst/>
                        </a:rPr>
                        <a:t>1</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n-US" sz="1200">
                          <a:effectLst/>
                        </a:rPr>
                        <a:t>0</a:t>
                      </a:r>
                      <a:r>
                        <a:rPr lang="el-GR" sz="1200">
                          <a:effectLst/>
                        </a:rPr>
                        <a:t>,</a:t>
                      </a:r>
                      <a:r>
                        <a:rPr lang="en-US" sz="1200">
                          <a:effectLst/>
                        </a:rPr>
                        <a:t>5</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n-US" sz="1200">
                          <a:effectLst/>
                        </a:rPr>
                        <a:t>0</a:t>
                      </a:r>
                      <a:r>
                        <a:rPr lang="el-GR" sz="1200">
                          <a:effectLst/>
                        </a:rPr>
                        <a:t>,</a:t>
                      </a:r>
                      <a:r>
                        <a:rPr lang="en-US" sz="1200">
                          <a:effectLst/>
                        </a:rPr>
                        <a:t>1</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l-GR" sz="1200">
                          <a:effectLst/>
                        </a:rPr>
                        <a:t>0,01</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l-GR" sz="1200">
                          <a:effectLst/>
                        </a:rPr>
                        <a:t>0,001</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l-GR" sz="1200">
                          <a:effectLst/>
                        </a:rPr>
                        <a:t>0,0001</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r>
              <a:tr h="487362">
                <a:tc>
                  <a:txBody>
                    <a:bodyPr/>
                    <a:lstStyle/>
                    <a:p>
                      <a:pPr marL="0" marR="0" algn="just">
                        <a:lnSpc>
                          <a:spcPct val="150000"/>
                        </a:lnSpc>
                        <a:spcBef>
                          <a:spcPts val="0"/>
                        </a:spcBef>
                        <a:spcAft>
                          <a:spcPts val="0"/>
                        </a:spcAft>
                      </a:pPr>
                      <a:r>
                        <a:rPr lang="en-US" sz="1200">
                          <a:effectLst/>
                        </a:rPr>
                        <a:t>X=R</a:t>
                      </a:r>
                      <a:r>
                        <a:rPr lang="en-US" sz="1200" baseline="-25000">
                          <a:effectLst/>
                        </a:rPr>
                        <a:t>p</a:t>
                      </a:r>
                      <a:r>
                        <a:rPr lang="en-US" sz="1200">
                          <a:effectLst/>
                        </a:rPr>
                        <a:t>x</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n-US" sz="1200" dirty="0">
                          <a:effectLst/>
                        </a:rPr>
                        <a:t>0</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n-US" sz="1200">
                          <a:effectLst/>
                        </a:rPr>
                        <a:t>1</a:t>
                      </a:r>
                      <a:r>
                        <a:rPr lang="el-GR" sz="1200">
                          <a:effectLst/>
                        </a:rPr>
                        <a:t>,</a:t>
                      </a:r>
                      <a:r>
                        <a:rPr lang="en-US" sz="1200">
                          <a:effectLst/>
                        </a:rPr>
                        <a:t>2</a:t>
                      </a:r>
                      <a:r>
                        <a:rPr lang="el-GR" sz="1200">
                          <a:effectLst/>
                        </a:rPr>
                        <a:t>Δ</a:t>
                      </a:r>
                      <a:r>
                        <a:rPr lang="en-US" sz="1200">
                          <a:effectLst/>
                        </a:rPr>
                        <a:t>R</a:t>
                      </a:r>
                      <a:r>
                        <a:rPr lang="en-US" sz="1200" baseline="-25000">
                          <a:effectLst/>
                        </a:rPr>
                        <a:t>p</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n-US" sz="1200">
                          <a:effectLst/>
                        </a:rPr>
                        <a:t>2</a:t>
                      </a:r>
                      <a:r>
                        <a:rPr lang="el-GR" sz="1200">
                          <a:effectLst/>
                        </a:rPr>
                        <a:t>Δ</a:t>
                      </a:r>
                      <a:r>
                        <a:rPr lang="en-US" sz="1200">
                          <a:effectLst/>
                        </a:rPr>
                        <a:t>R</a:t>
                      </a:r>
                      <a:r>
                        <a:rPr lang="en-US" sz="1200" baseline="-25000">
                          <a:effectLst/>
                        </a:rPr>
                        <a:t>p</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l-GR" sz="1200">
                          <a:effectLst/>
                        </a:rPr>
                        <a:t>3Δ</a:t>
                      </a:r>
                      <a:r>
                        <a:rPr lang="en-US" sz="1200">
                          <a:effectLst/>
                        </a:rPr>
                        <a:t>R</a:t>
                      </a:r>
                      <a:r>
                        <a:rPr lang="en-US" sz="1200" baseline="-25000">
                          <a:effectLst/>
                        </a:rPr>
                        <a:t>p</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l-GR" sz="1200">
                          <a:effectLst/>
                        </a:rPr>
                        <a:t>3,7Δ</a:t>
                      </a:r>
                      <a:r>
                        <a:rPr lang="en-US" sz="1200">
                          <a:effectLst/>
                        </a:rPr>
                        <a:t>R</a:t>
                      </a:r>
                      <a:r>
                        <a:rPr lang="en-US" sz="1200" baseline="-25000">
                          <a:effectLst/>
                        </a:rPr>
                        <a:t>p</a:t>
                      </a:r>
                      <a:endParaRPr lang="el-GR" sz="110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c>
                  <a:txBody>
                    <a:bodyPr/>
                    <a:lstStyle/>
                    <a:p>
                      <a:pPr marL="0" marR="0" algn="just">
                        <a:lnSpc>
                          <a:spcPct val="150000"/>
                        </a:lnSpc>
                        <a:spcBef>
                          <a:spcPts val="0"/>
                        </a:spcBef>
                        <a:spcAft>
                          <a:spcPts val="0"/>
                        </a:spcAft>
                      </a:pPr>
                      <a:r>
                        <a:rPr lang="el-GR" sz="1200" dirty="0">
                          <a:effectLst/>
                        </a:rPr>
                        <a:t>4,3Δ</a:t>
                      </a:r>
                      <a:r>
                        <a:rPr lang="en-US" sz="1200" dirty="0" err="1">
                          <a:effectLst/>
                        </a:rPr>
                        <a:t>R</a:t>
                      </a:r>
                      <a:r>
                        <a:rPr lang="en-US" sz="1200" baseline="-25000" dirty="0" err="1">
                          <a:effectLst/>
                        </a:rPr>
                        <a:t>p</a:t>
                      </a:r>
                      <a:endParaRPr lang="el-GR" sz="11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74" marR="68574" marT="0" marB="0"/>
                </a:tc>
              </a:tr>
            </a:tbl>
          </a:graphicData>
        </a:graphic>
      </p:graphicFrame>
      <p:sp>
        <p:nvSpPr>
          <p:cNvPr id="11" name="Rectangle 6"/>
          <p:cNvSpPr>
            <a:spLocks noRot="1" noChangeAspect="1" noMove="1" noResize="1" noEditPoints="1" noAdjustHandles="1" noChangeArrowheads="1" noChangeShapeType="1" noTextEdit="1"/>
          </p:cNvSpPr>
          <p:nvPr/>
        </p:nvSpPr>
        <p:spPr bwMode="auto">
          <a:xfrm>
            <a:off x="674688" y="3429000"/>
            <a:ext cx="3744205" cy="573427"/>
          </a:xfrm>
          <a:prstGeom prst="rect">
            <a:avLst/>
          </a:prstGeom>
          <a:blipFill rotWithShape="0">
            <a:blip r:embed="rId4"/>
            <a:stretch>
              <a:fillRect b="-212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
        <p:nvSpPr>
          <p:cNvPr id="18437" name="Rectangle 5"/>
          <p:cNvSpPr>
            <a:spLocks noChangeArrowheads="1"/>
          </p:cNvSpPr>
          <p:nvPr/>
        </p:nvSpPr>
        <p:spPr bwMode="auto">
          <a:xfrm>
            <a:off x="674688" y="4368800"/>
            <a:ext cx="77930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l-GR" altLang="el-GR" sz="2400" b="1" dirty="0" err="1" smtClean="0">
                <a:latin typeface="+mn-lt"/>
              </a:rPr>
              <a:t>Ανόπτηση</a:t>
            </a:r>
            <a:r>
              <a:rPr lang="el-GR" altLang="el-GR" sz="2400" b="1" dirty="0" smtClean="0">
                <a:latin typeface="+mn-lt"/>
              </a:rPr>
              <a:t> μετά την Εμφύτευση Ιόντων</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457200" y="273050"/>
            <a:ext cx="8229600" cy="1144588"/>
          </a:xfrm>
        </p:spPr>
        <p:txBody>
          <a:bodyPr>
            <a:normAutofit fontScale="90000"/>
          </a:bodyPr>
          <a:lstStyle/>
          <a:p>
            <a:pPr eaLnBrk="1" hangingPunct="1">
              <a:defRPr/>
            </a:pPr>
            <a:r>
              <a:rPr altLang="el-GR" sz="4000" dirty="0" smtClean="0"/>
              <a:t>Χαρακτηρισμός της κατανομής προσμίξεων (</a:t>
            </a:r>
            <a:r>
              <a:rPr altLang="el-GR" sz="4000" dirty="0" smtClean="0"/>
              <a:t>1από3)</a:t>
            </a:r>
            <a:endParaRPr altLang="el-GR" sz="4000" dirty="0" smtClean="0"/>
          </a:p>
        </p:txBody>
      </p:sp>
      <p:sp>
        <p:nvSpPr>
          <p:cNvPr id="34819" name="Θέση κειμένου 2"/>
          <p:cNvSpPr>
            <a:spLocks noGrp="1"/>
          </p:cNvSpPr>
          <p:nvPr>
            <p:ph type="body" sz="half" idx="2"/>
          </p:nvPr>
        </p:nvSpPr>
        <p:spPr>
          <a:xfrm>
            <a:off x="457200" y="1557338"/>
            <a:ext cx="3008313" cy="4608512"/>
          </a:xfrm>
        </p:spPr>
        <p:txBody>
          <a:bodyPr/>
          <a:lstStyle/>
          <a:p>
            <a:pPr eaLnBrk="1" hangingPunct="1"/>
            <a:endParaRPr lang="el-GR" altLang="el-GR" smtClean="0"/>
          </a:p>
        </p:txBody>
      </p:sp>
      <p:graphicFrame>
        <p:nvGraphicFramePr>
          <p:cNvPr id="34820" name="Object 5" descr="Συνδεσμολογία για μέτρηση της αντίστασης φύλλου" title="Εικόνα 16"/>
          <p:cNvGraphicFramePr>
            <a:graphicFrameLocks noChangeAspect="1"/>
          </p:cNvGraphicFramePr>
          <p:nvPr>
            <p:extLst>
              <p:ext uri="{D42A27DB-BD31-4B8C-83A1-F6EECF244321}">
                <p14:modId xmlns:p14="http://schemas.microsoft.com/office/powerpoint/2010/main" val="2349978010"/>
              </p:ext>
            </p:extLst>
          </p:nvPr>
        </p:nvGraphicFramePr>
        <p:xfrm>
          <a:off x="700088" y="2338388"/>
          <a:ext cx="2286000" cy="1885950"/>
        </p:xfrm>
        <a:graphic>
          <a:graphicData uri="http://schemas.openxmlformats.org/presentationml/2006/ole">
            <mc:AlternateContent xmlns:mc="http://schemas.openxmlformats.org/markup-compatibility/2006">
              <mc:Choice xmlns:v="urn:schemas-microsoft-com:vml" Requires="v">
                <p:oleObj spid="_x0000_s34837" name="Picture" r:id="rId7" imgW="2286000" imgH="1884680" progId="Word.Picture.8">
                  <p:embed/>
                </p:oleObj>
              </mc:Choice>
              <mc:Fallback>
                <p:oleObj name="Picture" r:id="rId7" imgW="2286000" imgH="1884680" progId="Word.Picture.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88" y="2338388"/>
                        <a:ext cx="2286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7"/>
          <p:cNvSpPr>
            <a:spLocks noRot="1" noChangeAspect="1" noMove="1" noResize="1" noEditPoints="1" noAdjustHandles="1" noChangeArrowheads="1" noChangeShapeType="1" noTextEdit="1"/>
          </p:cNvSpPr>
          <p:nvPr/>
        </p:nvSpPr>
        <p:spPr bwMode="auto">
          <a:xfrm>
            <a:off x="3577649" y="2137769"/>
            <a:ext cx="5133713" cy="400110"/>
          </a:xfrm>
          <a:prstGeom prst="rect">
            <a:avLst/>
          </a:prstGeom>
          <a:blipFill rotWithShape="0">
            <a:blip r:embed="rId9"/>
            <a:stretch>
              <a:fillRect b="-20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
        <p:nvSpPr>
          <p:cNvPr id="15" name="Rectangle 9"/>
          <p:cNvSpPr>
            <a:spLocks noRot="1" noChangeAspect="1" noMove="1" noResize="1" noEditPoints="1" noAdjustHandles="1" noChangeArrowheads="1" noChangeShapeType="1" noTextEdit="1"/>
          </p:cNvSpPr>
          <p:nvPr/>
        </p:nvSpPr>
        <p:spPr bwMode="auto">
          <a:xfrm>
            <a:off x="3922713" y="2677033"/>
            <a:ext cx="3346289" cy="400110"/>
          </a:xfrm>
          <a:prstGeom prst="rect">
            <a:avLst/>
          </a:prstGeom>
          <a:blipFill rotWithShape="0">
            <a:blip r:embed="rId10"/>
            <a:stretch>
              <a:fillRect b="-166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grpSp>
        <p:nvGrpSpPr>
          <p:cNvPr id="34823" name="Ομάδα 16" descr="Συνδεσμολογία V-I για μέτρηση  της αντίστασης φύλλου για d&lt;&lt; D " title="Εικόνα 17"/>
          <p:cNvGrpSpPr>
            <a:grpSpLocks/>
          </p:cNvGrpSpPr>
          <p:nvPr/>
        </p:nvGrpSpPr>
        <p:grpSpPr bwMode="auto">
          <a:xfrm>
            <a:off x="3922713" y="3387725"/>
            <a:ext cx="3995737" cy="2817813"/>
            <a:chOff x="457200" y="2916759"/>
            <a:chExt cx="3995738" cy="2817812"/>
          </a:xfrm>
        </p:grpSpPr>
        <p:pic>
          <p:nvPicPr>
            <p:cNvPr id="34825" name="Picture 10" descr="Μέτρηση της αντίστασης φύλλου"/>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2916759"/>
              <a:ext cx="3995738"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1" descr="[DECORATIVE]"/>
            <p:cNvSpPr txBox="1">
              <a:spLocks noChangeArrowheads="1"/>
            </p:cNvSpPr>
            <p:nvPr>
              <p:custDataLst>
                <p:tags r:id="rId3"/>
              </p:custDataLst>
            </p:nvPr>
          </p:nvSpPr>
          <p:spPr bwMode="auto">
            <a:xfrm>
              <a:off x="3671888" y="3968750"/>
              <a:ext cx="3968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l-GR" sz="1800">
                  <a:latin typeface="Tahoma" panose="020B0604030504040204" pitchFamily="34" charset="0"/>
                </a:rPr>
                <a:t>x</a:t>
              </a:r>
              <a:r>
                <a:rPr lang="en-US" altLang="el-GR" sz="1800" baseline="-25000">
                  <a:latin typeface="Tahoma" panose="020B0604030504040204" pitchFamily="34" charset="0"/>
                </a:rPr>
                <a:t>j</a:t>
              </a:r>
              <a:endParaRPr lang="el-GR" altLang="el-GR" sz="1800">
                <a:latin typeface="Tahoma" panose="020B0604030504040204" pitchFamily="34" charset="0"/>
              </a:endParaRPr>
            </a:p>
          </p:txBody>
        </p:sp>
        <p:sp>
          <p:nvSpPr>
            <p:cNvPr id="34827" name="Text Box 12" descr="[DECORATIVE]"/>
            <p:cNvSpPr txBox="1">
              <a:spLocks noChangeArrowheads="1"/>
            </p:cNvSpPr>
            <p:nvPr>
              <p:custDataLst>
                <p:tags r:id="rId4"/>
              </p:custDataLst>
            </p:nvPr>
          </p:nvSpPr>
          <p:spPr bwMode="auto">
            <a:xfrm>
              <a:off x="2124075" y="5337175"/>
              <a:ext cx="3968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l-GR" sz="1800">
                  <a:latin typeface="Tahoma" panose="020B0604030504040204" pitchFamily="34" charset="0"/>
                </a:rPr>
                <a:t>D</a:t>
              </a:r>
              <a:endParaRPr lang="el-GR" altLang="el-GR" sz="1800">
                <a:latin typeface="Tahoma" panose="020B0604030504040204" pitchFamily="34" charset="0"/>
              </a:endParaRPr>
            </a:p>
          </p:txBody>
        </p:sp>
        <p:sp>
          <p:nvSpPr>
            <p:cNvPr id="34828" name="Text Box 13" descr="[DECORATIVE]"/>
            <p:cNvSpPr txBox="1">
              <a:spLocks noChangeArrowheads="1"/>
            </p:cNvSpPr>
            <p:nvPr>
              <p:custDataLst>
                <p:tags r:id="rId5"/>
              </p:custDataLst>
            </p:nvPr>
          </p:nvSpPr>
          <p:spPr bwMode="auto">
            <a:xfrm>
              <a:off x="2484438" y="4616450"/>
              <a:ext cx="287337"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l-GR" sz="1200">
                  <a:latin typeface="Tahoma" panose="020B0604030504040204" pitchFamily="34" charset="0"/>
                </a:rPr>
                <a:t>d</a:t>
              </a:r>
              <a:endParaRPr lang="el-GR" altLang="el-GR" sz="1200">
                <a:latin typeface="Tahoma" panose="020B0604030504040204" pitchFamily="34" charset="0"/>
              </a:endParaRPr>
            </a:p>
          </p:txBody>
        </p:sp>
      </p:grpSp>
      <p:sp>
        <p:nvSpPr>
          <p:cNvPr id="3" name="Θέση περιεχομένου 2"/>
          <p:cNvSpPr>
            <a:spLocks noGrp="1"/>
          </p:cNvSpPr>
          <p:nvPr>
            <p:ph idx="1"/>
          </p:nvPr>
        </p:nvSpPr>
        <p:spPr>
          <a:xfrm>
            <a:off x="3575050" y="1557338"/>
            <a:ext cx="5111750" cy="4608512"/>
          </a:xfrm>
        </p:spPr>
        <p:txBody>
          <a:bodyPr/>
          <a:lstStyle/>
          <a:p>
            <a:pPr marL="0" indent="0">
              <a:buFont typeface="Arial" panose="020B0604020202020204" pitchFamily="34" charset="0"/>
              <a:buNone/>
              <a:defRPr/>
            </a:pPr>
            <a:r>
              <a:rPr lang="el-GR" sz="2800" dirty="0"/>
              <a:t>Μέτρηση της αντίστασης φύλλου</a:t>
            </a:r>
          </a:p>
          <a:p>
            <a:pPr>
              <a:defRPr/>
            </a:pPr>
            <a:endParaRPr lang="el-GR" dirty="0"/>
          </a:p>
        </p:txBody>
      </p:sp>
    </p:spTree>
    <p:custDataLst>
      <p:tags r:id="rId2"/>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Χαρακτηρισμός της κατανομής προσμίξεων (</a:t>
            </a:r>
            <a:r>
              <a:rPr lang="el-GR" altLang="el-GR" dirty="0" smtClean="0"/>
              <a:t>2από3)</a:t>
            </a:r>
            <a:endParaRPr lang="el-GR" altLang="el-GR" dirty="0" smtClean="0"/>
          </a:p>
        </p:txBody>
      </p:sp>
      <p:sp>
        <p:nvSpPr>
          <p:cNvPr id="6150" name="Rectangle 5"/>
          <p:cNvSpPr>
            <a:spLocks noChangeArrowheads="1"/>
          </p:cNvSpPr>
          <p:nvPr/>
        </p:nvSpPr>
        <p:spPr bwMode="auto">
          <a:xfrm>
            <a:off x="457200" y="1873250"/>
            <a:ext cx="37131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l-GR" altLang="el-GR" sz="2400" dirty="0" smtClean="0">
                <a:latin typeface="+mn-lt"/>
              </a:rPr>
              <a:t>Μέτρηση του βάθους επαφής</a:t>
            </a:r>
          </a:p>
        </p:txBody>
      </p:sp>
      <p:graphicFrame>
        <p:nvGraphicFramePr>
          <p:cNvPr id="35844" name="Object 6" descr="Μέτρηση του βάθους d" title="Εικόνα 18"/>
          <p:cNvGraphicFramePr>
            <a:graphicFrameLocks noChangeAspect="1"/>
          </p:cNvGraphicFramePr>
          <p:nvPr>
            <p:extLst>
              <p:ext uri="{D42A27DB-BD31-4B8C-83A1-F6EECF244321}">
                <p14:modId xmlns:p14="http://schemas.microsoft.com/office/powerpoint/2010/main" val="4134869632"/>
              </p:ext>
            </p:extLst>
          </p:nvPr>
        </p:nvGraphicFramePr>
        <p:xfrm>
          <a:off x="493713" y="2540000"/>
          <a:ext cx="3676650" cy="1711325"/>
        </p:xfrm>
        <a:graphic>
          <a:graphicData uri="http://schemas.openxmlformats.org/presentationml/2006/ole">
            <mc:AlternateContent xmlns:mc="http://schemas.openxmlformats.org/markup-compatibility/2006">
              <mc:Choice xmlns:v="urn:schemas-microsoft-com:vml" Requires="v">
                <p:oleObj spid="_x0000_s35855" name="Picture" r:id="rId4" imgW="4602480" imgH="1412240" progId="Word.Picture.8">
                  <p:embed/>
                </p:oleObj>
              </mc:Choice>
              <mc:Fallback>
                <p:oleObj name="Picture" r:id="rId4" imgW="4602480" imgH="141224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3" y="2540000"/>
                        <a:ext cx="36766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8"/>
          <p:cNvSpPr>
            <a:spLocks noRot="1" noChangeAspect="1" noMove="1" noResize="1" noEditPoints="1" noAdjustHandles="1" noChangeArrowheads="1" noChangeShapeType="1" noTextEdit="1"/>
          </p:cNvSpPr>
          <p:nvPr/>
        </p:nvSpPr>
        <p:spPr bwMode="auto">
          <a:xfrm>
            <a:off x="3245162" y="3136612"/>
            <a:ext cx="2653675" cy="584775"/>
          </a:xfrm>
          <a:prstGeom prst="rect">
            <a:avLst/>
          </a:prstGeom>
          <a:blipFill rotWithShape="0">
            <a:blip r:embed="rId6"/>
            <a:stretch>
              <a:fillRect b="-421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pic>
        <p:nvPicPr>
          <p:cNvPr id="35846" name="Picture 9" descr="Μέτρηση του βάθους επαφής" title="Εικόνα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850" y="3925888"/>
            <a:ext cx="30591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457200" y="273050"/>
            <a:ext cx="8229600" cy="1144588"/>
          </a:xfrm>
        </p:spPr>
        <p:txBody>
          <a:bodyPr>
            <a:normAutofit fontScale="90000"/>
          </a:bodyPr>
          <a:lstStyle/>
          <a:p>
            <a:pPr eaLnBrk="1" fontAlgn="auto" hangingPunct="1">
              <a:spcAft>
                <a:spcPts val="0"/>
              </a:spcAft>
              <a:defRPr/>
            </a:pPr>
            <a:r>
              <a:rPr altLang="el-GR" dirty="0" smtClean="0"/>
              <a:t>Χαρακτηρισμός της κατανομής </a:t>
            </a:r>
            <a:r>
              <a:rPr altLang="el-GR" dirty="0" smtClean="0"/>
              <a:t>προσμίξεων </a:t>
            </a:r>
            <a:r>
              <a:rPr lang="el-GR" altLang="el-GR" dirty="0" smtClean="0"/>
              <a:t>(3από3</a:t>
            </a:r>
            <a:r>
              <a:rPr lang="el-GR" altLang="el-GR" dirty="0"/>
              <a:t>)</a:t>
            </a:r>
            <a:endParaRPr altLang="el-GR" dirty="0" smtClean="0"/>
          </a:p>
        </p:txBody>
      </p:sp>
      <p:sp>
        <p:nvSpPr>
          <p:cNvPr id="36867" name="Θέση κειμένου 1"/>
          <p:cNvSpPr>
            <a:spLocks noGrp="1"/>
          </p:cNvSpPr>
          <p:nvPr>
            <p:ph type="body" sz="half" idx="2"/>
          </p:nvPr>
        </p:nvSpPr>
        <p:spPr>
          <a:xfrm>
            <a:off x="457200" y="1557338"/>
            <a:ext cx="3008313" cy="4608512"/>
          </a:xfrm>
        </p:spPr>
        <p:txBody>
          <a:bodyPr/>
          <a:lstStyle/>
          <a:p>
            <a:r>
              <a:rPr lang="el-GR" altLang="el-GR" sz="2800" smtClean="0"/>
              <a:t>Μετρήσεις της κατανομής των προσμίξεων</a:t>
            </a:r>
          </a:p>
          <a:p>
            <a:endParaRPr lang="el-GR" altLang="el-GR" smtClean="0"/>
          </a:p>
        </p:txBody>
      </p:sp>
      <p:sp>
        <p:nvSpPr>
          <p:cNvPr id="7" name="Rectangle 5"/>
          <p:cNvSpPr>
            <a:spLocks noRot="1" noChangeAspect="1" noMove="1" noResize="1" noEditPoints="1" noAdjustHandles="1" noChangeArrowheads="1" noChangeShapeType="1" noTextEdit="1"/>
          </p:cNvSpPr>
          <p:nvPr/>
        </p:nvSpPr>
        <p:spPr bwMode="auto">
          <a:xfrm>
            <a:off x="0" y="3198167"/>
            <a:ext cx="4973990" cy="461665"/>
          </a:xfrm>
          <a:prstGeom prst="rect">
            <a:avLst/>
          </a:prstGeom>
          <a:blipFill rotWithShape="0">
            <a:blip r:embed="rId3"/>
            <a:stretch>
              <a:fillRect b="-2133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
        <p:nvSpPr>
          <p:cNvPr id="8" name="Rectangle 6"/>
          <p:cNvSpPr>
            <a:spLocks noRot="1" noChangeAspect="1" noMove="1" noResize="1" noEditPoints="1" noAdjustHandles="1" noChangeArrowheads="1" noChangeShapeType="1" noTextEdit="1"/>
          </p:cNvSpPr>
          <p:nvPr/>
        </p:nvSpPr>
        <p:spPr bwMode="auto">
          <a:xfrm>
            <a:off x="358775" y="3907308"/>
            <a:ext cx="1944688" cy="461665"/>
          </a:xfrm>
          <a:prstGeom prst="rect">
            <a:avLst/>
          </a:prstGeom>
          <a:blipFill rotWithShape="0">
            <a:blip r:embed="rId4"/>
            <a:stretch>
              <a:fillRect b="-1973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
        <p:nvSpPr>
          <p:cNvPr id="9" name="Rectangle 7"/>
          <p:cNvSpPr>
            <a:spLocks noRot="1" noChangeAspect="1" noMove="1" noResize="1" noEditPoints="1" noAdjustHandles="1" noChangeArrowheads="1" noChangeShapeType="1" noTextEdit="1"/>
          </p:cNvSpPr>
          <p:nvPr/>
        </p:nvSpPr>
        <p:spPr bwMode="auto">
          <a:xfrm>
            <a:off x="446655" y="4587471"/>
            <a:ext cx="1962460" cy="461665"/>
          </a:xfrm>
          <a:prstGeom prst="rect">
            <a:avLst/>
          </a:prstGeom>
          <a:blipFill rotWithShape="0">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pic>
        <p:nvPicPr>
          <p:cNvPr id="36871" name="Picture 9" descr="Διάγραμα Τάσης"/>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a:xfrm>
            <a:off x="4790412" y="2301875"/>
            <a:ext cx="4162411" cy="3119438"/>
          </a:xfrm>
          <a:noFill/>
        </p:spPr>
      </p:pic>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p:txBody>
          <a:bodyPr/>
          <a:lstStyle/>
          <a:p>
            <a:pPr eaLnBrk="1" hangingPunct="1"/>
            <a:r>
              <a:rPr lang="el-GR" altLang="el-GR" smtClean="0"/>
              <a:t>Τέλος Ενότητας</a:t>
            </a:r>
          </a:p>
        </p:txBody>
      </p:sp>
      <p:sp>
        <p:nvSpPr>
          <p:cNvPr id="37891" name="Subtitle 4"/>
          <p:cNvSpPr>
            <a:spLocks noGrp="1"/>
          </p:cNvSpPr>
          <p:nvPr>
            <p:ph type="subTitle" idx="1"/>
          </p:nvPr>
        </p:nvSpPr>
        <p:spPr>
          <a:xfrm>
            <a:off x="684213" y="3886200"/>
            <a:ext cx="7775575" cy="1752600"/>
          </a:xfrm>
        </p:spPr>
        <p:txBody>
          <a:bodyPr/>
          <a:lstStyle/>
          <a:p>
            <a:pPr eaLnBrk="1" hangingPunct="1"/>
            <a:endParaRPr lang="el-GR" altLang="el-GR" smtClean="0"/>
          </a:p>
        </p:txBody>
      </p:sp>
      <p:pic>
        <p:nvPicPr>
          <p:cNvPr id="3789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rtlCol="0">
            <a:normAutofit/>
          </a:bodyPr>
          <a:lstStyle/>
          <a:p>
            <a:pPr eaLnBrk="1" fontAlgn="auto" hangingPunct="1">
              <a:spcAft>
                <a:spcPts val="0"/>
              </a:spcAft>
              <a:defRPr/>
            </a:pPr>
            <a:r>
              <a:rPr lang="el-GR" altLang="el-GR" dirty="0"/>
              <a:t>Εισαγωγή </a:t>
            </a:r>
            <a:r>
              <a:rPr lang="el-GR" altLang="el-GR" dirty="0" smtClean="0"/>
              <a:t>προσμίξεων (1από2)</a:t>
            </a:r>
            <a:endParaRPr lang="el-GR" dirty="0"/>
          </a:p>
        </p:txBody>
      </p:sp>
      <p:pic>
        <p:nvPicPr>
          <p:cNvPr id="19459" name="Picture 154" descr="Σχεδιαγράματα εισαγωγής προσμίξεων" title="Εικόνα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2025" y="1593304"/>
            <a:ext cx="4229100" cy="4572000"/>
          </a:xfr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l-GR" altLang="el-GR" smtClean="0"/>
              <a:t>Χρηματοδότηση</a:t>
            </a:r>
          </a:p>
        </p:txBody>
      </p:sp>
      <p:sp>
        <p:nvSpPr>
          <p:cNvPr id="3891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3891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eaLnBrk="1" hangingPunct="1"/>
            <a:r>
              <a:rPr lang="el-GR" altLang="el-GR" sz="4400" smtClean="0"/>
              <a:t>Σημειώματα</a:t>
            </a:r>
          </a:p>
        </p:txBody>
      </p:sp>
      <p:sp>
        <p:nvSpPr>
          <p:cNvPr id="4096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4301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l-GR" altLang="el-GR" smtClean="0"/>
              <a:t>Σημείωμα Αναφοράς</a:t>
            </a:r>
          </a:p>
        </p:txBody>
      </p:sp>
      <p:sp>
        <p:nvSpPr>
          <p:cNvPr id="45059"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000" smtClean="0"/>
              <a:t>Copyright Εθνικόν και Καποδιστριακόν Πανεπιστήμιον Αθηνών</a:t>
            </a:r>
            <a:r>
              <a:rPr lang="en-US" altLang="el-GR" sz="2000" smtClean="0"/>
              <a:t>,</a:t>
            </a:r>
            <a:r>
              <a:rPr lang="el-GR" altLang="el-GR" sz="2000" smtClean="0"/>
              <a:t> Αραπογιάννη Αγγελική 2014. «Σχεδίαση Ολοκληρωμένων Κυκλωμάτων. Ενότητα Α-Κεφάλαιο 4: Διάχυση και εμφύτευση Ιόντων.». Έκδοση: 1.0. Αθήνα 2014. Διαθέσιμο από τη δικτυακή διεύθυνση: </a:t>
            </a:r>
            <a:r>
              <a:rPr lang="el-GR" altLang="el-GR" sz="2000" u="sng" smtClean="0">
                <a:hlinkClick r:id="rId3" tooltip="Σύνδεσμος μαθήματος"/>
              </a:rPr>
              <a:t>http://opencourses.uoa.gr/courses/DI31/.</a:t>
            </a:r>
            <a:endParaRPr lang="el-GR" altLang="el-GR" sz="200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4710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4710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a:t>
            </a:r>
            <a:r>
              <a:rPr lang="el-GR" altLang="el-GR" sz="4000" smtClean="0"/>
              <a:t>Έργων </a:t>
            </a:r>
            <a:r>
              <a:rPr lang="el-GR" altLang="el-GR" sz="4000" smtClean="0"/>
              <a:t>Τρίτων</a:t>
            </a:r>
            <a:endParaRPr lang="el-GR" altLang="el-GR" sz="4000" dirty="0" smtClean="0"/>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eaLnBrk="1" fontAlgn="auto" hangingPunct="1">
              <a:spcAft>
                <a:spcPts val="0"/>
              </a:spcAft>
              <a:defRPr/>
            </a:pPr>
            <a:r>
              <a:rPr lang="el-GR" sz="2000" dirty="0" smtClean="0"/>
              <a:t>Εικόνες 1-3,5-9,11,</a:t>
            </a:r>
            <a:r>
              <a:rPr lang="en-US" sz="2000" dirty="0" smtClean="0"/>
              <a:t>12,</a:t>
            </a:r>
            <a:r>
              <a:rPr lang="el-GR" sz="2000" dirty="0" smtClean="0"/>
              <a:t>14: </a:t>
            </a:r>
            <a:r>
              <a:rPr lang="en-US" sz="2000" dirty="0" smtClean="0"/>
              <a:t>Original from: R. </a:t>
            </a:r>
            <a:r>
              <a:rPr lang="en-US" sz="2000" dirty="0" err="1" smtClean="0"/>
              <a:t>Colclaser</a:t>
            </a:r>
            <a:r>
              <a:rPr lang="en-US" sz="2000" dirty="0"/>
              <a:t>. </a:t>
            </a:r>
            <a:r>
              <a:rPr lang="en-US" sz="2000" i="1" dirty="0"/>
              <a:t>Microelectronics Processing and Device Design</a:t>
            </a:r>
            <a:r>
              <a:rPr lang="en-US" sz="2000" dirty="0"/>
              <a:t>. New York, </a:t>
            </a:r>
            <a:r>
              <a:rPr lang="en-US" sz="2000" dirty="0" smtClean="0"/>
              <a:t>NY: John Wiley &amp; Sons, 1980.</a:t>
            </a:r>
            <a:endParaRPr lang="el-GR" sz="2000" dirty="0" smtClean="0"/>
          </a:p>
          <a:p>
            <a:pPr eaLnBrk="1" fontAlgn="auto" hangingPunct="1">
              <a:spcAft>
                <a:spcPts val="0"/>
              </a:spcAft>
              <a:defRPr/>
            </a:pPr>
            <a:r>
              <a:rPr lang="el-GR" sz="2000" dirty="0" smtClean="0"/>
              <a:t>Εικόνα 8: </a:t>
            </a:r>
            <a:r>
              <a:rPr lang="en-US" sz="2000" dirty="0" smtClean="0"/>
              <a:t>Modified. Original: by </a:t>
            </a:r>
            <a:r>
              <a:rPr lang="en-US" sz="2000" dirty="0" err="1"/>
              <a:t>Matthewbeckler</a:t>
            </a:r>
            <a:r>
              <a:rPr lang="en-US" sz="2000" dirty="0"/>
              <a:t> (Own work) [Public domain], via Wikimedia Commons. </a:t>
            </a:r>
            <a:r>
              <a:rPr lang="en-US" sz="2000" dirty="0">
                <a:hlinkClick r:id="rId3"/>
              </a:rPr>
              <a:t>https://</a:t>
            </a:r>
            <a:r>
              <a:rPr lang="en-US" sz="2000" dirty="0" smtClean="0">
                <a:hlinkClick r:id="rId3"/>
              </a:rPr>
              <a:t>upload.wikimedia.org/wikipedia/commons/e/ed/Npn_bjt_cross_section.svg</a:t>
            </a:r>
            <a:endParaRPr lang="en-US" sz="2000" dirty="0" smtClean="0"/>
          </a:p>
          <a:p>
            <a:pPr eaLnBrk="1" fontAlgn="auto" hangingPunct="1">
              <a:spcAft>
                <a:spcPts val="0"/>
              </a:spcAft>
              <a:defRPr/>
            </a:pPr>
            <a:r>
              <a:rPr lang="el-GR" sz="2000" dirty="0" smtClean="0"/>
              <a:t>Εικόνα 13: </a:t>
            </a:r>
            <a:r>
              <a:rPr lang="en-US" sz="2000" dirty="0" smtClean="0"/>
              <a:t>Original from: Jaeger R. C., </a:t>
            </a:r>
            <a:r>
              <a:rPr lang="en-US" sz="2000" i="1" dirty="0" smtClean="0"/>
              <a:t>Introduction to Microelectronic Fabrication, </a:t>
            </a:r>
            <a:r>
              <a:rPr lang="en-US" sz="2000" dirty="0" smtClean="0"/>
              <a:t>Second Edition, </a:t>
            </a:r>
            <a:r>
              <a:rPr lang="en-US" sz="2000" dirty="0"/>
              <a:t>New Jersey: Prentice </a:t>
            </a:r>
            <a:r>
              <a:rPr lang="en-US" sz="2000" dirty="0" smtClean="0"/>
              <a:t>Hall.</a:t>
            </a:r>
            <a:endParaRPr lang="el-GR" sz="20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Εισαγωγή </a:t>
            </a:r>
            <a:r>
              <a:rPr lang="el-GR" dirty="0" smtClean="0"/>
              <a:t>προσμίξεων (2από2)</a:t>
            </a:r>
            <a:endParaRPr lang="el-GR" dirty="0"/>
          </a:p>
        </p:txBody>
      </p:sp>
      <p:sp>
        <p:nvSpPr>
          <p:cNvPr id="20483" name="Θέση κειμένου 2"/>
          <p:cNvSpPr>
            <a:spLocks noGrp="1"/>
          </p:cNvSpPr>
          <p:nvPr>
            <p:ph type="body" idx="1"/>
          </p:nvPr>
        </p:nvSpPr>
        <p:spPr>
          <a:xfrm>
            <a:off x="457200" y="1574800"/>
            <a:ext cx="4040188" cy="639763"/>
          </a:xfrm>
        </p:spPr>
        <p:txBody>
          <a:bodyPr/>
          <a:lstStyle/>
          <a:p>
            <a:pPr eaLnBrk="1" hangingPunct="1"/>
            <a:r>
              <a:rPr lang="el-GR" altLang="el-GR" smtClean="0"/>
              <a:t>Ειδική αντίσταση</a:t>
            </a:r>
          </a:p>
        </p:txBody>
      </p:sp>
      <p:sp>
        <p:nvSpPr>
          <p:cNvPr id="20484" name="Θέση κειμένου 4"/>
          <p:cNvSpPr>
            <a:spLocks noGrp="1"/>
          </p:cNvSpPr>
          <p:nvPr>
            <p:ph type="body" sz="quarter" idx="3"/>
          </p:nvPr>
        </p:nvSpPr>
        <p:spPr>
          <a:xfrm>
            <a:off x="4645025" y="1574800"/>
            <a:ext cx="4041775" cy="639763"/>
          </a:xfrm>
        </p:spPr>
        <p:txBody>
          <a:bodyPr/>
          <a:lstStyle/>
          <a:p>
            <a:pPr eaLnBrk="1" hangingPunct="1"/>
            <a:r>
              <a:rPr kumimoji="1" lang="el-GR" altLang="el-GR" smtClean="0"/>
              <a:t>Ευκινησία φορέων </a:t>
            </a:r>
          </a:p>
        </p:txBody>
      </p:sp>
      <p:pic>
        <p:nvPicPr>
          <p:cNvPr id="20485" name="Θέση περιεχομένου 7" descr="Διαγράμματα ευκινησίας φορέων" title="Εικόνα 3"/>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467225" y="2263775"/>
            <a:ext cx="3716338" cy="3998913"/>
          </a:xfrm>
        </p:spPr>
      </p:pic>
      <p:pic>
        <p:nvPicPr>
          <p:cNvPr id="20486" name="Picture 22" descr="Γράφιμα ειδικής αντίστασης" title="Εικόνα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8597" b="7999"/>
          <a:stretch>
            <a:fillRect/>
          </a:stretch>
        </p:blipFill>
        <p:spPr>
          <a:xfrm rot="21472525">
            <a:off x="274638" y="2314575"/>
            <a:ext cx="3617912" cy="3281363"/>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4"/>
          <p:cNvSpPr>
            <a:spLocks noGrp="1" noChangeArrowheads="1"/>
          </p:cNvSpPr>
          <p:nvPr>
            <p:ph type="title"/>
          </p:nvPr>
        </p:nvSpPr>
        <p:spPr>
          <a:xfrm>
            <a:off x="457200" y="260350"/>
            <a:ext cx="8229600" cy="1143000"/>
          </a:xfrm>
        </p:spPr>
        <p:txBody>
          <a:bodyPr rtlCol="0">
            <a:normAutofit fontScale="90000"/>
          </a:bodyPr>
          <a:lstStyle/>
          <a:p>
            <a:pPr eaLnBrk="1" fontAlgn="auto" hangingPunct="1">
              <a:spcAft>
                <a:spcPts val="0"/>
              </a:spcAft>
              <a:defRPr/>
            </a:pPr>
            <a:r>
              <a:rPr lang="el-GR" altLang="el-GR" sz="4000" dirty="0" smtClean="0"/>
              <a:t> </a:t>
            </a:r>
            <a:r>
              <a:rPr lang="el-GR" altLang="el-GR" sz="4800" dirty="0" smtClean="0"/>
              <a:t>Το μοντέλο της Διάχυσης (1από2)</a:t>
            </a:r>
          </a:p>
        </p:txBody>
      </p:sp>
      <p:sp>
        <p:nvSpPr>
          <p:cNvPr id="21507" name="Rectangle 9"/>
          <p:cNvSpPr>
            <a:spLocks noChangeArrowheads="1"/>
          </p:cNvSpPr>
          <p:nvPr/>
        </p:nvSpPr>
        <p:spPr bwMode="auto">
          <a:xfrm>
            <a:off x="395288" y="2133600"/>
            <a:ext cx="3097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l-GR" altLang="el-GR" sz="1800" b="1">
                <a:latin typeface="Tahoma" panose="020B0604030504040204" pitchFamily="34" charset="0"/>
              </a:rPr>
              <a:t>Ο πρώτος νόμος του Fick</a:t>
            </a:r>
            <a:r>
              <a:rPr kumimoji="1" lang="el-GR" altLang="el-GR" sz="1800">
                <a:latin typeface="Tahoma" panose="020B0604030504040204" pitchFamily="34" charset="0"/>
              </a:rPr>
              <a:t> </a:t>
            </a:r>
          </a:p>
        </p:txBody>
      </p:sp>
      <p:graphicFrame>
        <p:nvGraphicFramePr>
          <p:cNvPr id="21508" name="Object 10"/>
          <p:cNvGraphicFramePr>
            <a:graphicFrameLocks noChangeAspect="1"/>
          </p:cNvGraphicFramePr>
          <p:nvPr/>
        </p:nvGraphicFramePr>
        <p:xfrm>
          <a:off x="4427538" y="1989138"/>
          <a:ext cx="1260475" cy="608012"/>
        </p:xfrm>
        <a:graphic>
          <a:graphicData uri="http://schemas.openxmlformats.org/presentationml/2006/ole">
            <mc:AlternateContent xmlns:mc="http://schemas.openxmlformats.org/markup-compatibility/2006">
              <mc:Choice xmlns:v="urn:schemas-microsoft-com:vml" Requires="v">
                <p:oleObj spid="_x0000_s21567" name="Equation" r:id="rId5" imgW="812447" imgH="393529" progId="Equation.3">
                  <p:embed/>
                </p:oleObj>
              </mc:Choice>
              <mc:Fallback>
                <p:oleObj name="Equation" r:id="rId5" imgW="812447" imgH="393529"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989138"/>
                        <a:ext cx="12604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12"/>
          <p:cNvSpPr>
            <a:spLocks noChangeArrowheads="1"/>
          </p:cNvSpPr>
          <p:nvPr/>
        </p:nvSpPr>
        <p:spPr bwMode="auto">
          <a:xfrm>
            <a:off x="358775" y="28336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l-GR" altLang="el-GR" sz="1800" b="1">
                <a:latin typeface="Tahoma" panose="020B0604030504040204" pitchFamily="34" charset="0"/>
              </a:rPr>
              <a:t>Ο δεύτερος νόμος του Fick</a:t>
            </a:r>
            <a:r>
              <a:rPr kumimoji="1" lang="el-GR" altLang="el-GR" sz="1800">
                <a:latin typeface="Tahoma" panose="020B0604030504040204" pitchFamily="34" charset="0"/>
              </a:rPr>
              <a:t> </a:t>
            </a:r>
          </a:p>
        </p:txBody>
      </p:sp>
      <p:graphicFrame>
        <p:nvGraphicFramePr>
          <p:cNvPr id="21510" name="Object 13"/>
          <p:cNvGraphicFramePr>
            <a:graphicFrameLocks noChangeAspect="1"/>
          </p:cNvGraphicFramePr>
          <p:nvPr/>
        </p:nvGraphicFramePr>
        <p:xfrm>
          <a:off x="4427538" y="2781300"/>
          <a:ext cx="1187450" cy="614363"/>
        </p:xfrm>
        <a:graphic>
          <a:graphicData uri="http://schemas.openxmlformats.org/presentationml/2006/ole">
            <mc:AlternateContent xmlns:mc="http://schemas.openxmlformats.org/markup-compatibility/2006">
              <mc:Choice xmlns:v="urn:schemas-microsoft-com:vml" Requires="v">
                <p:oleObj spid="_x0000_s21568" name="Equation" r:id="rId7" imgW="787058" imgH="406224" progId="Equation.3">
                  <p:embed/>
                </p:oleObj>
              </mc:Choice>
              <mc:Fallback>
                <p:oleObj name="Equation" r:id="rId7" imgW="787058" imgH="406224"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38" y="2781300"/>
                        <a:ext cx="11874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1" name="Object 23"/>
          <p:cNvGraphicFramePr>
            <a:graphicFrameLocks noGrp="1" noChangeAspect="1"/>
          </p:cNvGraphicFramePr>
          <p:nvPr>
            <p:ph idx="1"/>
          </p:nvPr>
        </p:nvGraphicFramePr>
        <p:xfrm>
          <a:off x="5795963" y="2163763"/>
          <a:ext cx="339725" cy="1019175"/>
        </p:xfrm>
        <a:graphic>
          <a:graphicData uri="http://schemas.openxmlformats.org/presentationml/2006/ole">
            <mc:AlternateContent xmlns:mc="http://schemas.openxmlformats.org/markup-compatibility/2006">
              <mc:Choice xmlns:v="urn:schemas-microsoft-com:vml" Requires="v">
                <p:oleObj spid="_x0000_s21569" name="Equation" r:id="rId9" imgW="152400" imgH="457200" progId="Equation.3">
                  <p:embed/>
                </p:oleObj>
              </mc:Choice>
              <mc:Fallback>
                <p:oleObj name="Equation" r:id="rId9" imgW="152400" imgH="457200" progId="Equation.3">
                  <p:embed/>
                  <p:pic>
                    <p:nvPicPr>
                      <p:cNvPr id="0" name="Object 23"/>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5963" y="2163763"/>
                        <a:ext cx="339725"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2" name="Object 15"/>
          <p:cNvGraphicFramePr>
            <a:graphicFrameLocks noChangeAspect="1"/>
          </p:cNvGraphicFramePr>
          <p:nvPr/>
        </p:nvGraphicFramePr>
        <p:xfrm>
          <a:off x="6408738" y="2349500"/>
          <a:ext cx="2159000" cy="693738"/>
        </p:xfrm>
        <a:graphic>
          <a:graphicData uri="http://schemas.openxmlformats.org/presentationml/2006/ole">
            <mc:AlternateContent xmlns:mc="http://schemas.openxmlformats.org/markup-compatibility/2006">
              <mc:Choice xmlns:v="urn:schemas-microsoft-com:vml" Requires="v">
                <p:oleObj spid="_x0000_s21570" name="Equation" r:id="rId11" imgW="1333500" imgH="431800" progId="Equation.3">
                  <p:embed/>
                </p:oleObj>
              </mc:Choice>
              <mc:Fallback>
                <p:oleObj name="Equation" r:id="rId11" imgW="1333500" imgH="4318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8738" y="2349500"/>
                        <a:ext cx="2159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17"/>
          <p:cNvGraphicFramePr>
            <a:graphicFrameLocks noChangeAspect="1"/>
          </p:cNvGraphicFramePr>
          <p:nvPr/>
        </p:nvGraphicFramePr>
        <p:xfrm>
          <a:off x="863600" y="3536950"/>
          <a:ext cx="1223963" cy="612775"/>
        </p:xfrm>
        <a:graphic>
          <a:graphicData uri="http://schemas.openxmlformats.org/presentationml/2006/ole">
            <mc:AlternateContent xmlns:mc="http://schemas.openxmlformats.org/markup-compatibility/2006">
              <mc:Choice xmlns:v="urn:schemas-microsoft-com:vml" Requires="v">
                <p:oleObj spid="_x0000_s21571" name="Equation" r:id="rId13" imgW="838200" imgH="419100" progId="Equation.3">
                  <p:embed/>
                </p:oleObj>
              </mc:Choice>
              <mc:Fallback>
                <p:oleObj name="Equation" r:id="rId13" imgW="838200" imgH="419100"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3600" y="3536950"/>
                        <a:ext cx="12239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Rectangle 25"/>
          <p:cNvSpPr>
            <a:spLocks noChangeArrowheads="1"/>
          </p:cNvSpPr>
          <p:nvPr/>
        </p:nvSpPr>
        <p:spPr bwMode="auto">
          <a:xfrm>
            <a:off x="431800" y="4329113"/>
            <a:ext cx="2765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l-GR" altLang="el-GR" sz="1800">
                <a:latin typeface="Tahoma" panose="020B0604030504040204" pitchFamily="34" charset="0"/>
              </a:rPr>
              <a:t>Διάχυση σταθερής πηγής </a:t>
            </a:r>
          </a:p>
        </p:txBody>
      </p:sp>
      <p:graphicFrame>
        <p:nvGraphicFramePr>
          <p:cNvPr id="21515" name="Object 19"/>
          <p:cNvGraphicFramePr>
            <a:graphicFrameLocks noChangeAspect="1"/>
          </p:cNvGraphicFramePr>
          <p:nvPr/>
        </p:nvGraphicFramePr>
        <p:xfrm>
          <a:off x="3671888" y="4152900"/>
          <a:ext cx="2268537" cy="715963"/>
        </p:xfrm>
        <a:graphic>
          <a:graphicData uri="http://schemas.openxmlformats.org/presentationml/2006/ole">
            <mc:AlternateContent xmlns:mc="http://schemas.openxmlformats.org/markup-compatibility/2006">
              <mc:Choice xmlns:v="urn:schemas-microsoft-com:vml" Requires="v">
                <p:oleObj spid="_x0000_s21572" name="Equation" r:id="rId15" imgW="1600200" imgH="508000" progId="Equation.3">
                  <p:embed/>
                </p:oleObj>
              </mc:Choice>
              <mc:Fallback>
                <p:oleObj name="Equation" r:id="rId15" imgW="1600200" imgH="50800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1888" y="4152900"/>
                        <a:ext cx="226853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6" name="Rectangle 26"/>
          <p:cNvSpPr>
            <a:spLocks noChangeArrowheads="1"/>
          </p:cNvSpPr>
          <p:nvPr/>
        </p:nvSpPr>
        <p:spPr bwMode="auto">
          <a:xfrm>
            <a:off x="395288" y="5367338"/>
            <a:ext cx="3236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l-GR" altLang="el-GR" sz="1800">
                <a:latin typeface="Tahoma" panose="020B0604030504040204" pitchFamily="34" charset="0"/>
              </a:rPr>
              <a:t>Διάχυση περιορισμένης πηγής </a:t>
            </a:r>
          </a:p>
        </p:txBody>
      </p:sp>
      <p:graphicFrame>
        <p:nvGraphicFramePr>
          <p:cNvPr id="21517" name="Object 21"/>
          <p:cNvGraphicFramePr>
            <a:graphicFrameLocks noChangeAspect="1"/>
          </p:cNvGraphicFramePr>
          <p:nvPr/>
        </p:nvGraphicFramePr>
        <p:xfrm>
          <a:off x="3706813" y="5241925"/>
          <a:ext cx="2844800" cy="671513"/>
        </p:xfrm>
        <a:graphic>
          <a:graphicData uri="http://schemas.openxmlformats.org/presentationml/2006/ole">
            <mc:AlternateContent xmlns:mc="http://schemas.openxmlformats.org/markup-compatibility/2006">
              <mc:Choice xmlns:v="urn:schemas-microsoft-com:vml" Requires="v">
                <p:oleObj spid="_x0000_s21573" name="Equation" r:id="rId17" imgW="2057400" imgH="482600" progId="Equation.3">
                  <p:embed/>
                </p:oleObj>
              </mc:Choice>
              <mc:Fallback>
                <p:oleObj name="Equation" r:id="rId17" imgW="2057400" imgH="482600" progId="Equation.3">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06813" y="5241925"/>
                        <a:ext cx="2844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eaLnBrk="1" hangingPunct="1"/>
            <a:r>
              <a:rPr lang="el-GR" altLang="el-GR" sz="3600" smtClean="0"/>
              <a:t> </a:t>
            </a:r>
            <a:r>
              <a:rPr lang="el-GR" altLang="el-GR" smtClean="0"/>
              <a:t>Το μοντέλο της Διάχυσης (2από2)</a:t>
            </a:r>
          </a:p>
        </p:txBody>
      </p:sp>
      <p:pic>
        <p:nvPicPr>
          <p:cNvPr id="23555" name="Picture 6" descr="Το μοντέλο της διάχυσης" title="Εικόνα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989138"/>
            <a:ext cx="4891088" cy="2684462"/>
          </a:xfrm>
          <a:noFill/>
        </p:spPr>
      </p:pic>
      <p:pic>
        <p:nvPicPr>
          <p:cNvPr id="23556" name="Picture 4" descr="Συμπληρωματική συνάρτηση σφάλματος και Γκαουσιανή κατανομή" title="Εικόνα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28987"/>
          <a:stretch>
            <a:fillRect/>
          </a:stretch>
        </p:blipFill>
        <p:spPr>
          <a:xfrm>
            <a:off x="4103688" y="1417638"/>
            <a:ext cx="4584700" cy="5283200"/>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altLang="el-GR" dirty="0"/>
              <a:t>Η πρακτική διαδικασία της διάχυσης</a:t>
            </a:r>
            <a:endParaRPr lang="el-GR" dirty="0"/>
          </a:p>
        </p:txBody>
      </p:sp>
      <p:sp>
        <p:nvSpPr>
          <p:cNvPr id="3" name="Θέση περιεχομένου 2"/>
          <p:cNvSpPr>
            <a:spLocks noGrp="1"/>
          </p:cNvSpPr>
          <p:nvPr>
            <p:ph sz="half" idx="1"/>
          </p:nvPr>
        </p:nvSpPr>
        <p:spPr/>
        <p:txBody>
          <a:bodyPr rtlCol="0">
            <a:normAutofit/>
          </a:bodyPr>
          <a:lstStyle/>
          <a:p>
            <a:pPr marL="0" indent="0" eaLnBrk="1" fontAlgn="auto" hangingPunct="1">
              <a:spcAft>
                <a:spcPts val="0"/>
              </a:spcAft>
              <a:buFont typeface="Arial" panose="020B0604020202020204" pitchFamily="34" charset="0"/>
              <a:buNone/>
              <a:defRPr/>
            </a:pPr>
            <a:r>
              <a:rPr kumimoji="1" lang="el-GR" altLang="el-GR" b="1" dirty="0" err="1"/>
              <a:t>Προαπόθεση</a:t>
            </a:r>
            <a:r>
              <a:rPr kumimoji="1" lang="el-GR" altLang="el-GR" dirty="0"/>
              <a:t> </a:t>
            </a:r>
          </a:p>
          <a:p>
            <a:pPr eaLnBrk="1" fontAlgn="auto" hangingPunct="1">
              <a:spcAft>
                <a:spcPts val="0"/>
              </a:spcAft>
              <a:defRPr/>
            </a:pPr>
            <a:endParaRPr lang="el-GR" dirty="0"/>
          </a:p>
        </p:txBody>
      </p:sp>
      <p:graphicFrame>
        <p:nvGraphicFramePr>
          <p:cNvPr id="24580" name="Object 8"/>
          <p:cNvGraphicFramePr>
            <a:graphicFrameLocks noChangeAspect="1"/>
          </p:cNvGraphicFramePr>
          <p:nvPr/>
        </p:nvGraphicFramePr>
        <p:xfrm>
          <a:off x="658813" y="2498725"/>
          <a:ext cx="1800225" cy="715963"/>
        </p:xfrm>
        <a:graphic>
          <a:graphicData uri="http://schemas.openxmlformats.org/presentationml/2006/ole">
            <mc:AlternateContent xmlns:mc="http://schemas.openxmlformats.org/markup-compatibility/2006">
              <mc:Choice xmlns:v="urn:schemas-microsoft-com:vml" Requires="v">
                <p:oleObj spid="_x0000_s24597" name="Equation" r:id="rId4" imgW="1218671" imgH="482391" progId="Equation.3">
                  <p:embed/>
                </p:oleObj>
              </mc:Choice>
              <mc:Fallback>
                <p:oleObj name="Equation" r:id="rId4" imgW="1218671" imgH="482391"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2498725"/>
                        <a:ext cx="180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Θέση περιεχομένου 3"/>
          <p:cNvSpPr>
            <a:spLocks noGrp="1"/>
          </p:cNvSpPr>
          <p:nvPr>
            <p:ph sz="half" idx="2"/>
          </p:nvPr>
        </p:nvSpPr>
        <p:spPr/>
        <p:txBody>
          <a:bodyPr rtlCol="0">
            <a:normAutofit/>
          </a:bodyPr>
          <a:lstStyle/>
          <a:p>
            <a:pPr marL="0" indent="0" eaLnBrk="1" fontAlgn="auto" hangingPunct="1">
              <a:spcAft>
                <a:spcPts val="0"/>
              </a:spcAft>
              <a:buFont typeface="Arial" panose="020B0604020202020204" pitchFamily="34" charset="0"/>
              <a:buNone/>
              <a:defRPr/>
            </a:pPr>
            <a:r>
              <a:rPr kumimoji="1" lang="el-GR" altLang="el-GR" b="1" dirty="0"/>
              <a:t>Ανακατανομή</a:t>
            </a:r>
            <a:r>
              <a:rPr kumimoji="1" lang="el-GR" altLang="el-GR" dirty="0"/>
              <a:t> </a:t>
            </a:r>
            <a:endParaRPr kumimoji="1" lang="el-GR" altLang="el-GR" dirty="0" smtClean="0"/>
          </a:p>
          <a:p>
            <a:pPr marL="0" indent="0" eaLnBrk="1" fontAlgn="auto" hangingPunct="1">
              <a:spcAft>
                <a:spcPts val="0"/>
              </a:spcAft>
              <a:buFont typeface="Arial" panose="020B0604020202020204" pitchFamily="34" charset="0"/>
              <a:buNone/>
              <a:defRPr/>
            </a:pPr>
            <a:endParaRPr kumimoji="1" lang="el-GR" altLang="el-GR" dirty="0"/>
          </a:p>
          <a:p>
            <a:pPr eaLnBrk="1" fontAlgn="auto" hangingPunct="1">
              <a:spcAft>
                <a:spcPts val="0"/>
              </a:spcAft>
              <a:defRPr/>
            </a:pPr>
            <a:endParaRPr lang="el-GR" dirty="0"/>
          </a:p>
        </p:txBody>
      </p:sp>
      <p:graphicFrame>
        <p:nvGraphicFramePr>
          <p:cNvPr id="24582" name="Object 11"/>
          <p:cNvGraphicFramePr>
            <a:graphicFrameLocks noChangeAspect="1"/>
          </p:cNvGraphicFramePr>
          <p:nvPr/>
        </p:nvGraphicFramePr>
        <p:xfrm>
          <a:off x="4067175" y="2514600"/>
          <a:ext cx="4319588" cy="749300"/>
        </p:xfrm>
        <a:graphic>
          <a:graphicData uri="http://schemas.openxmlformats.org/presentationml/2006/ole">
            <mc:AlternateContent xmlns:mc="http://schemas.openxmlformats.org/markup-compatibility/2006">
              <mc:Choice xmlns:v="urn:schemas-microsoft-com:vml" Requires="v">
                <p:oleObj spid="_x0000_s24598" name="Equation" r:id="rId6" imgW="2908300" imgH="508000" progId="Equation.3">
                  <p:embed/>
                </p:oleObj>
              </mc:Choice>
              <mc:Fallback>
                <p:oleObj name="Equation" r:id="rId6" imgW="2908300" imgH="5080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514600"/>
                        <a:ext cx="43195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noFill/>
        </p:spPr>
        <p:txBody>
          <a:bodyPr/>
          <a:lstStyle/>
          <a:p>
            <a:pPr eaLnBrk="1" hangingPunct="1"/>
            <a:r>
              <a:rPr lang="el-GR" altLang="el-GR" smtClean="0"/>
              <a:t>Οξείδωση κατά τη Διάχυση</a:t>
            </a:r>
          </a:p>
        </p:txBody>
      </p:sp>
      <p:pic>
        <p:nvPicPr>
          <p:cNvPr id="25603" name="Picture 5" descr="Γραφική παράσταση" title="Εικόνα 6"/>
          <p:cNvPicPr>
            <a:picLocks noGrp="1" noChangeAspect="1" noChangeArrowheads="1"/>
          </p:cNvPicPr>
          <p:nvPr>
            <p:ph sz="half" idx="1"/>
          </p:nvPr>
        </p:nvPicPr>
        <p:blipFill>
          <a:blip r:embed="rId2">
            <a:lum bright="-10000" contrast="62000"/>
            <a:extLst>
              <a:ext uri="{28A0092B-C50C-407E-A947-70E740481C1C}">
                <a14:useLocalDpi xmlns:a14="http://schemas.microsoft.com/office/drawing/2010/main" val="0"/>
              </a:ext>
            </a:extLst>
          </a:blip>
          <a:srcRect/>
          <a:stretch>
            <a:fillRect/>
          </a:stretch>
        </p:blipFill>
        <p:spPr>
          <a:xfrm>
            <a:off x="312738" y="1408113"/>
            <a:ext cx="4259262" cy="4657725"/>
          </a:xfrm>
          <a:noFill/>
        </p:spPr>
      </p:pic>
      <p:pic>
        <p:nvPicPr>
          <p:cNvPr id="25604" name="Picture 6" descr="Ανακατανομή μιας Γκαουσιανής προσμίξεων" title="Εικόνα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736725"/>
            <a:ext cx="3641725" cy="4533900"/>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noFill/>
        </p:spPr>
        <p:txBody>
          <a:bodyPr/>
          <a:lstStyle/>
          <a:p>
            <a:pPr eaLnBrk="1" hangingPunct="1"/>
            <a:r>
              <a:rPr lang="el-GR" altLang="el-GR" sz="4800" smtClean="0"/>
              <a:t>Διαδοχικές Διαχύσεις</a:t>
            </a:r>
          </a:p>
        </p:txBody>
      </p:sp>
      <p:pic>
        <p:nvPicPr>
          <p:cNvPr id="26627" name="Θέση περιεχομένου 7" descr="Διαχύσης σε τρανζίστορ npn" title="Εικόνα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71588" y="2384425"/>
            <a:ext cx="5472112" cy="2374900"/>
          </a:xfrm>
        </p:spPr>
      </p:pic>
      <p:cxnSp>
        <p:nvCxnSpPr>
          <p:cNvPr id="7" name="Ευθύγραμμο βέλος σύνδεσης 6" descr="[DECORATIVE]"/>
          <p:cNvCxnSpPr/>
          <p:nvPr/>
        </p:nvCxnSpPr>
        <p:spPr>
          <a:xfrm flipH="1" flipV="1">
            <a:off x="4679950" y="3824288"/>
            <a:ext cx="360363" cy="504825"/>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noFill/>
        </p:spPr>
        <p:txBody>
          <a:bodyPr/>
          <a:lstStyle/>
          <a:p>
            <a:pPr eaLnBrk="1" hangingPunct="1"/>
            <a:r>
              <a:rPr lang="el-GR" altLang="el-GR" smtClean="0"/>
              <a:t>Μάσκες Διάχυσης</a:t>
            </a:r>
          </a:p>
        </p:txBody>
      </p:sp>
      <p:pic>
        <p:nvPicPr>
          <p:cNvPr id="27651" name="Picture 6" descr="Ελάχιστο πάχος οξειδίου που απαιτείται σαν μάσκα διάχυσης του Φωσφόρου και του Βορίου" title="Εικόνα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b="41394"/>
          <a:stretch>
            <a:fillRect/>
          </a:stretch>
        </p:blipFill>
        <p:spPr>
          <a:xfrm>
            <a:off x="215900" y="1500188"/>
            <a:ext cx="4762500" cy="4743450"/>
          </a:xfrm>
          <a:noFill/>
        </p:spPr>
      </p:pic>
      <p:pic>
        <p:nvPicPr>
          <p:cNvPr id="27652" name="Picture 7" descr="Πλευρική διάχυση" title="Εικόνα 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58586"/>
          <a:stretch>
            <a:fillRect/>
          </a:stretch>
        </p:blipFill>
        <p:spPr>
          <a:xfrm>
            <a:off x="4392613" y="1976438"/>
            <a:ext cx="4751387" cy="3810000"/>
          </a:xfr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6/2015 6:08:53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33794,6,11,18437,"/>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30724,34819,34820,14,15,34823,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149,6150,35844,8,35846,"/>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9460,36867,7,8,9,3687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37890,37891,37892,37893,"/>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7410,17411,17412,"/>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8914,38915,38916,"/>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47106,47107,47108,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035,21507,21508,21509,21510,21511,21512,21513,21514,21515,21516,2151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24580,4,24582,"/>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6626,26627,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8674,28675,28676,28677,28678,23,9,28681,"/>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0722,30723,3,30750,30751,30752,"/>
</p:tagLst>
</file>

<file path=ppt/theme/theme1.xml><?xml version="1.0" encoding="utf-8"?>
<a:theme xmlns:a="http://schemas.openxmlformats.org/drawingml/2006/main" name="Θέμα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1" id="{B29AADF5-6E2F-434D-811B-0B0C536D4007}" vid="{D139F02E-CA47-4A70-9E9B-7A8FE5ABB24E}"/>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ECD7A06-32D5-4AA5-9735-3EC4C00E212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Θέμα1</Template>
  <TotalTime>2812</TotalTime>
  <Words>653</Words>
  <Application>Microsoft Office PowerPoint</Application>
  <PresentationFormat>Προβολή στην οθόνη (4:3)</PresentationFormat>
  <Paragraphs>123</Paragraphs>
  <Slides>26</Slides>
  <Notes>11</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26</vt:i4>
      </vt:variant>
    </vt:vector>
  </HeadingPairs>
  <TitlesOfParts>
    <vt:vector size="35" baseType="lpstr">
      <vt:lpstr>MS PGothic</vt:lpstr>
      <vt:lpstr>Arial</vt:lpstr>
      <vt:lpstr>Calibri</vt:lpstr>
      <vt:lpstr>Tahoma</vt:lpstr>
      <vt:lpstr>Times New Roman</vt:lpstr>
      <vt:lpstr>Wingdings</vt:lpstr>
      <vt:lpstr>Θέμα1</vt:lpstr>
      <vt:lpstr>Equation</vt:lpstr>
      <vt:lpstr>Picture</vt:lpstr>
      <vt:lpstr>Σχεδίαση Ολοκληρωμένων Κυκλωμάτων</vt:lpstr>
      <vt:lpstr>Εισαγωγή προσμίξεων (1από2)</vt:lpstr>
      <vt:lpstr>Εισαγωγή προσμίξεων (2από2)</vt:lpstr>
      <vt:lpstr> Το μοντέλο της Διάχυσης (1από2)</vt:lpstr>
      <vt:lpstr> Το μοντέλο της Διάχυσης (2από2)</vt:lpstr>
      <vt:lpstr>Η πρακτική διαδικασία της διάχυσης</vt:lpstr>
      <vt:lpstr>Οξείδωση κατά τη Διάχυση</vt:lpstr>
      <vt:lpstr>Διαδοχικές Διαχύσεις</vt:lpstr>
      <vt:lpstr>Μάσκες Διάχυσης</vt:lpstr>
      <vt:lpstr>Εμφύτευση Ιόντων-Το μοντέλο της Εμφύτευσης</vt:lpstr>
      <vt:lpstr>Το μοντέλο της Εμφύτευσης (1από3)</vt:lpstr>
      <vt:lpstr>Το μοντέλο της Εμφύτευσης (2από3)</vt:lpstr>
      <vt:lpstr>Το μοντέλο της Εμφύτευσης (3από3) </vt:lpstr>
      <vt:lpstr>Η συσκευή Εμφύτευσης Ιόντων</vt:lpstr>
      <vt:lpstr>Μάσκες για την Εμφύτευση Ιόντων</vt:lpstr>
      <vt:lpstr>Χαρακτηρισμός της κατανομής προσμίξεων (1από3)</vt:lpstr>
      <vt:lpstr>Χαρακτηρισμός της κατανομής προσμίξεων (2από3)</vt:lpstr>
      <vt:lpstr>Χαρακτηρισμός της κατανομής προσμίξεων (3από3)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107</cp:revision>
  <cp:lastPrinted>1601-01-01T00:00:00Z</cp:lastPrinted>
  <dcterms:created xsi:type="dcterms:W3CDTF">1601-01-01T00:00:00Z</dcterms:created>
  <dcterms:modified xsi:type="dcterms:W3CDTF">2015-03-06T16:09:07Z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