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sldIdLst>
    <p:sldId id="272"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4" r:id="rId19"/>
    <p:sldId id="275" r:id="rId20"/>
    <p:sldId id="276" r:id="rId21"/>
    <p:sldId id="277" r:id="rId22"/>
    <p:sldId id="278" r:id="rId2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075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051"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76CBAC-A03E-42F3-A837-2238B33E5587}" type="datetimeFigureOut">
              <a:rPr lang="el-GR" smtClean="0"/>
              <a:pPr/>
              <a:t>1/7/2016</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44A071-B925-4E67-B05E-CE4F8BDA4A5F}" type="slidenum">
              <a:rPr lang="el-GR" smtClean="0"/>
              <a:pPr/>
              <a:t>‹#›</a:t>
            </a:fld>
            <a:endParaRPr lang="el-GR"/>
          </a:p>
        </p:txBody>
      </p:sp>
    </p:spTree>
    <p:extLst>
      <p:ext uri="{BB962C8B-B14F-4D97-AF65-F5344CB8AC3E}">
        <p14:creationId xmlns:p14="http://schemas.microsoft.com/office/powerpoint/2010/main" val="263479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Θέση εικόνας διαφάνειας 1"/>
          <p:cNvSpPr>
            <a:spLocks noGrp="1" noRot="1" noChangeAspect="1" noTextEdit="1"/>
          </p:cNvSpPr>
          <p:nvPr>
            <p:ph type="sldImg"/>
          </p:nvPr>
        </p:nvSpPr>
        <p:spPr bwMode="auto">
          <a:noFill/>
          <a:ln>
            <a:solidFill>
              <a:srgbClr val="000000"/>
            </a:solidFill>
            <a:miter lim="800000"/>
            <a:headEnd/>
            <a:tailEnd/>
          </a:ln>
        </p:spPr>
      </p:sp>
      <p:sp>
        <p:nvSpPr>
          <p:cNvPr id="25603" name="Θέση σημειώσεων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endParaRPr lang="el-GR" smtClean="0">
              <a:solidFill>
                <a:srgbClr val="FF0000"/>
              </a:solidFill>
            </a:endParaRPr>
          </a:p>
        </p:txBody>
      </p:sp>
      <p:sp>
        <p:nvSpPr>
          <p:cNvPr id="25604" name="Θέση αριθμού διαφάνειας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85C96CF-EF56-4517-B9F5-9B3FFE84071A}" type="slidenum">
              <a:rPr lang="el-GR"/>
              <a:pPr/>
              <a:t>1</a:t>
            </a:fld>
            <a:endParaRPr lang="el-GR"/>
          </a:p>
        </p:txBody>
      </p:sp>
    </p:spTree>
    <p:extLst>
      <p:ext uri="{BB962C8B-B14F-4D97-AF65-F5344CB8AC3E}">
        <p14:creationId xmlns:p14="http://schemas.microsoft.com/office/powerpoint/2010/main" val="2976740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Θέση εικόνας διαφάνειας 1"/>
          <p:cNvSpPr>
            <a:spLocks noGrp="1" noRot="1" noChangeAspect="1" noTextEdit="1"/>
          </p:cNvSpPr>
          <p:nvPr>
            <p:ph type="sldImg"/>
          </p:nvPr>
        </p:nvSpPr>
        <p:spPr bwMode="auto">
          <a:noFill/>
          <a:ln>
            <a:solidFill>
              <a:srgbClr val="000000"/>
            </a:solidFill>
            <a:miter lim="800000"/>
            <a:headEnd/>
            <a:tailEnd/>
          </a:ln>
        </p:spPr>
      </p:sp>
      <p:sp>
        <p:nvSpPr>
          <p:cNvPr id="34819" name="Θέση σημειώσεων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l-GR" smtClean="0"/>
          </a:p>
        </p:txBody>
      </p:sp>
      <p:sp>
        <p:nvSpPr>
          <p:cNvPr id="34820" name="Θέση αριθμού διαφάνειας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3EBC17E-51DE-4D78-8BB7-5756ED1B8A4C}" type="slidenum">
              <a:rPr lang="el-GR"/>
              <a:pPr/>
              <a:t>17</a:t>
            </a:fld>
            <a:endParaRPr lang="el-GR"/>
          </a:p>
        </p:txBody>
      </p:sp>
    </p:spTree>
    <p:extLst>
      <p:ext uri="{BB962C8B-B14F-4D97-AF65-F5344CB8AC3E}">
        <p14:creationId xmlns:p14="http://schemas.microsoft.com/office/powerpoint/2010/main" val="33755581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Θέση εικόνας διαφάνειας 1"/>
          <p:cNvSpPr>
            <a:spLocks noGrp="1" noRot="1" noChangeAspect="1" noTextEdit="1"/>
          </p:cNvSpPr>
          <p:nvPr>
            <p:ph type="sldImg"/>
          </p:nvPr>
        </p:nvSpPr>
        <p:spPr bwMode="auto">
          <a:noFill/>
          <a:ln>
            <a:solidFill>
              <a:srgbClr val="000000"/>
            </a:solidFill>
            <a:miter lim="800000"/>
            <a:headEnd/>
            <a:tailEnd/>
          </a:ln>
        </p:spPr>
      </p:sp>
      <p:sp>
        <p:nvSpPr>
          <p:cNvPr id="35843" name="Θέση σημειώσεων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endParaRPr lang="el-GR" smtClean="0"/>
          </a:p>
        </p:txBody>
      </p:sp>
      <p:sp>
        <p:nvSpPr>
          <p:cNvPr id="35844" name="Θέση αριθμού διαφάνειας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DC76BA4-495B-48EC-B1F6-6271E37FA6DE}" type="slidenum">
              <a:rPr lang="el-GR"/>
              <a:pPr/>
              <a:t>18</a:t>
            </a:fld>
            <a:endParaRPr lang="el-GR"/>
          </a:p>
        </p:txBody>
      </p:sp>
    </p:spTree>
    <p:extLst>
      <p:ext uri="{BB962C8B-B14F-4D97-AF65-F5344CB8AC3E}">
        <p14:creationId xmlns:p14="http://schemas.microsoft.com/office/powerpoint/2010/main" val="38420489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l-GR" smtClean="0"/>
          </a:p>
        </p:txBody>
      </p:sp>
      <p:sp>
        <p:nvSpPr>
          <p:cNvPr id="368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338C348-BF37-4A8B-9146-016A5AFAC386}" type="slidenum">
              <a:rPr lang="el-GR"/>
              <a:pPr/>
              <a:t>19</a:t>
            </a:fld>
            <a:endParaRPr lang="el-GR"/>
          </a:p>
        </p:txBody>
      </p:sp>
    </p:spTree>
    <p:extLst>
      <p:ext uri="{BB962C8B-B14F-4D97-AF65-F5344CB8AC3E}">
        <p14:creationId xmlns:p14="http://schemas.microsoft.com/office/powerpoint/2010/main" val="21949742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l-GR" smtClean="0"/>
          </a:p>
        </p:txBody>
      </p:sp>
      <p:sp>
        <p:nvSpPr>
          <p:cNvPr id="378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92B6C81-AF05-49AD-AA97-AAEB8B6B12EA}" type="slidenum">
              <a:rPr lang="el-GR"/>
              <a:pPr/>
              <a:t>20</a:t>
            </a:fld>
            <a:endParaRPr lang="el-GR"/>
          </a:p>
        </p:txBody>
      </p:sp>
    </p:spTree>
    <p:extLst>
      <p:ext uri="{BB962C8B-B14F-4D97-AF65-F5344CB8AC3E}">
        <p14:creationId xmlns:p14="http://schemas.microsoft.com/office/powerpoint/2010/main" val="19473276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l-GR" smtClean="0"/>
          </a:p>
        </p:txBody>
      </p:sp>
      <p:sp>
        <p:nvSpPr>
          <p:cNvPr id="389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AA72E74-FCDA-4C27-B3A8-FBCF01E49F03}" type="slidenum">
              <a:rPr lang="el-GR"/>
              <a:pPr/>
              <a:t>21</a:t>
            </a:fld>
            <a:endParaRPr lang="el-GR"/>
          </a:p>
        </p:txBody>
      </p:sp>
    </p:spTree>
    <p:extLst>
      <p:ext uri="{BB962C8B-B14F-4D97-AF65-F5344CB8AC3E}">
        <p14:creationId xmlns:p14="http://schemas.microsoft.com/office/powerpoint/2010/main" val="944355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l-GR" smtClean="0"/>
          </a:p>
        </p:txBody>
      </p:sp>
      <p:sp>
        <p:nvSpPr>
          <p:cNvPr id="399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5654C90-E73D-4F71-BD10-FEFBB8DDAE2E}" type="slidenum">
              <a:rPr lang="el-GR"/>
              <a:pPr/>
              <a:t>22</a:t>
            </a:fld>
            <a:endParaRPr lang="el-GR"/>
          </a:p>
        </p:txBody>
      </p:sp>
    </p:spTree>
    <p:extLst>
      <p:ext uri="{BB962C8B-B14F-4D97-AF65-F5344CB8AC3E}">
        <p14:creationId xmlns:p14="http://schemas.microsoft.com/office/powerpoint/2010/main" val="1390343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smtClean="0"/>
              <a:t>Kλικ για επεξεργασία του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smtClean="0"/>
              <a:t>Kλικ για επεξεργασία του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Treatment</a:t>
            </a:r>
            <a:endParaRPr lang="en-US" sz="1000" dirty="0">
              <a:solidFill>
                <a:srgbClr val="5075BC"/>
              </a:solidFill>
              <a:ea typeface="ＭＳ Ｐゴシック" pitchFamily="34" charset="-128"/>
              <a:cs typeface="+mn-cs"/>
            </a:endParaRPr>
          </a:p>
        </p:txBody>
      </p:sp>
      <p:pic>
        <p:nvPicPr>
          <p:cNvPr id="6" name="Picture 5"/>
          <p:cNvPicPr>
            <a:picLocks noChangeAspect="1"/>
          </p:cNvPicPr>
          <p:nvPr/>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smtClean="0"/>
              <a:t>Kλικ για επεξεργασία του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smtClean="0"/>
              <a:t>Kλικ για επεξεργασία του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Θέση αριθμού διαφάνειας 5"/>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Treatment</a:t>
            </a:r>
            <a:endParaRPr lang="en-US" sz="1000" dirty="0">
              <a:solidFill>
                <a:srgbClr val="5075BC"/>
              </a:solidFill>
              <a:ea typeface="ＭＳ Ｐゴシック" pitchFamily="34" charset="-128"/>
              <a:cs typeface="+mn-cs"/>
            </a:endParaRPr>
          </a:p>
        </p:txBody>
      </p:sp>
      <p:pic>
        <p:nvPicPr>
          <p:cNvPr id="6" name="Picture 5"/>
          <p:cNvPicPr>
            <a:picLocks noChangeAspect="1"/>
          </p:cNvPicPr>
          <p:nvPr/>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smtClean="0"/>
              <a:t>Kλικ για επεξεργασία του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smtClean="0"/>
              <a:t>Kλικ για επεξεργασία του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Treatment</a:t>
            </a:r>
            <a:endParaRPr lang="en-US" sz="1000" dirty="0">
              <a:solidFill>
                <a:srgbClr val="5075BC"/>
              </a:solidFill>
              <a:ea typeface="ＭＳ Ｐゴシック" pitchFamily="34" charset="-128"/>
              <a:cs typeface="+mn-cs"/>
            </a:endParaRPr>
          </a:p>
        </p:txBody>
      </p:sp>
      <p:pic>
        <p:nvPicPr>
          <p:cNvPr id="7" name="Picture 6"/>
          <p:cNvPicPr>
            <a:picLocks noChangeAspect="1"/>
          </p:cNvPicPr>
          <p:nvPr/>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smtClean="0"/>
              <a:t>Kλικ για επεξεργασία του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Treatment</a:t>
            </a:r>
            <a:endParaRPr lang="en-US" sz="1000" dirty="0">
              <a:solidFill>
                <a:srgbClr val="5075BC"/>
              </a:solidFill>
              <a:ea typeface="ＭＳ Ｐゴシック" pitchFamily="34" charset="-128"/>
              <a:cs typeface="+mn-cs"/>
            </a:endParaRPr>
          </a:p>
        </p:txBody>
      </p:sp>
      <p:pic>
        <p:nvPicPr>
          <p:cNvPr id="9" name="Picture 8"/>
          <p:cNvPicPr>
            <a:picLocks noChangeAspect="1"/>
          </p:cNvPicPr>
          <p:nvPr/>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smtClean="0"/>
              <a:t>Kλικ για επεξεργασία του τίτλου</a:t>
            </a:r>
            <a:endParaRPr lang="el-GR" dirty="0"/>
          </a:p>
        </p:txBody>
      </p:sp>
      <p:sp>
        <p:nvSpPr>
          <p:cNvPr id="3" name="Θέση αριθμού διαφάνειας 5"/>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Treatment</a:t>
            </a:r>
            <a:endParaRPr lang="en-US" sz="1000" dirty="0">
              <a:solidFill>
                <a:srgbClr val="5075BC"/>
              </a:solidFill>
              <a:ea typeface="ＭＳ Ｐゴシック" pitchFamily="34" charset="-128"/>
              <a:cs typeface="+mn-cs"/>
            </a:endParaRPr>
          </a:p>
        </p:txBody>
      </p:sp>
      <p:pic>
        <p:nvPicPr>
          <p:cNvPr id="5" name="Picture 4"/>
          <p:cNvPicPr>
            <a:picLocks noChangeAspect="1"/>
          </p:cNvPicPr>
          <p:nvPr/>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rgbClr val="5075BC"/>
                </a:solidFill>
              </a:defRPr>
            </a:lvl1pPr>
          </a:lstStyle>
          <a:p>
            <a:pPr lvl="0"/>
            <a:r>
              <a:rPr lang="el-GR" smtClean="0"/>
              <a:t>Kλικ για επεξεργασία του τίτλου</a:t>
            </a:r>
            <a:endParaRPr lang="el-GR" dirty="0"/>
          </a:p>
        </p:txBody>
      </p:sp>
      <p:sp>
        <p:nvSpPr>
          <p:cNvPr id="5" name="Θέση αριθμού διαφάνειας 5"/>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Treatment</a:t>
            </a:r>
            <a:endParaRPr lang="en-US" sz="1000" dirty="0">
              <a:solidFill>
                <a:srgbClr val="5075BC"/>
              </a:solidFill>
              <a:ea typeface="ＭＳ Ｐゴシック" pitchFamily="34" charset="-128"/>
              <a:cs typeface="+mn-cs"/>
            </a:endParaRPr>
          </a:p>
        </p:txBody>
      </p:sp>
      <p:pic>
        <p:nvPicPr>
          <p:cNvPr id="8" name="Picture 7"/>
          <p:cNvPicPr>
            <a:picLocks noChangeAspect="1"/>
          </p:cNvPicPr>
          <p:nvPr/>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rgbClr val="5075BC"/>
                </a:solidFill>
              </a:defRPr>
            </a:lvl1pPr>
          </a:lstStyle>
          <a:p>
            <a:pPr lvl="0"/>
            <a:r>
              <a:rPr lang="el-GR" smtClean="0"/>
              <a:t>Kλικ για επεξεργασία του τίτλου</a:t>
            </a:r>
            <a:endParaRPr lang="el-GR" dirty="0"/>
          </a:p>
        </p:txBody>
      </p:sp>
      <p:sp>
        <p:nvSpPr>
          <p:cNvPr id="5" name="Θέση αριθμού διαφάνειας 5"/>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dirty="0" smtClean="0">
                <a:solidFill>
                  <a:srgbClr val="5075BC"/>
                </a:solidFill>
              </a:rPr>
              <a:t>Treatment</a:t>
            </a:r>
            <a:endParaRPr lang="en-US" sz="1000" dirty="0">
              <a:solidFill>
                <a:srgbClr val="5075BC"/>
              </a:solidFill>
              <a:ea typeface="ＭＳ Ｐゴシック" pitchFamily="34" charset="-128"/>
              <a:cs typeface="+mn-cs"/>
            </a:endParaRPr>
          </a:p>
        </p:txBody>
      </p:sp>
      <p:pic>
        <p:nvPicPr>
          <p:cNvPr id="7" name="Picture 6"/>
          <p:cNvPicPr>
            <a:picLocks noChangeAspect="1"/>
          </p:cNvPicPr>
          <p:nvPr/>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opencourses.uoa.gr/courses/MEDIA101/"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6" descr="Λογότυπο Εθνικόν και Καποδιστριακόν Πανεπιστήμιον Αθηνών"/>
          <p:cNvPicPr>
            <a:picLocks noChangeAspect="1"/>
          </p:cNvPicPr>
          <p:nvPr/>
        </p:nvPicPr>
        <p:blipFill>
          <a:blip r:embed="rId3"/>
          <a:srcRect/>
          <a:stretch>
            <a:fillRect/>
          </a:stretch>
        </p:blipFill>
        <p:spPr bwMode="auto">
          <a:xfrm>
            <a:off x="179388" y="404813"/>
            <a:ext cx="4148137" cy="817562"/>
          </a:xfrm>
          <a:prstGeom prst="rect">
            <a:avLst/>
          </a:prstGeom>
          <a:noFill/>
          <a:ln w="9525">
            <a:noFill/>
            <a:miter lim="800000"/>
            <a:headEnd/>
            <a:tailEnd/>
          </a:ln>
        </p:spPr>
      </p:pic>
      <p:sp>
        <p:nvSpPr>
          <p:cNvPr id="9219" name="Τίτλος 1"/>
          <p:cNvSpPr>
            <a:spLocks noGrp="1"/>
          </p:cNvSpPr>
          <p:nvPr>
            <p:ph type="ctrTitle"/>
          </p:nvPr>
        </p:nvSpPr>
        <p:spPr>
          <a:xfrm>
            <a:off x="469900" y="2006600"/>
            <a:ext cx="8278813" cy="1470025"/>
          </a:xfrm>
        </p:spPr>
        <p:txBody>
          <a:bodyPr>
            <a:normAutofit/>
          </a:bodyPr>
          <a:lstStyle/>
          <a:p>
            <a:pPr eaLnBrk="1" hangingPunct="1"/>
            <a:r>
              <a:rPr lang="el-GR" dirty="0" smtClean="0">
                <a:solidFill>
                  <a:srgbClr val="5075BC"/>
                </a:solidFill>
              </a:rPr>
              <a:t>Τηλεοπτικά Ρεπορτάζ</a:t>
            </a:r>
          </a:p>
        </p:txBody>
      </p:sp>
      <p:sp>
        <p:nvSpPr>
          <p:cNvPr id="3" name="Υπότιτλος 2"/>
          <p:cNvSpPr>
            <a:spLocks noGrp="1"/>
          </p:cNvSpPr>
          <p:nvPr>
            <p:ph type="subTitle" idx="1"/>
          </p:nvPr>
        </p:nvSpPr>
        <p:spPr>
          <a:xfrm>
            <a:off x="684213" y="3384550"/>
            <a:ext cx="7775575" cy="1752600"/>
          </a:xfrm>
        </p:spPr>
        <p:txBody>
          <a:bodyPr>
            <a:noAutofit/>
          </a:bodyPr>
          <a:lstStyle/>
          <a:p>
            <a:pPr eaLnBrk="1" hangingPunct="1">
              <a:defRPr/>
            </a:pPr>
            <a:r>
              <a:rPr lang="el-GR" sz="2800" dirty="0" smtClean="0">
                <a:solidFill>
                  <a:srgbClr val="5075BC"/>
                </a:solidFill>
                <a:latin typeface="+mj-lt"/>
                <a:ea typeface="+mj-ea"/>
                <a:cs typeface="+mj-cs"/>
              </a:rPr>
              <a:t>Ενότητα 4:</a:t>
            </a:r>
            <a:r>
              <a:rPr lang="en-US" sz="2800" dirty="0" smtClean="0">
                <a:solidFill>
                  <a:srgbClr val="5075BC"/>
                </a:solidFill>
                <a:latin typeface="+mj-lt"/>
                <a:ea typeface="+mj-ea"/>
                <a:cs typeface="+mj-cs"/>
              </a:rPr>
              <a:t> </a:t>
            </a:r>
            <a:r>
              <a:rPr lang="en-US" sz="2800" dirty="0" smtClean="0"/>
              <a:t>Treatment </a:t>
            </a:r>
          </a:p>
          <a:p>
            <a:pPr eaLnBrk="1" hangingPunct="1">
              <a:defRPr/>
            </a:pPr>
            <a:endParaRPr lang="el-GR" sz="2800" dirty="0" smtClean="0"/>
          </a:p>
          <a:p>
            <a:pPr eaLnBrk="1" hangingPunct="1">
              <a:defRPr/>
            </a:pPr>
            <a:r>
              <a:rPr lang="el-GR" sz="2800" dirty="0" smtClean="0"/>
              <a:t>Νίκος Μύρτου</a:t>
            </a:r>
            <a:endParaRPr lang="en-US" sz="2800" dirty="0" smtClean="0"/>
          </a:p>
          <a:p>
            <a:pPr eaLnBrk="1" hangingPunct="1">
              <a:defRPr/>
            </a:pPr>
            <a:r>
              <a:rPr lang="el-GR" sz="2800" dirty="0" smtClean="0"/>
              <a:t>Σχολή ΟΠΕ</a:t>
            </a:r>
          </a:p>
          <a:p>
            <a:pPr eaLnBrk="1" hangingPunct="1">
              <a:defRPr/>
            </a:pPr>
            <a:r>
              <a:rPr lang="el-GR" sz="2800" dirty="0" smtClean="0"/>
              <a:t>Τμήμα ΕΜΜΕ</a:t>
            </a:r>
            <a:endParaRPr lang="en-US" sz="2800" dirty="0" smtClean="0"/>
          </a:p>
          <a:p>
            <a:pPr eaLnBrk="1" hangingPunct="1">
              <a:defRPr/>
            </a:pPr>
            <a:endParaRPr lang="el-GR" sz="28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Τ2</a:t>
            </a:r>
            <a:endParaRPr lang="el-GR" dirty="0"/>
          </a:p>
        </p:txBody>
      </p:sp>
      <p:sp>
        <p:nvSpPr>
          <p:cNvPr id="3" name="2 - Θέση περιεχομένου"/>
          <p:cNvSpPr>
            <a:spLocks noGrp="1"/>
          </p:cNvSpPr>
          <p:nvPr>
            <p:ph idx="1"/>
          </p:nvPr>
        </p:nvSpPr>
        <p:spPr/>
        <p:txBody>
          <a:bodyPr/>
          <a:lstStyle/>
          <a:p>
            <a:r>
              <a:rPr lang="el-GR" dirty="0" smtClean="0"/>
              <a:t>Πλαίσιο και Εκτέλεση </a:t>
            </a:r>
          </a:p>
          <a:p>
            <a:r>
              <a:rPr lang="el-GR" dirty="0" smtClean="0"/>
              <a:t>Τα σημεία πρέπει να επικεντρώνουν το θέμα όχι να το απλώνουν.</a:t>
            </a:r>
          </a:p>
          <a:p>
            <a:r>
              <a:rPr lang="el-GR" dirty="0" smtClean="0"/>
              <a:t>Συνεντεύξεις ακολουθούν </a:t>
            </a:r>
            <a:r>
              <a:rPr lang="en-US" dirty="0" smtClean="0"/>
              <a:t>VO </a:t>
            </a:r>
            <a:r>
              <a:rPr lang="el-GR" dirty="0" smtClean="0"/>
              <a:t>και έχουν θέση απόδειξης.</a:t>
            </a:r>
          </a:p>
          <a:p>
            <a:r>
              <a:rPr lang="el-GR" dirty="0" smtClean="0"/>
              <a:t>Η ιστορία εξελίσσεται σε ευθεία γραμμή.</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Τ3</a:t>
            </a:r>
            <a:endParaRPr lang="el-GR" dirty="0"/>
          </a:p>
        </p:txBody>
      </p:sp>
      <p:sp>
        <p:nvSpPr>
          <p:cNvPr id="3" name="2 - Θέση περιεχομένου"/>
          <p:cNvSpPr>
            <a:spLocks noGrp="1"/>
          </p:cNvSpPr>
          <p:nvPr>
            <p:ph idx="1"/>
          </p:nvPr>
        </p:nvSpPr>
        <p:spPr/>
        <p:txBody>
          <a:bodyPr/>
          <a:lstStyle/>
          <a:p>
            <a:r>
              <a:rPr lang="el-GR" dirty="0" smtClean="0"/>
              <a:t>Συμπέρασμα</a:t>
            </a:r>
            <a:r>
              <a:rPr lang="el-GR" dirty="0"/>
              <a:t> </a:t>
            </a:r>
            <a:r>
              <a:rPr lang="el-GR" dirty="0" smtClean="0"/>
              <a:t>και Σύνοψη</a:t>
            </a:r>
          </a:p>
          <a:p>
            <a:r>
              <a:rPr lang="el-GR" dirty="0" smtClean="0"/>
              <a:t>Κλείνουμε πάντα με </a:t>
            </a:r>
            <a:r>
              <a:rPr lang="en-US" dirty="0" smtClean="0"/>
              <a:t>VO </a:t>
            </a:r>
            <a:r>
              <a:rPr lang="el-GR" dirty="0" smtClean="0"/>
              <a:t>όχι με συνέντευξη</a:t>
            </a:r>
          </a:p>
          <a:p>
            <a:endParaRPr lang="el-GR" dirty="0"/>
          </a:p>
          <a:p>
            <a:r>
              <a:rPr lang="el-GR" dirty="0" smtClean="0"/>
              <a:t>Θυμόμαστε τον κανόνα 70-30</a:t>
            </a:r>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Eye Level People Stories</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Αφηγηματική Δημοσιογραφία.</a:t>
            </a:r>
          </a:p>
          <a:p>
            <a:r>
              <a:rPr lang="el-GR" dirty="0" smtClean="0"/>
              <a:t>Όχι μόνο πληροφορία αλλά και νόημα.</a:t>
            </a:r>
          </a:p>
          <a:p>
            <a:r>
              <a:rPr lang="el-GR" dirty="0" smtClean="0"/>
              <a:t>Συμμετοχική Παρατήρηση.</a:t>
            </a:r>
          </a:p>
          <a:p>
            <a:r>
              <a:rPr lang="el-GR" dirty="0" smtClean="0"/>
              <a:t>Όχι απλή αναφορά αλλά επεξήγηση.</a:t>
            </a:r>
          </a:p>
          <a:p>
            <a:r>
              <a:rPr lang="el-GR" dirty="0" smtClean="0"/>
              <a:t>Συναισθηματική Εμπλοκή.</a:t>
            </a:r>
          </a:p>
          <a:p>
            <a:r>
              <a:rPr lang="el-GR" dirty="0" smtClean="0"/>
              <a:t>Ενημέρωση μέσα από εμπειρίες αντί γεγονότα.</a:t>
            </a:r>
          </a:p>
          <a:p>
            <a:r>
              <a:rPr lang="el-GR" dirty="0" smtClean="0"/>
              <a:t>Κοντά στο ντοκιμαντέρ.</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Λέξεις </a:t>
            </a:r>
            <a:r>
              <a:rPr lang="en-US" dirty="0" err="1" smtClean="0"/>
              <a:t>vs</a:t>
            </a:r>
            <a:r>
              <a:rPr lang="en-US" dirty="0" smtClean="0"/>
              <a:t> </a:t>
            </a:r>
            <a:r>
              <a:rPr lang="el-GR" dirty="0" smtClean="0"/>
              <a:t>Εικόνες</a:t>
            </a:r>
            <a:endParaRPr lang="el-GR" dirty="0"/>
          </a:p>
        </p:txBody>
      </p:sp>
      <p:sp>
        <p:nvSpPr>
          <p:cNvPr id="3" name="2 - Θέση περιεχομένου"/>
          <p:cNvSpPr>
            <a:spLocks noGrp="1"/>
          </p:cNvSpPr>
          <p:nvPr>
            <p:ph idx="1"/>
          </p:nvPr>
        </p:nvSpPr>
        <p:spPr/>
        <p:txBody>
          <a:bodyPr/>
          <a:lstStyle/>
          <a:p>
            <a:r>
              <a:rPr lang="el-GR" dirty="0" smtClean="0"/>
              <a:t>Λέξεις</a:t>
            </a:r>
          </a:p>
          <a:p>
            <a:r>
              <a:rPr lang="el-GR" dirty="0" smtClean="0"/>
              <a:t>Εικόνες</a:t>
            </a:r>
          </a:p>
          <a:p>
            <a:r>
              <a:rPr lang="el-GR" dirty="0" smtClean="0"/>
              <a:t>Ήχοι</a:t>
            </a:r>
          </a:p>
          <a:p>
            <a:r>
              <a:rPr lang="el-GR" dirty="0" smtClean="0"/>
              <a:t>Ρυθμός</a:t>
            </a:r>
          </a:p>
          <a:p>
            <a:r>
              <a:rPr lang="el-GR" dirty="0" smtClean="0"/>
              <a:t>Σιωπές</a:t>
            </a:r>
          </a:p>
          <a:p>
            <a:endParaRPr lang="el-GR"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Λέξεις </a:t>
            </a:r>
            <a:r>
              <a:rPr lang="en-US" dirty="0" err="1" smtClean="0"/>
              <a:t>vs</a:t>
            </a:r>
            <a:r>
              <a:rPr lang="en-US" dirty="0" smtClean="0"/>
              <a:t> </a:t>
            </a:r>
            <a:r>
              <a:rPr lang="el-GR" dirty="0" smtClean="0"/>
              <a:t>Εικόνες</a:t>
            </a:r>
            <a:endParaRPr lang="el-GR" dirty="0"/>
          </a:p>
        </p:txBody>
      </p:sp>
      <p:sp>
        <p:nvSpPr>
          <p:cNvPr id="3" name="2 - Θέση περιεχομένου"/>
          <p:cNvSpPr>
            <a:spLocks noGrp="1"/>
          </p:cNvSpPr>
          <p:nvPr>
            <p:ph idx="1"/>
          </p:nvPr>
        </p:nvSpPr>
        <p:spPr/>
        <p:txBody>
          <a:bodyPr/>
          <a:lstStyle/>
          <a:p>
            <a:r>
              <a:rPr lang="el-GR" dirty="0" smtClean="0"/>
              <a:t>Λέξεις ΑΠΟ τις Εικόνες</a:t>
            </a:r>
          </a:p>
          <a:p>
            <a:r>
              <a:rPr lang="el-GR" dirty="0" smtClean="0"/>
              <a:t>Λέξεις ΓΙΑ τις Εικόνες</a:t>
            </a:r>
          </a:p>
          <a:p>
            <a:r>
              <a:rPr lang="el-GR" dirty="0" smtClean="0"/>
              <a:t>Συνδυασμός</a:t>
            </a:r>
          </a:p>
          <a:p>
            <a:r>
              <a:rPr lang="el-GR" dirty="0" smtClean="0"/>
              <a:t>Λέξεις για το Αυτί</a:t>
            </a:r>
          </a:p>
          <a:p>
            <a:r>
              <a:rPr lang="el-GR" dirty="0" smtClean="0"/>
              <a:t>Λυρική Γραφή</a:t>
            </a:r>
          </a:p>
          <a:p>
            <a:r>
              <a:rPr lang="el-GR" dirty="0" smtClean="0"/>
              <a:t>Απλή γραφή (καθημερινός λόγος)</a:t>
            </a:r>
          </a:p>
          <a:p>
            <a:r>
              <a:rPr lang="el-GR" dirty="0" smtClean="0"/>
              <a:t>Σφιχτό κείμενο</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Λέξεις για το Αυτί (κανόνες)</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Μικρές Προτάσεις – όχι σταθερό μέγεθος.</a:t>
            </a:r>
          </a:p>
          <a:p>
            <a:r>
              <a:rPr lang="el-GR" dirty="0" smtClean="0"/>
              <a:t>Ενεργητική Φωνή</a:t>
            </a:r>
          </a:p>
          <a:p>
            <a:r>
              <a:rPr lang="el-GR" dirty="0" smtClean="0"/>
              <a:t>Κύριες Προτάσεις μόνο</a:t>
            </a:r>
          </a:p>
          <a:p>
            <a:r>
              <a:rPr lang="el-GR" dirty="0" smtClean="0"/>
              <a:t>Όχι επανάληψη πληροφορίας</a:t>
            </a:r>
          </a:p>
          <a:p>
            <a:r>
              <a:rPr lang="el-GR" dirty="0" smtClean="0"/>
              <a:t>Επίπεδα: μια πληροφορία την φορά</a:t>
            </a:r>
          </a:p>
          <a:p>
            <a:r>
              <a:rPr lang="el-GR" dirty="0" smtClean="0"/>
              <a:t>Προσοχή στα χρονικά </a:t>
            </a:r>
            <a:r>
              <a:rPr lang="el-GR" dirty="0" smtClean="0"/>
              <a:t>επιρρήματα</a:t>
            </a:r>
            <a:endParaRPr lang="el-GR" dirty="0" smtClean="0"/>
          </a:p>
          <a:p>
            <a:r>
              <a:rPr lang="el-GR" dirty="0" smtClean="0"/>
              <a:t>Γράφουμε ότι μπορεί να υποστηριχθεί από το υλικό μας.</a:t>
            </a:r>
          </a:p>
          <a:p>
            <a:r>
              <a:rPr lang="el-GR" dirty="0" smtClean="0"/>
              <a:t>Όχι πολύπλοκοι όροι</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Εγγραφή </a:t>
            </a:r>
            <a:r>
              <a:rPr lang="en-US" dirty="0" smtClean="0"/>
              <a:t>VO</a:t>
            </a:r>
            <a:endParaRPr lang="el-GR" dirty="0"/>
          </a:p>
        </p:txBody>
      </p:sp>
      <p:sp>
        <p:nvSpPr>
          <p:cNvPr id="3" name="2 - Θέση περιεχομένου"/>
          <p:cNvSpPr>
            <a:spLocks noGrp="1"/>
          </p:cNvSpPr>
          <p:nvPr>
            <p:ph idx="1"/>
          </p:nvPr>
        </p:nvSpPr>
        <p:spPr/>
        <p:txBody>
          <a:bodyPr/>
          <a:lstStyle/>
          <a:p>
            <a:r>
              <a:rPr lang="el-GR" dirty="0" smtClean="0"/>
              <a:t>Άνετη αλλά ενεργή θέση</a:t>
            </a:r>
          </a:p>
          <a:p>
            <a:r>
              <a:rPr lang="el-GR" dirty="0" smtClean="0"/>
              <a:t>Χειρονομίες</a:t>
            </a:r>
          </a:p>
          <a:p>
            <a:r>
              <a:rPr lang="el-GR" dirty="0" smtClean="0"/>
              <a:t>Επιλογή ρυθμού</a:t>
            </a:r>
          </a:p>
          <a:p>
            <a:r>
              <a:rPr lang="el-GR" dirty="0" smtClean="0"/>
              <a:t>Στίξη μέσω παύσεων</a:t>
            </a:r>
          </a:p>
          <a:p>
            <a:r>
              <a:rPr lang="el-GR" dirty="0" smtClean="0"/>
              <a:t>Το μικρόφωνο είναι φίλος!</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Τίτλος 6"/>
          <p:cNvSpPr>
            <a:spLocks noGrp="1"/>
          </p:cNvSpPr>
          <p:nvPr>
            <p:ph type="ctrTitle"/>
          </p:nvPr>
        </p:nvSpPr>
        <p:spPr>
          <a:xfrm>
            <a:off x="685800" y="2130425"/>
            <a:ext cx="7772400" cy="1470025"/>
          </a:xfrm>
        </p:spPr>
        <p:txBody>
          <a:bodyPr/>
          <a:lstStyle/>
          <a:p>
            <a:pPr eaLnBrk="1" hangingPunct="1"/>
            <a:r>
              <a:rPr lang="el-GR" smtClean="0">
                <a:solidFill>
                  <a:srgbClr val="5075BC"/>
                </a:solidFill>
              </a:rPr>
              <a:t>Τέλος Ενότητας</a:t>
            </a:r>
          </a:p>
        </p:txBody>
      </p:sp>
      <p:sp>
        <p:nvSpPr>
          <p:cNvPr id="18435" name="Υπότιτλος 7"/>
          <p:cNvSpPr>
            <a:spLocks noGrp="1"/>
          </p:cNvSpPr>
          <p:nvPr>
            <p:ph type="subTitle" idx="1"/>
          </p:nvPr>
        </p:nvSpPr>
        <p:spPr>
          <a:xfrm>
            <a:off x="684213" y="3886200"/>
            <a:ext cx="7775575" cy="1752600"/>
          </a:xfrm>
        </p:spPr>
        <p:txBody>
          <a:bodyPr/>
          <a:lstStyle/>
          <a:p>
            <a:pPr eaLnBrk="1" hangingPunct="1"/>
            <a:endParaRPr lang="el-GR"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l-GR" smtClean="0"/>
              <a:t>Χρηματοδότηση</a:t>
            </a:r>
          </a:p>
        </p:txBody>
      </p:sp>
      <p:sp>
        <p:nvSpPr>
          <p:cNvPr id="19459" name="Content Placeholder 2"/>
          <p:cNvSpPr>
            <a:spLocks noGrp="1"/>
          </p:cNvSpPr>
          <p:nvPr>
            <p:ph idx="1"/>
          </p:nvPr>
        </p:nvSpPr>
        <p:spPr>
          <a:xfrm>
            <a:off x="457200" y="1341438"/>
            <a:ext cx="8229600" cy="4525962"/>
          </a:xfrm>
        </p:spPr>
        <p:txBody>
          <a:bodyPr/>
          <a:lstStyle/>
          <a:p>
            <a:pPr eaLnBrk="1" hangingPunct="1"/>
            <a:r>
              <a:rPr lang="el-GR" sz="2000" dirty="0" smtClean="0"/>
              <a:t>Το παρόν εκπαιδευτικό υλικό έχει αναπτυχθεί </a:t>
            </a:r>
            <a:r>
              <a:rPr lang="el-GR" sz="2000" dirty="0" smtClean="0"/>
              <a:t>στο πλαίσιο </a:t>
            </a:r>
            <a:r>
              <a:rPr lang="el-GR" sz="2000" dirty="0" smtClean="0"/>
              <a:t>του εκπαιδευτικού έργου του διδάσκοντα.</a:t>
            </a:r>
            <a:endParaRPr lang="en-US" sz="2000" dirty="0" smtClean="0"/>
          </a:p>
          <a:p>
            <a:pPr eaLnBrk="1" hangingPunct="1"/>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pPr eaLnBrk="1" hangingPunct="1"/>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19460" name="Picture 6" descr="Λογότυπο Επιχειρησιακού Προγράμματος Εκπαίδευση και Δια βίου Μάθηση"/>
          <p:cNvPicPr>
            <a:picLocks noChangeAspect="1"/>
          </p:cNvPicPr>
          <p:nvPr/>
        </p:nvPicPr>
        <p:blipFill>
          <a:blip r:embed="rId3" cstate="print"/>
          <a:srcRect/>
          <a:stretch>
            <a:fillRect/>
          </a:stretch>
        </p:blipFill>
        <p:spPr bwMode="auto">
          <a:xfrm>
            <a:off x="1619250" y="4652963"/>
            <a:ext cx="5502275" cy="13874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a:xfrm>
            <a:off x="722313" y="4406900"/>
            <a:ext cx="7772400" cy="1362075"/>
          </a:xfrm>
        </p:spPr>
        <p:txBody>
          <a:bodyPr/>
          <a:lstStyle/>
          <a:p>
            <a:pPr eaLnBrk="1" hangingPunct="1"/>
            <a:r>
              <a:rPr lang="el-GR" sz="4400" smtClean="0"/>
              <a:t>Σημειώματα</a:t>
            </a:r>
          </a:p>
        </p:txBody>
      </p:sp>
      <p:sp>
        <p:nvSpPr>
          <p:cNvPr id="20483" name="Text Placeholder 4"/>
          <p:cNvSpPr>
            <a:spLocks noGrp="1"/>
          </p:cNvSpPr>
          <p:nvPr>
            <p:ph type="body" idx="1"/>
          </p:nvPr>
        </p:nvSpPr>
        <p:spPr/>
        <p:txBody>
          <a:bodyPr/>
          <a:lstStyle/>
          <a:p>
            <a:pPr eaLnBrk="1" hangingPunct="1"/>
            <a:endParaRPr lang="el-GR"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Top Down Features</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Ο δημοσιογράφος έχει την ευθύνη του θέματος αλλά αξιοποιεί συνεντεύξεις σε μεγάλο βαθμό.</a:t>
            </a:r>
          </a:p>
          <a:p>
            <a:r>
              <a:rPr lang="el-GR" dirty="0" smtClean="0"/>
              <a:t>Οι συνεντεύξεις είτε στηρίζουν την θέση είτε δίνουν «χρώμα» και «ζωντάνια».</a:t>
            </a:r>
          </a:p>
          <a:p>
            <a:r>
              <a:rPr lang="el-GR" dirty="0" smtClean="0"/>
              <a:t>Ένα </a:t>
            </a:r>
            <a:r>
              <a:rPr lang="en-US" dirty="0" smtClean="0"/>
              <a:t>feature </a:t>
            </a:r>
            <a:r>
              <a:rPr lang="el-GR" dirty="0" smtClean="0"/>
              <a:t>μεταφέρει την «εμπειρία».</a:t>
            </a:r>
          </a:p>
          <a:p>
            <a:r>
              <a:rPr lang="el-GR" dirty="0" smtClean="0"/>
              <a:t>Οι εικόνες και οι ήχοι λένε την ιστορία</a:t>
            </a:r>
          </a:p>
          <a:p>
            <a:r>
              <a:rPr lang="el-GR" dirty="0" smtClean="0"/>
              <a:t>Μπορεί να έχει μουσική (με προσοχή)</a:t>
            </a: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l-GR" smtClean="0"/>
              <a:t>Σημείωμα Αναφοράς</a:t>
            </a:r>
          </a:p>
        </p:txBody>
      </p:sp>
      <p:sp>
        <p:nvSpPr>
          <p:cNvPr id="21507" name="Content Placeholder 2"/>
          <p:cNvSpPr>
            <a:spLocks noGrp="1"/>
          </p:cNvSpPr>
          <p:nvPr>
            <p:ph idx="1"/>
          </p:nvPr>
        </p:nvSpPr>
        <p:spPr>
          <a:xfrm>
            <a:off x="463550" y="1557338"/>
            <a:ext cx="8229600" cy="4525962"/>
          </a:xfrm>
        </p:spPr>
        <p:txBody>
          <a:bodyPr/>
          <a:lstStyle/>
          <a:p>
            <a:pPr marL="0" indent="0">
              <a:buNone/>
            </a:pPr>
            <a:r>
              <a:rPr lang="el-GR" sz="2000" dirty="0" err="1" smtClean="0"/>
              <a:t>Copyright</a:t>
            </a:r>
            <a:r>
              <a:rPr lang="el-GR" sz="2000" dirty="0" smtClean="0"/>
              <a:t> </a:t>
            </a:r>
            <a:r>
              <a:rPr lang="el-GR" sz="2000" dirty="0" smtClean="0"/>
              <a:t>Εθνικόν και Καποδιστριακόν Πανεπιστήμιον Αθηνών</a:t>
            </a:r>
            <a:r>
              <a:rPr lang="en-US" sz="2000" dirty="0" smtClean="0"/>
              <a:t>, </a:t>
            </a:r>
            <a:r>
              <a:rPr lang="el-GR" sz="2000" dirty="0" smtClean="0"/>
              <a:t>Νίκος Μύρτου  </a:t>
            </a:r>
            <a:r>
              <a:rPr lang="el-GR" sz="2000" dirty="0" smtClean="0"/>
              <a:t>2015. </a:t>
            </a:r>
            <a:r>
              <a:rPr lang="el-GR" sz="2000" dirty="0" smtClean="0"/>
              <a:t>Νίκος Μύρτου. «Τηλεοπτική και Ραδιοφωνική </a:t>
            </a:r>
            <a:r>
              <a:rPr lang="el-GR" sz="2000" dirty="0" smtClean="0"/>
              <a:t>Παραγωγή. </a:t>
            </a:r>
            <a:r>
              <a:rPr lang="en-US" sz="2000" dirty="0" smtClean="0"/>
              <a:t>Treatment</a:t>
            </a:r>
            <a:r>
              <a:rPr lang="el-GR" sz="2000" dirty="0" smtClean="0"/>
              <a:t>». </a:t>
            </a:r>
            <a:r>
              <a:rPr lang="el-GR" sz="2000" dirty="0" smtClean="0"/>
              <a:t>Έκδοση: 1.0. Αθήνα </a:t>
            </a:r>
            <a:r>
              <a:rPr lang="el-GR" sz="2000" dirty="0" smtClean="0"/>
              <a:t>2015. </a:t>
            </a:r>
            <a:r>
              <a:rPr lang="el-GR" sz="2000" dirty="0" smtClean="0"/>
              <a:t>Διαθέσιμο από τη δικτυακή διεύθυνση: </a:t>
            </a:r>
            <a:r>
              <a:rPr lang="en-US" sz="2000" u="sng" dirty="0" smtClean="0">
                <a:hlinkClick r:id="rId3"/>
              </a:rPr>
              <a:t>http://opencourses.uoa.gr/courses/MEDIA10</a:t>
            </a:r>
            <a:r>
              <a:rPr lang="el-GR" sz="2000" u="sng" dirty="0" smtClean="0">
                <a:hlinkClick r:id="rId3"/>
              </a:rPr>
              <a:t>1</a:t>
            </a:r>
            <a:r>
              <a:rPr lang="en-US" sz="2000" u="sng" dirty="0" smtClean="0">
                <a:hlinkClick r:id="rId3"/>
              </a:rPr>
              <a:t>/</a:t>
            </a:r>
            <a:r>
              <a:rPr lang="el-GR" sz="2000" dirty="0" smtClean="0"/>
              <a:t>.</a:t>
            </a:r>
          </a:p>
          <a:p>
            <a:pPr marL="0" indent="0" eaLnBrk="1" hangingPunct="1"/>
            <a:endParaRPr lang="el-GR" sz="20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161925"/>
            <a:ext cx="8229600" cy="1143000"/>
          </a:xfrm>
        </p:spPr>
        <p:txBody>
          <a:bodyPr/>
          <a:lstStyle/>
          <a:p>
            <a:pPr eaLnBrk="1" hangingPunct="1"/>
            <a:r>
              <a:rPr lang="el-GR" dirty="0" smtClean="0"/>
              <a:t>Σημείωμα </a:t>
            </a:r>
            <a:r>
              <a:rPr lang="el-GR" dirty="0" err="1" smtClean="0"/>
              <a:t>Αδειοδότησης</a:t>
            </a:r>
            <a:endParaRPr lang="el-GR" dirty="0" smtClean="0"/>
          </a:p>
        </p:txBody>
      </p:sp>
      <p:sp>
        <p:nvSpPr>
          <p:cNvPr id="22531" name="Content Placeholder 2"/>
          <p:cNvSpPr>
            <a:spLocks noGrp="1"/>
          </p:cNvSpPr>
          <p:nvPr>
            <p:ph idx="1"/>
          </p:nvPr>
        </p:nvSpPr>
        <p:spPr>
          <a:xfrm>
            <a:off x="107950" y="765175"/>
            <a:ext cx="8928100" cy="1439863"/>
          </a:xfrm>
        </p:spPr>
        <p:txBody>
          <a:bodyPr>
            <a:normAutofit fontScale="92500" lnSpcReduction="10000"/>
          </a:bodyPr>
          <a:lstStyle/>
          <a:p>
            <a:pPr marL="0" indent="0" eaLnBrk="1" hangingPunct="1">
              <a:buFont typeface="Arial" charset="0"/>
              <a:buNone/>
            </a:pPr>
            <a:r>
              <a:rPr lang="el-GR"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eaLnBrk="1" hangingPunct="1">
              <a:buFont typeface="Arial" charset="0"/>
              <a:buNone/>
            </a:pPr>
            <a:endParaRPr lang="el-GR" sz="2000" smtClean="0"/>
          </a:p>
        </p:txBody>
      </p:sp>
      <p:pic>
        <p:nvPicPr>
          <p:cNvPr id="22532" name="Picture 22" descr="Λογότυπο για Άδειες χρήσης Creative Commons BY-NC-ND">
            <a:hlinkClick r:id="rId3"/>
          </p:cNvPr>
          <p:cNvPicPr>
            <a:picLocks noChangeAspect="1" noChangeArrowheads="1"/>
          </p:cNvPicPr>
          <p:nvPr/>
        </p:nvPicPr>
        <p:blipFill>
          <a:blip r:embed="rId4"/>
          <a:srcRect/>
          <a:stretch>
            <a:fillRect/>
          </a:stretch>
        </p:blipFill>
        <p:spPr bwMode="auto">
          <a:xfrm>
            <a:off x="3748088" y="2420938"/>
            <a:ext cx="1647825" cy="576262"/>
          </a:xfrm>
          <a:prstGeom prst="rect">
            <a:avLst/>
          </a:prstGeom>
          <a:noFill/>
          <a:ln w="9525">
            <a:noFill/>
            <a:miter lim="800000"/>
            <a:headEnd/>
            <a:tailEnd/>
          </a:ln>
        </p:spPr>
      </p:pic>
      <p:sp>
        <p:nvSpPr>
          <p:cNvPr id="6" name="TextBox 5"/>
          <p:cNvSpPr txBox="1"/>
          <p:nvPr/>
        </p:nvSpPr>
        <p:spPr>
          <a:xfrm>
            <a:off x="107950" y="2924175"/>
            <a:ext cx="9036050" cy="3457575"/>
          </a:xfrm>
          <a:prstGeom prst="rect">
            <a:avLst/>
          </a:prstGeom>
        </p:spPr>
        <p:txBody>
          <a:bodyPr anchor="ctr">
            <a:normAutofit/>
          </a:bodyPr>
          <a:lstStyle/>
          <a:p>
            <a:pPr>
              <a:defRPr/>
            </a:pPr>
            <a:r>
              <a:rPr lang="el-GR" dirty="0"/>
              <a:t>[1] http://creativecommons.org/licenses/by-nc-sa/4.0/ </a:t>
            </a:r>
            <a:endParaRPr lang="en-US"/>
          </a:p>
          <a:p>
            <a:pPr>
              <a:defRPr/>
            </a:pPr>
            <a:endParaRPr lang="el-GR" dirty="0"/>
          </a:p>
          <a:p>
            <a:pPr>
              <a:defRPr/>
            </a:pPr>
            <a:r>
              <a:rPr lang="el-GR" dirty="0"/>
              <a:t>Ως </a:t>
            </a:r>
            <a:r>
              <a:rPr lang="el-GR" b="1" dirty="0"/>
              <a:t>Μη Εμπορική</a:t>
            </a:r>
            <a:r>
              <a:rPr lang="el-GR" dirty="0"/>
              <a:t> ορίζεται η χρήση:</a:t>
            </a:r>
          </a:p>
          <a:p>
            <a:pPr marL="342900" indent="-342900">
              <a:buFont typeface="Arial" panose="020B0604020202020204" pitchFamily="34" charset="0"/>
              <a:buChar char="•"/>
              <a:defRP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indent="-342900">
              <a:buFont typeface="Arial" panose="020B0604020202020204" pitchFamily="34" charset="0"/>
              <a:buChar char="•"/>
              <a:defRP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indent="-342900">
              <a:buFont typeface="Arial" panose="020B0604020202020204" pitchFamily="34" charset="0"/>
              <a:buChar char="•"/>
              <a:defRP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τόπο</a:t>
            </a:r>
            <a:endParaRPr lang="en-US" dirty="0"/>
          </a:p>
          <a:p>
            <a:pPr marL="342900" indent="-342900">
              <a:buFont typeface="Arial" panose="020B0604020202020204" pitchFamily="34" charset="0"/>
              <a:buChar char="•"/>
              <a:defRPr/>
            </a:pPr>
            <a:endParaRPr lang="el-GR" dirty="0"/>
          </a:p>
          <a:p>
            <a:pPr>
              <a:defRPr/>
            </a:pPr>
            <a:r>
              <a:rPr lang="el-GR" dirty="0"/>
              <a:t>Ο 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l-GR" dirty="0" smtClean="0"/>
              <a:t>Διατήρηση Σημειωμάτων</a:t>
            </a:r>
          </a:p>
        </p:txBody>
      </p:sp>
      <p:sp>
        <p:nvSpPr>
          <p:cNvPr id="3" name="Content Placeholder 2"/>
          <p:cNvSpPr>
            <a:spLocks noGrp="1"/>
          </p:cNvSpPr>
          <p:nvPr>
            <p:ph idx="1"/>
          </p:nvPr>
        </p:nvSpPr>
        <p:spPr>
          <a:xfrm>
            <a:off x="463550" y="1557338"/>
            <a:ext cx="8229600" cy="4525962"/>
          </a:xfrm>
        </p:spPr>
        <p:txBody>
          <a:bodyPr>
            <a:normAutofit/>
          </a:bodyPr>
          <a:lstStyle/>
          <a:p>
            <a:pPr marL="0" indent="0" eaLnBrk="1" hangingPunct="1">
              <a:buFont typeface="Arial" charset="0"/>
              <a:buNone/>
              <a:defRPr/>
            </a:pPr>
            <a:r>
              <a:rPr lang="el-GR" sz="2400" dirty="0" smtClean="0"/>
              <a:t>Οποιαδήποτε </a:t>
            </a:r>
            <a:r>
              <a:rPr lang="el-GR" sz="2400" dirty="0"/>
              <a:t>αναπαραγωγή ή διασκευή του υλικού θα πρέπει να συμπεριλαμβάνει:</a:t>
            </a:r>
          </a:p>
          <a:p>
            <a:pPr lvl="1" eaLnBrk="1" hangingPunct="1">
              <a:buFont typeface="Wingdings" panose="05000000000000000000" pitchFamily="2" charset="2"/>
              <a:buChar char="§"/>
              <a:defRPr/>
            </a:pPr>
            <a:r>
              <a:rPr lang="el-GR" sz="2000" dirty="0" err="1"/>
              <a:t>τ</a:t>
            </a:r>
            <a:r>
              <a:rPr lang="en-US" sz="2000" dirty="0" smtClean="0"/>
              <a:t>ο </a:t>
            </a:r>
            <a:r>
              <a:rPr lang="en-US" sz="2000" dirty="0" err="1"/>
              <a:t>Σημείωμ</a:t>
            </a:r>
            <a:r>
              <a:rPr lang="en-US" sz="2000" dirty="0"/>
              <a:t>α Αναφοράς</a:t>
            </a:r>
            <a:endParaRPr lang="el-GR" sz="2000" dirty="0"/>
          </a:p>
          <a:p>
            <a:pPr lvl="1" eaLnBrk="1" hangingPunct="1">
              <a:buFont typeface="Wingdings" panose="05000000000000000000" pitchFamily="2" charset="2"/>
              <a:buChar char="§"/>
              <a:defRP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eaLnBrk="1" hangingPunct="1">
              <a:buFont typeface="Wingdings" panose="05000000000000000000" pitchFamily="2" charset="2"/>
              <a:buChar char="§"/>
              <a:defRP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eaLnBrk="1" hangingPunct="1">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p>
          <a:p>
            <a:pPr marL="0" indent="0" eaLnBrk="1" hangingPunct="1">
              <a:buFont typeface="Arial" charset="0"/>
              <a:buNone/>
              <a:defRPr/>
            </a:pPr>
            <a:r>
              <a:rPr lang="el-GR" sz="2400" dirty="0"/>
              <a:t>μαζί με τους συνοδευόμενους </a:t>
            </a:r>
            <a:r>
              <a:rPr lang="el-GR" sz="2400" dirty="0" err="1"/>
              <a:t>υπερσυνδέσμους</a:t>
            </a:r>
            <a:r>
              <a:rPr lang="el-GR" sz="2400" dirty="0"/>
              <a:t>.</a:t>
            </a:r>
          </a:p>
          <a:p>
            <a:pPr eaLnBrk="1" hangingPunct="1">
              <a:defRPr/>
            </a:pPr>
            <a:endParaRPr lang="el-GR"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Βασικές Οδηγίες</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Έχουμε το ΘΕΜΑ πρέπει να μπορούμε να πούμε μια ΙΣΤΟΡΙΑ.</a:t>
            </a:r>
          </a:p>
          <a:p>
            <a:r>
              <a:rPr lang="el-GR" dirty="0" smtClean="0"/>
              <a:t>Η ΙΣΤΟΡΙΑ πρέπει να έχει ένα ΜΥΝΗΜΑ </a:t>
            </a:r>
            <a:r>
              <a:rPr lang="en-US" dirty="0" smtClean="0"/>
              <a:t>(significant vision)</a:t>
            </a:r>
          </a:p>
          <a:p>
            <a:r>
              <a:rPr lang="el-GR" dirty="0" smtClean="0"/>
              <a:t>Οι ιστορίες έχουν ΔΟΜΗ</a:t>
            </a:r>
          </a:p>
          <a:p>
            <a:r>
              <a:rPr lang="el-GR" dirty="0" smtClean="0"/>
              <a:t>Αξιολόγηση συνεντεύξεων</a:t>
            </a:r>
          </a:p>
          <a:p>
            <a:r>
              <a:rPr lang="el-GR" dirty="0" smtClean="0"/>
              <a:t>Αρμόνια εικόνας και αφήγησης</a:t>
            </a:r>
          </a:p>
          <a:p>
            <a:r>
              <a:rPr lang="el-GR" dirty="0" smtClean="0"/>
              <a:t>Χρήση φυσικού ήχου και προσοχή στην ποσότητα </a:t>
            </a:r>
            <a:r>
              <a:rPr lang="en-US" dirty="0" smtClean="0"/>
              <a:t>VO.</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n-US" dirty="0" smtClean="0"/>
              <a:t>News Features: </a:t>
            </a:r>
            <a:r>
              <a:rPr lang="el-GR" dirty="0" smtClean="0"/>
              <a:t>Μαλακά θέματα που ακολουθούν την δομή </a:t>
            </a:r>
            <a:r>
              <a:rPr lang="en-US" dirty="0" smtClean="0"/>
              <a:t>information based. </a:t>
            </a:r>
            <a:endParaRPr lang="el-GR" dirty="0"/>
          </a:p>
          <a:p>
            <a:endParaRPr lang="el-GR" dirty="0" smtClean="0"/>
          </a:p>
          <a:p>
            <a:r>
              <a:rPr lang="el-GR" dirty="0" smtClean="0"/>
              <a:t>Κρίσιμη Συμβουλή: Προσοχή στην ονομασία, αποθήκευση και οργάνωση αρχείων, κασετών κτλ</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Top Down Information Stories</a:t>
            </a:r>
            <a:endParaRPr lang="el-GR" dirty="0"/>
          </a:p>
        </p:txBody>
      </p:sp>
      <p:sp>
        <p:nvSpPr>
          <p:cNvPr id="3" name="2 - Θέση περιεχομένου"/>
          <p:cNvSpPr>
            <a:spLocks noGrp="1"/>
          </p:cNvSpPr>
          <p:nvPr>
            <p:ph idx="1"/>
          </p:nvPr>
        </p:nvSpPr>
        <p:spPr/>
        <p:txBody>
          <a:bodyPr/>
          <a:lstStyle/>
          <a:p>
            <a:r>
              <a:rPr lang="el-GR" dirty="0" smtClean="0"/>
              <a:t>Έρευνα</a:t>
            </a:r>
          </a:p>
          <a:p>
            <a:r>
              <a:rPr lang="el-GR" dirty="0" smtClean="0"/>
              <a:t>Συνεντεύξεις</a:t>
            </a:r>
          </a:p>
          <a:p>
            <a:r>
              <a:rPr lang="el-GR" dirty="0" smtClean="0"/>
              <a:t>Έλεγχος Πηγών</a:t>
            </a:r>
          </a:p>
          <a:p>
            <a:r>
              <a:rPr lang="el-GR" dirty="0" smtClean="0"/>
              <a:t>Εξήγηση του θέματος στο κοινό </a:t>
            </a:r>
            <a:r>
              <a:rPr lang="en-US" dirty="0" smtClean="0"/>
              <a:t>(report)</a:t>
            </a:r>
          </a:p>
          <a:p>
            <a:r>
              <a:rPr lang="el-GR" dirty="0" smtClean="0"/>
              <a:t>Η πληροφορία αρκεί για τον τύπο, τα ηλεκτρονικά μέσα θέλουν εμπλοκή του κοινού.</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Storytelling Model</a:t>
            </a:r>
            <a:endParaRPr lang="el-GR" dirty="0"/>
          </a:p>
        </p:txBody>
      </p:sp>
      <p:pic>
        <p:nvPicPr>
          <p:cNvPr id="4" name="3 - Θέση περιεχομένου" descr="001.jpg"/>
          <p:cNvPicPr>
            <a:picLocks noGrp="1" noChangeAspect="1"/>
          </p:cNvPicPr>
          <p:nvPr>
            <p:ph idx="1"/>
          </p:nvPr>
        </p:nvPicPr>
        <p:blipFill>
          <a:blip r:embed="rId2" cstate="print"/>
          <a:stretch>
            <a:fillRect/>
          </a:stretch>
        </p:blipFill>
        <p:spPr>
          <a:xfrm>
            <a:off x="251520" y="1988840"/>
            <a:ext cx="8688596" cy="3168352"/>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The Triple T Formula</a:t>
            </a:r>
            <a:endParaRPr lang="el-GR" dirty="0"/>
          </a:p>
        </p:txBody>
      </p:sp>
      <p:pic>
        <p:nvPicPr>
          <p:cNvPr id="4" name="3 - Θέση περιεχομένου" descr="002.jpg"/>
          <p:cNvPicPr>
            <a:picLocks noGrp="1" noChangeAspect="1"/>
          </p:cNvPicPr>
          <p:nvPr>
            <p:ph idx="1"/>
          </p:nvPr>
        </p:nvPicPr>
        <p:blipFill>
          <a:blip r:embed="rId2" cstate="print"/>
          <a:stretch>
            <a:fillRect/>
          </a:stretch>
        </p:blipFill>
        <p:spPr>
          <a:xfrm>
            <a:off x="611560" y="2060848"/>
            <a:ext cx="7461551" cy="2542997"/>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The Triple T Formula</a:t>
            </a:r>
            <a:endParaRPr lang="el-GR" dirty="0"/>
          </a:p>
        </p:txBody>
      </p:sp>
      <p:pic>
        <p:nvPicPr>
          <p:cNvPr id="6" name="5 - Θέση περιεχομένου" descr="003.jpg"/>
          <p:cNvPicPr>
            <a:picLocks noGrp="1" noChangeAspect="1"/>
          </p:cNvPicPr>
          <p:nvPr>
            <p:ph idx="1"/>
          </p:nvPr>
        </p:nvPicPr>
        <p:blipFill>
          <a:blip r:embed="rId2" cstate="print"/>
          <a:stretch>
            <a:fillRect/>
          </a:stretch>
        </p:blipFill>
        <p:spPr>
          <a:xfrm>
            <a:off x="865117" y="1556792"/>
            <a:ext cx="6803227" cy="4232906"/>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T1</a:t>
            </a:r>
            <a:endParaRPr lang="el-GR" dirty="0"/>
          </a:p>
        </p:txBody>
      </p:sp>
      <p:sp>
        <p:nvSpPr>
          <p:cNvPr id="3" name="2 - Θέση περιεχομένου"/>
          <p:cNvSpPr>
            <a:spLocks noGrp="1"/>
          </p:cNvSpPr>
          <p:nvPr>
            <p:ph idx="1"/>
          </p:nvPr>
        </p:nvSpPr>
        <p:spPr/>
        <p:txBody>
          <a:bodyPr/>
          <a:lstStyle/>
          <a:p>
            <a:r>
              <a:rPr lang="en-US" dirty="0" smtClean="0"/>
              <a:t>Finding the Angle (significant vision search for conflict)</a:t>
            </a:r>
          </a:p>
          <a:p>
            <a:r>
              <a:rPr lang="el-GR" dirty="0" smtClean="0"/>
              <a:t>Παραγωγή</a:t>
            </a:r>
          </a:p>
          <a:p>
            <a:r>
              <a:rPr lang="el-GR" dirty="0" smtClean="0"/>
              <a:t>Έρευνα. Η έρευνα μπορεί να μας οδηγήσει αλλού.</a:t>
            </a:r>
          </a:p>
          <a:p>
            <a:r>
              <a:rPr lang="en-US" dirty="0" smtClean="0"/>
              <a:t>Never Bury the Angle</a:t>
            </a:r>
          </a:p>
          <a:p>
            <a:r>
              <a:rPr lang="en-US" dirty="0" smtClean="0"/>
              <a:t>Case Studies </a:t>
            </a:r>
            <a:endParaRPr lang="el-GR" dirty="0"/>
          </a:p>
        </p:txBody>
      </p:sp>
    </p:spTree>
  </p:cSld>
  <p:clrMapOvr>
    <a:masterClrMapping/>
  </p:clrMapOvr>
</p:sld>
</file>

<file path=ppt/theme/theme1.xml><?xml version="1.0" encoding="utf-8"?>
<a:theme xmlns:a="http://schemas.openxmlformats.org/drawingml/2006/main" name="Uo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UoA</Template>
  <TotalTime>90</TotalTime>
  <Words>645</Words>
  <Application>Microsoft Office PowerPoint</Application>
  <PresentationFormat>On-screen Show (4:3)</PresentationFormat>
  <Paragraphs>116</Paragraphs>
  <Slides>22</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ＭＳ Ｐゴシック</vt:lpstr>
      <vt:lpstr>Arial</vt:lpstr>
      <vt:lpstr>Calibri</vt:lpstr>
      <vt:lpstr>Wingdings</vt:lpstr>
      <vt:lpstr>UoA</vt:lpstr>
      <vt:lpstr>Τηλεοπτικά Ρεπορτάζ</vt:lpstr>
      <vt:lpstr>Top Down Features</vt:lpstr>
      <vt:lpstr>Βασικές Οδηγίες</vt:lpstr>
      <vt:lpstr>PowerPoint Presentation</vt:lpstr>
      <vt:lpstr>Top Down Information Stories</vt:lpstr>
      <vt:lpstr>Storytelling Model</vt:lpstr>
      <vt:lpstr>The Triple T Formula</vt:lpstr>
      <vt:lpstr>The Triple T Formula</vt:lpstr>
      <vt:lpstr>T1</vt:lpstr>
      <vt:lpstr>Τ2</vt:lpstr>
      <vt:lpstr>Τ3</vt:lpstr>
      <vt:lpstr>Eye Level People Stories</vt:lpstr>
      <vt:lpstr>Λέξεις vs Εικόνες</vt:lpstr>
      <vt:lpstr>Λέξεις vs Εικόνες</vt:lpstr>
      <vt:lpstr>Λέξεις για το Αυτί (κανόνες)</vt:lpstr>
      <vt:lpstr>Εγγραφή VO</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Treatment (part 2)</dc:title>
  <dc:creator>Nickos Myrtou</dc:creator>
  <cp:lastModifiedBy>Uoa</cp:lastModifiedBy>
  <cp:revision>17</cp:revision>
  <dcterms:created xsi:type="dcterms:W3CDTF">2016-01-22T14:52:39Z</dcterms:created>
  <dcterms:modified xsi:type="dcterms:W3CDTF">2016-07-01T11:32:06Z</dcterms:modified>
</cp:coreProperties>
</file>