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9"/>
  </p:notesMasterIdLst>
  <p:sldIdLst>
    <p:sldId id="256" r:id="rId3"/>
    <p:sldId id="384" r:id="rId4"/>
    <p:sldId id="386" r:id="rId5"/>
    <p:sldId id="389" r:id="rId6"/>
    <p:sldId id="385" r:id="rId7"/>
    <p:sldId id="388" r:id="rId8"/>
    <p:sldId id="387"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30" r:id="rId49"/>
    <p:sldId id="429" r:id="rId50"/>
    <p:sldId id="377" r:id="rId51"/>
    <p:sldId id="378" r:id="rId52"/>
    <p:sldId id="379" r:id="rId53"/>
    <p:sldId id="380" r:id="rId54"/>
    <p:sldId id="381" r:id="rId55"/>
    <p:sldId id="382" r:id="rId56"/>
    <p:sldId id="383" r:id="rId57"/>
    <p:sldId id="431" r:id="rId58"/>
  </p:sldIdLst>
  <p:sldSz cx="9144000" cy="6858000" type="screen4x3"/>
  <p:notesSz cx="6858000" cy="9144000"/>
  <p:custDataLst>
    <p:tags r:id="rId6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6"/>
            <p14:sldId id="389"/>
            <p14:sldId id="385"/>
            <p14:sldId id="388"/>
            <p14:sldId id="387"/>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30"/>
            <p14:sldId id="429"/>
            <p14:sldId id="377"/>
            <p14:sldId id="378"/>
            <p14:sldId id="379"/>
            <p14:sldId id="380"/>
            <p14:sldId id="381"/>
            <p14:sldId id="382"/>
            <p14:sldId id="383"/>
            <p14:sldId id="43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4533" autoAdjust="0"/>
  </p:normalViewPr>
  <p:slideViewPr>
    <p:cSldViewPr>
      <p:cViewPr varScale="1">
        <p:scale>
          <a:sx n="106" d="100"/>
          <a:sy n="106" d="100"/>
        </p:scale>
        <p:origin x="-624" y="-102"/>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50</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51</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52</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53</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54</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55</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56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8" name="Picture 7"/>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Writing Skills</a:t>
            </a: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opencourses.uoa.gr/courses/ENL12/"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hyperlink" Target="%5b1%5d%20http:/creativecommons.org/licenses/by-nc-sa/4.0/"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rcel.enl.uoa.gr/kpg/tests/2015-05/C_level_exam_EN.zip" TargetMode="External"/><Relationship Id="rId4" Type="http://schemas.openxmlformats.org/officeDocument/2006/relationships/hyperlink" Target="http://rcel.enl.uoa.gr/kpg/tests/2015-05/B_level_exam_EN.zi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dirty="0" smtClean="0">
                <a:solidFill>
                  <a:srgbClr val="5075BC"/>
                </a:solidFill>
                <a:latin typeface="+mj-lt"/>
                <a:ea typeface="+mj-ea"/>
                <a:cs typeface="+mj-cs"/>
              </a:rPr>
              <a:t>Unit 8: </a:t>
            </a:r>
            <a:r>
              <a:rPr lang="en-US" sz="2800" dirty="0">
                <a:latin typeface="+mj-lt"/>
                <a:ea typeface="+mj-ea"/>
                <a:cs typeface="+mj-cs"/>
              </a:rPr>
              <a:t>Dealing with </a:t>
            </a:r>
            <a:r>
              <a:rPr lang="en-US" sz="2800" dirty="0" smtClean="0">
                <a:latin typeface="+mj-lt"/>
                <a:ea typeface="+mj-ea"/>
                <a:cs typeface="+mj-cs"/>
              </a:rPr>
              <a:t>Writing Skills</a:t>
            </a:r>
            <a:endParaRPr lang="en-GB" sz="2000" dirty="0" smtClean="0"/>
          </a:p>
          <a:p>
            <a:endParaRPr lang="en-GB" sz="2800" dirty="0" smtClean="0"/>
          </a:p>
          <a:p>
            <a:r>
              <a:rPr lang="en-GB" sz="2800" dirty="0" err="1" smtClean="0"/>
              <a:t>Evdokia</a:t>
            </a:r>
            <a:r>
              <a:rPr lang="en-GB" sz="2800" dirty="0" smtClean="0"/>
              <a:t> </a:t>
            </a:r>
            <a:r>
              <a:rPr lang="en-GB" sz="2800" dirty="0" err="1" smtClean="0"/>
              <a:t>Karavas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writing prompt</a:t>
            </a:r>
            <a:endParaRPr lang="en-GB" dirty="0"/>
          </a:p>
        </p:txBody>
      </p:sp>
      <p:sp>
        <p:nvSpPr>
          <p:cNvPr id="3" name="Content Placeholder 2"/>
          <p:cNvSpPr>
            <a:spLocks noGrp="1"/>
          </p:cNvSpPr>
          <p:nvPr>
            <p:ph idx="1"/>
          </p:nvPr>
        </p:nvSpPr>
        <p:spPr/>
        <p:txBody>
          <a:bodyPr/>
          <a:lstStyle/>
          <a:p>
            <a:r>
              <a:rPr lang="en-GB" dirty="0" smtClean="0"/>
              <a:t>The writing prompt should clearly state the </a:t>
            </a:r>
            <a:r>
              <a:rPr lang="en-GB" b="1" dirty="0" smtClean="0"/>
              <a:t>topic, genre, communicative  purpose, target audience</a:t>
            </a:r>
            <a:r>
              <a:rPr lang="en-GB" dirty="0" smtClean="0"/>
              <a:t> of the writing task, as well as the </a:t>
            </a:r>
            <a:r>
              <a:rPr lang="en-GB" b="1" dirty="0" smtClean="0"/>
              <a:t>features of the output expected</a:t>
            </a:r>
            <a:r>
              <a:rPr lang="en-GB" dirty="0" smtClean="0"/>
              <a:t> of the students.</a:t>
            </a:r>
            <a:endParaRPr lang="en-GB" dirty="0"/>
          </a:p>
        </p:txBody>
      </p:sp>
    </p:spTree>
    <p:extLst>
      <p:ext uri="{BB962C8B-B14F-4D97-AF65-F5344CB8AC3E}">
        <p14:creationId xmlns:p14="http://schemas.microsoft.com/office/powerpoint/2010/main" val="179667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B1.1</a:t>
            </a:r>
            <a:endParaRPr lang="en-GB" dirty="0"/>
          </a:p>
        </p:txBody>
      </p:sp>
      <p:pic>
        <p:nvPicPr>
          <p:cNvPr id="4" name="Content Placeholder 3" descr="Sample activity."/>
          <p:cNvPicPr>
            <a:picLocks noGrp="1" noChangeAspect="1"/>
          </p:cNvPicPr>
          <p:nvPr>
            <p:ph idx="1"/>
          </p:nvPr>
        </p:nvPicPr>
        <p:blipFill>
          <a:blip r:embed="rId3"/>
          <a:stretch>
            <a:fillRect/>
          </a:stretch>
        </p:blipFill>
        <p:spPr>
          <a:xfrm>
            <a:off x="1904581" y="1557338"/>
            <a:ext cx="5347538" cy="4525962"/>
          </a:xfrm>
          <a:prstGeom prst="rect">
            <a:avLst/>
          </a:prstGeom>
        </p:spPr>
      </p:pic>
      <p:sp>
        <p:nvSpPr>
          <p:cNvPr id="5" name="TextBox 4"/>
          <p:cNvSpPr txBox="1"/>
          <p:nvPr/>
        </p:nvSpPr>
        <p:spPr>
          <a:xfrm>
            <a:off x="7164288" y="5661248"/>
            <a:ext cx="616189"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smtClean="0">
                <a:latin typeface="+mj-lt"/>
              </a:rPr>
              <a:t>1]</a:t>
            </a:r>
            <a:endParaRPr lang="en-GB" b="1" dirty="0" smtClean="0">
              <a:latin typeface="+mj-lt"/>
            </a:endParaRPr>
          </a:p>
        </p:txBody>
      </p:sp>
    </p:spTree>
    <p:custDataLst>
      <p:tags r:id="rId1"/>
    </p:custDataLst>
    <p:extLst>
      <p:ext uri="{BB962C8B-B14F-4D97-AF65-F5344CB8AC3E}">
        <p14:creationId xmlns:p14="http://schemas.microsoft.com/office/powerpoint/2010/main" val="412063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a:t>
            </a:r>
            <a:endParaRPr lang="en-GB" dirty="0"/>
          </a:p>
        </p:txBody>
      </p:sp>
      <p:pic>
        <p:nvPicPr>
          <p:cNvPr id="4" name="Content Placeholder 3" descr="Sample activity."/>
          <p:cNvPicPr>
            <a:picLocks noGrp="1" noChangeAspect="1"/>
          </p:cNvPicPr>
          <p:nvPr>
            <p:ph idx="1"/>
          </p:nvPr>
        </p:nvPicPr>
        <p:blipFill>
          <a:blip r:embed="rId3"/>
          <a:stretch>
            <a:fillRect/>
          </a:stretch>
        </p:blipFill>
        <p:spPr>
          <a:xfrm>
            <a:off x="2664728" y="1557338"/>
            <a:ext cx="3827244" cy="4525962"/>
          </a:xfrm>
          <a:prstGeom prst="rect">
            <a:avLst/>
          </a:prstGeom>
        </p:spPr>
      </p:pic>
      <p:sp>
        <p:nvSpPr>
          <p:cNvPr id="5" name="TextBox 4"/>
          <p:cNvSpPr txBox="1"/>
          <p:nvPr/>
        </p:nvSpPr>
        <p:spPr>
          <a:xfrm>
            <a:off x="6568097" y="5589240"/>
            <a:ext cx="616189"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2</a:t>
            </a:r>
            <a:r>
              <a:rPr lang="en-GB" b="1" dirty="0" smtClean="0">
                <a:latin typeface="+mj-lt"/>
              </a:rPr>
              <a:t>]</a:t>
            </a:r>
            <a:endParaRPr lang="en-GB" b="1" dirty="0" smtClean="0">
              <a:latin typeface="+mj-lt"/>
            </a:endParaRPr>
          </a:p>
        </p:txBody>
      </p:sp>
    </p:spTree>
    <p:custDataLst>
      <p:tags r:id="rId1"/>
    </p:custDataLst>
    <p:extLst>
      <p:ext uri="{BB962C8B-B14F-4D97-AF65-F5344CB8AC3E}">
        <p14:creationId xmlns:p14="http://schemas.microsoft.com/office/powerpoint/2010/main" val="38472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KPG B2 May 2008</a:t>
            </a:r>
            <a:endParaRPr lang="en-GB" dirty="0"/>
          </a:p>
        </p:txBody>
      </p:sp>
      <p:sp>
        <p:nvSpPr>
          <p:cNvPr id="3" name="Content Placeholder 2"/>
          <p:cNvSpPr>
            <a:spLocks noGrp="1"/>
          </p:cNvSpPr>
          <p:nvPr>
            <p:ph idx="1"/>
          </p:nvPr>
        </p:nvSpPr>
        <p:spPr/>
        <p:txBody>
          <a:bodyPr/>
          <a:lstStyle/>
          <a:p>
            <a:r>
              <a:rPr lang="en-GB" dirty="0" smtClean="0"/>
              <a:t>Imagine you are a member of a team preparing a </a:t>
            </a:r>
            <a:r>
              <a:rPr lang="en-GB" b="1" dirty="0" smtClean="0"/>
              <a:t>tourist</a:t>
            </a:r>
            <a:r>
              <a:rPr lang="en-GB" dirty="0" smtClean="0"/>
              <a:t> </a:t>
            </a:r>
            <a:r>
              <a:rPr lang="en-GB" b="1" dirty="0" smtClean="0"/>
              <a:t>leaflet </a:t>
            </a:r>
            <a:r>
              <a:rPr lang="en-GB" dirty="0" smtClean="0"/>
              <a:t>for English-speaking visitors to </a:t>
            </a:r>
            <a:r>
              <a:rPr lang="en-GB" dirty="0" err="1" smtClean="0"/>
              <a:t>Arachova</a:t>
            </a:r>
            <a:r>
              <a:rPr lang="en-GB" dirty="0" smtClean="0"/>
              <a:t>. Write the text (150 words in addition to the short introductory paragraph below), </a:t>
            </a:r>
            <a:r>
              <a:rPr lang="en-GB" b="1" dirty="0" smtClean="0"/>
              <a:t>mentioning things worth seeing and doing </a:t>
            </a:r>
            <a:r>
              <a:rPr lang="en-GB" dirty="0" smtClean="0"/>
              <a:t>in your town such as monuments, entertainment, eating, shopping, walking tours, museums, around the town, etc.</a:t>
            </a:r>
            <a:endParaRPr lang="en-GB" dirty="0"/>
          </a:p>
        </p:txBody>
      </p:sp>
    </p:spTree>
    <p:extLst>
      <p:ext uri="{BB962C8B-B14F-4D97-AF65-F5344CB8AC3E}">
        <p14:creationId xmlns:p14="http://schemas.microsoft.com/office/powerpoint/2010/main" val="408470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product </a:t>
            </a:r>
            <a:r>
              <a:rPr lang="en-GB" dirty="0"/>
              <a:t>a</a:t>
            </a:r>
            <a:r>
              <a:rPr lang="en-GB" dirty="0" smtClean="0"/>
              <a:t>pproach to writing (1/4)</a:t>
            </a:r>
            <a:endParaRPr lang="en-GB" dirty="0"/>
          </a:p>
        </p:txBody>
      </p:sp>
      <p:sp>
        <p:nvSpPr>
          <p:cNvPr id="3" name="Content Placeholder 2"/>
          <p:cNvSpPr>
            <a:spLocks noGrp="1"/>
          </p:cNvSpPr>
          <p:nvPr>
            <p:ph idx="1"/>
          </p:nvPr>
        </p:nvSpPr>
        <p:spPr/>
        <p:txBody>
          <a:bodyPr>
            <a:noAutofit/>
          </a:bodyPr>
          <a:lstStyle/>
          <a:p>
            <a:r>
              <a:rPr lang="en-GB" sz="2800" dirty="0" smtClean="0"/>
              <a:t>The product </a:t>
            </a:r>
            <a:r>
              <a:rPr lang="en-GB" sz="2800" dirty="0"/>
              <a:t>a</a:t>
            </a:r>
            <a:r>
              <a:rPr lang="en-GB" sz="2800" dirty="0" smtClean="0"/>
              <a:t>pproach dominated the teaching of writing in ELT until the 1980s.</a:t>
            </a:r>
          </a:p>
          <a:p>
            <a:r>
              <a:rPr lang="en-GB" sz="2800" dirty="0" smtClean="0"/>
              <a:t>It involves working on writing at sentence level, filling in missing connectors (nevertheless, however), for example, or using ‘model’ texts which the students copy.</a:t>
            </a:r>
          </a:p>
          <a:p>
            <a:r>
              <a:rPr lang="en-GB" sz="2800" dirty="0" smtClean="0"/>
              <a:t>Normally each model text contains lots of examples of a specific type of language the teacher wants the students to focus on, e.g. the past simple.</a:t>
            </a:r>
            <a:endParaRPr lang="en-GB" sz="2800" dirty="0"/>
          </a:p>
        </p:txBody>
      </p:sp>
    </p:spTree>
    <p:extLst>
      <p:ext uri="{BB962C8B-B14F-4D97-AF65-F5344CB8AC3E}">
        <p14:creationId xmlns:p14="http://schemas.microsoft.com/office/powerpoint/2010/main" val="7462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product </a:t>
            </a:r>
            <a:r>
              <a:rPr lang="en-GB" dirty="0"/>
              <a:t>a</a:t>
            </a:r>
            <a:r>
              <a:rPr lang="en-GB" dirty="0" smtClean="0"/>
              <a:t>pproach to writing (2/4)</a:t>
            </a:r>
            <a:endParaRPr lang="en-GB" dirty="0"/>
          </a:p>
        </p:txBody>
      </p:sp>
      <p:sp>
        <p:nvSpPr>
          <p:cNvPr id="3" name="Content Placeholder 2"/>
          <p:cNvSpPr>
            <a:spLocks noGrp="1"/>
          </p:cNvSpPr>
          <p:nvPr>
            <p:ph idx="1"/>
          </p:nvPr>
        </p:nvSpPr>
        <p:spPr/>
        <p:txBody>
          <a:bodyPr>
            <a:normAutofit/>
          </a:bodyPr>
          <a:lstStyle/>
          <a:p>
            <a:r>
              <a:rPr lang="en-GB" dirty="0" smtClean="0"/>
              <a:t>The students read the model text, and do exercises which focus on the language in the model text (e.g. the past simple).</a:t>
            </a:r>
          </a:p>
          <a:p>
            <a:r>
              <a:rPr lang="en-GB" dirty="0" smtClean="0"/>
              <a:t>Finally, the students might be asked to transform a text which is in the present simple into the past simple. The model text will help them do this.</a:t>
            </a:r>
            <a:endParaRPr lang="en-GB" dirty="0"/>
          </a:p>
        </p:txBody>
      </p:sp>
    </p:spTree>
    <p:extLst>
      <p:ext uri="{BB962C8B-B14F-4D97-AF65-F5344CB8AC3E}">
        <p14:creationId xmlns:p14="http://schemas.microsoft.com/office/powerpoint/2010/main" val="259143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product </a:t>
            </a:r>
            <a:r>
              <a:rPr lang="en-GB" dirty="0"/>
              <a:t>a</a:t>
            </a:r>
            <a:r>
              <a:rPr lang="en-GB" dirty="0" smtClean="0"/>
              <a:t>pproach to writing (3/4)</a:t>
            </a:r>
            <a:endParaRPr lang="en-GB" dirty="0"/>
          </a:p>
        </p:txBody>
      </p:sp>
      <p:sp>
        <p:nvSpPr>
          <p:cNvPr id="3" name="Content Placeholder 2"/>
          <p:cNvSpPr>
            <a:spLocks noGrp="1"/>
          </p:cNvSpPr>
          <p:nvPr>
            <p:ph idx="1"/>
          </p:nvPr>
        </p:nvSpPr>
        <p:spPr/>
        <p:txBody>
          <a:bodyPr>
            <a:noAutofit/>
          </a:bodyPr>
          <a:lstStyle/>
          <a:p>
            <a:pPr>
              <a:spcBef>
                <a:spcPts val="0"/>
              </a:spcBef>
            </a:pPr>
            <a:r>
              <a:rPr lang="en-GB" dirty="0" smtClean="0"/>
              <a:t>Writing is viewed as a means for consolidating grammar and vocabulary and for assessing student progress. </a:t>
            </a:r>
            <a:r>
              <a:rPr lang="en-GB" b="1" dirty="0" smtClean="0"/>
              <a:t>Writing to learn the language.</a:t>
            </a:r>
            <a:endParaRPr lang="en-GB" b="1" dirty="0"/>
          </a:p>
        </p:txBody>
      </p:sp>
    </p:spTree>
    <p:extLst>
      <p:ext uri="{BB962C8B-B14F-4D97-AF65-F5344CB8AC3E}">
        <p14:creationId xmlns:p14="http://schemas.microsoft.com/office/powerpoint/2010/main" val="197393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product </a:t>
            </a:r>
            <a:r>
              <a:rPr lang="en-GB" dirty="0"/>
              <a:t>a</a:t>
            </a:r>
            <a:r>
              <a:rPr lang="en-GB" dirty="0" smtClean="0"/>
              <a:t>pproach to writing (4/4)</a:t>
            </a:r>
            <a:endParaRPr lang="en-GB" dirty="0"/>
          </a:p>
        </p:txBody>
      </p:sp>
      <p:sp>
        <p:nvSpPr>
          <p:cNvPr id="3" name="Content Placeholder 2"/>
          <p:cNvSpPr>
            <a:spLocks noGrp="1"/>
          </p:cNvSpPr>
          <p:nvPr>
            <p:ph idx="1"/>
          </p:nvPr>
        </p:nvSpPr>
        <p:spPr/>
        <p:txBody>
          <a:bodyPr>
            <a:noAutofit/>
          </a:bodyPr>
          <a:lstStyle/>
          <a:p>
            <a:pPr>
              <a:spcBef>
                <a:spcPts val="0"/>
              </a:spcBef>
            </a:pPr>
            <a:r>
              <a:rPr lang="en-GB" sz="3000" dirty="0" smtClean="0"/>
              <a:t>It is regulated at the end of a </a:t>
            </a:r>
            <a:r>
              <a:rPr lang="en-GB" sz="3000" dirty="0" err="1" smtClean="0"/>
              <a:t>coursebook</a:t>
            </a:r>
            <a:r>
              <a:rPr lang="en-GB" sz="3000" dirty="0" smtClean="0"/>
              <a:t> unit and is usually assigned for homework. The main emphasis is on the end product (i.e. student’s written work) which is assessed in terms of grammatical accuracy and correct use of vocabulary. Whether ideas have been communicated clearly, coherently, and effectively and whether the final product reflect the characteristics of the genre was not normally a concern. </a:t>
            </a:r>
            <a:endParaRPr lang="en-GB" sz="3000" dirty="0"/>
          </a:p>
        </p:txBody>
      </p:sp>
    </p:spTree>
    <p:extLst>
      <p:ext uri="{BB962C8B-B14F-4D97-AF65-F5344CB8AC3E}">
        <p14:creationId xmlns:p14="http://schemas.microsoft.com/office/powerpoint/2010/main" val="387541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product approach</a:t>
            </a:r>
            <a:endParaRPr lang="en-GB" dirty="0"/>
          </a:p>
        </p:txBody>
      </p:sp>
      <p:sp>
        <p:nvSpPr>
          <p:cNvPr id="3" name="Content Placeholder 2"/>
          <p:cNvSpPr>
            <a:spLocks noGrp="1"/>
          </p:cNvSpPr>
          <p:nvPr>
            <p:ph idx="1"/>
          </p:nvPr>
        </p:nvSpPr>
        <p:spPr/>
        <p:txBody>
          <a:bodyPr/>
          <a:lstStyle/>
          <a:p>
            <a:r>
              <a:rPr lang="en-GB" dirty="0" smtClean="0"/>
              <a:t>The focus is obviously on </a:t>
            </a:r>
            <a:r>
              <a:rPr lang="en-GB" b="1" dirty="0" smtClean="0"/>
              <a:t>grammatical accuracy</a:t>
            </a:r>
            <a:r>
              <a:rPr lang="en-GB" dirty="0" smtClean="0"/>
              <a:t>. This reflects the preoccupation of ELT methodology at the time—the </a:t>
            </a:r>
            <a:r>
              <a:rPr lang="en-GB" dirty="0" err="1" smtClean="0"/>
              <a:t>Audiolingual</a:t>
            </a:r>
            <a:r>
              <a:rPr lang="en-GB" dirty="0" smtClean="0"/>
              <a:t> Method was in fashion</a:t>
            </a:r>
            <a:endParaRPr lang="en-GB" dirty="0"/>
          </a:p>
        </p:txBody>
      </p:sp>
    </p:spTree>
    <p:extLst>
      <p:ext uri="{BB962C8B-B14F-4D97-AF65-F5344CB8AC3E}">
        <p14:creationId xmlns:p14="http://schemas.microsoft.com/office/powerpoint/2010/main" val="111671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the process approach</a:t>
            </a:r>
            <a:endParaRPr lang="en-GB" dirty="0"/>
          </a:p>
        </p:txBody>
      </p:sp>
      <p:sp>
        <p:nvSpPr>
          <p:cNvPr id="3" name="Content Placeholder 2"/>
          <p:cNvSpPr>
            <a:spLocks noGrp="1"/>
          </p:cNvSpPr>
          <p:nvPr>
            <p:ph idx="1"/>
          </p:nvPr>
        </p:nvSpPr>
        <p:spPr/>
        <p:txBody>
          <a:bodyPr>
            <a:noAutofit/>
          </a:bodyPr>
          <a:lstStyle/>
          <a:p>
            <a:r>
              <a:rPr lang="en-GB" sz="3000" dirty="0" smtClean="0"/>
              <a:t>The cognitivist Process Approach researchers (e.g. Flower &amp; Hayes, 1981; Hairston, 1982; </a:t>
            </a:r>
            <a:r>
              <a:rPr lang="en-GB" sz="3000" dirty="0" err="1" smtClean="0"/>
              <a:t>Zamel</a:t>
            </a:r>
            <a:r>
              <a:rPr lang="en-GB" sz="3000" dirty="0" smtClean="0"/>
              <a:t>, 1983) tried to find out how real writers composed in real situations</a:t>
            </a:r>
          </a:p>
          <a:p>
            <a:r>
              <a:rPr lang="en-GB" sz="3000" dirty="0" smtClean="0"/>
              <a:t>The Product Approach had given students the impression that the composing process was linear. Students planned first, then wrote </a:t>
            </a:r>
          </a:p>
          <a:p>
            <a:r>
              <a:rPr lang="en-GB" sz="3000" dirty="0" smtClean="0"/>
              <a:t>However, the cognitivists found out that real writers didn’t write like this at all.</a:t>
            </a:r>
            <a:endParaRPr lang="en-GB" sz="3000" dirty="0"/>
          </a:p>
        </p:txBody>
      </p:sp>
    </p:spTree>
    <p:extLst>
      <p:ext uri="{BB962C8B-B14F-4D97-AF65-F5344CB8AC3E}">
        <p14:creationId xmlns:p14="http://schemas.microsoft.com/office/powerpoint/2010/main" val="288248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smtClean="0"/>
              <a:t>Differences in written and oral language (1/2)</a:t>
            </a:r>
            <a:endParaRPr lang="en-GB" dirty="0"/>
          </a:p>
        </p:txBody>
      </p:sp>
      <p:sp>
        <p:nvSpPr>
          <p:cNvPr id="4" name="Content Placeholder 3"/>
          <p:cNvSpPr>
            <a:spLocks noGrp="1"/>
          </p:cNvSpPr>
          <p:nvPr>
            <p:ph sz="half" idx="1"/>
          </p:nvPr>
        </p:nvSpPr>
        <p:spPr/>
        <p:txBody>
          <a:bodyPr>
            <a:normAutofit/>
          </a:bodyPr>
          <a:lstStyle/>
          <a:p>
            <a:pPr marL="0" indent="0">
              <a:buNone/>
            </a:pPr>
            <a:r>
              <a:rPr lang="en-GB" b="1" dirty="0" smtClean="0"/>
              <a:t>Speaking:</a:t>
            </a:r>
          </a:p>
          <a:p>
            <a:r>
              <a:rPr lang="en-GB" dirty="0" smtClean="0"/>
              <a:t>Impermanent. </a:t>
            </a:r>
          </a:p>
          <a:p>
            <a:r>
              <a:rPr lang="en-GB" dirty="0" smtClean="0"/>
              <a:t>Immediate (unplanned).</a:t>
            </a:r>
          </a:p>
          <a:p>
            <a:r>
              <a:rPr lang="en-GB" dirty="0" smtClean="0"/>
              <a:t>Variation / Casual.</a:t>
            </a:r>
          </a:p>
          <a:p>
            <a:r>
              <a:rPr lang="en-GB" dirty="0" smtClean="0"/>
              <a:t>Low lexical density.</a:t>
            </a:r>
          </a:p>
          <a:p>
            <a:r>
              <a:rPr lang="en-GB" dirty="0" smtClean="0"/>
              <a:t>High </a:t>
            </a:r>
            <a:r>
              <a:rPr lang="en-GB" dirty="0" err="1" smtClean="0"/>
              <a:t>Paralinguistics</a:t>
            </a:r>
            <a:r>
              <a:rPr lang="en-GB" dirty="0" smtClean="0"/>
              <a:t>.</a:t>
            </a:r>
          </a:p>
          <a:p>
            <a:r>
              <a:rPr lang="en-GB" dirty="0" smtClean="0"/>
              <a:t>Communal activity.</a:t>
            </a:r>
          </a:p>
          <a:p>
            <a:r>
              <a:rPr lang="en-GB" dirty="0" smtClean="0"/>
              <a:t>Universal.</a:t>
            </a:r>
            <a:endParaRPr lang="en-GB" dirty="0"/>
          </a:p>
        </p:txBody>
      </p:sp>
      <p:sp>
        <p:nvSpPr>
          <p:cNvPr id="5" name="Content Placeholder 4"/>
          <p:cNvSpPr>
            <a:spLocks noGrp="1"/>
          </p:cNvSpPr>
          <p:nvPr>
            <p:ph sz="half" idx="2"/>
          </p:nvPr>
        </p:nvSpPr>
        <p:spPr/>
        <p:txBody>
          <a:bodyPr>
            <a:normAutofit/>
          </a:bodyPr>
          <a:lstStyle/>
          <a:p>
            <a:pPr marL="0" indent="0">
              <a:buNone/>
            </a:pPr>
            <a:r>
              <a:rPr lang="en-GB" b="1" dirty="0" smtClean="0"/>
              <a:t>Writing:</a:t>
            </a:r>
          </a:p>
          <a:p>
            <a:r>
              <a:rPr lang="en-GB" dirty="0" smtClean="0"/>
              <a:t>Permanent.</a:t>
            </a:r>
          </a:p>
          <a:p>
            <a:r>
              <a:rPr lang="en-GB" dirty="0" smtClean="0"/>
              <a:t>Delayed (planned).</a:t>
            </a:r>
          </a:p>
          <a:p>
            <a:r>
              <a:rPr lang="en-GB" dirty="0" smtClean="0"/>
              <a:t>Conventional / Stylized.</a:t>
            </a:r>
          </a:p>
          <a:p>
            <a:r>
              <a:rPr lang="en-GB" dirty="0" smtClean="0"/>
              <a:t>High lexical density.</a:t>
            </a:r>
          </a:p>
          <a:p>
            <a:r>
              <a:rPr lang="en-GB" dirty="0" smtClean="0"/>
              <a:t>Low </a:t>
            </a:r>
            <a:r>
              <a:rPr lang="en-GB" dirty="0" err="1" smtClean="0"/>
              <a:t>Paralinguistics</a:t>
            </a:r>
            <a:r>
              <a:rPr lang="en-GB" dirty="0" smtClean="0"/>
              <a:t>.</a:t>
            </a:r>
          </a:p>
          <a:p>
            <a:r>
              <a:rPr lang="en-GB" dirty="0" smtClean="0"/>
              <a:t>Solitary Activity.</a:t>
            </a:r>
          </a:p>
          <a:p>
            <a:r>
              <a:rPr lang="en-GB" dirty="0" smtClean="0"/>
              <a:t>Learned.</a:t>
            </a:r>
            <a:endParaRPr lang="en-GB" dirty="0"/>
          </a:p>
        </p:txBody>
      </p:sp>
    </p:spTree>
    <p:extLst>
      <p:ext uri="{BB962C8B-B14F-4D97-AF65-F5344CB8AC3E}">
        <p14:creationId xmlns:p14="http://schemas.microsoft.com/office/powerpoint/2010/main" val="5575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real writers do? (1/2)</a:t>
            </a:r>
            <a:endParaRPr lang="en-GB" dirty="0"/>
          </a:p>
        </p:txBody>
      </p:sp>
      <p:sp>
        <p:nvSpPr>
          <p:cNvPr id="3" name="Content Placeholder 2"/>
          <p:cNvSpPr>
            <a:spLocks noGrp="1"/>
          </p:cNvSpPr>
          <p:nvPr>
            <p:ph idx="1"/>
          </p:nvPr>
        </p:nvSpPr>
        <p:spPr/>
        <p:txBody>
          <a:bodyPr>
            <a:normAutofit lnSpcReduction="10000"/>
          </a:bodyPr>
          <a:lstStyle/>
          <a:p>
            <a:r>
              <a:rPr lang="en-GB" dirty="0" smtClean="0"/>
              <a:t>‘[Writing] is messy, recursive, convoluted, and uneven. Writers write, plan, revise, anticipate, and review throughout the writing process, moving back and forth among the different operations involved in writing without any apparent plan.’ (Hairston, 1982: 85)</a:t>
            </a:r>
          </a:p>
          <a:p>
            <a:r>
              <a:rPr lang="en-GB" dirty="0" smtClean="0"/>
              <a:t>Good writers plan </a:t>
            </a:r>
            <a:r>
              <a:rPr lang="en-GB" b="1" dirty="0" smtClean="0"/>
              <a:t>throughout</a:t>
            </a:r>
            <a:r>
              <a:rPr lang="en-GB" dirty="0" smtClean="0"/>
              <a:t> the writing process, changing things many times if necessary, and writing multiple drafts.</a:t>
            </a:r>
            <a:endParaRPr lang="en-GB" dirty="0"/>
          </a:p>
        </p:txBody>
      </p:sp>
    </p:spTree>
    <p:extLst>
      <p:ext uri="{BB962C8B-B14F-4D97-AF65-F5344CB8AC3E}">
        <p14:creationId xmlns:p14="http://schemas.microsoft.com/office/powerpoint/2010/main" val="83461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nature of writing (1/2)</a:t>
            </a:r>
            <a:endParaRPr lang="en-GB" dirty="0"/>
          </a:p>
        </p:txBody>
      </p:sp>
      <p:sp>
        <p:nvSpPr>
          <p:cNvPr id="3" name="Content Placeholder 2"/>
          <p:cNvSpPr>
            <a:spLocks noGrp="1"/>
          </p:cNvSpPr>
          <p:nvPr>
            <p:ph idx="1"/>
          </p:nvPr>
        </p:nvSpPr>
        <p:spPr/>
        <p:txBody>
          <a:bodyPr>
            <a:noAutofit/>
          </a:bodyPr>
          <a:lstStyle/>
          <a:p>
            <a:r>
              <a:rPr lang="en-GB" sz="2800" dirty="0" smtClean="0"/>
              <a:t>Research has shown that  “writing is recursive, that it does not proceed linearly but instead cycles and recycles through </a:t>
            </a:r>
            <a:r>
              <a:rPr lang="en-GB" sz="2800" dirty="0" err="1" smtClean="0"/>
              <a:t>subprocesses</a:t>
            </a:r>
            <a:r>
              <a:rPr lang="en-GB" sz="2800" dirty="0" smtClean="0"/>
              <a:t> that can be described this way:</a:t>
            </a:r>
          </a:p>
          <a:p>
            <a:pPr lvl="1"/>
            <a:r>
              <a:rPr lang="en-GB" dirty="0" smtClean="0"/>
              <a:t>Planning (generating ideas, setting goals, and organizing)</a:t>
            </a:r>
          </a:p>
          <a:p>
            <a:pPr lvl="1"/>
            <a:r>
              <a:rPr lang="en-GB" dirty="0" smtClean="0"/>
              <a:t>Translating (turning plans into written language)</a:t>
            </a:r>
          </a:p>
          <a:p>
            <a:pPr lvl="1"/>
            <a:r>
              <a:rPr lang="en-GB" dirty="0" smtClean="0"/>
              <a:t>Reviewing (evaluating, revising, editing) ” </a:t>
            </a:r>
          </a:p>
          <a:p>
            <a:pPr marL="0" indent="0">
              <a:buNone/>
            </a:pPr>
            <a:r>
              <a:rPr lang="en-GB" sz="2800" dirty="0" smtClean="0"/>
              <a:t>(NWP &amp; </a:t>
            </a:r>
            <a:r>
              <a:rPr lang="en-GB" sz="2800" dirty="0" err="1" smtClean="0"/>
              <a:t>Nagin</a:t>
            </a:r>
            <a:r>
              <a:rPr lang="en-GB" sz="2800" dirty="0" smtClean="0"/>
              <a:t>, 2003, p. 25) </a:t>
            </a:r>
            <a:endParaRPr lang="en-GB" sz="2800" dirty="0"/>
          </a:p>
        </p:txBody>
      </p:sp>
    </p:spTree>
    <p:extLst>
      <p:ext uri="{BB962C8B-B14F-4D97-AF65-F5344CB8AC3E}">
        <p14:creationId xmlns:p14="http://schemas.microsoft.com/office/powerpoint/2010/main" val="18789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nature of writing (2/2)</a:t>
            </a:r>
            <a:endParaRPr lang="en-GB" dirty="0"/>
          </a:p>
        </p:txBody>
      </p:sp>
      <p:sp>
        <p:nvSpPr>
          <p:cNvPr id="3" name="Content Placeholder 2"/>
          <p:cNvSpPr>
            <a:spLocks noGrp="1"/>
          </p:cNvSpPr>
          <p:nvPr>
            <p:ph idx="1"/>
          </p:nvPr>
        </p:nvSpPr>
        <p:spPr/>
        <p:txBody>
          <a:bodyPr/>
          <a:lstStyle/>
          <a:p>
            <a:r>
              <a:rPr lang="en-GB" dirty="0" smtClean="0"/>
              <a:t>“Even for an experienced writer, the cycling occurs in no fixed order. Writers may create and change their goals as they move through these phases, depending on their topic, rhetorical purpose, and audience.” (NWP &amp; </a:t>
            </a:r>
            <a:r>
              <a:rPr lang="en-GB" dirty="0" err="1" smtClean="0"/>
              <a:t>Nagin</a:t>
            </a:r>
            <a:r>
              <a:rPr lang="en-GB" dirty="0" smtClean="0"/>
              <a:t>, 2003, p. 25)</a:t>
            </a:r>
            <a:endParaRPr lang="en-GB" dirty="0"/>
          </a:p>
        </p:txBody>
      </p:sp>
    </p:spTree>
    <p:extLst>
      <p:ext uri="{BB962C8B-B14F-4D97-AF65-F5344CB8AC3E}">
        <p14:creationId xmlns:p14="http://schemas.microsoft.com/office/powerpoint/2010/main" val="127396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real writers do? (2/2)</a:t>
            </a:r>
            <a:endParaRPr lang="en-GB" dirty="0"/>
          </a:p>
        </p:txBody>
      </p:sp>
      <p:sp>
        <p:nvSpPr>
          <p:cNvPr id="3" name="Content Placeholder 2"/>
          <p:cNvSpPr>
            <a:spLocks noGrp="1"/>
          </p:cNvSpPr>
          <p:nvPr>
            <p:ph idx="1"/>
          </p:nvPr>
        </p:nvSpPr>
        <p:spPr/>
        <p:txBody>
          <a:bodyPr/>
          <a:lstStyle/>
          <a:p>
            <a:r>
              <a:rPr lang="en-GB" dirty="0" smtClean="0"/>
              <a:t>Good writers may rehearse or discuss what they want to write before they actually do it</a:t>
            </a:r>
          </a:p>
          <a:p>
            <a:r>
              <a:rPr lang="en-GB" dirty="0" smtClean="0"/>
              <a:t>Good writers read their writing carefully, trying to imagine how clear their ideas are to a reader. If something isn’t clear, they change it</a:t>
            </a:r>
          </a:p>
          <a:p>
            <a:r>
              <a:rPr lang="en-GB" dirty="0" smtClean="0"/>
              <a:t>The motto of the process </a:t>
            </a:r>
            <a:r>
              <a:rPr lang="en-GB" dirty="0"/>
              <a:t>a</a:t>
            </a:r>
            <a:r>
              <a:rPr lang="en-GB" dirty="0" smtClean="0"/>
              <a:t>pproach is: </a:t>
            </a:r>
            <a:r>
              <a:rPr lang="en-GB" b="1" dirty="0" smtClean="0"/>
              <a:t>Writing is rewriting.</a:t>
            </a:r>
            <a:endParaRPr lang="en-GB" b="1" dirty="0"/>
          </a:p>
        </p:txBody>
      </p:sp>
    </p:spTree>
    <p:extLst>
      <p:ext uri="{BB962C8B-B14F-4D97-AF65-F5344CB8AC3E}">
        <p14:creationId xmlns:p14="http://schemas.microsoft.com/office/powerpoint/2010/main" val="420633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process </a:t>
            </a:r>
            <a:r>
              <a:rPr lang="en-GB" dirty="0"/>
              <a:t>a</a:t>
            </a:r>
            <a:r>
              <a:rPr lang="en-GB" dirty="0" smtClean="0"/>
              <a:t>pproach emphasizes:</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dirty="0" smtClean="0"/>
              <a:t>The importance of writing multiple drafts.</a:t>
            </a:r>
          </a:p>
          <a:p>
            <a:pPr>
              <a:spcBef>
                <a:spcPts val="600"/>
              </a:spcBef>
            </a:pPr>
            <a:r>
              <a:rPr lang="en-GB" sz="2800" dirty="0" smtClean="0"/>
              <a:t>The importance of revision.</a:t>
            </a:r>
          </a:p>
          <a:p>
            <a:pPr>
              <a:spcBef>
                <a:spcPts val="600"/>
              </a:spcBef>
            </a:pPr>
            <a:r>
              <a:rPr lang="en-GB" sz="2800" dirty="0" smtClean="0"/>
              <a:t>The importance of planning throughout.</a:t>
            </a:r>
          </a:p>
          <a:p>
            <a:pPr>
              <a:spcBef>
                <a:spcPts val="600"/>
              </a:spcBef>
            </a:pPr>
            <a:r>
              <a:rPr lang="en-GB" sz="2800" dirty="0" smtClean="0"/>
              <a:t>The importance of making your writing reader-friendly.</a:t>
            </a:r>
          </a:p>
          <a:p>
            <a:pPr>
              <a:spcBef>
                <a:spcPts val="600"/>
              </a:spcBef>
              <a:spcAft>
                <a:spcPts val="1200"/>
              </a:spcAft>
            </a:pPr>
            <a:r>
              <a:rPr lang="en-GB" sz="2800" dirty="0" smtClean="0"/>
              <a:t>The importance of writing in different styles for different audiences.</a:t>
            </a:r>
          </a:p>
          <a:p>
            <a:pPr marL="0" indent="0">
              <a:spcBef>
                <a:spcPts val="1000"/>
              </a:spcBef>
              <a:buNone/>
            </a:pPr>
            <a:r>
              <a:rPr lang="en-GB" sz="2800" b="1" dirty="0" smtClean="0"/>
              <a:t>The cognitivists tried to get students to go through all of these stages when they wrote.</a:t>
            </a:r>
            <a:endParaRPr lang="en-GB" sz="2800" b="1" dirty="0"/>
          </a:p>
        </p:txBody>
      </p:sp>
    </p:spTree>
    <p:extLst>
      <p:ext uri="{BB962C8B-B14F-4D97-AF65-F5344CB8AC3E}">
        <p14:creationId xmlns:p14="http://schemas.microsoft.com/office/powerpoint/2010/main" val="151016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Stages in the process of writing (1/2)</a:t>
            </a:r>
            <a:endParaRPr lang="en-GB" dirty="0"/>
          </a:p>
        </p:txBody>
      </p:sp>
      <p:sp>
        <p:nvSpPr>
          <p:cNvPr id="3" name="Content Placeholder 2"/>
          <p:cNvSpPr>
            <a:spLocks noGrp="1"/>
          </p:cNvSpPr>
          <p:nvPr>
            <p:ph idx="1"/>
          </p:nvPr>
        </p:nvSpPr>
        <p:spPr>
          <a:xfrm>
            <a:off x="464156" y="1484784"/>
            <a:ext cx="8229600" cy="4680520"/>
          </a:xfrm>
        </p:spPr>
        <p:txBody>
          <a:bodyPr>
            <a:noAutofit/>
          </a:bodyPr>
          <a:lstStyle/>
          <a:p>
            <a:pPr>
              <a:spcBef>
                <a:spcPts val="600"/>
              </a:spcBef>
            </a:pPr>
            <a:r>
              <a:rPr lang="en-GB" sz="2600" dirty="0" smtClean="0"/>
              <a:t>Gathering information.</a:t>
            </a:r>
          </a:p>
          <a:p>
            <a:pPr>
              <a:spcBef>
                <a:spcPts val="600"/>
              </a:spcBef>
            </a:pPr>
            <a:r>
              <a:rPr lang="en-GB" sz="2600" dirty="0" smtClean="0"/>
              <a:t>Generating ideas (making notes of the ideas you feel are relevant to the topic; the ideas you generate will be limited by the audience you have in mind).</a:t>
            </a:r>
          </a:p>
          <a:p>
            <a:pPr>
              <a:spcBef>
                <a:spcPts val="600"/>
              </a:spcBef>
            </a:pPr>
            <a:r>
              <a:rPr lang="en-GB" sz="2600" dirty="0" smtClean="0"/>
              <a:t>Goal setting (deciding what you want to do with all the material you have generated, deciding on the main messages you want to send).</a:t>
            </a:r>
          </a:p>
          <a:p>
            <a:pPr>
              <a:spcBef>
                <a:spcPts val="600"/>
              </a:spcBef>
            </a:pPr>
            <a:r>
              <a:rPr lang="en-GB" sz="2600" dirty="0" smtClean="0"/>
              <a:t>Organising (grouping the ideas you have generated and deciding on the order you want to present them, it will also involve thinking about the links between different sets of ideas).</a:t>
            </a:r>
            <a:endParaRPr lang="en-GB" sz="2600" dirty="0"/>
          </a:p>
        </p:txBody>
      </p:sp>
    </p:spTree>
    <p:extLst>
      <p:ext uri="{BB962C8B-B14F-4D97-AF65-F5344CB8AC3E}">
        <p14:creationId xmlns:p14="http://schemas.microsoft.com/office/powerpoint/2010/main" val="290946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Stages in the process of writing (2/2)</a:t>
            </a:r>
            <a:endParaRPr lang="en-GB" dirty="0"/>
          </a:p>
        </p:txBody>
      </p:sp>
      <p:sp>
        <p:nvSpPr>
          <p:cNvPr id="3" name="Content Placeholder 2"/>
          <p:cNvSpPr>
            <a:spLocks noGrp="1"/>
          </p:cNvSpPr>
          <p:nvPr>
            <p:ph idx="1"/>
          </p:nvPr>
        </p:nvSpPr>
        <p:spPr/>
        <p:txBody>
          <a:bodyPr>
            <a:noAutofit/>
          </a:bodyPr>
          <a:lstStyle/>
          <a:p>
            <a:r>
              <a:rPr lang="en-GB" sz="2800" dirty="0" smtClean="0"/>
              <a:t>Making a first draft.</a:t>
            </a:r>
          </a:p>
          <a:p>
            <a:r>
              <a:rPr lang="en-GB" sz="2800" dirty="0" smtClean="0"/>
              <a:t>Reading you work and redrafting.</a:t>
            </a:r>
          </a:p>
          <a:p>
            <a:r>
              <a:rPr lang="en-GB" sz="2800" dirty="0" smtClean="0"/>
              <a:t>Editing (this may occur in brief episodes interrupting other parts of the process; there are four kinds of editing we do: editing for standard language conventions, editing for accuracy of meaning, editing for reader understanding, editing for reader acceptance).</a:t>
            </a:r>
          </a:p>
          <a:p>
            <a:r>
              <a:rPr lang="en-GB" sz="2800" dirty="0" smtClean="0"/>
              <a:t>Final version.</a:t>
            </a:r>
            <a:endParaRPr lang="en-GB" sz="2800" dirty="0"/>
          </a:p>
        </p:txBody>
      </p:sp>
    </p:spTree>
    <p:extLst>
      <p:ext uri="{BB962C8B-B14F-4D97-AF65-F5344CB8AC3E}">
        <p14:creationId xmlns:p14="http://schemas.microsoft.com/office/powerpoint/2010/main" val="102847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Flowchart of the Writing Process (1/2)</a:t>
            </a:r>
            <a:endParaRPr lang="en-GB" dirty="0"/>
          </a:p>
        </p:txBody>
      </p:sp>
      <p:pic>
        <p:nvPicPr>
          <p:cNvPr id="7" name="Content Placeholder 6" descr="Flowchart of the Writing Process: Prewriting. Planning. Drafting. Editing. Feedback. Revision. Proofread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6248" y="1976055"/>
            <a:ext cx="6525071" cy="3581827"/>
          </a:xfrm>
        </p:spPr>
      </p:pic>
      <p:sp>
        <p:nvSpPr>
          <p:cNvPr id="8" name="Rectangle 7"/>
          <p:cNvSpPr/>
          <p:nvPr/>
        </p:nvSpPr>
        <p:spPr>
          <a:xfrm>
            <a:off x="6300192" y="5877272"/>
            <a:ext cx="2254143" cy="369332"/>
          </a:xfrm>
          <a:prstGeom prst="rect">
            <a:avLst/>
          </a:prstGeom>
        </p:spPr>
        <p:txBody>
          <a:bodyPr wrap="none">
            <a:spAutoFit/>
          </a:bodyPr>
          <a:lstStyle/>
          <a:p>
            <a:r>
              <a:rPr lang="en-GB" dirty="0" smtClean="0"/>
              <a:t>(Hyland, 2008, p. 100)</a:t>
            </a:r>
            <a:endParaRPr lang="en-GB" dirty="0"/>
          </a:p>
        </p:txBody>
      </p:sp>
      <p:sp>
        <p:nvSpPr>
          <p:cNvPr id="5" name="TextBox 4"/>
          <p:cNvSpPr txBox="1"/>
          <p:nvPr/>
        </p:nvSpPr>
        <p:spPr>
          <a:xfrm>
            <a:off x="5933990" y="5891083"/>
            <a:ext cx="472173"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3</a:t>
            </a:r>
            <a:r>
              <a:rPr lang="en-GB" b="1" dirty="0" smtClean="0">
                <a:latin typeface="+mj-lt"/>
              </a:rPr>
              <a:t>]</a:t>
            </a:r>
            <a:endParaRPr lang="en-GB" b="1" dirty="0" smtClean="0">
              <a:latin typeface="+mj-lt"/>
            </a:endParaRPr>
          </a:p>
        </p:txBody>
      </p:sp>
    </p:spTree>
    <p:custDataLst>
      <p:tags r:id="rId1"/>
    </p:custDataLst>
    <p:extLst>
      <p:ext uri="{BB962C8B-B14F-4D97-AF65-F5344CB8AC3E}">
        <p14:creationId xmlns:p14="http://schemas.microsoft.com/office/powerpoint/2010/main" val="71232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Flowchart of the Writing Process (2/2)</a:t>
            </a:r>
            <a:endParaRPr lang="en-GB" dirty="0"/>
          </a:p>
        </p:txBody>
      </p:sp>
      <p:sp>
        <p:nvSpPr>
          <p:cNvPr id="3" name="Content Placeholder 2"/>
          <p:cNvSpPr>
            <a:spLocks noGrp="1"/>
          </p:cNvSpPr>
          <p:nvPr>
            <p:ph idx="1"/>
          </p:nvPr>
        </p:nvSpPr>
        <p:spPr/>
        <p:txBody>
          <a:bodyPr>
            <a:normAutofit/>
          </a:bodyPr>
          <a:lstStyle/>
          <a:p>
            <a:pPr>
              <a:spcBef>
                <a:spcPts val="1000"/>
              </a:spcBef>
            </a:pPr>
            <a:r>
              <a:rPr lang="en-GB" dirty="0" smtClean="0"/>
              <a:t>Writers have goals and plan extensively.</a:t>
            </a:r>
          </a:p>
          <a:p>
            <a:pPr>
              <a:spcBef>
                <a:spcPts val="1000"/>
              </a:spcBef>
            </a:pPr>
            <a:r>
              <a:rPr lang="en-GB" dirty="0" smtClean="0"/>
              <a:t>Writing is constantly revised, often even before any text has been produced.</a:t>
            </a:r>
          </a:p>
          <a:p>
            <a:pPr>
              <a:spcBef>
                <a:spcPts val="1000"/>
              </a:spcBef>
            </a:pPr>
            <a:r>
              <a:rPr lang="en-GB" dirty="0" smtClean="0"/>
              <a:t>Planning, drafting, revising, and editing are recursive and potentially simultaneous.</a:t>
            </a:r>
          </a:p>
          <a:p>
            <a:pPr>
              <a:spcBef>
                <a:spcPts val="1000"/>
              </a:spcBef>
            </a:pPr>
            <a:r>
              <a:rPr lang="en-GB" dirty="0" smtClean="0"/>
              <a:t>Plans and text are constantly evaluated by the writer in a feedback loop (Hyland, 2008, p. 100).</a:t>
            </a:r>
            <a:endParaRPr lang="en-GB" dirty="0"/>
          </a:p>
        </p:txBody>
      </p:sp>
    </p:spTree>
    <p:extLst>
      <p:ext uri="{BB962C8B-B14F-4D97-AF65-F5344CB8AC3E}">
        <p14:creationId xmlns:p14="http://schemas.microsoft.com/office/powerpoint/2010/main" val="414426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process writing? (1/2)</a:t>
            </a:r>
            <a:endParaRPr lang="en-GB" dirty="0"/>
          </a:p>
        </p:txBody>
      </p:sp>
      <p:sp>
        <p:nvSpPr>
          <p:cNvPr id="3" name="Content Placeholder 2"/>
          <p:cNvSpPr>
            <a:spLocks noGrp="1"/>
          </p:cNvSpPr>
          <p:nvPr>
            <p:ph idx="1"/>
          </p:nvPr>
        </p:nvSpPr>
        <p:spPr/>
        <p:txBody>
          <a:bodyPr/>
          <a:lstStyle/>
          <a:p>
            <a:r>
              <a:rPr lang="en-GB" dirty="0" smtClean="0"/>
              <a:t>Process writing makes students aware that writing is often a process of discovery in which ideas are generated and not just transcribed.</a:t>
            </a:r>
          </a:p>
          <a:p>
            <a:r>
              <a:rPr lang="en-GB" dirty="0" smtClean="0"/>
              <a:t>Students become aware that writing by its nature is a process, so that even simple messages are the result of a writing process that includes choosing vocabulary considering audience, and judging format.</a:t>
            </a:r>
            <a:endParaRPr lang="en-GB" dirty="0"/>
          </a:p>
        </p:txBody>
      </p:sp>
    </p:spTree>
    <p:extLst>
      <p:ext uri="{BB962C8B-B14F-4D97-AF65-F5344CB8AC3E}">
        <p14:creationId xmlns:p14="http://schemas.microsoft.com/office/powerpoint/2010/main" val="12852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smtClean="0"/>
              <a:t>Differences in written and oral language (2/2)</a:t>
            </a:r>
            <a:endParaRPr lang="en-GB" dirty="0"/>
          </a:p>
        </p:txBody>
      </p:sp>
      <p:sp>
        <p:nvSpPr>
          <p:cNvPr id="5" name="Θέση περιεχομένου 4"/>
          <p:cNvSpPr>
            <a:spLocks noGrp="1"/>
          </p:cNvSpPr>
          <p:nvPr>
            <p:ph sz="half" idx="1"/>
          </p:nvPr>
        </p:nvSpPr>
        <p:spPr/>
        <p:txBody>
          <a:bodyPr/>
          <a:lstStyle/>
          <a:p>
            <a:pPr marL="0" indent="0">
              <a:buNone/>
            </a:pPr>
            <a:r>
              <a:rPr lang="en-GB" b="1" dirty="0" smtClean="0"/>
              <a:t>Speaking:</a:t>
            </a:r>
          </a:p>
          <a:p>
            <a:r>
              <a:rPr lang="en-US" dirty="0"/>
              <a:t>Simple </a:t>
            </a:r>
            <a:r>
              <a:rPr lang="en-US" dirty="0" smtClean="0"/>
              <a:t>sentences.</a:t>
            </a:r>
            <a:endParaRPr lang="en-US" dirty="0"/>
          </a:p>
          <a:p>
            <a:r>
              <a:rPr lang="en-US" dirty="0" smtClean="0"/>
              <a:t>Voiced.</a:t>
            </a:r>
            <a:endParaRPr lang="en-US" dirty="0"/>
          </a:p>
          <a:p>
            <a:r>
              <a:rPr lang="en-US" dirty="0" smtClean="0"/>
              <a:t>Pronounce.</a:t>
            </a:r>
            <a:endParaRPr lang="en-US" dirty="0"/>
          </a:p>
          <a:p>
            <a:r>
              <a:rPr lang="en-US" dirty="0"/>
              <a:t>Feedback </a:t>
            </a:r>
            <a:r>
              <a:rPr lang="en-US" dirty="0" smtClean="0"/>
              <a:t>.</a:t>
            </a:r>
            <a:endParaRPr lang="en-US" dirty="0"/>
          </a:p>
          <a:p>
            <a:r>
              <a:rPr lang="en-US" dirty="0"/>
              <a:t>Pause / </a:t>
            </a:r>
            <a:r>
              <a:rPr lang="en-US" dirty="0" smtClean="0"/>
              <a:t>Intonation.</a:t>
            </a:r>
            <a:endParaRPr lang="en-US" dirty="0"/>
          </a:p>
        </p:txBody>
      </p:sp>
      <p:sp>
        <p:nvSpPr>
          <p:cNvPr id="6" name="Θέση περιεχομένου 5"/>
          <p:cNvSpPr>
            <a:spLocks noGrp="1"/>
          </p:cNvSpPr>
          <p:nvPr>
            <p:ph sz="half" idx="2"/>
          </p:nvPr>
        </p:nvSpPr>
        <p:spPr/>
        <p:txBody>
          <a:bodyPr/>
          <a:lstStyle/>
          <a:p>
            <a:pPr marL="0" indent="0">
              <a:buNone/>
            </a:pPr>
            <a:r>
              <a:rPr lang="en-GB" b="1" dirty="0" smtClean="0"/>
              <a:t>Writing:</a:t>
            </a:r>
          </a:p>
          <a:p>
            <a:r>
              <a:rPr lang="en-US" dirty="0"/>
              <a:t>Complex </a:t>
            </a:r>
            <a:r>
              <a:rPr lang="en-US" dirty="0" smtClean="0"/>
              <a:t>sentences.</a:t>
            </a:r>
            <a:endParaRPr lang="en-US" dirty="0"/>
          </a:p>
          <a:p>
            <a:r>
              <a:rPr lang="en-US" dirty="0"/>
              <a:t>Thought / </a:t>
            </a:r>
            <a:r>
              <a:rPr lang="en-US" dirty="0" smtClean="0"/>
              <a:t>Read.</a:t>
            </a:r>
            <a:endParaRPr lang="en-US" dirty="0"/>
          </a:p>
          <a:p>
            <a:r>
              <a:rPr lang="en-US" dirty="0" smtClean="0"/>
              <a:t>Spell.</a:t>
            </a:r>
            <a:endParaRPr lang="en-US" dirty="0"/>
          </a:p>
          <a:p>
            <a:r>
              <a:rPr lang="en-US" dirty="0"/>
              <a:t>No </a:t>
            </a:r>
            <a:r>
              <a:rPr lang="en-US" dirty="0" smtClean="0"/>
              <a:t>feedback.</a:t>
            </a:r>
            <a:endParaRPr lang="en-US" dirty="0"/>
          </a:p>
          <a:p>
            <a:r>
              <a:rPr lang="en-US" dirty="0" smtClean="0"/>
              <a:t>Punctuation.</a:t>
            </a:r>
            <a:endParaRPr lang="en-US" dirty="0"/>
          </a:p>
        </p:txBody>
      </p:sp>
    </p:spTree>
    <p:extLst>
      <p:ext uri="{BB962C8B-B14F-4D97-AF65-F5344CB8AC3E}">
        <p14:creationId xmlns:p14="http://schemas.microsoft.com/office/powerpoint/2010/main" val="132006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process writing? (2/2)</a:t>
            </a:r>
            <a:endParaRPr lang="en-GB" dirty="0"/>
          </a:p>
        </p:txBody>
      </p:sp>
      <p:sp>
        <p:nvSpPr>
          <p:cNvPr id="3" name="Content Placeholder 2"/>
          <p:cNvSpPr>
            <a:spLocks noGrp="1"/>
          </p:cNvSpPr>
          <p:nvPr>
            <p:ph idx="1"/>
          </p:nvPr>
        </p:nvSpPr>
        <p:spPr/>
        <p:txBody>
          <a:bodyPr/>
          <a:lstStyle/>
          <a:p>
            <a:r>
              <a:rPr lang="en-GB" dirty="0" smtClean="0"/>
              <a:t>Writing seen as a communicative  and purposeful activity.</a:t>
            </a:r>
          </a:p>
          <a:p>
            <a:r>
              <a:rPr lang="en-GB" dirty="0" smtClean="0"/>
              <a:t>Teaches students to plan and research.</a:t>
            </a:r>
          </a:p>
          <a:p>
            <a:r>
              <a:rPr lang="en-GB" dirty="0" smtClean="0"/>
              <a:t>Student collaboration is developed.</a:t>
            </a:r>
          </a:p>
          <a:p>
            <a:r>
              <a:rPr lang="en-GB" dirty="0" smtClean="0"/>
              <a:t>Feedback given. </a:t>
            </a:r>
            <a:endParaRPr lang="en-GB" dirty="0"/>
          </a:p>
        </p:txBody>
      </p:sp>
    </p:spTree>
    <p:extLst>
      <p:ext uri="{BB962C8B-B14F-4D97-AF65-F5344CB8AC3E}">
        <p14:creationId xmlns:p14="http://schemas.microsoft.com/office/powerpoint/2010/main" val="15723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drawbacks (1/2)</a:t>
            </a:r>
            <a:endParaRPr lang="en-GB" dirty="0"/>
          </a:p>
        </p:txBody>
      </p:sp>
      <p:sp>
        <p:nvSpPr>
          <p:cNvPr id="3" name="Content Placeholder 2"/>
          <p:cNvSpPr>
            <a:spLocks noGrp="1"/>
          </p:cNvSpPr>
          <p:nvPr>
            <p:ph idx="1"/>
          </p:nvPr>
        </p:nvSpPr>
        <p:spPr/>
        <p:txBody>
          <a:bodyPr/>
          <a:lstStyle/>
          <a:p>
            <a:r>
              <a:rPr lang="en-GB" dirty="0" smtClean="0"/>
              <a:t>Takes too much time. </a:t>
            </a:r>
          </a:p>
          <a:p>
            <a:r>
              <a:rPr lang="en-GB" dirty="0" smtClean="0"/>
              <a:t>Loss of student focus/interest.</a:t>
            </a:r>
          </a:p>
          <a:p>
            <a:r>
              <a:rPr lang="en-GB" dirty="0" smtClean="0"/>
              <a:t>Not suited to some personalities.</a:t>
            </a:r>
          </a:p>
          <a:p>
            <a:r>
              <a:rPr lang="en-GB" dirty="0" smtClean="0"/>
              <a:t>Students need to be taught  (peer-editing/planning /stages).</a:t>
            </a:r>
          </a:p>
          <a:p>
            <a:r>
              <a:rPr lang="en-GB" dirty="0" smtClean="0"/>
              <a:t>Restricts spontaneity and range of writing activities.</a:t>
            </a:r>
            <a:endParaRPr lang="en-GB" dirty="0"/>
          </a:p>
        </p:txBody>
      </p:sp>
    </p:spTree>
    <p:extLst>
      <p:ext uri="{BB962C8B-B14F-4D97-AF65-F5344CB8AC3E}">
        <p14:creationId xmlns:p14="http://schemas.microsoft.com/office/powerpoint/2010/main" val="278464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drawbacks (2/2)</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One of the disadvantages of getting students to concentrate on the process of writing is that it takes time, using the process approach needs a considerable amount of interaction between teacher and students and between students themselves. Teacher needs time to help students brainstorm ideas, draft a piece of writing, review, edit, perhaps changing the focus, generating more ideas, re-drafting, re-editing and so on. When process approach is handled appropriately it stretches across the whole curriculum.</a:t>
            </a:r>
            <a:endParaRPr lang="en-GB" sz="2800" dirty="0"/>
          </a:p>
        </p:txBody>
      </p:sp>
    </p:spTree>
    <p:extLst>
      <p:ext uri="{BB962C8B-B14F-4D97-AF65-F5344CB8AC3E}">
        <p14:creationId xmlns:p14="http://schemas.microsoft.com/office/powerpoint/2010/main" val="163212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 approach to writing (1/2)</a:t>
            </a:r>
            <a:endParaRPr lang="en-GB" dirty="0"/>
          </a:p>
        </p:txBody>
      </p:sp>
      <p:sp>
        <p:nvSpPr>
          <p:cNvPr id="3" name="Content Placeholder 2"/>
          <p:cNvSpPr>
            <a:spLocks noGrp="1"/>
          </p:cNvSpPr>
          <p:nvPr>
            <p:ph idx="1"/>
          </p:nvPr>
        </p:nvSpPr>
        <p:spPr>
          <a:xfrm>
            <a:off x="464156" y="1417638"/>
            <a:ext cx="8229600" cy="4747666"/>
          </a:xfrm>
        </p:spPr>
        <p:txBody>
          <a:bodyPr>
            <a:noAutofit/>
          </a:bodyPr>
          <a:lstStyle/>
          <a:p>
            <a:pPr marL="0" indent="0">
              <a:spcBef>
                <a:spcPts val="600"/>
              </a:spcBef>
              <a:buNone/>
            </a:pPr>
            <a:r>
              <a:rPr lang="en-GB" sz="3000" b="1" dirty="0" smtClean="0"/>
              <a:t>What is a genre?</a:t>
            </a:r>
          </a:p>
          <a:p>
            <a:pPr>
              <a:spcBef>
                <a:spcPts val="600"/>
              </a:spcBef>
            </a:pPr>
            <a:r>
              <a:rPr lang="en-GB" sz="3000" dirty="0" smtClean="0"/>
              <a:t>‘Genre is a term for grouping texts together, representing how writers typically use language to respond to recurring situations’. (Hyland, 2004: 4).</a:t>
            </a:r>
          </a:p>
          <a:p>
            <a:pPr>
              <a:spcBef>
                <a:spcPts val="600"/>
              </a:spcBef>
            </a:pPr>
            <a:r>
              <a:rPr lang="en-GB" sz="3000" dirty="0" smtClean="0"/>
              <a:t>According to Swales (1990), genres are characterized by their 'communicative purposes' as well as by their patterns of 'structure, style, content and intended audience' (p.58).</a:t>
            </a:r>
            <a:endParaRPr lang="en-GB" sz="3000" dirty="0"/>
          </a:p>
        </p:txBody>
      </p:sp>
    </p:spTree>
    <p:extLst>
      <p:ext uri="{BB962C8B-B14F-4D97-AF65-F5344CB8AC3E}">
        <p14:creationId xmlns:p14="http://schemas.microsoft.com/office/powerpoint/2010/main" val="1061470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 approach to writing (2/2)</a:t>
            </a:r>
            <a:endParaRPr lang="en-GB" dirty="0"/>
          </a:p>
        </p:txBody>
      </p:sp>
      <p:sp>
        <p:nvSpPr>
          <p:cNvPr id="3" name="Content Placeholder 2"/>
          <p:cNvSpPr>
            <a:spLocks noGrp="1"/>
          </p:cNvSpPr>
          <p:nvPr>
            <p:ph idx="1"/>
          </p:nvPr>
        </p:nvSpPr>
        <p:spPr>
          <a:xfrm>
            <a:off x="464156" y="1417638"/>
            <a:ext cx="8229600" cy="4747666"/>
          </a:xfrm>
        </p:spPr>
        <p:txBody>
          <a:bodyPr>
            <a:noAutofit/>
          </a:bodyPr>
          <a:lstStyle/>
          <a:p>
            <a:pPr>
              <a:spcBef>
                <a:spcPts val="600"/>
              </a:spcBef>
            </a:pPr>
            <a:r>
              <a:rPr lang="en-GB" sz="3000" dirty="0" smtClean="0"/>
              <a:t>In the arena of English for Academic Purposes (EAP), then, genre 'refers to a class of communicative events, such as, for example, a seminar presentation, a university lecture, or an academic essay' (</a:t>
            </a:r>
            <a:r>
              <a:rPr lang="en-GB" sz="3000" dirty="0" err="1" smtClean="0"/>
              <a:t>Paltridge</a:t>
            </a:r>
            <a:r>
              <a:rPr lang="en-GB" sz="3000" dirty="0" smtClean="0"/>
              <a:t>, 2001: 2).</a:t>
            </a:r>
            <a:endParaRPr lang="en-GB" sz="3000" dirty="0"/>
          </a:p>
        </p:txBody>
      </p:sp>
    </p:spTree>
    <p:extLst>
      <p:ext uri="{BB962C8B-B14F-4D97-AF65-F5344CB8AC3E}">
        <p14:creationId xmlns:p14="http://schemas.microsoft.com/office/powerpoint/2010/main" val="897992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Teaching writing using the genre approach (1/2)</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err="1" smtClean="0"/>
              <a:t>Ivanič</a:t>
            </a:r>
            <a:r>
              <a:rPr lang="en-GB" dirty="0" smtClean="0"/>
              <a:t> (2004) summarizes the genre approach as follows:</a:t>
            </a:r>
          </a:p>
          <a:p>
            <a:pPr marL="0" indent="0">
              <a:buNone/>
            </a:pPr>
            <a:r>
              <a:rPr lang="en-GB" dirty="0" smtClean="0"/>
              <a:t>“The key point in this theoretical tradition is that texts vary linguistically according to their purpose and context. As a result, it is possible to specify linguistic features of particular text-types…. […] Good writing is not just correct writing, but writing which is linguistically appropriate to the purpose it is serving.” (pp.232-3).</a:t>
            </a:r>
            <a:endParaRPr lang="en-GB" dirty="0"/>
          </a:p>
        </p:txBody>
      </p:sp>
    </p:spTree>
    <p:extLst>
      <p:ext uri="{BB962C8B-B14F-4D97-AF65-F5344CB8AC3E}">
        <p14:creationId xmlns:p14="http://schemas.microsoft.com/office/powerpoint/2010/main" val="1789869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Teaching writing using the genre approach (2/2)</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So teachers need to systematically </a:t>
            </a:r>
            <a:r>
              <a:rPr lang="en-GB" dirty="0" err="1" smtClean="0"/>
              <a:t>analyze</a:t>
            </a:r>
            <a:r>
              <a:rPr lang="en-GB" dirty="0" smtClean="0"/>
              <a:t> what the genre of writing they’re trying to teach looks like. This analysis may consist of looking at how writers typically use organization, grammar, or vocabulary when writing in the genre, as well as getting learners to understand the writers’ purposes.</a:t>
            </a:r>
            <a:endParaRPr lang="en-GB" dirty="0"/>
          </a:p>
        </p:txBody>
      </p:sp>
    </p:spTree>
    <p:extLst>
      <p:ext uri="{BB962C8B-B14F-4D97-AF65-F5344CB8AC3E}">
        <p14:creationId xmlns:p14="http://schemas.microsoft.com/office/powerpoint/2010/main" val="2896663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 based approach</a:t>
            </a:r>
            <a:endParaRPr lang="en-GB" dirty="0"/>
          </a:p>
        </p:txBody>
      </p:sp>
      <p:sp>
        <p:nvSpPr>
          <p:cNvPr id="3" name="Content Placeholder 2"/>
          <p:cNvSpPr>
            <a:spLocks noGrp="1"/>
          </p:cNvSpPr>
          <p:nvPr>
            <p:ph idx="1"/>
          </p:nvPr>
        </p:nvSpPr>
        <p:spPr/>
        <p:txBody>
          <a:bodyPr/>
          <a:lstStyle/>
          <a:p>
            <a:pPr marL="0" indent="0">
              <a:buNone/>
            </a:pPr>
            <a:r>
              <a:rPr lang="en-GB" dirty="0" smtClean="0"/>
              <a:t>One of the strengths of the genre approach, then, is that it ‘tells’ students what different genres in English look like.</a:t>
            </a:r>
            <a:endParaRPr lang="en-GB" dirty="0"/>
          </a:p>
        </p:txBody>
      </p:sp>
    </p:spTree>
    <p:extLst>
      <p:ext uri="{BB962C8B-B14F-4D97-AF65-F5344CB8AC3E}">
        <p14:creationId xmlns:p14="http://schemas.microsoft.com/office/powerpoint/2010/main" val="402749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 based approach to writing</a:t>
            </a:r>
            <a:endParaRPr lang="en-GB" dirty="0"/>
          </a:p>
        </p:txBody>
      </p:sp>
      <p:sp>
        <p:nvSpPr>
          <p:cNvPr id="3" name="Content Placeholder 2"/>
          <p:cNvSpPr>
            <a:spLocks noGrp="1"/>
          </p:cNvSpPr>
          <p:nvPr>
            <p:ph idx="1"/>
          </p:nvPr>
        </p:nvSpPr>
        <p:spPr/>
        <p:txBody>
          <a:bodyPr>
            <a:noAutofit/>
          </a:bodyPr>
          <a:lstStyle/>
          <a:p>
            <a:r>
              <a:rPr lang="en-GB" sz="2800" dirty="0" smtClean="0"/>
              <a:t>In a genre approach to writing students study texts in the genre they are going to be writing before they embark on their own writing. If we want students to write business letters of various kinds we let them look at typical models of such letters before starting to compose their own. A genre approach for writing is very appropriate for students who study English for specific purposes. </a:t>
            </a:r>
          </a:p>
          <a:p>
            <a:r>
              <a:rPr lang="en-GB" sz="2800" dirty="0" smtClean="0"/>
              <a:t>Asking students to imitate a given style could be seen as extremely prescriptive. </a:t>
            </a:r>
            <a:endParaRPr lang="en-GB" sz="2800" dirty="0"/>
          </a:p>
        </p:txBody>
      </p:sp>
    </p:spTree>
    <p:extLst>
      <p:ext uri="{BB962C8B-B14F-4D97-AF65-F5344CB8AC3E}">
        <p14:creationId xmlns:p14="http://schemas.microsoft.com/office/powerpoint/2010/main" val="987166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Teaching activities using the genre approach: Suggestions (1/2)</a:t>
            </a:r>
            <a:endParaRPr lang="en-GB" dirty="0"/>
          </a:p>
        </p:txBody>
      </p:sp>
      <p:sp>
        <p:nvSpPr>
          <p:cNvPr id="3" name="Content Placeholder 2"/>
          <p:cNvSpPr>
            <a:spLocks noGrp="1"/>
          </p:cNvSpPr>
          <p:nvPr>
            <p:ph idx="1"/>
          </p:nvPr>
        </p:nvSpPr>
        <p:spPr/>
        <p:txBody>
          <a:bodyPr>
            <a:normAutofit/>
          </a:bodyPr>
          <a:lstStyle/>
          <a:p>
            <a:r>
              <a:rPr lang="en-GB" dirty="0" smtClean="0"/>
              <a:t>Comparing texts with omissions, changes, or different structures.</a:t>
            </a:r>
          </a:p>
          <a:p>
            <a:r>
              <a:rPr lang="en-GB" dirty="0" smtClean="0"/>
              <a:t>Identifying different and similar sample texts as particular genres.</a:t>
            </a:r>
          </a:p>
          <a:p>
            <a:r>
              <a:rPr lang="en-GB" dirty="0" smtClean="0"/>
              <a:t>Reorganizing or rewriting scrambled or unfinished paragraphs.</a:t>
            </a:r>
          </a:p>
          <a:p>
            <a:r>
              <a:rPr lang="en-GB" dirty="0" smtClean="0"/>
              <a:t>Completing gapped sentences or an entire cloze from formatting clues.</a:t>
            </a:r>
            <a:endParaRPr lang="en-GB" dirty="0"/>
          </a:p>
        </p:txBody>
      </p:sp>
    </p:spTree>
    <p:extLst>
      <p:ext uri="{BB962C8B-B14F-4D97-AF65-F5344CB8AC3E}">
        <p14:creationId xmlns:p14="http://schemas.microsoft.com/office/powerpoint/2010/main" val="27033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Writing: The Neglected Skill in EFL</a:t>
            </a:r>
            <a:endParaRPr lang="en-GB" dirty="0"/>
          </a:p>
        </p:txBody>
      </p:sp>
      <p:sp>
        <p:nvSpPr>
          <p:cNvPr id="3" name="Content Placeholder 2"/>
          <p:cNvSpPr>
            <a:spLocks noGrp="1"/>
          </p:cNvSpPr>
          <p:nvPr>
            <p:ph idx="1"/>
          </p:nvPr>
        </p:nvSpPr>
        <p:spPr/>
        <p:txBody>
          <a:bodyPr/>
          <a:lstStyle/>
          <a:p>
            <a:r>
              <a:rPr lang="en-GB" dirty="0" smtClean="0"/>
              <a:t>“My classes are too large.”</a:t>
            </a:r>
          </a:p>
          <a:p>
            <a:r>
              <a:rPr lang="en-GB" dirty="0" smtClean="0"/>
              <a:t>“I don’t have enough time for writing.”</a:t>
            </a:r>
          </a:p>
          <a:p>
            <a:r>
              <a:rPr lang="en-GB" dirty="0" smtClean="0"/>
              <a:t>“What can beginners write about?”</a:t>
            </a:r>
          </a:p>
          <a:p>
            <a:r>
              <a:rPr lang="en-GB" dirty="0" smtClean="0"/>
              <a:t>“I’m not a good writer. How can I teach writing?”</a:t>
            </a:r>
            <a:endParaRPr lang="en-GB" dirty="0"/>
          </a:p>
        </p:txBody>
      </p:sp>
    </p:spTree>
    <p:extLst>
      <p:ext uri="{BB962C8B-B14F-4D97-AF65-F5344CB8AC3E}">
        <p14:creationId xmlns:p14="http://schemas.microsoft.com/office/powerpoint/2010/main" val="2068522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Teaching activities using the genre approach: Suggestions (2/2)</a:t>
            </a:r>
            <a:endParaRPr lang="en-GB" dirty="0"/>
          </a:p>
        </p:txBody>
      </p:sp>
      <p:sp>
        <p:nvSpPr>
          <p:cNvPr id="3" name="Content Placeholder 2"/>
          <p:cNvSpPr>
            <a:spLocks noGrp="1"/>
          </p:cNvSpPr>
          <p:nvPr>
            <p:ph idx="1"/>
          </p:nvPr>
        </p:nvSpPr>
        <p:spPr/>
        <p:txBody>
          <a:bodyPr>
            <a:noAutofit/>
          </a:bodyPr>
          <a:lstStyle/>
          <a:p>
            <a:r>
              <a:rPr lang="en-GB" sz="3000" dirty="0" smtClean="0"/>
              <a:t>Substituting a feature (e.g., tense, modality, voice, topic sentence).</a:t>
            </a:r>
          </a:p>
          <a:p>
            <a:r>
              <a:rPr lang="en-GB" sz="3000" dirty="0" smtClean="0"/>
              <a:t>Using skeletal texts to predict language forms and meaning.</a:t>
            </a:r>
          </a:p>
          <a:p>
            <a:r>
              <a:rPr lang="en-GB" sz="3000" dirty="0" smtClean="0"/>
              <a:t>Collecting examples of a language feature, perhaps with a </a:t>
            </a:r>
            <a:r>
              <a:rPr lang="en-GB" sz="3000" dirty="0" err="1" smtClean="0"/>
              <a:t>concordancer</a:t>
            </a:r>
            <a:r>
              <a:rPr lang="en-GB" sz="3000" dirty="0" smtClean="0"/>
              <a:t>.</a:t>
            </a:r>
          </a:p>
          <a:p>
            <a:r>
              <a:rPr lang="en-GB" sz="3000" dirty="0" smtClean="0"/>
              <a:t>Working in groups to correct errors, circle particular features, match one feature with another, etc.</a:t>
            </a:r>
            <a:endParaRPr lang="en-GB" sz="3000" dirty="0"/>
          </a:p>
        </p:txBody>
      </p:sp>
    </p:spTree>
    <p:extLst>
      <p:ext uri="{BB962C8B-B14F-4D97-AF65-F5344CB8AC3E}">
        <p14:creationId xmlns:p14="http://schemas.microsoft.com/office/powerpoint/2010/main" val="1784121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with writing tasks in textbooks (1/2)</a:t>
            </a:r>
            <a:endParaRPr lang="en-GB" dirty="0"/>
          </a:p>
        </p:txBody>
      </p:sp>
      <p:sp>
        <p:nvSpPr>
          <p:cNvPr id="3" name="Content Placeholder 2"/>
          <p:cNvSpPr>
            <a:spLocks noGrp="1"/>
          </p:cNvSpPr>
          <p:nvPr>
            <p:ph idx="1"/>
          </p:nvPr>
        </p:nvSpPr>
        <p:spPr/>
        <p:txBody>
          <a:bodyPr/>
          <a:lstStyle/>
          <a:p>
            <a:r>
              <a:rPr lang="en-GB" dirty="0" smtClean="0"/>
              <a:t>They are mainly accuracy-based.</a:t>
            </a:r>
          </a:p>
          <a:p>
            <a:r>
              <a:rPr lang="en-GB" dirty="0" smtClean="0"/>
              <a:t>They are designed to practise a certain target structures.</a:t>
            </a:r>
          </a:p>
          <a:p>
            <a:r>
              <a:rPr lang="en-GB" dirty="0" smtClean="0"/>
              <a:t>There is insufficient preparation before the writing stage.</a:t>
            </a:r>
          </a:p>
          <a:p>
            <a:r>
              <a:rPr lang="en-GB" dirty="0" smtClean="0"/>
              <a:t>There is no sense of audience.</a:t>
            </a:r>
          </a:p>
          <a:p>
            <a:r>
              <a:rPr lang="en-GB" dirty="0" smtClean="0"/>
              <a:t>There is no sense of authenticity.</a:t>
            </a:r>
            <a:endParaRPr lang="en-GB" dirty="0"/>
          </a:p>
        </p:txBody>
      </p:sp>
    </p:spTree>
    <p:extLst>
      <p:ext uri="{BB962C8B-B14F-4D97-AF65-F5344CB8AC3E}">
        <p14:creationId xmlns:p14="http://schemas.microsoft.com/office/powerpoint/2010/main" val="336712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with writing tasks in textbooks (2/2)</a:t>
            </a:r>
            <a:endParaRPr lang="en-GB" dirty="0"/>
          </a:p>
        </p:txBody>
      </p:sp>
      <p:sp>
        <p:nvSpPr>
          <p:cNvPr id="3" name="Content Placeholder 2"/>
          <p:cNvSpPr>
            <a:spLocks noGrp="1"/>
          </p:cNvSpPr>
          <p:nvPr>
            <p:ph idx="1"/>
          </p:nvPr>
        </p:nvSpPr>
        <p:spPr/>
        <p:txBody>
          <a:bodyPr/>
          <a:lstStyle/>
          <a:p>
            <a:r>
              <a:rPr lang="en-GB" dirty="0" smtClean="0"/>
              <a:t>Students are given ideas to express rather than being invited to invent their own .</a:t>
            </a:r>
          </a:p>
          <a:p>
            <a:r>
              <a:rPr lang="en-GB" dirty="0" smtClean="0"/>
              <a:t>There is no opportunity for creative writing, particular for expressing unusual or original ideas.</a:t>
            </a:r>
          </a:p>
          <a:p>
            <a:r>
              <a:rPr lang="en-GB" dirty="0" smtClean="0"/>
              <a:t>Many of them are test-oriented.</a:t>
            </a:r>
            <a:endParaRPr lang="en-GB" dirty="0"/>
          </a:p>
        </p:txBody>
      </p:sp>
    </p:spTree>
    <p:extLst>
      <p:ext uri="{BB962C8B-B14F-4D97-AF65-F5344CB8AC3E}">
        <p14:creationId xmlns:p14="http://schemas.microsoft.com/office/powerpoint/2010/main" val="2320767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activities should:</a:t>
            </a:r>
            <a:endParaRPr lang="en-GB" dirty="0"/>
          </a:p>
        </p:txBody>
      </p:sp>
      <p:sp>
        <p:nvSpPr>
          <p:cNvPr id="3" name="Content Placeholder 2"/>
          <p:cNvSpPr>
            <a:spLocks noGrp="1"/>
          </p:cNvSpPr>
          <p:nvPr>
            <p:ph idx="1"/>
          </p:nvPr>
        </p:nvSpPr>
        <p:spPr/>
        <p:txBody>
          <a:bodyPr>
            <a:normAutofit/>
          </a:bodyPr>
          <a:lstStyle/>
          <a:p>
            <a:r>
              <a:rPr lang="en-GB" dirty="0" smtClean="0"/>
              <a:t>Allow learners experience success in writing.</a:t>
            </a:r>
          </a:p>
          <a:p>
            <a:r>
              <a:rPr lang="en-GB" dirty="0" smtClean="0"/>
              <a:t>Help develop learners' writing skills.</a:t>
            </a:r>
          </a:p>
          <a:p>
            <a:r>
              <a:rPr lang="en-GB" dirty="0" smtClean="0"/>
              <a:t>Help them understand that writing has a purpose - to communicate thoughts and ideas.</a:t>
            </a:r>
          </a:p>
          <a:p>
            <a:r>
              <a:rPr lang="en-GB" dirty="0" smtClean="0"/>
              <a:t> Stimulate and encourage ‘creative’ writing.</a:t>
            </a:r>
            <a:endParaRPr lang="en-GB" dirty="0"/>
          </a:p>
        </p:txBody>
      </p:sp>
    </p:spTree>
    <p:extLst>
      <p:ext uri="{BB962C8B-B14F-4D97-AF65-F5344CB8AC3E}">
        <p14:creationId xmlns:p14="http://schemas.microsoft.com/office/powerpoint/2010/main" val="470743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Motivating students to write (1/3)</a:t>
            </a:r>
            <a:endParaRPr lang="en-GB" dirty="0"/>
          </a:p>
        </p:txBody>
      </p:sp>
      <p:sp>
        <p:nvSpPr>
          <p:cNvPr id="3" name="Content Placeholder 2"/>
          <p:cNvSpPr>
            <a:spLocks noGrp="1"/>
          </p:cNvSpPr>
          <p:nvPr>
            <p:ph idx="1"/>
          </p:nvPr>
        </p:nvSpPr>
        <p:spPr/>
        <p:txBody>
          <a:bodyPr/>
          <a:lstStyle/>
          <a:p>
            <a:r>
              <a:rPr lang="en-GB" dirty="0" smtClean="0"/>
              <a:t>Provide a clear purpose or a reason to write.</a:t>
            </a:r>
          </a:p>
          <a:p>
            <a:r>
              <a:rPr lang="en-GB" dirty="0" smtClean="0"/>
              <a:t>The topic for writing should be:</a:t>
            </a:r>
          </a:p>
          <a:p>
            <a:pPr lvl="1"/>
            <a:r>
              <a:rPr lang="en-GB" sz="3200" dirty="0" smtClean="0"/>
              <a:t>Familiar,</a:t>
            </a:r>
          </a:p>
          <a:p>
            <a:pPr lvl="1"/>
            <a:r>
              <a:rPr lang="en-GB" sz="3200" dirty="0" smtClean="0"/>
              <a:t>Meaningful,</a:t>
            </a:r>
          </a:p>
          <a:p>
            <a:pPr lvl="1"/>
            <a:r>
              <a:rPr lang="en-GB" sz="3200" dirty="0" smtClean="0"/>
              <a:t>Relevant to students, life and interests.</a:t>
            </a:r>
            <a:endParaRPr lang="en-GB" sz="3200" dirty="0"/>
          </a:p>
        </p:txBody>
      </p:sp>
    </p:spTree>
    <p:extLst>
      <p:ext uri="{BB962C8B-B14F-4D97-AF65-F5344CB8AC3E}">
        <p14:creationId xmlns:p14="http://schemas.microsoft.com/office/powerpoint/2010/main" val="1570854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Motivating students to write (2/3)</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Leave students enough room for creativity and imagination.</a:t>
            </a:r>
          </a:p>
          <a:p>
            <a:pPr>
              <a:spcBef>
                <a:spcPts val="600"/>
              </a:spcBef>
            </a:pPr>
            <a:r>
              <a:rPr lang="en-GB" dirty="0" smtClean="0"/>
              <a:t>Prepare students well before writing.</a:t>
            </a:r>
          </a:p>
          <a:p>
            <a:pPr>
              <a:spcBef>
                <a:spcPts val="600"/>
              </a:spcBef>
            </a:pPr>
            <a:r>
              <a:rPr lang="en-GB" dirty="0" smtClean="0"/>
              <a:t>Encourage collaborative group writing as well as individual writing.</a:t>
            </a:r>
          </a:p>
          <a:p>
            <a:pPr>
              <a:spcBef>
                <a:spcPts val="600"/>
              </a:spcBef>
            </a:pPr>
            <a:r>
              <a:rPr lang="en-GB" dirty="0" smtClean="0"/>
              <a:t>Provide opportunities for students to share their writings.</a:t>
            </a:r>
            <a:endParaRPr lang="en-GB" dirty="0"/>
          </a:p>
        </p:txBody>
      </p:sp>
    </p:spTree>
    <p:extLst>
      <p:ext uri="{BB962C8B-B14F-4D97-AF65-F5344CB8AC3E}">
        <p14:creationId xmlns:p14="http://schemas.microsoft.com/office/powerpoint/2010/main" val="368804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Motivating students to write (3/3)</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Provide constructive and positive feedback.</a:t>
            </a:r>
          </a:p>
          <a:p>
            <a:pPr>
              <a:spcBef>
                <a:spcPts val="600"/>
              </a:spcBef>
            </a:pPr>
            <a:r>
              <a:rPr lang="en-GB" dirty="0" smtClean="0"/>
              <a:t>Treat students’ errors strategically.</a:t>
            </a:r>
          </a:p>
          <a:p>
            <a:pPr>
              <a:spcBef>
                <a:spcPts val="600"/>
              </a:spcBef>
            </a:pPr>
            <a:r>
              <a:rPr lang="en-GB" dirty="0" smtClean="0"/>
              <a:t> Give students a sense of achievement from time to time.</a:t>
            </a:r>
            <a:endParaRPr lang="en-GB" dirty="0"/>
          </a:p>
        </p:txBody>
      </p:sp>
    </p:spTree>
    <p:extLst>
      <p:ext uri="{BB962C8B-B14F-4D97-AF65-F5344CB8AC3E}">
        <p14:creationId xmlns:p14="http://schemas.microsoft.com/office/powerpoint/2010/main" val="2982754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(1/2)</a:t>
            </a:r>
            <a:endParaRPr lang="en-GB" dirty="0"/>
          </a:p>
        </p:txBody>
      </p:sp>
      <p:sp>
        <p:nvSpPr>
          <p:cNvPr id="3" name="Content Placeholder 2"/>
          <p:cNvSpPr>
            <a:spLocks noGrp="1"/>
          </p:cNvSpPr>
          <p:nvPr>
            <p:ph idx="1"/>
          </p:nvPr>
        </p:nvSpPr>
        <p:spPr/>
        <p:txBody>
          <a:bodyPr>
            <a:noAutofit/>
          </a:bodyPr>
          <a:lstStyle/>
          <a:p>
            <a:pPr marL="512763" indent="-512763">
              <a:buNone/>
            </a:pPr>
            <a:r>
              <a:rPr lang="en-GB" sz="2400" dirty="0"/>
              <a:t>Flower, L., &amp; Hayes, J. R. (1981). A cognitive process theory of writing.</a:t>
            </a:r>
            <a:r>
              <a:rPr lang="en-US" sz="2400" i="1" dirty="0"/>
              <a:t>College composition and communication</a:t>
            </a:r>
            <a:r>
              <a:rPr lang="en-US" sz="2400" dirty="0"/>
              <a:t>, 365-387.</a:t>
            </a:r>
          </a:p>
          <a:p>
            <a:pPr marL="512763" indent="-512763">
              <a:buNone/>
            </a:pPr>
            <a:r>
              <a:rPr lang="en-GB" sz="2400" dirty="0"/>
              <a:t>Hairston, M. (1982). The winds of change: Thomas Kuhn and the revolution in the teaching of writing. </a:t>
            </a:r>
            <a:r>
              <a:rPr lang="en-US" sz="2400" i="1" dirty="0"/>
              <a:t>College composition and communication</a:t>
            </a:r>
            <a:r>
              <a:rPr lang="en-US" sz="2400" dirty="0"/>
              <a:t>, 76-88.</a:t>
            </a:r>
          </a:p>
          <a:p>
            <a:pPr marL="512763" indent="-512763">
              <a:buNone/>
            </a:pPr>
            <a:r>
              <a:rPr lang="en-GB" sz="2400" dirty="0"/>
              <a:t>Hyland, K. (2004). </a:t>
            </a:r>
            <a:r>
              <a:rPr lang="en-US" sz="2400" i="1" dirty="0"/>
              <a:t>Disciplinary discourses: Social interactions in academic writing</a:t>
            </a:r>
            <a:r>
              <a:rPr lang="en-US" sz="2400" dirty="0"/>
              <a:t>. University of Michigan Press.</a:t>
            </a:r>
          </a:p>
          <a:p>
            <a:pPr marL="512763" indent="-512763">
              <a:buNone/>
            </a:pPr>
            <a:r>
              <a:rPr lang="en-GB" sz="2400" dirty="0"/>
              <a:t>Hyland, K. (2008). Writing theories and writing pedagogies. </a:t>
            </a:r>
            <a:r>
              <a:rPr lang="en-GB" sz="2400" i="1" dirty="0"/>
              <a:t>Indonesian Journal of English Language Teaching, 4</a:t>
            </a:r>
            <a:r>
              <a:rPr lang="en-GB" sz="2400" dirty="0"/>
              <a:t>(2), 91-110</a:t>
            </a:r>
            <a:r>
              <a:rPr lang="en-GB" sz="2400" dirty="0" smtClean="0"/>
              <a:t>.</a:t>
            </a:r>
            <a:endParaRPr lang="en-US" sz="2400" dirty="0"/>
          </a:p>
        </p:txBody>
      </p:sp>
    </p:spTree>
    <p:extLst>
      <p:ext uri="{BB962C8B-B14F-4D97-AF65-F5344CB8AC3E}">
        <p14:creationId xmlns:p14="http://schemas.microsoft.com/office/powerpoint/2010/main" val="3565680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(2/2)</a:t>
            </a:r>
            <a:endParaRPr lang="en-GB" dirty="0"/>
          </a:p>
        </p:txBody>
      </p:sp>
      <p:sp>
        <p:nvSpPr>
          <p:cNvPr id="3" name="Content Placeholder 2"/>
          <p:cNvSpPr>
            <a:spLocks noGrp="1"/>
          </p:cNvSpPr>
          <p:nvPr>
            <p:ph idx="1"/>
          </p:nvPr>
        </p:nvSpPr>
        <p:spPr/>
        <p:txBody>
          <a:bodyPr>
            <a:noAutofit/>
          </a:bodyPr>
          <a:lstStyle/>
          <a:p>
            <a:pPr marL="512763" indent="-512763">
              <a:spcBef>
                <a:spcPts val="1000"/>
              </a:spcBef>
              <a:buNone/>
            </a:pPr>
            <a:r>
              <a:rPr lang="en-GB" sz="2400" dirty="0" err="1" smtClean="0"/>
              <a:t>Ivanič</a:t>
            </a:r>
            <a:r>
              <a:rPr lang="en-GB" sz="2400" dirty="0"/>
              <a:t>, R. (2004). Discourses of writing and learning to write. </a:t>
            </a:r>
            <a:r>
              <a:rPr lang="en-US" sz="2400" i="1" dirty="0"/>
              <a:t>Language and education</a:t>
            </a:r>
            <a:r>
              <a:rPr lang="en-US" sz="2400" dirty="0"/>
              <a:t>, </a:t>
            </a:r>
            <a:r>
              <a:rPr lang="en-US" sz="2400" i="1" dirty="0"/>
              <a:t>18</a:t>
            </a:r>
            <a:r>
              <a:rPr lang="en-US" sz="2400" dirty="0"/>
              <a:t>(3), 220-245.</a:t>
            </a:r>
          </a:p>
          <a:p>
            <a:pPr marL="512763" indent="-512763">
              <a:spcBef>
                <a:spcPts val="1000"/>
              </a:spcBef>
              <a:buNone/>
            </a:pPr>
            <a:r>
              <a:rPr lang="en-GB" sz="2400" dirty="0"/>
              <a:t>National Writing Project &amp; </a:t>
            </a:r>
            <a:r>
              <a:rPr lang="en-GB" sz="2400" dirty="0" err="1"/>
              <a:t>Nagin</a:t>
            </a:r>
            <a:r>
              <a:rPr lang="en-GB" sz="2400" dirty="0"/>
              <a:t>, C. (2003). </a:t>
            </a:r>
            <a:r>
              <a:rPr lang="en-GB" sz="2400" i="1" dirty="0"/>
              <a:t>Because Writing Matters: Improving Student Writing in Our Schools</a:t>
            </a:r>
            <a:r>
              <a:rPr lang="en-GB" sz="2400" dirty="0"/>
              <a:t>. San Francisco, CA: </a:t>
            </a:r>
            <a:r>
              <a:rPr lang="en-GB" sz="2400" dirty="0" err="1"/>
              <a:t>Jossey</a:t>
            </a:r>
            <a:r>
              <a:rPr lang="en-GB" sz="2400" dirty="0"/>
              <a:t> Bass. </a:t>
            </a:r>
            <a:endParaRPr lang="en-US" sz="2400" dirty="0"/>
          </a:p>
          <a:p>
            <a:pPr marL="512763" indent="-512763">
              <a:spcBef>
                <a:spcPts val="1000"/>
              </a:spcBef>
              <a:buNone/>
            </a:pPr>
            <a:r>
              <a:rPr lang="en-GB" sz="2400" dirty="0" err="1"/>
              <a:t>Paltridge</a:t>
            </a:r>
            <a:r>
              <a:rPr lang="en-GB" sz="2400" dirty="0"/>
              <a:t>, B. (2001). </a:t>
            </a:r>
            <a:r>
              <a:rPr lang="en-US" sz="2400" i="1" dirty="0"/>
              <a:t>Genre and the language learning classroom</a:t>
            </a:r>
            <a:r>
              <a:rPr lang="en-US" sz="2400" dirty="0"/>
              <a:t>. Ann Arbor: University of Michigan Press.</a:t>
            </a:r>
          </a:p>
          <a:p>
            <a:pPr marL="512763" indent="-512763">
              <a:spcBef>
                <a:spcPts val="1000"/>
              </a:spcBef>
              <a:buNone/>
            </a:pPr>
            <a:r>
              <a:rPr lang="en-GB" sz="2400" dirty="0"/>
              <a:t>Swales, J. (1990). </a:t>
            </a:r>
            <a:r>
              <a:rPr lang="en-US" sz="2400" i="1" dirty="0"/>
              <a:t>Genre analysis: English in academic and research settings</a:t>
            </a:r>
            <a:r>
              <a:rPr lang="en-US" sz="2400" dirty="0"/>
              <a:t>. Cambridge University Press.</a:t>
            </a:r>
          </a:p>
          <a:p>
            <a:pPr marL="512763" indent="-512763">
              <a:spcBef>
                <a:spcPts val="1000"/>
              </a:spcBef>
              <a:buNone/>
            </a:pPr>
            <a:r>
              <a:rPr lang="en-GB" sz="2400" dirty="0" err="1"/>
              <a:t>Zamel</a:t>
            </a:r>
            <a:r>
              <a:rPr lang="en-GB" sz="2400" dirty="0"/>
              <a:t>, V. (1983). The composing processes of advanced ESL students: Six case studies. </a:t>
            </a:r>
            <a:r>
              <a:rPr lang="en-US" sz="2400" i="1" dirty="0"/>
              <a:t>TESOL quarterly</a:t>
            </a:r>
            <a:r>
              <a:rPr lang="en-US" sz="2400" dirty="0"/>
              <a:t>, </a:t>
            </a:r>
            <a:r>
              <a:rPr lang="en-US" sz="2400" i="1" dirty="0"/>
              <a:t>17</a:t>
            </a:r>
            <a:r>
              <a:rPr lang="en-US" sz="2400" dirty="0"/>
              <a:t>(2), 165-188.</a:t>
            </a:r>
          </a:p>
          <a:p>
            <a:endParaRPr lang="en-GB" sz="2400" dirty="0"/>
          </a:p>
        </p:txBody>
      </p:sp>
    </p:spTree>
    <p:extLst>
      <p:ext uri="{BB962C8B-B14F-4D97-AF65-F5344CB8AC3E}">
        <p14:creationId xmlns:p14="http://schemas.microsoft.com/office/powerpoint/2010/main" val="3344774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l-GR"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writing important?</a:t>
            </a:r>
            <a:endParaRPr lang="en-GB" dirty="0"/>
          </a:p>
        </p:txBody>
      </p:sp>
      <p:sp>
        <p:nvSpPr>
          <p:cNvPr id="3" name="Content Placeholder 2"/>
          <p:cNvSpPr>
            <a:spLocks noGrp="1"/>
          </p:cNvSpPr>
          <p:nvPr>
            <p:ph sz="half" idx="1"/>
          </p:nvPr>
        </p:nvSpPr>
        <p:spPr/>
        <p:txBody>
          <a:bodyPr>
            <a:noAutofit/>
          </a:bodyPr>
          <a:lstStyle/>
          <a:p>
            <a:pPr marL="0" indent="0">
              <a:spcBef>
                <a:spcPts val="600"/>
              </a:spcBef>
              <a:buNone/>
            </a:pPr>
            <a:r>
              <a:rPr lang="en-GB" sz="2800" dirty="0" smtClean="0"/>
              <a:t>Writing is a:</a:t>
            </a:r>
          </a:p>
          <a:p>
            <a:pPr>
              <a:spcBef>
                <a:spcPts val="600"/>
              </a:spcBef>
            </a:pPr>
            <a:r>
              <a:rPr lang="en-GB" sz="2800" dirty="0" smtClean="0"/>
              <a:t>form of output; thinking made evident; “thinking with a pencil”.</a:t>
            </a:r>
          </a:p>
          <a:p>
            <a:pPr>
              <a:spcBef>
                <a:spcPts val="600"/>
              </a:spcBef>
            </a:pPr>
            <a:r>
              <a:rPr lang="en-GB" sz="2800" dirty="0" smtClean="0"/>
              <a:t>means of building fluency.</a:t>
            </a:r>
          </a:p>
          <a:p>
            <a:pPr>
              <a:spcBef>
                <a:spcPts val="600"/>
              </a:spcBef>
            </a:pPr>
            <a:r>
              <a:rPr lang="en-GB" sz="2800" dirty="0" smtClean="0"/>
              <a:t>way of developing accuracy (in grammar, vocabulary, etc.).</a:t>
            </a:r>
            <a:endParaRPr lang="en-GB" sz="2800" dirty="0"/>
          </a:p>
        </p:txBody>
      </p:sp>
      <p:sp>
        <p:nvSpPr>
          <p:cNvPr id="4" name="Content Placeholder 3"/>
          <p:cNvSpPr>
            <a:spLocks noGrp="1"/>
          </p:cNvSpPr>
          <p:nvPr>
            <p:ph sz="half" idx="2"/>
          </p:nvPr>
        </p:nvSpPr>
        <p:spPr/>
        <p:txBody>
          <a:bodyPr/>
          <a:lstStyle/>
          <a:p>
            <a:pPr>
              <a:spcBef>
                <a:spcPts val="600"/>
              </a:spcBef>
            </a:pPr>
            <a:r>
              <a:rPr lang="en-GB" dirty="0" smtClean="0"/>
              <a:t>premier way in which children think and express their ideas.</a:t>
            </a:r>
          </a:p>
          <a:p>
            <a:pPr>
              <a:spcBef>
                <a:spcPts val="600"/>
              </a:spcBef>
            </a:pPr>
            <a:r>
              <a:rPr lang="en-GB" dirty="0" smtClean="0"/>
              <a:t>way children express creativity, uniqueness, and indicate what they want.</a:t>
            </a:r>
          </a:p>
          <a:p>
            <a:pPr>
              <a:spcBef>
                <a:spcPts val="600"/>
              </a:spcBef>
            </a:pPr>
            <a:r>
              <a:rPr lang="en-GB" dirty="0" smtClean="0"/>
              <a:t>critical skill for academic or professional success.</a:t>
            </a:r>
            <a:endParaRPr lang="en-GB" dirty="0"/>
          </a:p>
        </p:txBody>
      </p:sp>
    </p:spTree>
    <p:extLst>
      <p:ext uri="{BB962C8B-B14F-4D97-AF65-F5344CB8AC3E}">
        <p14:creationId xmlns:p14="http://schemas.microsoft.com/office/powerpoint/2010/main" val="2033741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smtClean="0"/>
              <a:t>Copyright National and </a:t>
            </a:r>
            <a:r>
              <a:rPr lang="en-GB" altLang="el-GR" sz="2000" dirty="0" err="1" smtClean="0"/>
              <a:t>Kapodistrian</a:t>
            </a:r>
            <a:r>
              <a:rPr lang="en-GB" altLang="el-GR" sz="2000" dirty="0" smtClean="0"/>
              <a:t> University of Athens, </a:t>
            </a:r>
            <a:r>
              <a:rPr lang="en-GB" altLang="el-GR" sz="2000" dirty="0" err="1" smtClean="0"/>
              <a:t>Evdokia</a:t>
            </a:r>
            <a:r>
              <a:rPr lang="en-GB" altLang="el-GR" sz="2000" dirty="0" smtClean="0"/>
              <a:t> </a:t>
            </a:r>
            <a:r>
              <a:rPr lang="en-GB" altLang="el-GR" sz="2000" dirty="0" err="1" smtClean="0"/>
              <a:t>Karavas</a:t>
            </a:r>
            <a:r>
              <a:rPr lang="en-GB" altLang="el-GR" sz="2000" dirty="0" smtClean="0"/>
              <a:t>. </a:t>
            </a:r>
            <a:r>
              <a:rPr lang="en-GB" altLang="el-GR" sz="2000" dirty="0" err="1" smtClean="0"/>
              <a:t>Evdokia</a:t>
            </a:r>
            <a:r>
              <a:rPr lang="en-GB" altLang="el-GR" sz="2000" dirty="0" smtClean="0"/>
              <a:t> </a:t>
            </a:r>
            <a:r>
              <a:rPr lang="en-GB" altLang="el-GR" sz="2000" dirty="0" err="1" smtClean="0"/>
              <a:t>Karavas</a:t>
            </a:r>
            <a:r>
              <a:rPr lang="en-GB" altLang="el-GR" sz="2000" dirty="0" smtClean="0"/>
              <a:t>. </a:t>
            </a:r>
            <a:r>
              <a:rPr lang="en-US" altLang="el-GR" sz="2000" dirty="0" smtClean="0"/>
              <a:t>“</a:t>
            </a:r>
            <a:r>
              <a:rPr lang="en-GB" altLang="el-GR" sz="2000" dirty="0" smtClean="0"/>
              <a:t>ELT Methods and Practices.</a:t>
            </a:r>
            <a:r>
              <a:rPr lang="en-US" altLang="el-GR" sz="2000" dirty="0"/>
              <a:t> Dealing with Writing </a:t>
            </a:r>
            <a:r>
              <a:rPr lang="en-US" altLang="el-GR" sz="2000" dirty="0" smtClean="0"/>
              <a:t>Skills</a:t>
            </a:r>
            <a:r>
              <a:rPr lang="en-GB" altLang="el-GR" sz="2000" dirty="0" smtClean="0"/>
              <a:t>”. Edition: 1.0. Athens 2015. Available at the </a:t>
            </a:r>
            <a:r>
              <a:rPr lang="en-GB" altLang="el-GR" sz="2000" dirty="0" smtClean="0">
                <a:hlinkClick r:id="rId4"/>
              </a:rPr>
              <a:t>ELT Methods and Practices Open Online Course</a:t>
            </a:r>
            <a:r>
              <a:rPr lang="en-GB" altLang="el-GR" sz="2000" dirty="0" smtClean="0"/>
              <a:t>.</a:t>
            </a:r>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eaLnBrk="1" hangingPunct="1"/>
            <a:r>
              <a:rPr lang="en-GB" altLang="en-US" dirty="0" smtClean="0"/>
              <a:t>Note of use of third parties </a:t>
            </a:r>
            <a:r>
              <a:rPr lang="en-GB" altLang="en-US" dirty="0" smtClean="0"/>
              <a:t>work</a:t>
            </a:r>
            <a:endParaRPr lang="en-GB" altLang="en-US" dirty="0" smtClean="0"/>
          </a:p>
        </p:txBody>
      </p:sp>
      <p:sp>
        <p:nvSpPr>
          <p:cNvPr id="79875" name="Content Placeholder 2"/>
          <p:cNvSpPr>
            <a:spLocks noGrp="1"/>
          </p:cNvSpPr>
          <p:nvPr>
            <p:ph idx="1"/>
          </p:nvPr>
        </p:nvSpPr>
        <p:spPr/>
        <p:txBody>
          <a:bodyPr>
            <a:noAutofit/>
          </a:bodyPr>
          <a:lstStyle/>
          <a:p>
            <a:pPr marL="0" indent="0">
              <a:buNone/>
            </a:pPr>
            <a:r>
              <a:rPr lang="en-GB" altLang="en-US" sz="2000" dirty="0" smtClean="0"/>
              <a:t>This work makes use of the following works:</a:t>
            </a:r>
          </a:p>
          <a:p>
            <a:pPr marL="0" indent="0">
              <a:buNone/>
            </a:pPr>
            <a:r>
              <a:rPr lang="en-GB" sz="2000" dirty="0"/>
              <a:t>Image </a:t>
            </a:r>
            <a:r>
              <a:rPr lang="en-GB" sz="2000" dirty="0" smtClean="0"/>
              <a:t>1: </a:t>
            </a:r>
            <a:r>
              <a:rPr lang="en-GB" sz="2000" u="sng" dirty="0" smtClean="0">
                <a:hlinkClick r:id="rId4"/>
              </a:rPr>
              <a:t>Writing Activity</a:t>
            </a:r>
            <a:r>
              <a:rPr lang="en-GB" sz="2000" dirty="0" smtClean="0"/>
              <a:t>, B Level KPG Exams May 2015, Copyright KPG &amp; </a:t>
            </a:r>
            <a:r>
              <a:rPr lang="en-GB" sz="2000" dirty="0" err="1" smtClean="0"/>
              <a:t>RCeL</a:t>
            </a:r>
            <a:r>
              <a:rPr lang="en-GB" sz="2000" dirty="0" smtClean="0"/>
              <a:t>, KPG Website.</a:t>
            </a:r>
          </a:p>
          <a:p>
            <a:pPr marL="0" indent="0">
              <a:buNone/>
            </a:pPr>
            <a:r>
              <a:rPr lang="en-GB" sz="2000" dirty="0" smtClean="0"/>
              <a:t>Image 2: </a:t>
            </a:r>
            <a:r>
              <a:rPr lang="en-GB" sz="2000" u="sng" dirty="0">
                <a:hlinkClick r:id="rId5"/>
              </a:rPr>
              <a:t>Writing Activity</a:t>
            </a:r>
            <a:r>
              <a:rPr lang="en-GB" sz="2000" dirty="0"/>
              <a:t>, </a:t>
            </a:r>
            <a:r>
              <a:rPr lang="en-GB" sz="2000" dirty="0" smtClean="0"/>
              <a:t>C </a:t>
            </a:r>
            <a:r>
              <a:rPr lang="en-GB" sz="2000" dirty="0"/>
              <a:t>Level KPG Exams May 2015, Copyright KPG &amp; </a:t>
            </a:r>
            <a:r>
              <a:rPr lang="en-GB" sz="2000" dirty="0" err="1" smtClean="0"/>
              <a:t>RCeL</a:t>
            </a:r>
            <a:r>
              <a:rPr lang="en-GB" sz="2000" dirty="0" smtClean="0"/>
              <a:t>, KPG </a:t>
            </a:r>
            <a:r>
              <a:rPr lang="en-GB" sz="2000" dirty="0"/>
              <a:t>Website</a:t>
            </a:r>
            <a:r>
              <a:rPr lang="en-GB" sz="2000" dirty="0" smtClean="0"/>
              <a:t>.</a:t>
            </a:r>
          </a:p>
          <a:p>
            <a:pPr marL="0" indent="0">
              <a:buNone/>
            </a:pPr>
            <a:r>
              <a:rPr lang="en-GB" sz="2000" dirty="0" smtClean="0"/>
              <a:t>Image 3: </a:t>
            </a:r>
            <a:r>
              <a:rPr lang="en-GB" sz="2000" dirty="0"/>
              <a:t>Flowchart of the Writing Process </a:t>
            </a:r>
            <a:r>
              <a:rPr lang="en-GB" sz="2000" dirty="0" smtClean="0"/>
              <a:t>based on Hyland</a:t>
            </a:r>
            <a:r>
              <a:rPr lang="en-GB" sz="2000" dirty="0"/>
              <a:t>, K. (2008). Writing theories and writing pedagogies. </a:t>
            </a:r>
            <a:r>
              <a:rPr lang="en-GB" sz="2000" i="1" dirty="0"/>
              <a:t>Indonesian Journal of English Language Teaching, 4</a:t>
            </a:r>
            <a:r>
              <a:rPr lang="en-GB" sz="2000" dirty="0"/>
              <a:t>(2</a:t>
            </a:r>
            <a:r>
              <a:rPr lang="en-GB" sz="2000" dirty="0" smtClean="0"/>
              <a:t>), </a:t>
            </a:r>
            <a:r>
              <a:rPr lang="en-GB" sz="2000" dirty="0"/>
              <a:t>p. </a:t>
            </a:r>
            <a:r>
              <a:rPr lang="en-GB" sz="2000" dirty="0" smtClean="0"/>
              <a:t>100.</a:t>
            </a:r>
            <a:endParaRPr lang="en-GB" sz="2000" dirty="0"/>
          </a:p>
        </p:txBody>
      </p:sp>
    </p:spTree>
    <p:custDataLst>
      <p:tags r:id="rId1"/>
    </p:custDataLst>
    <p:extLst>
      <p:ext uri="{BB962C8B-B14F-4D97-AF65-F5344CB8AC3E}">
        <p14:creationId xmlns:p14="http://schemas.microsoft.com/office/powerpoint/2010/main" val="51422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knowledge does a writer need in order to write</a:t>
            </a:r>
            <a:endParaRPr lang="en-GB" dirty="0"/>
          </a:p>
        </p:txBody>
      </p:sp>
      <p:sp>
        <p:nvSpPr>
          <p:cNvPr id="3" name="Content Placeholder 2"/>
          <p:cNvSpPr>
            <a:spLocks noGrp="1"/>
          </p:cNvSpPr>
          <p:nvPr>
            <p:ph idx="1"/>
          </p:nvPr>
        </p:nvSpPr>
        <p:spPr/>
        <p:txBody>
          <a:bodyPr/>
          <a:lstStyle/>
          <a:p>
            <a:r>
              <a:rPr lang="en-GB" dirty="0" smtClean="0"/>
              <a:t>A teacher in a language classroom asks her students to write an article on the effects of toxic waste on our environment. What kinds of knowledge would the students need to have/employ in order to perform this task successfully?</a:t>
            </a:r>
            <a:endParaRPr lang="en-GB" dirty="0"/>
          </a:p>
        </p:txBody>
      </p:sp>
    </p:spTree>
    <p:extLst>
      <p:ext uri="{BB962C8B-B14F-4D97-AF65-F5344CB8AC3E}">
        <p14:creationId xmlns:p14="http://schemas.microsoft.com/office/powerpoint/2010/main" val="175087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Four kinds of knowledge that we need in order to write (1/2)</a:t>
            </a:r>
            <a:endParaRPr lang="en-GB" dirty="0"/>
          </a:p>
        </p:txBody>
      </p:sp>
      <p:sp>
        <p:nvSpPr>
          <p:cNvPr id="3" name="Content Placeholder 2"/>
          <p:cNvSpPr>
            <a:spLocks noGrp="1"/>
          </p:cNvSpPr>
          <p:nvPr>
            <p:ph idx="1"/>
          </p:nvPr>
        </p:nvSpPr>
        <p:spPr/>
        <p:txBody>
          <a:bodyPr>
            <a:noAutofit/>
          </a:bodyPr>
          <a:lstStyle/>
          <a:p>
            <a:r>
              <a:rPr lang="en-GB" sz="2800" b="1" dirty="0" smtClean="0"/>
              <a:t>Knowledge of language:</a:t>
            </a:r>
          </a:p>
          <a:p>
            <a:pPr lvl="1"/>
            <a:r>
              <a:rPr lang="en-GB" dirty="0" smtClean="0"/>
              <a:t>Spelling, Punctuation. Grammatical structures, Lexis, Cohesion and coherence (how to connect clauses within and between sentences and how to order information in our sentences and texts), Discourse types (each discourse type e.g. narrative, argument etc. has its own special features)</a:t>
            </a:r>
          </a:p>
          <a:p>
            <a:r>
              <a:rPr lang="en-GB" sz="2800" b="1" dirty="0" smtClean="0"/>
              <a:t>Knowledge of topic</a:t>
            </a:r>
            <a:r>
              <a:rPr lang="en-GB" sz="2800" dirty="0" smtClean="0"/>
              <a:t>, i.e. knowing what we are writing about.</a:t>
            </a:r>
            <a:endParaRPr lang="en-GB" sz="2800" dirty="0"/>
          </a:p>
        </p:txBody>
      </p:sp>
    </p:spTree>
    <p:extLst>
      <p:ext uri="{BB962C8B-B14F-4D97-AF65-F5344CB8AC3E}">
        <p14:creationId xmlns:p14="http://schemas.microsoft.com/office/powerpoint/2010/main" val="357339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Four kinds of knowledge that we need in order to write (2/2)</a:t>
            </a:r>
            <a:endParaRPr lang="en-GB" dirty="0"/>
          </a:p>
        </p:txBody>
      </p:sp>
      <p:sp>
        <p:nvSpPr>
          <p:cNvPr id="3" name="Content Placeholder 2"/>
          <p:cNvSpPr>
            <a:spLocks noGrp="1"/>
          </p:cNvSpPr>
          <p:nvPr>
            <p:ph idx="1"/>
          </p:nvPr>
        </p:nvSpPr>
        <p:spPr/>
        <p:txBody>
          <a:bodyPr>
            <a:noAutofit/>
          </a:bodyPr>
          <a:lstStyle/>
          <a:p>
            <a:r>
              <a:rPr lang="en-GB" sz="2800" b="1" dirty="0" smtClean="0"/>
              <a:t>Knowledge of audience </a:t>
            </a:r>
            <a:r>
              <a:rPr lang="en-GB" sz="2800" dirty="0" smtClean="0"/>
              <a:t>i.e. knowledge of who we are writing to. The more one knows about one’s audience the easier the writing is; both the topic and the intended readers will influence the kind of writing we do. </a:t>
            </a:r>
          </a:p>
          <a:p>
            <a:r>
              <a:rPr lang="en-GB" sz="2800" b="1" dirty="0" smtClean="0"/>
              <a:t>Stored writing plans</a:t>
            </a:r>
            <a:r>
              <a:rPr lang="en-GB" sz="2800" dirty="0" smtClean="0"/>
              <a:t>: Background knowledge (schemata) e.g. </a:t>
            </a:r>
            <a:r>
              <a:rPr lang="en-GB" sz="2800" b="1" dirty="0" smtClean="0"/>
              <a:t>formal schemata</a:t>
            </a:r>
            <a:r>
              <a:rPr lang="en-GB" sz="2800" dirty="0" smtClean="0"/>
              <a:t>: formal, organisational structures of different types of text and </a:t>
            </a:r>
            <a:r>
              <a:rPr lang="en-GB" sz="2800" b="1" dirty="0" smtClean="0"/>
              <a:t>content schemata</a:t>
            </a:r>
            <a:r>
              <a:rPr lang="en-GB" sz="2800" dirty="0" smtClean="0"/>
              <a:t>: background knowledge of the content  being written about.</a:t>
            </a:r>
            <a:endParaRPr lang="en-GB" sz="2800" dirty="0"/>
          </a:p>
        </p:txBody>
      </p:sp>
    </p:spTree>
    <p:extLst>
      <p:ext uri="{BB962C8B-B14F-4D97-AF65-F5344CB8AC3E}">
        <p14:creationId xmlns:p14="http://schemas.microsoft.com/office/powerpoint/2010/main" val="314974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audience</a:t>
            </a:r>
            <a:endParaRPr lang="en-GB" dirty="0"/>
          </a:p>
        </p:txBody>
      </p:sp>
      <p:sp>
        <p:nvSpPr>
          <p:cNvPr id="3" name="Content Placeholder 2"/>
          <p:cNvSpPr>
            <a:spLocks noGrp="1"/>
          </p:cNvSpPr>
          <p:nvPr>
            <p:ph idx="1"/>
          </p:nvPr>
        </p:nvSpPr>
        <p:spPr/>
        <p:txBody>
          <a:bodyPr/>
          <a:lstStyle/>
          <a:p>
            <a:pPr marL="0" indent="0">
              <a:buNone/>
            </a:pPr>
            <a:r>
              <a:rPr lang="en-GB" b="1" dirty="0" smtClean="0"/>
              <a:t>“Students mature as writers by understanding how to write for different audiences, contexts, and purposes.” </a:t>
            </a:r>
            <a:r>
              <a:rPr lang="en-GB" dirty="0" smtClean="0"/>
              <a:t>(NWP &amp; </a:t>
            </a:r>
            <a:r>
              <a:rPr lang="en-GB" dirty="0" err="1" smtClean="0"/>
              <a:t>Nagin</a:t>
            </a:r>
            <a:r>
              <a:rPr lang="en-GB" dirty="0" smtClean="0"/>
              <a:t>, 2003, p. 26)</a:t>
            </a:r>
            <a:endParaRPr lang="en-GB" dirty="0"/>
          </a:p>
        </p:txBody>
      </p:sp>
    </p:spTree>
    <p:extLst>
      <p:ext uri="{BB962C8B-B14F-4D97-AF65-F5344CB8AC3E}">
        <p14:creationId xmlns:p14="http://schemas.microsoft.com/office/powerpoint/2010/main" val="979760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CHECKTIMEDATE" val="9/8/2015 6:51:29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7,8,5,"/>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461B52A-50D7-4282-8BE2-2C78E804B04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267</TotalTime>
  <Words>3062</Words>
  <Application>Microsoft Office PowerPoint</Application>
  <PresentationFormat>On-screen Show (4:3)</PresentationFormat>
  <Paragraphs>249</Paragraphs>
  <Slides>56</Slides>
  <Notes>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Θέμα του Office</vt:lpstr>
      <vt:lpstr> ELT Methods and Practices</vt:lpstr>
      <vt:lpstr>Differences in written and oral language (1/2)</vt:lpstr>
      <vt:lpstr>Differences in written and oral language (2/2)</vt:lpstr>
      <vt:lpstr>Writing: The Neglected Skill in EFL</vt:lpstr>
      <vt:lpstr>Why is writing important?</vt:lpstr>
      <vt:lpstr>What knowledge does a writer need in order to write</vt:lpstr>
      <vt:lpstr>Four kinds of knowledge that we need in order to write (1/2)</vt:lpstr>
      <vt:lpstr>Four kinds of knowledge that we need in order to write (2/2)</vt:lpstr>
      <vt:lpstr>The importance of audience</vt:lpstr>
      <vt:lpstr>The writing prompt</vt:lpstr>
      <vt:lpstr>Activity B1.1</vt:lpstr>
      <vt:lpstr>Activity 1</vt:lpstr>
      <vt:lpstr>Example: KPG B2 May 2008</vt:lpstr>
      <vt:lpstr>The product approach to writing (1/4)</vt:lpstr>
      <vt:lpstr>The product approach to writing (2/4)</vt:lpstr>
      <vt:lpstr>The product approach to writing (3/4)</vt:lpstr>
      <vt:lpstr>The product approach to writing (4/4)</vt:lpstr>
      <vt:lpstr>The product approach</vt:lpstr>
      <vt:lpstr>Introducing the process approach</vt:lpstr>
      <vt:lpstr>What do real writers do? (1/2)</vt:lpstr>
      <vt:lpstr>The nature of writing (1/2)</vt:lpstr>
      <vt:lpstr>The nature of writing (2/2)</vt:lpstr>
      <vt:lpstr>What do real writers do? (2/2)</vt:lpstr>
      <vt:lpstr>The process approach emphasizes:</vt:lpstr>
      <vt:lpstr>Stages in the process of writing (1/2)</vt:lpstr>
      <vt:lpstr>Stages in the process of writing (2/2)</vt:lpstr>
      <vt:lpstr>Flowchart of the Writing Process (1/2)</vt:lpstr>
      <vt:lpstr>Flowchart of the Writing Process (2/2)</vt:lpstr>
      <vt:lpstr>Why process writing? (1/2)</vt:lpstr>
      <vt:lpstr>Why process writing? (2/2)</vt:lpstr>
      <vt:lpstr>Some drawbacks (1/2)</vt:lpstr>
      <vt:lpstr>Some drawbacks (2/2)</vt:lpstr>
      <vt:lpstr>Genre approach to writing (1/2)</vt:lpstr>
      <vt:lpstr>Genre approach to writing (2/2)</vt:lpstr>
      <vt:lpstr>Teaching writing using the genre approach (1/2)</vt:lpstr>
      <vt:lpstr>Teaching writing using the genre approach (2/2)</vt:lpstr>
      <vt:lpstr>Genre based approach</vt:lpstr>
      <vt:lpstr>Genre based approach to writing</vt:lpstr>
      <vt:lpstr>Teaching activities using the genre approach: Suggestions (1/2)</vt:lpstr>
      <vt:lpstr>Teaching activities using the genre approach: Suggestions (2/2)</vt:lpstr>
      <vt:lpstr>Problems with writing tasks in textbooks (1/2)</vt:lpstr>
      <vt:lpstr>Problems with writing tasks in textbooks (2/2)</vt:lpstr>
      <vt:lpstr>Writing activities should:</vt:lpstr>
      <vt:lpstr>Motivating students to write (1/3)</vt:lpstr>
      <vt:lpstr>Motivating students to write (2/3)</vt:lpstr>
      <vt:lpstr>Motivating students to write (3/3)</vt:lpstr>
      <vt:lpstr>References (1/2)</vt:lpstr>
      <vt:lpstr>References (2/2)</vt:lpstr>
      <vt:lpstr>End of Unit</vt:lpstr>
      <vt:lpstr>Financing</vt:lpstr>
      <vt:lpstr>Notes</vt:lpstr>
      <vt:lpstr>Note on History of Published Version </vt:lpstr>
      <vt:lpstr>Reference Note </vt:lpstr>
      <vt:lpstr>Licensing Note </vt:lpstr>
      <vt:lpstr>Preservation Notices</vt:lpstr>
      <vt:lpstr>Note of use of third parties work</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Writing Skills</dc:title>
  <dc:subject>ELT Methods and Practices</dc:subject>
  <dc:creator>Evdokia Karavas</dc:creator>
  <cp:keywords>writing, characteristics of written language, types of knowledge needed for writing, the process approach, the product approach, the genre based approach</cp:keywords>
  <dc:description>This unit focuses on the development of writing skills in a foreign language. The differences between written and oral language are highlighted followed by a discussion of the kinds of knowledge students need in order to be able to write. Models for the development of writing skills are presented in the last part of the session. More specifically, the main principles, stages and types of activities used in the product, process and genre based model are discussed.</dc:description>
  <cp:lastModifiedBy>Smaragda Papadopoulou</cp:lastModifiedBy>
  <cp:revision>38</cp:revision>
  <dcterms:created xsi:type="dcterms:W3CDTF">2015-08-10T14:47:42Z</dcterms:created>
  <dcterms:modified xsi:type="dcterms:W3CDTF">2015-09-08T15:52:07Z</dcterms:modified>
  <cp:category>Foreign Language Teaching and Learning</cp:category>
</cp:coreProperties>
</file>