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32"/>
  </p:notes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54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endParaRPr lang="el-GR" altLang="el-G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endParaRPr lang="el-GR" altLang="el-G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endParaRPr lang="el-GR" altLang="el-G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fld id="{8EE16A74-0696-402C-9E8B-99EF61A12EF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44293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739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2E7645-919E-4B6C-8CCE-C03A6CC74124}" type="slidenum">
              <a:rPr lang="el-GR" altLang="el-GR"/>
              <a:pPr/>
              <a:t>10</a:t>
            </a:fld>
            <a:endParaRPr lang="el-GR" altLang="el-GR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47918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F41ED1-4B1C-43D9-852B-31FB399AC5A4}" type="slidenum">
              <a:rPr lang="el-GR" altLang="el-GR"/>
              <a:pPr/>
              <a:t>11</a:t>
            </a:fld>
            <a:endParaRPr lang="el-GR" altLang="el-G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45005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6271E0-45F0-47B6-A84F-A8316DA428C7}" type="slidenum">
              <a:rPr lang="el-GR" altLang="el-GR"/>
              <a:pPr/>
              <a:t>12</a:t>
            </a:fld>
            <a:endParaRPr lang="el-GR" altLang="el-GR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6953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5CC945-7386-47DD-A9B8-A35EE3842126}" type="slidenum">
              <a:rPr lang="el-GR" altLang="el-GR"/>
              <a:pPr/>
              <a:t>13</a:t>
            </a:fld>
            <a:endParaRPr lang="el-GR" altLang="el-GR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12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F3CAB0-B59B-49E8-8BA1-5D2B263CC25C}" type="slidenum">
              <a:rPr lang="el-GR" altLang="el-GR"/>
              <a:pPr/>
              <a:t>14</a:t>
            </a:fld>
            <a:endParaRPr lang="el-GR" altLang="el-GR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6622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C07427-DD74-4D3C-8940-AB19326C74AC}" type="slidenum">
              <a:rPr lang="el-GR" altLang="el-GR"/>
              <a:pPr/>
              <a:t>15</a:t>
            </a:fld>
            <a:endParaRPr lang="el-GR" altLang="el-GR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48946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CC7C32-DC92-4F09-A4AD-D5636E753265}" type="slidenum">
              <a:rPr lang="el-GR" altLang="el-GR"/>
              <a:pPr/>
              <a:t>16</a:t>
            </a:fld>
            <a:endParaRPr lang="el-GR" altLang="el-GR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6566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B945E1-E8E3-4C30-9F4F-4D4081B06745}" type="slidenum">
              <a:rPr lang="el-GR" altLang="el-GR"/>
              <a:pPr/>
              <a:t>17</a:t>
            </a:fld>
            <a:endParaRPr lang="el-GR" altLang="el-GR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87085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C8161-EA77-45E3-9CC1-C7BF09D5C9D5}" type="slidenum">
              <a:rPr lang="el-GR" altLang="el-GR"/>
              <a:pPr/>
              <a:t>18</a:t>
            </a:fld>
            <a:endParaRPr lang="el-GR" altLang="el-GR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20932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FD8C14-5AC8-45DB-86C0-C2E64611C4CC}" type="slidenum">
              <a:rPr lang="el-GR" altLang="el-GR"/>
              <a:pPr/>
              <a:t>19</a:t>
            </a:fld>
            <a:endParaRPr lang="el-GR" altLang="el-GR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6526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5C5CF0-0A06-49F5-AE04-83FD88784FD2}" type="slidenum">
              <a:rPr lang="el-GR" altLang="el-GR"/>
              <a:pPr/>
              <a:t>2</a:t>
            </a:fld>
            <a:endParaRPr lang="el-GR" altLang="el-GR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68670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D7E2BE-4582-491D-B666-63C5B406077F}" type="slidenum">
              <a:rPr lang="el-GR" altLang="el-GR"/>
              <a:pPr/>
              <a:t>20</a:t>
            </a:fld>
            <a:endParaRPr lang="el-GR" altLang="el-GR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02360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17C4A1-DFA9-491F-8D64-B36FD4AC57EC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14269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231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36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424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139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7585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4037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510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44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B428DA-3403-448F-BBF3-3820846BF81E}" type="slidenum">
              <a:rPr lang="el-GR" altLang="el-GR"/>
              <a:pPr/>
              <a:t>3</a:t>
            </a:fld>
            <a:endParaRPr lang="el-GR" altLang="el-G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17620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383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411B43-A9EF-497A-B5D8-C41CDE220A5F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3354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E11ED8-E7E3-4430-9FA8-BA173766E124}" type="slidenum">
              <a:rPr lang="el-GR" altLang="el-GR"/>
              <a:pPr/>
              <a:t>5</a:t>
            </a:fld>
            <a:endParaRPr lang="el-GR" altLang="el-GR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8685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DF1F49-3568-46A9-A6D4-CF436D9A69D0}" type="slidenum">
              <a:rPr lang="el-GR" altLang="el-GR"/>
              <a:pPr/>
              <a:t>6</a:t>
            </a:fld>
            <a:endParaRPr lang="el-GR" altLang="el-GR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2974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3AE5D1-A8B4-4E82-81B7-133EFDFF164A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373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40BD0B-05F6-4E6B-911C-2F9FE920D508}" type="slidenum">
              <a:rPr lang="el-GR" altLang="el-GR"/>
              <a:pPr/>
              <a:t>8</a:t>
            </a:fld>
            <a:endParaRPr lang="el-GR" altLang="el-GR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2132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281113-5086-48F5-AFA6-2E952B56E343}" type="slidenum">
              <a:rPr lang="el-GR" altLang="el-GR"/>
              <a:pPr/>
              <a:t>9</a:t>
            </a:fld>
            <a:endParaRPr lang="el-GR" altLang="el-GR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3216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53586" y="4283816"/>
            <a:ext cx="8573453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25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679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4D55C4-425C-41CC-83D0-49E67FFFC194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4295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1700" y="1716075"/>
            <a:ext cx="9072563" cy="4989036"/>
          </a:xfrm>
        </p:spPr>
        <p:txBody>
          <a:bodyPr/>
          <a:lstStyle>
            <a:lvl1pPr>
              <a:spcBef>
                <a:spcPts val="1323"/>
              </a:spcBef>
              <a:defRPr/>
            </a:lvl1pPr>
            <a:lvl2pPr>
              <a:spcBef>
                <a:spcPts val="1323"/>
              </a:spcBef>
              <a:defRPr/>
            </a:lvl2pPr>
            <a:lvl3pPr>
              <a:spcBef>
                <a:spcPts val="1323"/>
              </a:spcBef>
              <a:defRPr/>
            </a:lvl3pPr>
            <a:lvl4pPr>
              <a:spcBef>
                <a:spcPts val="1323"/>
              </a:spcBef>
              <a:defRPr/>
            </a:lvl4pPr>
            <a:lvl5pPr>
              <a:spcBef>
                <a:spcPts val="1323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8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0" cap="none" baseline="0">
                <a:solidFill>
                  <a:srgbClr val="5075B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82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04031" y="1735324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4031" y="2440543"/>
            <a:ext cx="4454027" cy="427618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120818" y="1735324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120818" y="2440543"/>
            <a:ext cx="4455776" cy="427618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84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41245" y="1716075"/>
            <a:ext cx="5635349" cy="5080031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04032" y="1716075"/>
            <a:ext cx="3316456" cy="5080031"/>
          </a:xfrm>
        </p:spPr>
        <p:txBody>
          <a:bodyPr>
            <a:normAutofit/>
          </a:bodyPr>
          <a:lstStyle>
            <a:lvl1pPr marL="0" indent="0">
              <a:buNone/>
              <a:defRPr sz="2205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504031" y="301593"/>
            <a:ext cx="9072563" cy="12619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75873" y="1716075"/>
            <a:ext cx="6048375" cy="3810023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75873" y="5684849"/>
            <a:ext cx="6048375" cy="1118858"/>
          </a:xfrm>
        </p:spPr>
        <p:txBody>
          <a:bodyPr>
            <a:normAutofit/>
          </a:bodyPr>
          <a:lstStyle>
            <a:lvl1pPr marL="0" indent="0">
              <a:buNone/>
              <a:defRPr sz="2205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504031" y="301593"/>
            <a:ext cx="9072563" cy="12619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/>
        </p:nvSpPr>
        <p:spPr>
          <a:xfrm>
            <a:off x="9530352" y="7101080"/>
            <a:ext cx="477208" cy="295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z="1323" smtClean="0">
                <a:solidFill>
                  <a:srgbClr val="5075BC"/>
                </a:solidFill>
              </a:rPr>
              <a:pPr algn="ctr"/>
              <a:t>‹#›</a:t>
            </a:fld>
            <a:endParaRPr lang="el-GR" sz="1323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/>
        </p:nvSpPr>
        <p:spPr bwMode="auto">
          <a:xfrm>
            <a:off x="594819" y="7100671"/>
            <a:ext cx="8811603" cy="295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2" dirty="0" smtClean="0">
                <a:solidFill>
                  <a:srgbClr val="5075BC"/>
                </a:solidFill>
              </a:rPr>
              <a:t>Τίτλος Ενότητας: Απολυταρχία και κρατική συγκρότηση</a:t>
            </a:r>
            <a:endParaRPr lang="en-US" sz="1102" kern="1200" dirty="0">
              <a:solidFill>
                <a:srgbClr val="5075BC"/>
              </a:solidFill>
              <a:latin typeface="Arial" panose="020B0604020202020204" pitchFamily="34" charset="0"/>
              <a:ea typeface="ＭＳ Ｐゴシック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" y="6895492"/>
            <a:ext cx="476067" cy="6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4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38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85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eter_v_Hess_K%C3%B6nig_Otto_v_Griechenland_(1).jpg#/media/File:Peter_v_Hess_K%C3%B6nig_Otto_v_Griechenland_(1)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vidrumsey.com/luna/servlet/detail/RUMSEY~8~1~21317~620017:Greece-" TargetMode="External"/><Relationship Id="rId5" Type="http://schemas.openxmlformats.org/officeDocument/2006/relationships/hyperlink" Target="http://www.davidrumsey.com/luna/servlet/detail/RUMSEY~8~1~3437~390051:Greece-" TargetMode="External"/><Relationship Id="rId4" Type="http://schemas.openxmlformats.org/officeDocument/2006/relationships/hyperlink" Target="http://www.eie.gr/archaeologia/gr/chapter_more_9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drumsey.com/luna/servlet/detail/RUMSEY~8~1~21317~620017:Greece-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407" y="446067"/>
            <a:ext cx="4572334" cy="90101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6496" y="2211878"/>
            <a:ext cx="8567632" cy="162043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5075BC"/>
                </a:solidFill>
              </a:rPr>
              <a:t>Νεότερη Ελληνική Ιστορία Α'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54036" y="3731140"/>
            <a:ext cx="8572552" cy="1931917"/>
          </a:xfrm>
        </p:spPr>
        <p:txBody>
          <a:bodyPr>
            <a:noAutofit/>
          </a:bodyPr>
          <a:lstStyle/>
          <a:p>
            <a:r>
              <a:rPr lang="el-GR" sz="3086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3086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6</a:t>
            </a:r>
            <a:r>
              <a:rPr lang="el-GR" sz="3086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086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086" dirty="0"/>
              <a:t>Απολυταρχία και κρατική συγκρότηση</a:t>
            </a:r>
            <a:endParaRPr lang="en-US" sz="3086" dirty="0"/>
          </a:p>
          <a:p>
            <a:endParaRPr lang="en-US" sz="3086" dirty="0"/>
          </a:p>
          <a:p>
            <a:r>
              <a:rPr lang="el-GR" sz="3086" dirty="0" smtClean="0"/>
              <a:t>Κατερίνα </a:t>
            </a:r>
            <a:r>
              <a:rPr lang="el-GR" sz="3086" dirty="0" err="1" smtClean="0"/>
              <a:t>Γαρδίκα</a:t>
            </a:r>
            <a:endParaRPr lang="en-US" sz="3086" dirty="0"/>
          </a:p>
          <a:p>
            <a:r>
              <a:rPr lang="el-GR" sz="3086" dirty="0"/>
              <a:t>Φιλοσοφική Σχολή</a:t>
            </a:r>
          </a:p>
          <a:p>
            <a:r>
              <a:rPr lang="el-GR" sz="3086" dirty="0"/>
              <a:t>Τμήμα Ιστορίας και Αρχαιολογίας</a:t>
            </a:r>
            <a:endParaRPr lang="en-US" sz="3086" dirty="0"/>
          </a:p>
          <a:p>
            <a:endParaRPr lang="el-GR" sz="3086" dirty="0"/>
          </a:p>
        </p:txBody>
      </p:sp>
    </p:spTree>
    <p:extLst>
      <p:ext uri="{BB962C8B-B14F-4D97-AF65-F5344CB8AC3E}">
        <p14:creationId xmlns:p14="http://schemas.microsoft.com/office/powerpoint/2010/main" val="27347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1700" y="3000630"/>
            <a:ext cx="9072563" cy="155841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dirty="0"/>
              <a:t>Με τη σειρά του μεγάλωσε το Ναύπλιο: το πλήθος μεταφέρθηκε εκεί, χαράχθηκαν δρόμοι, ανεγέρθηκαν σπίτια. Το Δεκέμβριο του 1834 η κυβέρνηση μεταφέρεται στην Αθήνα και αυτό ήταν το τέλος του Ναυπλίου.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l-GR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1700" y="997287"/>
            <a:ext cx="9072563" cy="55651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dirty="0"/>
              <a:t>Ο </a:t>
            </a:r>
            <a:r>
              <a:rPr lang="el-GR" sz="2000" dirty="0" smtClean="0"/>
              <a:t>βασιλιάς </a:t>
            </a:r>
            <a:r>
              <a:rPr lang="en-US" sz="2000" dirty="0" smtClean="0"/>
              <a:t>Ό</a:t>
            </a:r>
            <a:r>
              <a:rPr lang="el-GR" sz="2000" dirty="0" err="1" smtClean="0"/>
              <a:t>Θων</a:t>
            </a:r>
            <a:r>
              <a:rPr lang="el-GR" sz="2000" dirty="0"/>
              <a:t>, ή μάλλον ο πατέρας του, ήταν εκείνος που θέλησε να γίνει η Αθήνα πρωτεύουσα του βασιλείου. Επρόκειτο για μια επιλογή περισσότερο αρχαιο­λογική παρά πολιτική. Θα ήταν προτιμότερο να είχε επιλεγεί θέση στον ισθμό της Κορίνθου, στο κέντρο του βασιλείου μεταξύ ανατολής και δύσης... Αλλά ο βασιλιάς σίγουρα φανταζόταν ότι θα γινόταν μεγάλος στρατηγός στη χώρα του Μιλτιάδη, μεγάλος ναυτικός στην πατρίδα του Θεμιστοκλή, σοφός πολιτικός στην πατρίδα του Περικλή. Η Κόρινθος θα μπορούσε να γίνει σε μικρό χρονικό διάστημα εμπορική πόλη και μια από τις σημαντικότερες αγορές της ανατολής ... Αλλά η Αθήνα ονομά­ζεται Αθήνα. ... [κατόπιν προβάλλει ως καλλίτερη θέση τον Πειραιά] ... Η δημόσια υγεία όμως καθώς και τα εμπορικά συμφέροντα έπρεπε να υποχωρήσουν ενώπιον της αρχαιολογίας. Αν ο βασιλιάς μπορούσε να πλαγιάσει στο κρεββάτι του Σοφοκλή, θα θεωρούσε τον εαυτό του ικανό να γράψει τραγωδίες.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l-GR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79500" y="6659563"/>
            <a:ext cx="8459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1000"/>
              </a:lnSpc>
            </a:pPr>
            <a:r>
              <a:rPr lang="el-GR" altLang="el-GR">
                <a:solidFill>
                  <a:srgbClr val="FFFFFF"/>
                </a:solidFill>
                <a:latin typeface="Verdana" panose="020B0604030504040204" pitchFamily="34" charset="0"/>
              </a:rPr>
              <a:t>Πηγή: Τραυλός, </a:t>
            </a:r>
            <a:r>
              <a:rPr lang="el-GR" altLang="el-GR" i="1">
                <a:solidFill>
                  <a:srgbClr val="FFFFFF"/>
                </a:solidFill>
                <a:latin typeface="Verdana" panose="020B0604030504040204" pitchFamily="34" charset="0"/>
              </a:rPr>
              <a:t>Πολεοδομική εξέλιξης</a:t>
            </a:r>
            <a:r>
              <a:rPr lang="el-GR" altLang="el-GR">
                <a:solidFill>
                  <a:srgbClr val="FFFFFF"/>
                </a:solidFill>
                <a:latin typeface="Verdana" panose="020B0604030504040204" pitchFamily="34" charset="0"/>
              </a:rPr>
              <a:t> και Δήμος Αθηναίων.</a:t>
            </a:r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7" y="395461"/>
            <a:ext cx="9238531" cy="631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3 - TextBox"/>
          <p:cNvSpPr txBox="1"/>
          <p:nvPr/>
        </p:nvSpPr>
        <p:spPr>
          <a:xfrm>
            <a:off x="8695486" y="6733566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Διάταγμα 3 / 15 Απριλίου 1833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Νομοί</a:t>
            </a:r>
          </a:p>
          <a:p>
            <a:r>
              <a:rPr lang="el-GR" dirty="0" smtClean="0"/>
              <a:t>Επαρχίες</a:t>
            </a:r>
          </a:p>
          <a:p>
            <a:r>
              <a:rPr lang="el-GR" dirty="0" smtClean="0"/>
              <a:t>Δήμοι</a:t>
            </a:r>
            <a:endParaRPr lang="el-G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8" y="224881"/>
            <a:ext cx="8652856" cy="65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3 - TextBox"/>
          <p:cNvSpPr txBox="1"/>
          <p:nvPr/>
        </p:nvSpPr>
        <p:spPr>
          <a:xfrm>
            <a:off x="8452113" y="6804173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50" y="379493"/>
            <a:ext cx="8309724" cy="642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3 - TextBox"/>
          <p:cNvSpPr txBox="1"/>
          <p:nvPr/>
        </p:nvSpPr>
        <p:spPr>
          <a:xfrm>
            <a:off x="8231082" y="6804173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7" y="385570"/>
            <a:ext cx="8113890" cy="63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3 - TextBox"/>
          <p:cNvSpPr txBox="1"/>
          <p:nvPr/>
        </p:nvSpPr>
        <p:spPr>
          <a:xfrm>
            <a:off x="8133165" y="6732166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Δήμος Αρήνης 1845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032" y="1562683"/>
            <a:ext cx="6536561" cy="538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3 - TextBox"/>
          <p:cNvSpPr txBox="1"/>
          <p:nvPr/>
        </p:nvSpPr>
        <p:spPr>
          <a:xfrm>
            <a:off x="8308593" y="6655480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 hidden="1"/>
          <p:cNvSpPr txBox="1">
            <a:spLocks noChangeArrowheads="1"/>
          </p:cNvSpPr>
          <p:nvPr/>
        </p:nvSpPr>
        <p:spPr bwMode="auto">
          <a:xfrm>
            <a:off x="539750" y="900113"/>
            <a:ext cx="9080500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Ο </a:t>
            </a:r>
            <a:r>
              <a:rPr lang="el-GR" altLang="el-GR" sz="2400" dirty="0" err="1">
                <a:latin typeface="Verdana" panose="020B0604030504040204" pitchFamily="34" charset="0"/>
              </a:rPr>
              <a:t>Maurer</a:t>
            </a:r>
            <a:r>
              <a:rPr lang="el-GR" altLang="el-GR" sz="2400" dirty="0">
                <a:latin typeface="Verdana" panose="020B0604030504040204" pitchFamily="34" charset="0"/>
              </a:rPr>
              <a:t> και οι νομικοί κώδικες</a:t>
            </a:r>
          </a:p>
          <a:p>
            <a:pPr algn="ctr"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Οργάνωση δικαστηρίων</a:t>
            </a:r>
          </a:p>
          <a:p>
            <a:pPr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Ποινικός κώδικας 1834 (διάταγμα 18/30 Δεκ. 1833)</a:t>
            </a:r>
          </a:p>
          <a:p>
            <a:pPr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Κώδικας ποινικής δικονομίας</a:t>
            </a:r>
          </a:p>
          <a:p>
            <a:pPr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Κώδικας πολιτικής δικονομίας</a:t>
            </a:r>
          </a:p>
          <a:p>
            <a:pPr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>
              <a:lnSpc>
                <a:spcPct val="101000"/>
              </a:lnSpc>
            </a:pPr>
            <a:r>
              <a:rPr lang="el-GR" altLang="el-GR" sz="2400" dirty="0">
                <a:latin typeface="Verdana" panose="020B0604030504040204" pitchFamily="34" charset="0"/>
              </a:rPr>
              <a:t>εκκρεμότητα αστικού κώδικα</a:t>
            </a:r>
          </a:p>
          <a:p>
            <a:pPr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pPr algn="ctr">
              <a:lnSpc>
                <a:spcPct val="101000"/>
              </a:lnSpc>
            </a:pPr>
            <a:endParaRPr lang="el-GR" altLang="el-GR" sz="2400" dirty="0">
              <a:latin typeface="Verdana" panose="020B0604030504040204" pitchFamily="34" charset="0"/>
            </a:endParaRPr>
          </a:p>
          <a:p>
            <a:endParaRPr lang="el-GR" alt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</a:t>
            </a:r>
            <a:r>
              <a:rPr lang="el-GR" dirty="0" err="1"/>
              <a:t>Maurer</a:t>
            </a:r>
            <a:r>
              <a:rPr lang="el-GR" dirty="0"/>
              <a:t> και οι νομικοί </a:t>
            </a:r>
            <a:r>
              <a:rPr lang="el-GR" dirty="0" smtClean="0"/>
              <a:t>κώδικες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3200" dirty="0"/>
              <a:t>Οργάνωση δικαστηρίων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3200" dirty="0" smtClean="0"/>
              <a:t>Ποινικός </a:t>
            </a:r>
            <a:r>
              <a:rPr lang="el-GR" sz="3200" dirty="0"/>
              <a:t>κώδικας 1834 (διάταγμα 18/30 Δεκ. 1833)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3200" dirty="0" smtClean="0"/>
              <a:t>Κώδικας </a:t>
            </a:r>
            <a:r>
              <a:rPr lang="el-GR" sz="3200" dirty="0"/>
              <a:t>ποινικής δικονομίας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3200" dirty="0" smtClean="0"/>
              <a:t>Κώδικας </a:t>
            </a:r>
            <a:r>
              <a:rPr lang="el-GR" sz="3200" dirty="0"/>
              <a:t>πολιτικής δικονομίας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3200" dirty="0" smtClean="0"/>
              <a:t>εκκρεμότητα </a:t>
            </a:r>
            <a:r>
              <a:rPr lang="el-GR" sz="3200" dirty="0"/>
              <a:t>αστικού </a:t>
            </a:r>
            <a:r>
              <a:rPr lang="el-GR" sz="3200" dirty="0" smtClean="0"/>
              <a:t>κώδικα</a:t>
            </a:r>
            <a:endParaRPr lang="el-GR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2800" dirty="0"/>
              <a:t>Συμβούλιο Επικρατείας, διάταγμα 30 Σεπτεμβρίου 1835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l-GR" sz="2800" dirty="0" smtClean="0"/>
              <a:t>Ίδρυση </a:t>
            </a:r>
            <a:r>
              <a:rPr lang="el-GR" sz="2800" dirty="0"/>
              <a:t>Πανεπιστημίου, εγκαίνια 3 Μαΐου 1837</a:t>
            </a:r>
          </a:p>
          <a:p>
            <a:endParaRPr lang="el-GR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49600"/>
            <a:ext cx="9069387" cy="1260475"/>
          </a:xfrm>
        </p:spPr>
        <p:txBody>
          <a:bodyPr>
            <a:noAutofit/>
          </a:bodyPr>
          <a:lstStyle/>
          <a:p>
            <a:r>
              <a:rPr lang="el-GR" sz="4800" dirty="0"/>
              <a:t>Απολυταρχία και κρατική συγκρότηση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l-GR" altLang="el-GR" sz="3600" dirty="0" err="1"/>
              <a:t>Δημακόπουλος</a:t>
            </a:r>
            <a:r>
              <a:rPr lang="el-GR" altLang="el-GR" sz="3600" dirty="0"/>
              <a:t>, Γεώργιος Δ. </a:t>
            </a:r>
            <a:r>
              <a:rPr lang="el-GR" altLang="el-GR" sz="3600" i="1" dirty="0"/>
              <a:t>Η </a:t>
            </a:r>
            <a:r>
              <a:rPr lang="el-GR" altLang="el-GR" sz="3600" i="1" dirty="0" err="1"/>
              <a:t>θεμελίωσις</a:t>
            </a:r>
            <a:r>
              <a:rPr lang="el-GR" altLang="el-GR" sz="3600" i="1" dirty="0"/>
              <a:t> του </a:t>
            </a:r>
            <a:r>
              <a:rPr lang="el-GR" altLang="el-GR" sz="3600" i="1" dirty="0" err="1"/>
              <a:t>δημοτικου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συστηματος</a:t>
            </a:r>
            <a:r>
              <a:rPr lang="el-GR" altLang="el-GR" sz="3600" i="1" dirty="0"/>
              <a:t>, 1833-1834</a:t>
            </a:r>
            <a:r>
              <a:rPr lang="el-GR" altLang="el-GR" sz="3600" dirty="0"/>
              <a:t>. </a:t>
            </a:r>
            <a:r>
              <a:rPr lang="el-GR" altLang="el-GR" sz="3600" dirty="0" err="1"/>
              <a:t>Αθηνα</a:t>
            </a:r>
            <a:r>
              <a:rPr lang="el-GR" altLang="el-GR" sz="3600" dirty="0"/>
              <a:t>, 2001.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l-GR" altLang="el-GR" sz="3600" dirty="0" err="1"/>
              <a:t>Papageorgiou-Venetas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Alexander</a:t>
            </a:r>
            <a:r>
              <a:rPr lang="el-GR" altLang="el-GR" sz="3600" dirty="0"/>
              <a:t> / </a:t>
            </a:r>
            <a:r>
              <a:rPr lang="el-GR" altLang="el-GR" sz="3600" dirty="0" err="1"/>
              <a:t>Παπαγεωργίου-Βενετάς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Αλέξανδρος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ed</a:t>
            </a:r>
            <a:r>
              <a:rPr lang="el-GR" altLang="el-GR" sz="3600" dirty="0"/>
              <a:t>.. </a:t>
            </a:r>
            <a:r>
              <a:rPr lang="el-GR" altLang="el-GR" sz="3600" i="1" dirty="0" err="1"/>
              <a:t>Das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ottonische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Griechenland</a:t>
            </a:r>
            <a:r>
              <a:rPr lang="el-GR" altLang="el-GR" sz="3600" i="1" dirty="0"/>
              <a:t>: </a:t>
            </a:r>
            <a:r>
              <a:rPr lang="el-GR" altLang="el-GR" sz="3600" i="1" dirty="0" err="1"/>
              <a:t>Aspekte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der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Staatswerdung</a:t>
            </a:r>
            <a:r>
              <a:rPr lang="el-GR" altLang="el-GR" sz="3600" i="1" dirty="0"/>
              <a:t> / Η </a:t>
            </a:r>
            <a:r>
              <a:rPr lang="el-GR" altLang="el-GR" sz="3600" i="1" dirty="0" err="1"/>
              <a:t>Οθωνική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Ελλάδα</a:t>
            </a:r>
            <a:r>
              <a:rPr lang="el-GR" altLang="el-GR" sz="3600" i="1" dirty="0"/>
              <a:t> και η </a:t>
            </a:r>
            <a:r>
              <a:rPr lang="el-GR" altLang="el-GR" sz="3600" i="1" dirty="0" err="1"/>
              <a:t>συγκρότηση</a:t>
            </a:r>
            <a:r>
              <a:rPr lang="el-GR" altLang="el-GR" sz="3600" i="1" dirty="0"/>
              <a:t> του </a:t>
            </a:r>
            <a:r>
              <a:rPr lang="el-GR" altLang="el-GR" sz="3600" i="1" dirty="0" err="1"/>
              <a:t>Ελληνικού</a:t>
            </a:r>
            <a:r>
              <a:rPr lang="el-GR" altLang="el-GR" sz="3600" i="1" dirty="0"/>
              <a:t> </a:t>
            </a:r>
            <a:r>
              <a:rPr lang="el-GR" altLang="el-GR" sz="3600" i="1" dirty="0" err="1"/>
              <a:t>κράτους</a:t>
            </a:r>
            <a:r>
              <a:rPr lang="el-GR" altLang="el-GR" sz="3600" dirty="0"/>
              <a:t>. </a:t>
            </a:r>
            <a:r>
              <a:rPr lang="el-GR" altLang="el-GR" sz="3600" dirty="0" err="1"/>
              <a:t>Ευρωπαϊκό</a:t>
            </a:r>
            <a:r>
              <a:rPr lang="el-GR" altLang="el-GR" sz="3600" dirty="0"/>
              <a:t> </a:t>
            </a:r>
            <a:r>
              <a:rPr lang="el-GR" altLang="el-GR" sz="3600" dirty="0" err="1"/>
              <a:t>Πολιτιστικό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Κέντρο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Δελφών</a:t>
            </a:r>
            <a:r>
              <a:rPr lang="el-GR" altLang="el-GR" sz="3600" dirty="0"/>
              <a:t> and </a:t>
            </a:r>
            <a:r>
              <a:rPr lang="el-GR" altLang="el-GR" sz="3600" dirty="0" err="1"/>
              <a:t>Goethe</a:t>
            </a:r>
            <a:r>
              <a:rPr lang="el-GR" altLang="el-GR" sz="3600" dirty="0"/>
              <a:t> </a:t>
            </a:r>
            <a:r>
              <a:rPr lang="el-GR" altLang="el-GR" sz="3600" dirty="0" err="1"/>
              <a:t>Institut</a:t>
            </a:r>
            <a:r>
              <a:rPr lang="el-GR" altLang="el-GR" sz="3600" dirty="0"/>
              <a:t> </a:t>
            </a:r>
            <a:r>
              <a:rPr lang="el-GR" altLang="el-GR" sz="3600" dirty="0" err="1"/>
              <a:t>Athen</a:t>
            </a:r>
            <a:r>
              <a:rPr lang="el-GR" altLang="el-GR" sz="3600" dirty="0"/>
              <a:t>,. </a:t>
            </a:r>
            <a:r>
              <a:rPr lang="el-GR" altLang="el-GR" sz="3600" dirty="0" err="1"/>
              <a:t>Αθήνα</a:t>
            </a:r>
            <a:r>
              <a:rPr lang="el-GR" altLang="el-GR" sz="3600" dirty="0"/>
              <a:t>: </a:t>
            </a:r>
            <a:r>
              <a:rPr lang="el-GR" altLang="el-GR" sz="3600" dirty="0" err="1"/>
              <a:t>Οδυσσέας</a:t>
            </a:r>
            <a:r>
              <a:rPr lang="el-GR" altLang="el-GR" sz="3600" dirty="0"/>
              <a:t>, 2002.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l-GR" altLang="el-GR" sz="3600" dirty="0" err="1"/>
              <a:t>Καλλιβρετάκης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Λεωνίδας</a:t>
            </a:r>
            <a:r>
              <a:rPr lang="el-GR" altLang="el-GR" sz="3600" dirty="0"/>
              <a:t>. “Η </a:t>
            </a:r>
            <a:r>
              <a:rPr lang="el-GR" altLang="el-GR" sz="3600" dirty="0" err="1"/>
              <a:t>Αθήνα</a:t>
            </a:r>
            <a:r>
              <a:rPr lang="el-GR" altLang="el-GR" sz="3600" dirty="0"/>
              <a:t> του 19ου </a:t>
            </a:r>
            <a:r>
              <a:rPr lang="el-GR" altLang="el-GR" sz="3600" dirty="0" err="1"/>
              <a:t>αιώνα</a:t>
            </a:r>
            <a:r>
              <a:rPr lang="el-GR" altLang="el-GR" sz="3600" dirty="0"/>
              <a:t>. </a:t>
            </a:r>
            <a:r>
              <a:rPr lang="el-GR" altLang="el-GR" sz="3600" dirty="0" err="1"/>
              <a:t>Από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επαρχιακή</a:t>
            </a:r>
            <a:r>
              <a:rPr lang="el-GR" altLang="el-GR" sz="3600" dirty="0"/>
              <a:t> </a:t>
            </a:r>
            <a:r>
              <a:rPr lang="el-GR" altLang="el-GR" sz="3600" dirty="0" err="1"/>
              <a:t>πόλη</a:t>
            </a:r>
            <a:r>
              <a:rPr lang="el-GR" altLang="el-GR" sz="3600" dirty="0"/>
              <a:t> της </a:t>
            </a:r>
            <a:r>
              <a:rPr lang="el-GR" altLang="el-GR" sz="3600" dirty="0" err="1"/>
              <a:t>Οθωμανικής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Αυτοκρατορίας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πρωτεύουσα</a:t>
            </a:r>
            <a:r>
              <a:rPr lang="el-GR" altLang="el-GR" sz="3600" dirty="0"/>
              <a:t> του </a:t>
            </a:r>
            <a:r>
              <a:rPr lang="el-GR" altLang="el-GR" sz="3600" dirty="0" err="1"/>
              <a:t>Ελληνικού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Βασιλείου</a:t>
            </a:r>
            <a:r>
              <a:rPr lang="el-GR" altLang="el-GR" sz="3600" dirty="0"/>
              <a:t>.” </a:t>
            </a:r>
            <a:r>
              <a:rPr lang="el-GR" altLang="el-GR" sz="3600" i="1" dirty="0" err="1"/>
              <a:t>Αρχαιολογία</a:t>
            </a:r>
            <a:r>
              <a:rPr lang="el-GR" altLang="el-GR" sz="3600" i="1" dirty="0"/>
              <a:t> της </a:t>
            </a:r>
            <a:r>
              <a:rPr lang="el-GR" altLang="el-GR" sz="3600" i="1" dirty="0" err="1"/>
              <a:t>πόλης</a:t>
            </a:r>
            <a:r>
              <a:rPr lang="el-GR" altLang="el-GR" sz="3600" i="1" dirty="0"/>
              <a:t> των </a:t>
            </a:r>
            <a:r>
              <a:rPr lang="el-GR" altLang="el-GR" sz="3600" i="1" dirty="0" err="1"/>
              <a:t>Αθηνών</a:t>
            </a:r>
            <a:r>
              <a:rPr lang="el-GR" altLang="el-GR" sz="3600" dirty="0"/>
              <a:t>. </a:t>
            </a:r>
            <a:r>
              <a:rPr lang="el-GR" altLang="el-GR" sz="3600" dirty="0" err="1"/>
              <a:t>Επιστημονικές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επιμορφωτικές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διαλέξεις</a:t>
            </a:r>
            <a:r>
              <a:rPr lang="el-GR" altLang="el-GR" sz="3600" dirty="0"/>
              <a:t>. </a:t>
            </a:r>
            <a:r>
              <a:rPr lang="el-GR" altLang="el-GR" sz="3600" dirty="0" err="1"/>
              <a:t>Αθήνα</a:t>
            </a:r>
            <a:r>
              <a:rPr lang="el-GR" altLang="el-GR" sz="3600" dirty="0"/>
              <a:t>: </a:t>
            </a:r>
            <a:r>
              <a:rPr lang="el-GR" altLang="el-GR" sz="3600" dirty="0" err="1"/>
              <a:t>Πνευματικό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Κέντρο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Δήμου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Αθηναίων</a:t>
            </a:r>
            <a:r>
              <a:rPr lang="el-GR" altLang="el-GR" sz="3600" dirty="0"/>
              <a:t>; </a:t>
            </a:r>
            <a:r>
              <a:rPr lang="el-GR" altLang="el-GR" sz="3600" dirty="0" err="1"/>
              <a:t>Εθνικό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Ιδρυμα</a:t>
            </a:r>
            <a:r>
              <a:rPr lang="el-GR" altLang="el-GR" sz="3600" dirty="0"/>
              <a:t> </a:t>
            </a:r>
            <a:r>
              <a:rPr lang="el-GR" altLang="el-GR" sz="3600" dirty="0" err="1"/>
              <a:t>Ερευνών</a:t>
            </a:r>
            <a:r>
              <a:rPr lang="el-GR" altLang="el-GR" sz="3600" dirty="0"/>
              <a:t>, 1996. 173–96.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endParaRPr lang="el-G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 hidden="1"/>
          <p:cNvSpPr txBox="1">
            <a:spLocks noChangeArrowheads="1"/>
          </p:cNvSpPr>
          <p:nvPr/>
        </p:nvSpPr>
        <p:spPr bwMode="auto">
          <a:xfrm>
            <a:off x="1041400" y="539750"/>
            <a:ext cx="80772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1000"/>
              </a:lnSpc>
              <a:spcAft>
                <a:spcPts val="850"/>
              </a:spcAft>
            </a:pPr>
            <a:r>
              <a:rPr lang="el-GR" altLang="el-GR" sz="2400" dirty="0" err="1">
                <a:latin typeface="Verdana" panose="020B0604030504040204" pitchFamily="34" charset="0"/>
              </a:rPr>
              <a:t>Ματάλας</a:t>
            </a:r>
            <a:r>
              <a:rPr lang="el-GR" altLang="el-GR" sz="2400" dirty="0">
                <a:latin typeface="Verdana" panose="020B0604030504040204" pitchFamily="34" charset="0"/>
              </a:rPr>
              <a:t>, </a:t>
            </a:r>
            <a:r>
              <a:rPr lang="el-GR" altLang="el-GR" sz="2400" dirty="0" err="1">
                <a:latin typeface="Verdana" panose="020B0604030504040204" pitchFamily="34" charset="0"/>
              </a:rPr>
              <a:t>Παρασκευάς</a:t>
            </a:r>
            <a:r>
              <a:rPr lang="el-GR" altLang="el-GR" sz="2400" dirty="0">
                <a:latin typeface="Verdana" panose="020B0604030504040204" pitchFamily="34" charset="0"/>
              </a:rPr>
              <a:t>. Έθνος</a:t>
            </a:r>
            <a:r>
              <a:rPr lang="el-GR" altLang="el-GR" sz="2400" i="1" dirty="0">
                <a:latin typeface="Verdana" panose="020B0604030504040204" pitchFamily="34" charset="0"/>
              </a:rPr>
              <a:t> και ορθοδοξία: οι περιπέτειες μιας σχέσης από το  “ελλαδικό” </a:t>
            </a:r>
            <a:r>
              <a:rPr lang="el-GR" altLang="el-GR" sz="2400" i="1" dirty="0" err="1">
                <a:latin typeface="Verdana" panose="020B0604030504040204" pitchFamily="34" charset="0"/>
              </a:rPr>
              <a:t>στo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βουλγαρικό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σχίσμα</a:t>
            </a:r>
            <a:r>
              <a:rPr lang="el-GR" altLang="el-GR" sz="2400" dirty="0">
                <a:latin typeface="Verdana" panose="020B0604030504040204" pitchFamily="34" charset="0"/>
              </a:rPr>
              <a:t>. </a:t>
            </a:r>
            <a:r>
              <a:rPr lang="el-GR" altLang="el-GR" sz="2400" dirty="0" err="1">
                <a:latin typeface="Verdana" panose="020B0604030504040204" pitchFamily="34" charset="0"/>
              </a:rPr>
              <a:t>Ηράκλειο</a:t>
            </a:r>
            <a:r>
              <a:rPr lang="el-GR" altLang="el-GR" sz="2400" dirty="0">
                <a:latin typeface="Verdana" panose="020B0604030504040204" pitchFamily="34" charset="0"/>
              </a:rPr>
              <a:t>: </a:t>
            </a:r>
            <a:r>
              <a:rPr lang="el-GR" altLang="el-GR" sz="2400" dirty="0" err="1">
                <a:latin typeface="Verdana" panose="020B0604030504040204" pitchFamily="34" charset="0"/>
              </a:rPr>
              <a:t>Πανεπιστημιακές</a:t>
            </a:r>
            <a:r>
              <a:rPr lang="el-GR" altLang="el-GR" sz="2400" dirty="0">
                <a:latin typeface="Verdana" panose="020B0604030504040204" pitchFamily="34" charset="0"/>
              </a:rPr>
              <a:t> </a:t>
            </a:r>
            <a:r>
              <a:rPr lang="el-GR" altLang="el-GR" sz="2400" dirty="0" err="1">
                <a:latin typeface="Verdana" panose="020B0604030504040204" pitchFamily="34" charset="0"/>
              </a:rPr>
              <a:t>Εκδόσεις</a:t>
            </a:r>
            <a:r>
              <a:rPr lang="el-GR" altLang="el-GR" sz="2400" dirty="0">
                <a:latin typeface="Verdana" panose="020B0604030504040204" pitchFamily="34" charset="0"/>
              </a:rPr>
              <a:t> </a:t>
            </a:r>
            <a:r>
              <a:rPr lang="el-GR" altLang="el-GR" sz="2400" dirty="0" err="1">
                <a:latin typeface="Verdana" panose="020B0604030504040204" pitchFamily="34" charset="0"/>
              </a:rPr>
              <a:t>Κρήτης</a:t>
            </a:r>
            <a:r>
              <a:rPr lang="el-GR" altLang="el-GR" sz="2400" dirty="0">
                <a:latin typeface="Verdana" panose="020B0604030504040204" pitchFamily="34" charset="0"/>
              </a:rPr>
              <a:t>, 2002.</a:t>
            </a:r>
          </a:p>
          <a:p>
            <a:pPr>
              <a:lnSpc>
                <a:spcPct val="101000"/>
              </a:lnSpc>
              <a:spcAft>
                <a:spcPts val="850"/>
              </a:spcAft>
            </a:pPr>
            <a:r>
              <a:rPr lang="el-GR" altLang="el-GR" sz="2400" dirty="0" err="1">
                <a:latin typeface="Verdana" panose="020B0604030504040204" pitchFamily="34" charset="0"/>
              </a:rPr>
              <a:t>Μπίρης</a:t>
            </a:r>
            <a:r>
              <a:rPr lang="el-GR" altLang="el-GR" sz="2400" dirty="0">
                <a:latin typeface="Verdana" panose="020B0604030504040204" pitchFamily="34" charset="0"/>
              </a:rPr>
              <a:t>, </a:t>
            </a:r>
            <a:r>
              <a:rPr lang="el-GR" altLang="el-GR" sz="2400" dirty="0" err="1">
                <a:latin typeface="Verdana" panose="020B0604030504040204" pitchFamily="34" charset="0"/>
              </a:rPr>
              <a:t>Κώστας</a:t>
            </a:r>
            <a:r>
              <a:rPr lang="el-GR" altLang="el-GR" sz="2400" dirty="0">
                <a:latin typeface="Verdana" panose="020B0604030504040204" pitchFamily="34" charset="0"/>
              </a:rPr>
              <a:t> Η. </a:t>
            </a:r>
            <a:r>
              <a:rPr lang="el-GR" altLang="el-GR" sz="2400" i="1" dirty="0" err="1">
                <a:latin typeface="Verdana" panose="020B0604030504040204" pitchFamily="34" charset="0"/>
              </a:rPr>
              <a:t>Αἱ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Ἀθῆναι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ἀπό</a:t>
            </a:r>
            <a:r>
              <a:rPr lang="el-GR" altLang="el-GR" sz="2400" i="1" dirty="0">
                <a:latin typeface="Verdana" panose="020B0604030504040204" pitchFamily="34" charset="0"/>
              </a:rPr>
              <a:t>  </a:t>
            </a:r>
            <a:r>
              <a:rPr lang="el-GR" altLang="el-GR" sz="2400" i="1" dirty="0" err="1">
                <a:latin typeface="Verdana" panose="020B0604030504040204" pitchFamily="34" charset="0"/>
              </a:rPr>
              <a:t>τοῦ</a:t>
            </a:r>
            <a:r>
              <a:rPr lang="el-GR" altLang="el-GR" sz="2400" i="1" dirty="0">
                <a:latin typeface="Verdana" panose="020B0604030504040204" pitchFamily="34" charset="0"/>
              </a:rPr>
              <a:t> 19ου </a:t>
            </a:r>
            <a:r>
              <a:rPr lang="el-GR" altLang="el-GR" sz="2400" i="1" dirty="0" err="1">
                <a:latin typeface="Verdana" panose="020B0604030504040204" pitchFamily="34" charset="0"/>
              </a:rPr>
              <a:t>εἰς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τόν</a:t>
            </a:r>
            <a:r>
              <a:rPr lang="el-GR" altLang="el-GR" sz="2400" i="1" dirty="0">
                <a:latin typeface="Verdana" panose="020B0604030504040204" pitchFamily="34" charset="0"/>
              </a:rPr>
              <a:t> 20όν </a:t>
            </a:r>
            <a:r>
              <a:rPr lang="el-GR" altLang="el-GR" sz="2400" i="1" dirty="0" err="1">
                <a:latin typeface="Verdana" panose="020B0604030504040204" pitchFamily="34" charset="0"/>
              </a:rPr>
              <a:t>αἰῶνα</a:t>
            </a:r>
            <a:r>
              <a:rPr lang="el-GR" altLang="el-GR" sz="2400" dirty="0">
                <a:latin typeface="Verdana" panose="020B0604030504040204" pitchFamily="34" charset="0"/>
              </a:rPr>
              <a:t>. </a:t>
            </a:r>
            <a:r>
              <a:rPr lang="el-GR" altLang="el-GR" sz="2400" dirty="0" err="1">
                <a:latin typeface="Verdana" panose="020B0604030504040204" pitchFamily="34" charset="0"/>
              </a:rPr>
              <a:t>Αθήνα</a:t>
            </a:r>
            <a:r>
              <a:rPr lang="el-GR" altLang="el-GR" sz="2400" dirty="0">
                <a:latin typeface="Verdana" panose="020B0604030504040204" pitchFamily="34" charset="0"/>
              </a:rPr>
              <a:t>: </a:t>
            </a:r>
            <a:r>
              <a:rPr lang="el-GR" altLang="el-GR" sz="2400" dirty="0" err="1">
                <a:latin typeface="Verdana" panose="020B0604030504040204" pitchFamily="34" charset="0"/>
              </a:rPr>
              <a:t>Μέλισσα</a:t>
            </a:r>
            <a:r>
              <a:rPr lang="el-GR" altLang="el-GR" sz="2400" dirty="0">
                <a:latin typeface="Verdana" panose="020B0604030504040204" pitchFamily="34" charset="0"/>
              </a:rPr>
              <a:t>, 1995. 1966.</a:t>
            </a:r>
          </a:p>
          <a:p>
            <a:pPr>
              <a:lnSpc>
                <a:spcPct val="101000"/>
              </a:lnSpc>
              <a:spcAft>
                <a:spcPts val="850"/>
              </a:spcAft>
            </a:pPr>
            <a:r>
              <a:rPr lang="el-GR" altLang="el-GR" sz="2400" dirty="0" err="1">
                <a:latin typeface="Verdana" panose="020B0604030504040204" pitchFamily="34" charset="0"/>
              </a:rPr>
              <a:t>Πανταζόπουλος</a:t>
            </a:r>
            <a:r>
              <a:rPr lang="el-GR" altLang="el-GR" sz="2400" dirty="0">
                <a:latin typeface="Verdana" panose="020B0604030504040204" pitchFamily="34" charset="0"/>
              </a:rPr>
              <a:t>, </a:t>
            </a:r>
            <a:r>
              <a:rPr lang="el-GR" altLang="el-GR" sz="2400" dirty="0" err="1">
                <a:latin typeface="Verdana" panose="020B0604030504040204" pitchFamily="34" charset="0"/>
              </a:rPr>
              <a:t>Νικόλαος</a:t>
            </a:r>
            <a:r>
              <a:rPr lang="el-GR" altLang="el-GR" sz="2400" dirty="0">
                <a:latin typeface="Verdana" panose="020B0604030504040204" pitchFamily="34" charset="0"/>
              </a:rPr>
              <a:t>. </a:t>
            </a:r>
            <a:r>
              <a:rPr lang="el-GR" altLang="el-GR" sz="2400" i="1" dirty="0" err="1">
                <a:latin typeface="Verdana" panose="020B0604030504040204" pitchFamily="34" charset="0"/>
              </a:rPr>
              <a:t>Από</a:t>
            </a:r>
            <a:r>
              <a:rPr lang="el-GR" altLang="el-GR" sz="2400" i="1" dirty="0">
                <a:latin typeface="Verdana" panose="020B0604030504040204" pitchFamily="34" charset="0"/>
              </a:rPr>
              <a:t> της </a:t>
            </a:r>
            <a:r>
              <a:rPr lang="el-GR" altLang="el-GR" sz="2400" i="1" dirty="0" err="1">
                <a:latin typeface="Verdana" panose="020B0604030504040204" pitchFamily="34" charset="0"/>
              </a:rPr>
              <a:t>λογίας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παραδόσεως</a:t>
            </a:r>
            <a:r>
              <a:rPr lang="el-GR" altLang="el-GR" sz="2400" i="1" dirty="0">
                <a:latin typeface="Verdana" panose="020B0604030504040204" pitchFamily="34" charset="0"/>
              </a:rPr>
              <a:t> εις τον </a:t>
            </a:r>
            <a:r>
              <a:rPr lang="el-GR" altLang="el-GR" sz="2400" i="1" dirty="0" err="1">
                <a:latin typeface="Verdana" panose="020B0604030504040204" pitchFamily="34" charset="0"/>
              </a:rPr>
              <a:t>Αστικόν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κώδικα</a:t>
            </a:r>
            <a:r>
              <a:rPr lang="el-GR" altLang="el-GR" sz="2400" dirty="0">
                <a:latin typeface="Verdana" panose="020B0604030504040204" pitchFamily="34" charset="0"/>
              </a:rPr>
              <a:t>. </a:t>
            </a:r>
            <a:r>
              <a:rPr lang="el-GR" altLang="el-GR" sz="2400" dirty="0" err="1">
                <a:latin typeface="Verdana" panose="020B0604030504040204" pitchFamily="34" charset="0"/>
              </a:rPr>
              <a:t>Αθήνα</a:t>
            </a:r>
            <a:r>
              <a:rPr lang="el-GR" altLang="el-GR" sz="2400" dirty="0">
                <a:latin typeface="Verdana" panose="020B0604030504040204" pitchFamily="34" charset="0"/>
              </a:rPr>
              <a:t>:, 1965.</a:t>
            </a:r>
          </a:p>
          <a:p>
            <a:pPr>
              <a:lnSpc>
                <a:spcPct val="101000"/>
              </a:lnSpc>
              <a:spcAft>
                <a:spcPts val="850"/>
              </a:spcAft>
            </a:pPr>
            <a:r>
              <a:rPr lang="el-GR" altLang="el-GR" sz="2400" dirty="0" err="1">
                <a:latin typeface="Verdana" panose="020B0604030504040204" pitchFamily="34" charset="0"/>
              </a:rPr>
              <a:t>Πανταζόπουλος</a:t>
            </a:r>
            <a:r>
              <a:rPr lang="el-GR" altLang="el-GR" sz="2400" dirty="0">
                <a:latin typeface="Verdana" panose="020B0604030504040204" pitchFamily="34" charset="0"/>
              </a:rPr>
              <a:t>, </a:t>
            </a:r>
            <a:r>
              <a:rPr lang="el-GR" altLang="el-GR" sz="2400" dirty="0" err="1">
                <a:latin typeface="Verdana" panose="020B0604030504040204" pitchFamily="34" charset="0"/>
              </a:rPr>
              <a:t>Νικόλαος</a:t>
            </a:r>
            <a:r>
              <a:rPr lang="el-GR" altLang="el-GR" sz="2400" dirty="0">
                <a:latin typeface="Verdana" panose="020B0604030504040204" pitchFamily="34" charset="0"/>
              </a:rPr>
              <a:t>.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Νεοελληνικό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κράτος</a:t>
            </a:r>
            <a:r>
              <a:rPr lang="el-GR" altLang="el-GR" sz="2400" i="1" dirty="0">
                <a:latin typeface="Verdana" panose="020B0604030504040204" pitchFamily="34" charset="0"/>
              </a:rPr>
              <a:t> και </a:t>
            </a:r>
            <a:r>
              <a:rPr lang="el-GR" altLang="el-GR" sz="2400" i="1" dirty="0" err="1">
                <a:latin typeface="Verdana" panose="020B0604030504040204" pitchFamily="34" charset="0"/>
              </a:rPr>
              <a:t>ευρωπαϊκή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κοινότητα</a:t>
            </a:r>
            <a:r>
              <a:rPr lang="el-GR" altLang="el-GR" sz="2400" i="1" dirty="0">
                <a:latin typeface="Verdana" panose="020B0604030504040204" pitchFamily="34" charset="0"/>
              </a:rPr>
              <a:t>. Ο </a:t>
            </a:r>
            <a:r>
              <a:rPr lang="el-GR" altLang="el-GR" sz="2400" i="1" dirty="0" err="1">
                <a:latin typeface="Verdana" panose="020B0604030504040204" pitchFamily="34" charset="0"/>
              </a:rPr>
              <a:t>καταλυτικός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ρόλος</a:t>
            </a:r>
            <a:r>
              <a:rPr lang="el-GR" altLang="el-GR" sz="2400" i="1" dirty="0">
                <a:latin typeface="Verdana" panose="020B0604030504040204" pitchFamily="34" charset="0"/>
              </a:rPr>
              <a:t> των </a:t>
            </a:r>
            <a:r>
              <a:rPr lang="el-GR" altLang="el-GR" sz="2400" i="1" dirty="0" err="1">
                <a:latin typeface="Verdana" panose="020B0604030504040204" pitchFamily="34" charset="0"/>
              </a:rPr>
              <a:t>Βαυαρών</a:t>
            </a:r>
            <a:r>
              <a:rPr lang="el-GR" altLang="el-GR" sz="2400" dirty="0">
                <a:latin typeface="Verdana" panose="020B0604030504040204" pitchFamily="34" charset="0"/>
              </a:rPr>
              <a:t>. </a:t>
            </a:r>
            <a:r>
              <a:rPr lang="el-GR" altLang="el-GR" sz="2400" dirty="0" err="1">
                <a:latin typeface="Verdana" panose="020B0604030504040204" pitchFamily="34" charset="0"/>
              </a:rPr>
              <a:t>Αθήνα</a:t>
            </a:r>
            <a:r>
              <a:rPr lang="el-GR" altLang="el-GR" sz="2400" dirty="0">
                <a:latin typeface="Verdana" panose="020B0604030504040204" pitchFamily="34" charset="0"/>
              </a:rPr>
              <a:t>: </a:t>
            </a:r>
            <a:r>
              <a:rPr lang="el-GR" altLang="el-GR" sz="2400" dirty="0" err="1">
                <a:latin typeface="Verdana" panose="020B0604030504040204" pitchFamily="34" charset="0"/>
              </a:rPr>
              <a:t>Παρουσία</a:t>
            </a:r>
            <a:r>
              <a:rPr lang="el-GR" altLang="el-GR" sz="2400" dirty="0">
                <a:latin typeface="Verdana" panose="020B0604030504040204" pitchFamily="34" charset="0"/>
              </a:rPr>
              <a:t>, 1998.</a:t>
            </a:r>
          </a:p>
          <a:p>
            <a:pPr>
              <a:lnSpc>
                <a:spcPct val="101000"/>
              </a:lnSpc>
              <a:spcAft>
                <a:spcPts val="850"/>
              </a:spcAft>
            </a:pPr>
            <a:r>
              <a:rPr lang="el-GR" altLang="el-GR" sz="2400" dirty="0" err="1">
                <a:latin typeface="Verdana" panose="020B0604030504040204" pitchFamily="34" charset="0"/>
              </a:rPr>
              <a:t>Πετρόπουλος</a:t>
            </a:r>
            <a:r>
              <a:rPr lang="el-GR" altLang="el-GR" sz="2400" dirty="0">
                <a:latin typeface="Verdana" panose="020B0604030504040204" pitchFamily="34" charset="0"/>
              </a:rPr>
              <a:t>, </a:t>
            </a:r>
            <a:r>
              <a:rPr lang="el-GR" altLang="el-GR" sz="2400" i="1" dirty="0" err="1">
                <a:latin typeface="Verdana" panose="020B0604030504040204" pitchFamily="34" charset="0"/>
              </a:rPr>
              <a:t>Ιωάννης</a:t>
            </a:r>
            <a:r>
              <a:rPr lang="el-GR" altLang="el-GR" sz="2400" i="1" dirty="0">
                <a:latin typeface="Verdana" panose="020B0604030504040204" pitchFamily="34" charset="0"/>
              </a:rPr>
              <a:t>. </a:t>
            </a:r>
            <a:r>
              <a:rPr lang="el-GR" altLang="el-GR" sz="2400" i="1" dirty="0" err="1">
                <a:latin typeface="Verdana" panose="020B0604030504040204" pitchFamily="34" charset="0"/>
              </a:rPr>
              <a:t>Πολιτική</a:t>
            </a:r>
            <a:r>
              <a:rPr lang="el-GR" altLang="el-GR" sz="2400" i="1" dirty="0">
                <a:latin typeface="Verdana" panose="020B0604030504040204" pitchFamily="34" charset="0"/>
              </a:rPr>
              <a:t> και </a:t>
            </a:r>
            <a:r>
              <a:rPr lang="el-GR" altLang="el-GR" sz="2400" i="1" dirty="0" err="1">
                <a:latin typeface="Verdana" panose="020B0604030504040204" pitchFamily="34" charset="0"/>
              </a:rPr>
              <a:t>συγκρότηση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κράτους</a:t>
            </a:r>
            <a:r>
              <a:rPr lang="el-GR" altLang="el-GR" sz="2400" i="1" dirty="0">
                <a:latin typeface="Verdana" panose="020B0604030504040204" pitchFamily="34" charset="0"/>
              </a:rPr>
              <a:t> στο </a:t>
            </a:r>
            <a:r>
              <a:rPr lang="el-GR" altLang="el-GR" sz="2400" i="1" dirty="0" err="1">
                <a:latin typeface="Verdana" panose="020B0604030504040204" pitchFamily="34" charset="0"/>
              </a:rPr>
              <a:t>ελληνικό</a:t>
            </a:r>
            <a:r>
              <a:rPr lang="el-GR" altLang="el-GR" sz="2400" i="1" dirty="0">
                <a:latin typeface="Verdana" panose="020B0604030504040204" pitchFamily="34" charset="0"/>
              </a:rPr>
              <a:t> </a:t>
            </a:r>
            <a:r>
              <a:rPr lang="el-GR" altLang="el-GR" sz="2400" i="1" dirty="0" err="1">
                <a:latin typeface="Verdana" panose="020B0604030504040204" pitchFamily="34" charset="0"/>
              </a:rPr>
              <a:t>βασίλειο</a:t>
            </a:r>
            <a:r>
              <a:rPr lang="el-GR" altLang="el-GR" sz="2400" i="1" dirty="0">
                <a:latin typeface="Verdana" panose="020B0604030504040204" pitchFamily="34" charset="0"/>
              </a:rPr>
              <a:t> (1833–1843</a:t>
            </a:r>
            <a:r>
              <a:rPr lang="el-GR" altLang="el-GR" sz="2400" dirty="0">
                <a:latin typeface="Verdana" panose="020B0604030504040204" pitchFamily="34" charset="0"/>
              </a:rPr>
              <a:t>). </a:t>
            </a:r>
            <a:r>
              <a:rPr lang="el-GR" altLang="el-GR" sz="2400" dirty="0" err="1">
                <a:latin typeface="Verdana" panose="020B0604030504040204" pitchFamily="34" charset="0"/>
              </a:rPr>
              <a:t>Αθήνα</a:t>
            </a:r>
            <a:r>
              <a:rPr lang="el-GR" altLang="el-GR" sz="2400" dirty="0">
                <a:latin typeface="Verdana" panose="020B0604030504040204" pitchFamily="34" charset="0"/>
              </a:rPr>
              <a:t>: ΜΙΕΤ, 1986.</a:t>
            </a:r>
          </a:p>
          <a:p>
            <a:pPr>
              <a:lnSpc>
                <a:spcPct val="101000"/>
              </a:lnSpc>
              <a:spcAft>
                <a:spcPts val="850"/>
              </a:spcAft>
            </a:pPr>
            <a:endParaRPr lang="el-GR" altLang="el-GR" sz="2400" dirty="0">
              <a:latin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altLang="el-GR" sz="2300" dirty="0" err="1"/>
              <a:t>Ματάλας</a:t>
            </a:r>
            <a:r>
              <a:rPr lang="el-GR" altLang="el-GR" sz="2300" dirty="0"/>
              <a:t>, </a:t>
            </a:r>
            <a:r>
              <a:rPr lang="el-GR" altLang="el-GR" sz="2300" dirty="0" err="1"/>
              <a:t>Παρασκευάς</a:t>
            </a:r>
            <a:r>
              <a:rPr lang="el-GR" altLang="el-GR" sz="2300" dirty="0"/>
              <a:t>. Έθνος</a:t>
            </a:r>
            <a:r>
              <a:rPr lang="el-GR" altLang="el-GR" sz="2300" i="1" dirty="0"/>
              <a:t> και ορθοδοξία: οι περιπέτειες μιας σχέσης από το  “ελλαδικό” </a:t>
            </a:r>
            <a:r>
              <a:rPr lang="el-GR" altLang="el-GR" sz="2300" i="1" dirty="0" err="1"/>
              <a:t>στo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βουλγαρικό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σχίσμα</a:t>
            </a:r>
            <a:r>
              <a:rPr lang="el-GR" altLang="el-GR" sz="2300" dirty="0"/>
              <a:t>. </a:t>
            </a:r>
            <a:r>
              <a:rPr lang="el-GR" altLang="el-GR" sz="2300" dirty="0" err="1"/>
              <a:t>Ηράκλειο</a:t>
            </a:r>
            <a:r>
              <a:rPr lang="el-GR" altLang="el-GR" sz="2300" dirty="0"/>
              <a:t>: </a:t>
            </a:r>
            <a:r>
              <a:rPr lang="el-GR" altLang="el-GR" sz="2300" dirty="0" err="1"/>
              <a:t>Πανεπιστημιακές</a:t>
            </a:r>
            <a:r>
              <a:rPr lang="el-GR" altLang="el-GR" sz="2300" dirty="0"/>
              <a:t> </a:t>
            </a:r>
            <a:r>
              <a:rPr lang="el-GR" altLang="el-GR" sz="2300" dirty="0" err="1"/>
              <a:t>Εκδόσεις</a:t>
            </a:r>
            <a:r>
              <a:rPr lang="el-GR" altLang="el-GR" sz="2300" dirty="0"/>
              <a:t> </a:t>
            </a:r>
            <a:r>
              <a:rPr lang="el-GR" altLang="el-GR" sz="2300" dirty="0" err="1"/>
              <a:t>Κρήτης</a:t>
            </a:r>
            <a:r>
              <a:rPr lang="el-GR" altLang="el-GR" sz="2300" dirty="0"/>
              <a:t>, 2002.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altLang="el-GR" sz="2300" dirty="0" err="1"/>
              <a:t>Μπίρης</a:t>
            </a:r>
            <a:r>
              <a:rPr lang="el-GR" altLang="el-GR" sz="2300" dirty="0"/>
              <a:t>, </a:t>
            </a:r>
            <a:r>
              <a:rPr lang="el-GR" altLang="el-GR" sz="2300" dirty="0" err="1"/>
              <a:t>Κώστας</a:t>
            </a:r>
            <a:r>
              <a:rPr lang="el-GR" altLang="el-GR" sz="2300" dirty="0"/>
              <a:t> Η. </a:t>
            </a:r>
            <a:r>
              <a:rPr lang="el-GR" altLang="el-GR" sz="2300" i="1" dirty="0" err="1"/>
              <a:t>Αἱ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Ἀθῆναι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ἀπό</a:t>
            </a:r>
            <a:r>
              <a:rPr lang="el-GR" altLang="el-GR" sz="2300" i="1" dirty="0"/>
              <a:t>  </a:t>
            </a:r>
            <a:r>
              <a:rPr lang="el-GR" altLang="el-GR" sz="2300" i="1" dirty="0" err="1"/>
              <a:t>τοῦ</a:t>
            </a:r>
            <a:r>
              <a:rPr lang="el-GR" altLang="el-GR" sz="2300" i="1" dirty="0"/>
              <a:t> 19ου </a:t>
            </a:r>
            <a:r>
              <a:rPr lang="el-GR" altLang="el-GR" sz="2300" i="1" dirty="0" err="1"/>
              <a:t>εἰς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τόν</a:t>
            </a:r>
            <a:r>
              <a:rPr lang="el-GR" altLang="el-GR" sz="2300" i="1" dirty="0"/>
              <a:t> 20όν </a:t>
            </a:r>
            <a:r>
              <a:rPr lang="el-GR" altLang="el-GR" sz="2300" i="1" dirty="0" err="1"/>
              <a:t>αἰῶνα</a:t>
            </a:r>
            <a:r>
              <a:rPr lang="el-GR" altLang="el-GR" sz="2300" dirty="0"/>
              <a:t>. </a:t>
            </a:r>
            <a:r>
              <a:rPr lang="el-GR" altLang="el-GR" sz="2300" dirty="0" err="1"/>
              <a:t>Αθήνα</a:t>
            </a:r>
            <a:r>
              <a:rPr lang="el-GR" altLang="el-GR" sz="2300" dirty="0"/>
              <a:t>: </a:t>
            </a:r>
            <a:r>
              <a:rPr lang="el-GR" altLang="el-GR" sz="2300" dirty="0" err="1"/>
              <a:t>Μέλισσα</a:t>
            </a:r>
            <a:r>
              <a:rPr lang="el-GR" altLang="el-GR" sz="2300" dirty="0"/>
              <a:t>, 1995. 1966.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altLang="el-GR" sz="2300" dirty="0" err="1"/>
              <a:t>Πανταζόπουλος</a:t>
            </a:r>
            <a:r>
              <a:rPr lang="el-GR" altLang="el-GR" sz="2300" dirty="0"/>
              <a:t>, </a:t>
            </a:r>
            <a:r>
              <a:rPr lang="el-GR" altLang="el-GR" sz="2300" dirty="0" err="1"/>
              <a:t>Νικόλαος</a:t>
            </a:r>
            <a:r>
              <a:rPr lang="el-GR" altLang="el-GR" sz="2300" dirty="0"/>
              <a:t>. </a:t>
            </a:r>
            <a:r>
              <a:rPr lang="el-GR" altLang="el-GR" sz="2300" i="1" dirty="0" err="1"/>
              <a:t>Από</a:t>
            </a:r>
            <a:r>
              <a:rPr lang="el-GR" altLang="el-GR" sz="2300" i="1" dirty="0"/>
              <a:t> της </a:t>
            </a:r>
            <a:r>
              <a:rPr lang="el-GR" altLang="el-GR" sz="2300" i="1" dirty="0" err="1"/>
              <a:t>λογίας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παραδόσεως</a:t>
            </a:r>
            <a:r>
              <a:rPr lang="el-GR" altLang="el-GR" sz="2300" i="1" dirty="0"/>
              <a:t> εις τον </a:t>
            </a:r>
            <a:r>
              <a:rPr lang="el-GR" altLang="el-GR" sz="2300" i="1" dirty="0" err="1"/>
              <a:t>Αστικόν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κώδικα</a:t>
            </a:r>
            <a:r>
              <a:rPr lang="el-GR" altLang="el-GR" sz="2300" dirty="0"/>
              <a:t>. </a:t>
            </a:r>
            <a:r>
              <a:rPr lang="el-GR" altLang="el-GR" sz="2300" dirty="0" err="1"/>
              <a:t>Αθήνα</a:t>
            </a:r>
            <a:r>
              <a:rPr lang="el-GR" altLang="el-GR" sz="2300" dirty="0"/>
              <a:t>:, 1965.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altLang="el-GR" sz="2300" dirty="0" err="1"/>
              <a:t>Πανταζόπουλος</a:t>
            </a:r>
            <a:r>
              <a:rPr lang="el-GR" altLang="el-GR" sz="2300" dirty="0"/>
              <a:t>, </a:t>
            </a:r>
            <a:r>
              <a:rPr lang="el-GR" altLang="el-GR" sz="2300" dirty="0" err="1"/>
              <a:t>Νικόλαος</a:t>
            </a:r>
            <a:r>
              <a:rPr lang="el-GR" altLang="el-GR" sz="2300" dirty="0"/>
              <a:t>.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Νεοελληνικό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κράτος</a:t>
            </a:r>
            <a:r>
              <a:rPr lang="el-GR" altLang="el-GR" sz="2300" i="1" dirty="0"/>
              <a:t> και </a:t>
            </a:r>
            <a:r>
              <a:rPr lang="el-GR" altLang="el-GR" sz="2300" i="1" dirty="0" err="1"/>
              <a:t>ευρωπαϊκή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κοινότητα</a:t>
            </a:r>
            <a:r>
              <a:rPr lang="el-GR" altLang="el-GR" sz="2300" i="1" dirty="0"/>
              <a:t>. Ο </a:t>
            </a:r>
            <a:r>
              <a:rPr lang="el-GR" altLang="el-GR" sz="2300" i="1" dirty="0" err="1"/>
              <a:t>καταλυτικός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ρόλος</a:t>
            </a:r>
            <a:r>
              <a:rPr lang="el-GR" altLang="el-GR" sz="2300" i="1" dirty="0"/>
              <a:t> των </a:t>
            </a:r>
            <a:r>
              <a:rPr lang="el-GR" altLang="el-GR" sz="2300" i="1" dirty="0" err="1"/>
              <a:t>Βαυαρών</a:t>
            </a:r>
            <a:r>
              <a:rPr lang="el-GR" altLang="el-GR" sz="2300" dirty="0"/>
              <a:t>. </a:t>
            </a:r>
            <a:r>
              <a:rPr lang="el-GR" altLang="el-GR" sz="2300" dirty="0" err="1"/>
              <a:t>Αθήνα</a:t>
            </a:r>
            <a:r>
              <a:rPr lang="el-GR" altLang="el-GR" sz="2300" dirty="0"/>
              <a:t>: </a:t>
            </a:r>
            <a:r>
              <a:rPr lang="el-GR" altLang="el-GR" sz="2300" dirty="0" err="1"/>
              <a:t>Παρουσία</a:t>
            </a:r>
            <a:r>
              <a:rPr lang="el-GR" altLang="el-GR" sz="2300" dirty="0"/>
              <a:t>, 1998.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altLang="el-GR" sz="2300" dirty="0" err="1"/>
              <a:t>Πετρόπουλος</a:t>
            </a:r>
            <a:r>
              <a:rPr lang="el-GR" altLang="el-GR" sz="2300" dirty="0"/>
              <a:t>, </a:t>
            </a:r>
            <a:r>
              <a:rPr lang="el-GR" altLang="el-GR" sz="2300" i="1" dirty="0" err="1"/>
              <a:t>Ιωάννης</a:t>
            </a:r>
            <a:r>
              <a:rPr lang="el-GR" altLang="el-GR" sz="2300" i="1" dirty="0"/>
              <a:t>. </a:t>
            </a:r>
            <a:r>
              <a:rPr lang="el-GR" altLang="el-GR" sz="2300" i="1" dirty="0" err="1"/>
              <a:t>Πολιτική</a:t>
            </a:r>
            <a:r>
              <a:rPr lang="el-GR" altLang="el-GR" sz="2300" i="1" dirty="0"/>
              <a:t> και </a:t>
            </a:r>
            <a:r>
              <a:rPr lang="el-GR" altLang="el-GR" sz="2300" i="1" dirty="0" err="1"/>
              <a:t>συγκρότηση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κράτους</a:t>
            </a:r>
            <a:r>
              <a:rPr lang="el-GR" altLang="el-GR" sz="2300" i="1" dirty="0"/>
              <a:t> στο </a:t>
            </a:r>
            <a:r>
              <a:rPr lang="el-GR" altLang="el-GR" sz="2300" i="1" dirty="0" err="1"/>
              <a:t>ελληνικό</a:t>
            </a:r>
            <a:r>
              <a:rPr lang="el-GR" altLang="el-GR" sz="2300" i="1" dirty="0"/>
              <a:t> </a:t>
            </a:r>
            <a:r>
              <a:rPr lang="el-GR" altLang="el-GR" sz="2300" i="1" dirty="0" err="1"/>
              <a:t>βασίλειο</a:t>
            </a:r>
            <a:r>
              <a:rPr lang="el-GR" altLang="el-GR" sz="2300" i="1" dirty="0"/>
              <a:t> (1833–1843</a:t>
            </a:r>
            <a:r>
              <a:rPr lang="el-GR" altLang="el-GR" sz="2300" dirty="0"/>
              <a:t>). </a:t>
            </a:r>
            <a:r>
              <a:rPr lang="el-GR" altLang="el-GR" sz="2300" dirty="0" err="1"/>
              <a:t>Αθήνα</a:t>
            </a:r>
            <a:r>
              <a:rPr lang="el-GR" altLang="el-GR" sz="2300" dirty="0"/>
              <a:t>: ΜΙΕΤ, 1986</a:t>
            </a:r>
            <a:r>
              <a:rPr lang="el-GR" altLang="el-GR" sz="2300" dirty="0" smtClean="0"/>
              <a:t>.</a:t>
            </a:r>
            <a:endParaRPr lang="el-GR" sz="23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</a:t>
            </a:r>
            <a:r>
              <a:rPr lang="en-US" dirty="0" err="1"/>
              <a:t>Ενότητ</a:t>
            </a:r>
            <a:r>
              <a:rPr lang="en-US" dirty="0"/>
              <a:t>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z="3600" dirty="0"/>
              <a:t>Απολυταρχία και κρατική συγκρότηση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08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07" y="1477949"/>
            <a:ext cx="9071610" cy="4989036"/>
          </a:xfrm>
        </p:spPr>
        <p:txBody>
          <a:bodyPr>
            <a:normAutofit/>
          </a:bodyPr>
          <a:lstStyle/>
          <a:p>
            <a:r>
              <a:rPr lang="el-GR" sz="2205" dirty="0"/>
              <a:t>Το παρόν εκπαιδευτικό υλικό έχει αναπτυχθεί </a:t>
            </a:r>
            <a:r>
              <a:rPr lang="el-GR" sz="2205" dirty="0" err="1"/>
              <a:t>στ</a:t>
            </a:r>
            <a:r>
              <a:rPr lang="en-US" sz="2205" dirty="0"/>
              <a:t>o</a:t>
            </a:r>
            <a:r>
              <a:rPr lang="el-GR" sz="2205" dirty="0"/>
              <a:t> </a:t>
            </a:r>
            <a:r>
              <a:rPr lang="el-GR" sz="2205" dirty="0" err="1"/>
              <a:t>πλαίσι</a:t>
            </a:r>
            <a:r>
              <a:rPr lang="en-US" sz="2205" dirty="0"/>
              <a:t>o</a:t>
            </a:r>
            <a:r>
              <a:rPr lang="el-GR" sz="2205" dirty="0"/>
              <a:t> του εκπαιδευτικού έργου του διδάσκοντα.</a:t>
            </a:r>
            <a:endParaRPr lang="en-US" sz="2205" dirty="0"/>
          </a:p>
          <a:p>
            <a:r>
              <a:rPr lang="el-GR" sz="2205" dirty="0"/>
              <a:t>Το έργο «</a:t>
            </a:r>
            <a:r>
              <a:rPr lang="el-GR" sz="2205" b="1" dirty="0"/>
              <a:t>Ανοικτά Ακαδημαϊκά Μαθήματα στο Πανεπιστήμιο Αθηνών</a:t>
            </a:r>
            <a:r>
              <a:rPr lang="el-GR" sz="2205" dirty="0"/>
              <a:t>» έχει χρηματοδοτήσει μόνο την αναδιαμόρφωση του εκπαιδευτικού υλικού. </a:t>
            </a:r>
            <a:endParaRPr lang="en-US" sz="2205" dirty="0"/>
          </a:p>
          <a:p>
            <a:r>
              <a:rPr lang="el-GR" sz="2205" dirty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7" y="5129220"/>
            <a:ext cx="6064539" cy="15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50" dirty="0"/>
              <a:t>Σημειώματα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19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" y="302737"/>
            <a:ext cx="10079567" cy="1259946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713" y="1716075"/>
            <a:ext cx="9464753" cy="4989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5" dirty="0"/>
              <a:t>Το παρόν έργο αποτελεί την έκδοση 1.0.</a:t>
            </a:r>
          </a:p>
        </p:txBody>
      </p:sp>
    </p:spTree>
    <p:extLst>
      <p:ext uri="{BB962C8B-B14F-4D97-AF65-F5344CB8AC3E}">
        <p14:creationId xmlns:p14="http://schemas.microsoft.com/office/powerpoint/2010/main" val="15293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205" dirty="0" err="1"/>
              <a:t>Copyright</a:t>
            </a:r>
            <a:r>
              <a:rPr lang="el-GR" sz="2205" dirty="0"/>
              <a:t> </a:t>
            </a:r>
            <a:r>
              <a:rPr lang="el-GR" sz="2205" dirty="0" err="1"/>
              <a:t>Εθνικόν</a:t>
            </a:r>
            <a:r>
              <a:rPr lang="el-GR" sz="2205" dirty="0"/>
              <a:t> και </a:t>
            </a:r>
            <a:r>
              <a:rPr lang="el-GR" sz="2205" dirty="0" err="1"/>
              <a:t>Καποδιστριακόν</a:t>
            </a:r>
            <a:r>
              <a:rPr lang="el-GR" sz="2205" dirty="0"/>
              <a:t> </a:t>
            </a:r>
            <a:r>
              <a:rPr lang="el-GR" sz="2205" dirty="0" err="1"/>
              <a:t>Πανεπιστήμιον</a:t>
            </a:r>
            <a:r>
              <a:rPr lang="el-GR" sz="2205" dirty="0"/>
              <a:t> Αθηνών</a:t>
            </a:r>
            <a:r>
              <a:rPr lang="en-US" sz="2205" dirty="0"/>
              <a:t>, </a:t>
            </a:r>
            <a:r>
              <a:rPr lang="el-GR" sz="2205" dirty="0" smtClean="0"/>
              <a:t>Κατερίνα </a:t>
            </a:r>
            <a:r>
              <a:rPr lang="el-GR" sz="2205" dirty="0" err="1" smtClean="0"/>
              <a:t>Γαρδίκα</a:t>
            </a:r>
            <a:r>
              <a:rPr lang="el-GR" sz="2205" dirty="0" smtClean="0"/>
              <a:t>, 2015. «ΙΙ 18</a:t>
            </a:r>
            <a:r>
              <a:rPr lang="el-GR" sz="2205" dirty="0"/>
              <a:t>. Νεότερη Ελληνική Ιστορία Α'. Ενότητα </a:t>
            </a:r>
            <a:r>
              <a:rPr lang="en-US" sz="2205" dirty="0" smtClean="0"/>
              <a:t>6</a:t>
            </a:r>
            <a:r>
              <a:rPr lang="el-GR" sz="2205" dirty="0" smtClean="0"/>
              <a:t>: </a:t>
            </a:r>
            <a:r>
              <a:rPr lang="el-GR" sz="2205" dirty="0"/>
              <a:t>Απολυταρχία και κρατική συγκρότηση.». Έκδοση: 1.0. Αθήνα 2015. Διαθέσιμο από τη δικτυακή διεύθυνση: </a:t>
            </a:r>
            <a:r>
              <a:rPr lang="en-US" sz="2205" dirty="0">
                <a:hlinkClick r:id="rId3"/>
              </a:rPr>
              <a:t>http://</a:t>
            </a:r>
            <a:r>
              <a:rPr lang="en-US" sz="2205" dirty="0" smtClean="0">
                <a:hlinkClick r:id="rId3"/>
              </a:rPr>
              <a:t>opencourses.uoa.gr/courses/ARCH1</a:t>
            </a:r>
            <a:r>
              <a:rPr lang="el-GR" sz="2205" dirty="0" smtClean="0"/>
              <a:t>.</a:t>
            </a:r>
            <a:endParaRPr lang="el-GR" sz="2205" dirty="0"/>
          </a:p>
        </p:txBody>
      </p:sp>
    </p:spTree>
    <p:extLst>
      <p:ext uri="{BB962C8B-B14F-4D97-AF65-F5344CB8AC3E}">
        <p14:creationId xmlns:p14="http://schemas.microsoft.com/office/powerpoint/2010/main" val="42778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507" y="-178875"/>
            <a:ext cx="9071610" cy="1259946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32" y="842944"/>
            <a:ext cx="9842560" cy="15875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205" dirty="0"/>
              <a:t>Το 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205" dirty="0" err="1"/>
              <a:t>κ.λ.π</a:t>
            </a:r>
            <a:r>
              <a:rPr lang="el-GR" sz="2205" dirty="0"/>
              <a:t>.,  τα οποία εμπεριέχονται σε αυτό και τα οποία αναφέρονται μαζί με τους όρους χρήσης τους στο «Σημείωμα Χρήσης Έργων Τρίτων».                     </a:t>
            </a:r>
          </a:p>
          <a:p>
            <a:pPr marL="0" indent="0">
              <a:buNone/>
            </a:pPr>
            <a:endParaRPr lang="el-GR" sz="2205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41" y="2668580"/>
            <a:ext cx="1817342" cy="6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032" y="3224209"/>
            <a:ext cx="9961063" cy="3810023"/>
          </a:xfrm>
          <a:prstGeom prst="rect">
            <a:avLst/>
          </a:prstGeom>
        </p:spPr>
        <p:txBody>
          <a:bodyPr vert="horz" wrap="square" lIns="100796" tIns="50398" rIns="100796" bIns="50398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77979" indent="-377979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14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646" dirty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205" dirty="0" err="1"/>
              <a:t>τ</a:t>
            </a:r>
            <a:r>
              <a:rPr lang="en-US" sz="2205" dirty="0"/>
              <a:t>ο </a:t>
            </a:r>
            <a:r>
              <a:rPr lang="en-US" sz="2205" dirty="0" err="1"/>
              <a:t>Σημείωμ</a:t>
            </a:r>
            <a:r>
              <a:rPr lang="en-US" sz="2205" dirty="0"/>
              <a:t>α Αναφοράς</a:t>
            </a:r>
            <a:endParaRPr lang="el-GR" sz="2205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205" dirty="0" err="1"/>
              <a:t>τ</a:t>
            </a:r>
            <a:r>
              <a:rPr lang="en-US" sz="2205" dirty="0"/>
              <a:t>ο </a:t>
            </a:r>
            <a:r>
              <a:rPr lang="en-US" sz="2205" dirty="0" err="1"/>
              <a:t>Σημείωμ</a:t>
            </a:r>
            <a:r>
              <a:rPr lang="en-US" sz="2205" dirty="0"/>
              <a:t>α Αδειοδότησης</a:t>
            </a:r>
            <a:endParaRPr lang="el-GR" sz="2205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205" dirty="0" err="1"/>
              <a:t>τ</a:t>
            </a:r>
            <a:r>
              <a:rPr lang="en-US" sz="2205" dirty="0"/>
              <a:t>η </a:t>
            </a:r>
            <a:r>
              <a:rPr lang="en-US" sz="2205" dirty="0" err="1"/>
              <a:t>δήλωση</a:t>
            </a:r>
            <a:r>
              <a:rPr lang="en-US" sz="2205" dirty="0"/>
              <a:t> </a:t>
            </a:r>
            <a:r>
              <a:rPr lang="el-GR" sz="2205" dirty="0" err="1"/>
              <a:t>Δ</a:t>
            </a:r>
            <a:r>
              <a:rPr lang="en-US" sz="2205" dirty="0"/>
              <a:t>ια</a:t>
            </a:r>
            <a:r>
              <a:rPr lang="en-US" sz="2205" dirty="0" err="1"/>
              <a:t>τήρησης</a:t>
            </a:r>
            <a:r>
              <a:rPr lang="en-US" sz="2205" dirty="0"/>
              <a:t> Σημειωμάτων</a:t>
            </a:r>
            <a:endParaRPr lang="el-GR" sz="2205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205" dirty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646" dirty="0"/>
              <a:t>μαζί με τους συνοδευόμενους </a:t>
            </a:r>
            <a:r>
              <a:rPr lang="el-GR" sz="2646" dirty="0" err="1"/>
              <a:t>υπερσυνδέσμους</a:t>
            </a:r>
            <a:r>
              <a:rPr lang="el-GR" sz="2646" dirty="0"/>
              <a:t>.</a:t>
            </a:r>
          </a:p>
          <a:p>
            <a:endParaRPr lang="el-GR" sz="2205" dirty="0"/>
          </a:p>
        </p:txBody>
      </p:sp>
    </p:spTree>
    <p:extLst>
      <p:ext uri="{BB962C8B-B14F-4D97-AF65-F5344CB8AC3E}">
        <p14:creationId xmlns:p14="http://schemas.microsoft.com/office/powerpoint/2010/main" val="27506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" y="-109562"/>
            <a:ext cx="10079567" cy="1259946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1716075"/>
            <a:ext cx="9763185" cy="4989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Το Έργο αυτό κάνει χρήση των ακόλουθων εικόνων/φωτογραφιών :</a:t>
            </a:r>
          </a:p>
          <a:p>
            <a:pPr marL="0" indent="0">
              <a:buNone/>
            </a:pPr>
            <a:r>
              <a:rPr lang="en-US" sz="2000" dirty="0" smtClean="0"/>
              <a:t>1. "</a:t>
            </a:r>
            <a:r>
              <a:rPr lang="en-US" sz="2000" dirty="0"/>
              <a:t>Peter v Hess </a:t>
            </a:r>
            <a:r>
              <a:rPr lang="en-US" sz="2000" dirty="0" err="1"/>
              <a:t>König</a:t>
            </a:r>
            <a:r>
              <a:rPr lang="en-US" sz="2000" dirty="0"/>
              <a:t> Otto v </a:t>
            </a:r>
            <a:r>
              <a:rPr lang="en-US" sz="2000" dirty="0" err="1"/>
              <a:t>Griechenland</a:t>
            </a:r>
            <a:r>
              <a:rPr lang="en-US" sz="2000" dirty="0"/>
              <a:t> (1)" by Peter von Hess - </a:t>
            </a:r>
            <a:r>
              <a:rPr lang="en-US" sz="2000" dirty="0" err="1"/>
              <a:t>Neue</a:t>
            </a:r>
            <a:r>
              <a:rPr lang="en-US" sz="2000" dirty="0"/>
              <a:t> </a:t>
            </a:r>
            <a:r>
              <a:rPr lang="en-US" sz="2000" dirty="0" err="1"/>
              <a:t>Pinakothek</a:t>
            </a:r>
            <a:r>
              <a:rPr lang="en-US" sz="2000" dirty="0"/>
              <a:t>, </a:t>
            </a:r>
            <a:r>
              <a:rPr lang="en-US" sz="2000" dirty="0" err="1"/>
              <a:t>München</a:t>
            </a:r>
            <a:r>
              <a:rPr lang="en-US" sz="2000" dirty="0"/>
              <a:t>, Uploader </a:t>
            </a:r>
            <a:r>
              <a:rPr lang="en-US" sz="2000" dirty="0" err="1"/>
              <a:t>Hajotthu</a:t>
            </a:r>
            <a:r>
              <a:rPr lang="en-US" sz="2000" dirty="0"/>
              <a:t> at </a:t>
            </a:r>
            <a:r>
              <a:rPr lang="en-US" sz="2000" dirty="0" err="1"/>
              <a:t>de.wikipedia</a:t>
            </a:r>
            <a:r>
              <a:rPr lang="en-US" sz="2000" dirty="0"/>
              <a:t>. Licensed under Public Domain via Wikimedia Commons - </a:t>
            </a:r>
            <a:r>
              <a:rPr lang="en-US" sz="2000" dirty="0">
                <a:hlinkClick r:id="rId3"/>
              </a:rPr>
              <a:t>https://commons.wikimedia.org/wiki/File:Peter_v_Hess_K%C3%B6nig_Otto_v_Griechenland_(1).jpg#/media/File:Peter_v_Hess_K%C3%B6nig_Otto_v_Griechenland_(1).</a:t>
            </a:r>
            <a:r>
              <a:rPr lang="en-US" sz="2000" dirty="0" smtClean="0">
                <a:hlinkClick r:id="rId3"/>
              </a:rPr>
              <a:t>jpg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dirty="0" smtClean="0"/>
              <a:t>2.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www.eie.gr/archaeologia/gr/chapter_more_9.aspx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3. </a:t>
            </a:r>
            <a:r>
              <a:rPr lang="en-US" sz="2000" dirty="0">
                <a:hlinkClick r:id="rId4"/>
              </a:rPr>
              <a:t>http://www.eie.gr/archaeologia/gr/chapter_more_9.aspx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4.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www.eie.gr/archaeologia/gr/chapter_more_9.aspx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5. </a:t>
            </a:r>
            <a:r>
              <a:rPr lang="en-US" sz="2000" dirty="0"/>
              <a:t>David Rumsey Historical Map </a:t>
            </a:r>
            <a:r>
              <a:rPr lang="en-US" sz="2000" dirty="0" smtClean="0"/>
              <a:t>Collection</a:t>
            </a:r>
            <a:r>
              <a:rPr lang="el-GR" sz="2000" dirty="0" smtClean="0"/>
              <a:t>, 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www.davidrumsey.com/luna/servlet/detail/RUMSEY~8~1~3437~390051:Greece-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6. </a:t>
            </a:r>
            <a:r>
              <a:rPr lang="en-US" sz="2000" dirty="0"/>
              <a:t>David Rumsey Historical Map Collection</a:t>
            </a:r>
            <a:r>
              <a:rPr lang="el-GR" sz="2000" dirty="0"/>
              <a:t>, </a:t>
            </a:r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www.davidrumsey.com/luna/servlet/detail/RUMSEY~8~1~21317~620017:Greece-</a:t>
            </a:r>
            <a:r>
              <a:rPr lang="el-GR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25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19" y="107429"/>
            <a:ext cx="7684986" cy="500397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343396" y="5219997"/>
            <a:ext cx="7393833" cy="182099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l-GR" altLang="el-GR" dirty="0"/>
              <a:t>1833, 25 Ιανουαρίου Άφιξη </a:t>
            </a:r>
            <a:r>
              <a:rPr lang="el-GR" altLang="el-GR" dirty="0" err="1"/>
              <a:t>Όθωνα</a:t>
            </a:r>
            <a:r>
              <a:rPr lang="el-GR" altLang="el-GR" dirty="0"/>
              <a:t> στο Ναύπλιο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l-GR" altLang="el-GR" dirty="0"/>
              <a:t>1835, 1 Ιουνίου, Ενηλικίωση </a:t>
            </a:r>
            <a:r>
              <a:rPr lang="el-GR" altLang="el-GR" dirty="0" err="1"/>
              <a:t>Όθωνα</a:t>
            </a:r>
            <a:endParaRPr lang="el-GR" altLang="el-GR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l-GR" altLang="el-GR" dirty="0"/>
              <a:t>1843, 3 Σεπτεμβρίου, Συνταγματική εξέγερση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l-GR" altLang="el-GR" dirty="0"/>
              <a:t>1862, 10 Οκτωβρίου, Έξωση </a:t>
            </a:r>
            <a:r>
              <a:rPr lang="el-GR" altLang="el-GR" dirty="0" err="1"/>
              <a:t>Όθωνα</a:t>
            </a:r>
            <a:endParaRPr lang="el-GR" altLang="el-GR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l-GR" dirty="0"/>
          </a:p>
        </p:txBody>
      </p:sp>
      <p:sp>
        <p:nvSpPr>
          <p:cNvPr id="12" name="3 - TextBox"/>
          <p:cNvSpPr txBox="1"/>
          <p:nvPr/>
        </p:nvSpPr>
        <p:spPr>
          <a:xfrm>
            <a:off x="8882805" y="4803625"/>
            <a:ext cx="96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" y="-109562"/>
            <a:ext cx="10079567" cy="1259946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1716075"/>
            <a:ext cx="9763185" cy="4989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Το Έργο αυτό κάνει χρήση των ακόλουθων εικόνων/φωτογραφιών :</a:t>
            </a:r>
          </a:p>
          <a:p>
            <a:pPr marL="0" indent="0">
              <a:buNone/>
            </a:pPr>
            <a:r>
              <a:rPr lang="el-GR" sz="2000" dirty="0"/>
              <a:t>7</a:t>
            </a:r>
            <a:r>
              <a:rPr lang="en-US" sz="2000" dirty="0"/>
              <a:t>. David Rumsey Historical Map Collection</a:t>
            </a:r>
            <a:r>
              <a:rPr lang="el-GR" sz="2000" dirty="0"/>
              <a:t>, </a:t>
            </a:r>
            <a:r>
              <a:rPr lang="en-US" sz="2000" dirty="0">
                <a:hlinkClick r:id="rId3"/>
              </a:rPr>
              <a:t>http://www.davidrumsey.com/luna/servlet/detail/RUMSEY~8~1~21317~620017:Greece-</a:t>
            </a:r>
            <a:r>
              <a:rPr lang="el-GR" sz="2000" dirty="0"/>
              <a:t> 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8. </a:t>
            </a:r>
            <a:r>
              <a:rPr lang="en-US" sz="2000" smtClean="0"/>
              <a:t>Copyrighted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750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Άφιξη </a:t>
            </a:r>
            <a:r>
              <a:rPr lang="el-GR" dirty="0" err="1"/>
              <a:t>Όθωνα</a:t>
            </a:r>
            <a:r>
              <a:rPr lang="el-GR" dirty="0"/>
              <a:t>, τριμελής </a:t>
            </a:r>
            <a:r>
              <a:rPr lang="el-GR" dirty="0" smtClean="0"/>
              <a:t>αντιβασιλεία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1000"/>
              </a:lnSpc>
              <a:buNone/>
            </a:pPr>
            <a:r>
              <a:rPr lang="el-GR" altLang="el-GR" sz="3600" dirty="0"/>
              <a:t>Ναύπλιο, 25 Ιανουαρίου </a:t>
            </a:r>
            <a:r>
              <a:rPr lang="el-GR" altLang="el-GR" sz="3600" dirty="0" smtClean="0"/>
              <a:t>1833</a:t>
            </a:r>
            <a:endParaRPr lang="el-GR" altLang="el-GR" sz="3600" dirty="0"/>
          </a:p>
          <a:p>
            <a:pPr marL="0" indent="0">
              <a:lnSpc>
                <a:spcPct val="101000"/>
              </a:lnSpc>
              <a:buNone/>
            </a:pPr>
            <a:r>
              <a:rPr lang="el-GR" altLang="el-GR" sz="3600" dirty="0"/>
              <a:t>Διοικητική διαίρεση 3/15 Απριλίου </a:t>
            </a:r>
            <a:r>
              <a:rPr lang="el-GR" altLang="el-GR" sz="3600" dirty="0" smtClean="0"/>
              <a:t>1833</a:t>
            </a:r>
            <a:endParaRPr lang="el-G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Αυτοκέφαλο ελληνικής εκκλησίας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23 Ιουλίου 1833 διάταγμα ανακήρυξης </a:t>
            </a:r>
            <a:r>
              <a:rPr lang="el-GR" sz="3200" dirty="0" err="1"/>
              <a:t>αυτοκεφάλου</a:t>
            </a:r>
            <a:r>
              <a:rPr lang="el-GR" sz="3200" dirty="0"/>
              <a:t> ελληνικής </a:t>
            </a:r>
            <a:r>
              <a:rPr lang="el-GR" sz="3200" dirty="0" smtClean="0"/>
              <a:t>εκκλησίας</a:t>
            </a:r>
            <a:endParaRPr lang="el-GR" sz="3200" dirty="0"/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7 Οκτωβρίου 1833 διάταγμα διάλυσης </a:t>
            </a:r>
            <a:r>
              <a:rPr lang="el-GR" sz="3200" dirty="0" smtClean="0"/>
              <a:t>μοναστηριών</a:t>
            </a:r>
            <a:endParaRPr lang="el-GR" sz="3200" dirty="0"/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9 Μαρτίου 1834 διάταγμα διάλυσης γυναικείων </a:t>
            </a:r>
            <a:r>
              <a:rPr lang="el-GR" sz="3200" dirty="0" smtClean="0"/>
              <a:t>μοναστηριών</a:t>
            </a:r>
            <a:endParaRPr lang="el-GR" sz="3200" dirty="0"/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8 Μαΐου 1834 διάταγμα απαγόρευσης δωρεών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endParaRPr lang="el-GR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Αθήνα </a:t>
            </a:r>
            <a:r>
              <a:rPr lang="el-GR" dirty="0" smtClean="0"/>
              <a:t>πρωτεύουσα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18/30 Σεπτεμβρίου 1834 διάταγμα: Αθήνα πρωτεύουσα </a:t>
            </a:r>
            <a:r>
              <a:rPr lang="el-GR" sz="3200" dirty="0" smtClean="0"/>
              <a:t>βασιλείου</a:t>
            </a:r>
            <a:endParaRPr lang="el-GR" sz="3200" dirty="0"/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l-GR" sz="3200" dirty="0"/>
              <a:t>1/13 Δεκεμβρίου 1834 μεταφορά πρωτεύουσας από Ναύπλιο στην Αθήνα</a:t>
            </a:r>
          </a:p>
          <a:p>
            <a:endParaRPr lang="el-G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Αθήνα. Σχέδιο Κλεάνθη – </a:t>
            </a:r>
            <a:r>
              <a:rPr lang="el-GR" sz="4000" dirty="0" err="1"/>
              <a:t>Schaubert</a:t>
            </a:r>
            <a:r>
              <a:rPr lang="el-GR" sz="4000" dirty="0"/>
              <a:t> (1833</a:t>
            </a:r>
            <a:r>
              <a:rPr lang="el-GR" sz="4000" dirty="0" smtClean="0"/>
              <a:t>)</a:t>
            </a:r>
            <a:endParaRPr lang="el-GR" sz="4000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1464588"/>
            <a:ext cx="5774928" cy="549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3 - TextBox"/>
          <p:cNvSpPr txBox="1"/>
          <p:nvPr/>
        </p:nvSpPr>
        <p:spPr>
          <a:xfrm>
            <a:off x="7934920" y="6664391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Αθήνα – Σχέδιο </a:t>
            </a:r>
            <a:r>
              <a:rPr lang="en-US" sz="4000" dirty="0" err="1"/>
              <a:t>Klenze</a:t>
            </a:r>
            <a:r>
              <a:rPr lang="en-US" sz="4000" dirty="0"/>
              <a:t> (1834</a:t>
            </a:r>
            <a:r>
              <a:rPr lang="en-US" sz="4000" dirty="0" smtClean="0"/>
              <a:t>)</a:t>
            </a:r>
            <a:endParaRPr lang="el-GR" sz="4000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1" y="1555293"/>
            <a:ext cx="7071072" cy="53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3 - TextBox"/>
          <p:cNvSpPr txBox="1"/>
          <p:nvPr/>
        </p:nvSpPr>
        <p:spPr>
          <a:xfrm>
            <a:off x="8582993" y="6573686"/>
            <a:ext cx="964092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Εικόνα</a:t>
            </a: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l-G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1700" y="1560470"/>
            <a:ext cx="9072563" cy="44387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dirty="0"/>
              <a:t>Ο κόμης Καποδίστριας, που ορίστηκε πρόεδρος της πολιτείας στις αρχές του 1828, εγκατέστησε την έδρα της κυβέρνησης στο χωριό της Αίγινας. Ο μετακινούμενος πληθυσμός που αναζητεί απασχόληση στο δημόσιο μεταφέρθηκε εκεί μαζικά. </a:t>
            </a:r>
            <a:r>
              <a:rPr lang="el-GR" sz="2000" dirty="0" err="1"/>
              <a:t>Κατα</a:t>
            </a:r>
            <a:r>
              <a:rPr lang="el-GR" sz="2000" dirty="0"/>
              <a:t>-σκευάστηκαν </a:t>
            </a:r>
            <a:r>
              <a:rPr lang="el-GR" sz="2000" dirty="0" err="1"/>
              <a:t>κατ'ανάγκην</a:t>
            </a:r>
            <a:r>
              <a:rPr lang="el-GR" sz="2000" dirty="0"/>
              <a:t> σπίτια και το χωριό έγινε πόλη.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dirty="0"/>
              <a:t>Τον Ιούνιο του 1829 ο Καποδίστριας μετέφερε την πρωτεύουσα στο Ναύπλιο. Η Αίγινα εγκαταλείφθηκε, τα σπίτια που είχαν χτιστεί ερειπώθηκαν, η πόλη ξανάγινε χωριό. Η δραστηριότητα και η ζωή έφυγαν μαζί με την κυβέρνηση. Δεν υπάρχουν στο βασίλειο ούτε αρκετοί άνθρωποι ούτε αρκετά κεφάλαια ώστε να κατοικηθούν και να ευδοκιμήσουν ταυτόχρονα δύο πόλεις. ...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l-GR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1302</Words>
  <Application>Microsoft Office PowerPoint</Application>
  <PresentationFormat>Custom</PresentationFormat>
  <Paragraphs>147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 Unicode MS</vt:lpstr>
      <vt:lpstr>ＭＳ Ｐゴシック</vt:lpstr>
      <vt:lpstr>Arial</vt:lpstr>
      <vt:lpstr>Calibri</vt:lpstr>
      <vt:lpstr>Times New Roman</vt:lpstr>
      <vt:lpstr>Verdana</vt:lpstr>
      <vt:lpstr>Wingdings</vt:lpstr>
      <vt:lpstr>Θέμα του Office</vt:lpstr>
      <vt:lpstr>Νεότερη Ελληνική Ιστορία Α'</vt:lpstr>
      <vt:lpstr>Απολυταρχία και κρατική συγκρότηση </vt:lpstr>
      <vt:lpstr>PowerPoint Presentation</vt:lpstr>
      <vt:lpstr>Άφιξη Όθωνα, τριμελής αντιβασιλεία</vt:lpstr>
      <vt:lpstr>Αυτοκέφαλο ελληνικής εκκλησίας</vt:lpstr>
      <vt:lpstr>Αθήνα πρωτεύουσα</vt:lpstr>
      <vt:lpstr>Αθήνα. Σχέδιο Κλεάνθη – Schaubert (1833)</vt:lpstr>
      <vt:lpstr>Αθήνα – Σχέδιο Klenze (1834)</vt:lpstr>
      <vt:lpstr>PowerPoint Presentation</vt:lpstr>
      <vt:lpstr>PowerPoint Presentation</vt:lpstr>
      <vt:lpstr>PowerPoint Presentation</vt:lpstr>
      <vt:lpstr>PowerPoint Presentation</vt:lpstr>
      <vt:lpstr>Διάταγμα 3 / 15 Απριλίου 1833</vt:lpstr>
      <vt:lpstr>PowerPoint Presentation</vt:lpstr>
      <vt:lpstr>PowerPoint Presentation</vt:lpstr>
      <vt:lpstr>PowerPoint Presentation</vt:lpstr>
      <vt:lpstr>Δήμος Αρήνης 1845</vt:lpstr>
      <vt:lpstr>Ο Maurer και οι νομικοί κώδικες</vt:lpstr>
      <vt:lpstr>PowerPoint Presentation</vt:lpstr>
      <vt:lpstr>Βιβλιογραφία</vt:lpstr>
      <vt:lpstr>Βιβλιογραφία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Gardikas</dc:creator>
  <cp:lastModifiedBy>Yannis</cp:lastModifiedBy>
  <cp:revision>53</cp:revision>
  <cp:lastPrinted>1601-01-01T00:00:00Z</cp:lastPrinted>
  <dcterms:created xsi:type="dcterms:W3CDTF">2008-04-01T06:42:51Z</dcterms:created>
  <dcterms:modified xsi:type="dcterms:W3CDTF">2015-11-30T09:43:45Z</dcterms:modified>
</cp:coreProperties>
</file>