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256" r:id="rId2"/>
    <p:sldId id="465" r:id="rId3"/>
    <p:sldId id="466" r:id="rId4"/>
    <p:sldId id="467" r:id="rId5"/>
    <p:sldId id="468" r:id="rId6"/>
    <p:sldId id="469" r:id="rId7"/>
    <p:sldId id="470" r:id="rId8"/>
    <p:sldId id="471" r:id="rId9"/>
    <p:sldId id="472" r:id="rId10"/>
    <p:sldId id="473" r:id="rId11"/>
    <p:sldId id="474" r:id="rId12"/>
    <p:sldId id="475" r:id="rId13"/>
    <p:sldId id="476" r:id="rId14"/>
    <p:sldId id="477" r:id="rId15"/>
    <p:sldId id="478" r:id="rId16"/>
    <p:sldId id="479" r:id="rId17"/>
    <p:sldId id="480" r:id="rId18"/>
    <p:sldId id="481" r:id="rId19"/>
    <p:sldId id="482" r:id="rId20"/>
    <p:sldId id="483" r:id="rId21"/>
    <p:sldId id="484" r:id="rId22"/>
    <p:sldId id="485" r:id="rId23"/>
    <p:sldId id="486" r:id="rId24"/>
    <p:sldId id="487" r:id="rId25"/>
    <p:sldId id="488" r:id="rId26"/>
    <p:sldId id="489" r:id="rId27"/>
    <p:sldId id="490" r:id="rId28"/>
    <p:sldId id="491" r:id="rId29"/>
    <p:sldId id="492" r:id="rId30"/>
    <p:sldId id="493" r:id="rId31"/>
    <p:sldId id="494" r:id="rId32"/>
    <p:sldId id="495" r:id="rId33"/>
    <p:sldId id="496" r:id="rId34"/>
    <p:sldId id="497" r:id="rId35"/>
    <p:sldId id="498" r:id="rId36"/>
    <p:sldId id="499" r:id="rId37"/>
    <p:sldId id="500" r:id="rId38"/>
    <p:sldId id="501" r:id="rId39"/>
    <p:sldId id="502" r:id="rId40"/>
    <p:sldId id="503" r:id="rId41"/>
    <p:sldId id="504" r:id="rId42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5075BC"/>
    <a:srgbClr val="A9F7F3"/>
    <a:srgbClr val="A4FCF4"/>
    <a:srgbClr val="009900"/>
    <a:srgbClr val="FFFF00"/>
    <a:srgbClr val="FF0000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Φωτεινό στυλ 1 - Έμφαση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725" autoAdjust="0"/>
    <p:restoredTop sz="86474" autoAdjust="0"/>
  </p:normalViewPr>
  <p:slideViewPr>
    <p:cSldViewPr>
      <p:cViewPr varScale="1">
        <p:scale>
          <a:sx n="61" d="100"/>
          <a:sy n="61" d="100"/>
        </p:scale>
        <p:origin x="547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755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821A8C-2F1B-4FA8-812A-C8CFDA22972C}" type="datetimeFigureOut">
              <a:rPr lang="el-GR" smtClean="0"/>
              <a:t>8/3/2016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C6FBD0-D048-4F41-BB03-877CEC9E8A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10618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BE919FF-3C70-4EBD-81C5-021ADC1E2ED6}" type="datetimeFigureOut">
              <a:rPr lang="el-GR"/>
              <a:pPr>
                <a:defRPr/>
              </a:pPr>
              <a:t>8/3/2016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noProof="0" smtClean="0"/>
              <a:t>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CE53632-C16B-4CDC-A968-0EC25AF6511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049541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Θέση εικόνας διαφάνειας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spcBef>
                <a:spcPct val="0"/>
              </a:spcBef>
              <a:buFontTx/>
              <a:buChar char="•"/>
            </a:pPr>
            <a:endParaRPr lang="el-GR" smtClean="0">
              <a:solidFill>
                <a:srgbClr val="FF0000"/>
              </a:solidFill>
            </a:endParaRPr>
          </a:p>
        </p:txBody>
      </p:sp>
      <p:sp>
        <p:nvSpPr>
          <p:cNvPr id="15363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8AFA291-3C0E-4FE6-8BD9-6997748E4603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37965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7" name="Θέση εικόνας διαφάνειας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3778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smtClean="0"/>
          </a:p>
        </p:txBody>
      </p:sp>
      <p:sp>
        <p:nvSpPr>
          <p:cNvPr id="60419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98145B-BE34-435C-BCAF-4E6D5842D893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65314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Θέση εικόνας διαφάνειας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spcBef>
                <a:spcPct val="0"/>
              </a:spcBef>
              <a:buFontTx/>
              <a:buChar char="•"/>
            </a:pPr>
            <a:endParaRPr lang="el-GR" smtClean="0"/>
          </a:p>
        </p:txBody>
      </p:sp>
      <p:sp>
        <p:nvSpPr>
          <p:cNvPr id="62467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D863DAB-8DDC-4D53-A2FD-BEB86AFB80F6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</a:pPr>
              <a:t>36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983365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114922B-7BCF-4F78-A3BC-41B4F3C34415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</a:pPr>
              <a:t>37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27421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04566A4-689B-40E8-ABAC-70BF2DB2FF57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</a:pPr>
              <a:t>38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549424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10126ED-4A2A-497B-9CFE-A4D60B0ADCB3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</a:pPr>
              <a:t>39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694196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B8D0F30-DCB9-4F60-BD70-D95EE6A7DCD9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</a:pPr>
              <a:t>40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323864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0578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Τίτλος και Αντικείμενο επάνω από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alt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l-GR" altLang="el-GR" smtClean="0"/>
              <a:t>:Επικύρωση / Επαλήθευση αναλυτικών μεθόδων </a:t>
            </a:r>
            <a:endParaRPr lang="en-GB" alt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C4872DB-8CC2-4969-B63D-F1151FFA6F47}" type="slidenum">
              <a:rPr lang="en-GB" altLang="el-GR"/>
              <a:pPr/>
              <a:t>‹#›</a:t>
            </a:fld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801858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Τίτλος και Κείμενο επάνω από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alt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l-GR" altLang="el-GR" smtClean="0"/>
              <a:t>:Επικύρωση / Επαλήθευση αναλυτικών μεθόδων </a:t>
            </a:r>
            <a:endParaRPr lang="en-GB" alt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2E202949-D2BF-4CF9-B036-3C842D9149AE}" type="slidenum">
              <a:rPr lang="en-GB" altLang="el-GR"/>
              <a:pPr/>
              <a:t>‹#›</a:t>
            </a:fld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2993035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Τίτλος και Πίνακ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ίνακα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alt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alt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FD174B3-59D7-4738-9F0C-E90DF02D66C8}" type="slidenum">
              <a:rPr lang="en-GB" altLang="el-GR"/>
              <a:pPr/>
              <a:t>‹#›</a:t>
            </a:fld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3384927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5525" y="6442075"/>
            <a:ext cx="431800" cy="2682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994B0D26-9F49-49EF-9280-58C9CEB0EF10}" type="slidenum">
              <a:rPr lang="el-GR" smtClean="0">
                <a:solidFill>
                  <a:srgbClr val="5075BC"/>
                </a:solidFill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750" y="6442075"/>
            <a:ext cx="7993063" cy="2682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Παραγοντικός σχεδιασμός</a:t>
            </a:r>
            <a:endParaRPr lang="en-US" sz="1000" dirty="0">
              <a:solidFill>
                <a:srgbClr val="5075BC"/>
              </a:solidFill>
              <a:latin typeface="+mn-lt"/>
              <a:ea typeface="ＭＳ Ｐゴシック" pitchFamily="34" charset="-128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8738" y="6254750"/>
            <a:ext cx="4318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47881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37246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41238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5525" y="6442075"/>
            <a:ext cx="431800" cy="2682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9D1E21D1-F6DF-41D8-9725-64CE6B24F0A9}" type="slidenum">
              <a:rPr lang="el-GR" smtClean="0">
                <a:solidFill>
                  <a:srgbClr val="5075BC"/>
                </a:solidFill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750" y="6442075"/>
            <a:ext cx="7993063" cy="2682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>
                <a:solidFill>
                  <a:srgbClr val="5075BC"/>
                </a:solidFill>
                <a:latin typeface="+mn-lt"/>
              </a:rPr>
              <a:t>Τίτλος Ενότητας</a:t>
            </a:r>
            <a:endParaRPr lang="en-US" sz="1000" dirty="0">
              <a:solidFill>
                <a:srgbClr val="5075BC"/>
              </a:solidFill>
              <a:latin typeface="+mn-lt"/>
              <a:ea typeface="ＭＳ Ｐゴシック" pitchFamily="34" charset="-128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8738" y="6254750"/>
            <a:ext cx="4318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Θέση τίτλου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Στυλ κύριου τίτλου</a:t>
            </a:r>
          </a:p>
        </p:txBody>
      </p:sp>
      <p:sp>
        <p:nvSpPr>
          <p:cNvPr id="1027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7" r:id="rId3"/>
    <p:sldLayoutId id="2147483663" r:id="rId4"/>
    <p:sldLayoutId id="2147483662" r:id="rId5"/>
    <p:sldLayoutId id="2147483658" r:id="rId6"/>
    <p:sldLayoutId id="2147483657" r:id="rId7"/>
    <p:sldLayoutId id="2147483661" r:id="rId8"/>
    <p:sldLayoutId id="2147483656" r:id="rId9"/>
    <p:sldLayoutId id="2147483664" r:id="rId10"/>
    <p:sldLayoutId id="2147483665" r:id="rId11"/>
    <p:sldLayoutId id="2147483666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8.w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2.bin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eclass.uoa.gr/courses/CHEM213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://opencourses.uoa.gr/courses/CHEM100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../Local%20Settings/Temp/%5b1%5d%20http:/creativecommons.org/licenses/by-nc-sa/4.0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404813"/>
            <a:ext cx="4148137" cy="81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Τίτλος 1"/>
          <p:cNvSpPr>
            <a:spLocks noGrp="1"/>
          </p:cNvSpPr>
          <p:nvPr>
            <p:ph type="ctrTitle"/>
          </p:nvPr>
        </p:nvSpPr>
        <p:spPr>
          <a:xfrm>
            <a:off x="685800" y="2006600"/>
            <a:ext cx="7772400" cy="1470025"/>
          </a:xfrm>
        </p:spPr>
        <p:txBody>
          <a:bodyPr/>
          <a:lstStyle/>
          <a:p>
            <a:r>
              <a:rPr lang="el-GR" dirty="0" err="1" smtClean="0">
                <a:solidFill>
                  <a:srgbClr val="5075BC"/>
                </a:solidFill>
              </a:rPr>
              <a:t>Χημειομετρία</a:t>
            </a:r>
            <a:r>
              <a:rPr lang="el-GR" dirty="0" smtClean="0">
                <a:solidFill>
                  <a:srgbClr val="5075BC"/>
                </a:solidFill>
              </a:rPr>
              <a:t>-Στατιστική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4213" y="3384550"/>
            <a:ext cx="7775575" cy="2996778"/>
          </a:xfrm>
        </p:spPr>
        <p:txBody>
          <a:bodyPr>
            <a:noAutofit/>
          </a:bodyPr>
          <a:lstStyle/>
          <a:p>
            <a:r>
              <a:rPr lang="el-GR" sz="2800" dirty="0" smtClean="0">
                <a:solidFill>
                  <a:srgbClr val="5075BC"/>
                </a:solidFill>
              </a:rPr>
              <a:t>Ενότητα </a:t>
            </a:r>
            <a:r>
              <a:rPr lang="en-US" sz="2800" smtClean="0">
                <a:solidFill>
                  <a:srgbClr val="5075BC"/>
                </a:solidFill>
              </a:rPr>
              <a:t>5</a:t>
            </a:r>
            <a:r>
              <a:rPr lang="el-GR" sz="2800" smtClean="0">
                <a:solidFill>
                  <a:srgbClr val="5075BC"/>
                </a:solidFill>
              </a:rPr>
              <a:t>:</a:t>
            </a:r>
            <a:r>
              <a:rPr lang="en-US" sz="2800" dirty="0" smtClean="0">
                <a:solidFill>
                  <a:srgbClr val="5075BC"/>
                </a:solidFill>
              </a:rPr>
              <a:t> </a:t>
            </a:r>
            <a:r>
              <a:rPr lang="el-GR" sz="2800" dirty="0" smtClean="0"/>
              <a:t>Παραγοντικός σχεδιασμός</a:t>
            </a:r>
            <a:endParaRPr lang="el-GR" dirty="0" smtClean="0"/>
          </a:p>
          <a:p>
            <a:r>
              <a:rPr lang="el-GR" dirty="0" smtClean="0"/>
              <a:t> </a:t>
            </a:r>
            <a:endParaRPr lang="el-GR" sz="2800" dirty="0" smtClean="0"/>
          </a:p>
          <a:p>
            <a:r>
              <a:rPr lang="el-GR" sz="2400" dirty="0" err="1" smtClean="0"/>
              <a:t>Κουππάρης</a:t>
            </a:r>
            <a:r>
              <a:rPr lang="el-GR" sz="2400" dirty="0" smtClean="0"/>
              <a:t> Μιχαήλ </a:t>
            </a:r>
          </a:p>
          <a:p>
            <a:r>
              <a:rPr lang="el-GR" sz="2400" dirty="0" smtClean="0"/>
              <a:t>Τμήμα Χημείας</a:t>
            </a:r>
          </a:p>
          <a:p>
            <a:r>
              <a:rPr lang="el-GR" sz="2400" dirty="0" smtClean="0"/>
              <a:t>Εργαστήριο Αναλυτικής Χημείας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3200" dirty="0"/>
              <a:t>ΜΕΡΙΚΟΣ ΠΑΡΑΓΟΝΤΙΚΟΣ ΣΧΕΔΙΑΣΜΟΣ ΔΥΟ ΕΠΙΠΕΔΩΝ ΓΙΑ 3 ΠΑΡΑΜΕΤΡΟΥΣ (1)</a:t>
            </a:r>
            <a:endParaRPr lang="en-GB" altLang="el-GR" sz="3200" dirty="0"/>
          </a:p>
        </p:txBody>
      </p:sp>
      <p:graphicFrame>
        <p:nvGraphicFramePr>
          <p:cNvPr id="11455" name="Group 19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782921"/>
              </p:ext>
            </p:extLst>
          </p:nvPr>
        </p:nvGraphicFramePr>
        <p:xfrm>
          <a:off x="971550" y="1989138"/>
          <a:ext cx="7128842" cy="2886076"/>
        </p:xfrm>
        <a:graphic>
          <a:graphicData uri="http://schemas.openxmlformats.org/drawingml/2006/table">
            <a:tbl>
              <a:tblPr/>
              <a:tblGrid>
                <a:gridCol w="1425101"/>
                <a:gridCol w="1426770"/>
                <a:gridCol w="1425101"/>
                <a:gridCol w="1426769"/>
                <a:gridCol w="1425101"/>
              </a:tblGrid>
              <a:tr h="317500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altLang="el-G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Πείραμα</a:t>
                      </a:r>
                      <a:endParaRPr kumimoji="0" lang="el-GR" altLang="el-G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Παράμετρος</a:t>
                      </a:r>
                      <a:endParaRPr kumimoji="0" lang="el-GR" altLang="el-G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Μέτρηση</a:t>
                      </a:r>
                      <a:endParaRPr kumimoji="0" lang="el-GR" altLang="el-G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Α</a:t>
                      </a:r>
                      <a:endParaRPr kumimoji="0" lang="el-GR" altLang="el-G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Β</a:t>
                      </a:r>
                      <a:endParaRPr kumimoji="0" lang="el-GR" altLang="el-G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US" altLang="el-G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190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endParaRPr kumimoji="0" lang="en-US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kumimoji="0" lang="en-US" altLang="el-GR" sz="24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endParaRPr kumimoji="0" lang="en-US" alt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kumimoji="0" lang="en-US" altLang="el-GR" sz="24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kumimoji="0" lang="en-US" altLang="el-GR" sz="24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</a:t>
                      </a:r>
                      <a:endParaRPr kumimoji="0" lang="en-US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kumimoji="0" lang="en-US" altLang="el-GR" sz="24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</a:t>
                      </a:r>
                      <a:endParaRPr kumimoji="0" lang="en-US" alt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449" name="Rectangle 185"/>
          <p:cNvSpPr>
            <a:spLocks noChangeArrowheads="1"/>
          </p:cNvSpPr>
          <p:nvPr/>
        </p:nvSpPr>
        <p:spPr bwMode="auto">
          <a:xfrm>
            <a:off x="0" y="43894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5055031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3200" dirty="0"/>
              <a:t>ΜΕΡΙΚΟΣ ΠΑΡΑΓΟΝΤΙΚΟΣ ΣΧΕΔΙΑΣΜΟΣ ΔΥΟ ΕΠΙΠΕΔΩΝ ΓΙΑ 3 ΠΑΡΑΜΕΤΡΟΥΣ (2)</a:t>
            </a:r>
            <a:endParaRPr lang="en-GB" altLang="el-GR" sz="3200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el-GR" altLang="el-GR" dirty="0"/>
              <a:t>Για τη μελέτη 3 παραμέτρων (</a:t>
            </a:r>
            <a:r>
              <a:rPr lang="en-US" altLang="el-GR" dirty="0"/>
              <a:t>A</a:t>
            </a:r>
            <a:r>
              <a:rPr lang="el-GR" altLang="el-GR" dirty="0"/>
              <a:t>, </a:t>
            </a:r>
            <a:r>
              <a:rPr lang="en-US" altLang="el-GR" dirty="0"/>
              <a:t>B</a:t>
            </a:r>
            <a:r>
              <a:rPr lang="el-GR" altLang="el-GR" dirty="0"/>
              <a:t>, </a:t>
            </a:r>
            <a:r>
              <a:rPr lang="en-US" altLang="el-GR" dirty="0"/>
              <a:t>C</a:t>
            </a:r>
            <a:r>
              <a:rPr lang="el-GR" altLang="el-GR" dirty="0"/>
              <a:t>) απαιτούνται 3+1 = 4 πειράματα.</a:t>
            </a:r>
          </a:p>
          <a:p>
            <a:r>
              <a:rPr lang="el-GR" altLang="el-GR" dirty="0"/>
              <a:t>Στο 1ο πείραμα και οι 3 παράμετροι έχουν την κανονική τιμή (+).</a:t>
            </a:r>
          </a:p>
          <a:p>
            <a:r>
              <a:rPr lang="el-GR" altLang="el-GR" dirty="0"/>
              <a:t> Στα υπόλοιπα πειράματα κάποια(-</a:t>
            </a:r>
            <a:r>
              <a:rPr lang="el-GR" altLang="el-GR" dirty="0" err="1"/>
              <a:t>ες</a:t>
            </a:r>
            <a:r>
              <a:rPr lang="el-GR" altLang="el-GR" dirty="0"/>
              <a:t>) παράμετροι έχουν την κανονική τιμή και οι υπόλοιπες την ακραία τιμή (-).</a:t>
            </a:r>
          </a:p>
        </p:txBody>
      </p:sp>
    </p:spTree>
    <p:extLst>
      <p:ext uri="{BB962C8B-B14F-4D97-AF65-F5344CB8AC3E}">
        <p14:creationId xmlns:p14="http://schemas.microsoft.com/office/powerpoint/2010/main" val="9567437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3200" dirty="0"/>
              <a:t>ΜΕΡΙΚΟΣ ΠΑΡΑΓΟΝΤΙΚΟΣ ΣΧΕΔΙΑΣΜΟΣ ΔΥΟ ΕΠΙΠΕΔΩΝ ΓΙΑ 3 ΠΑΡΑΜΕΤΡΟΥΣ (</a:t>
            </a:r>
            <a:r>
              <a:rPr lang="en-GB" altLang="el-GR" sz="3200" dirty="0"/>
              <a:t>3</a:t>
            </a:r>
            <a:r>
              <a:rPr lang="el-GR" altLang="el-GR" sz="3200" dirty="0"/>
              <a:t>)</a:t>
            </a:r>
            <a:endParaRPr lang="en-GB" altLang="el-GR" sz="3200" dirty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el-GR" altLang="el-GR" dirty="0"/>
              <a:t>Έτσι στα πειράματα κάθε παράμετρος εξετάζεται 2 φορές σε κανονική τιμή (+) και </a:t>
            </a:r>
            <a:r>
              <a:rPr lang="el-GR" altLang="el-GR" dirty="0" smtClean="0"/>
              <a:t>δυο </a:t>
            </a:r>
            <a:r>
              <a:rPr lang="el-GR" altLang="el-GR" dirty="0"/>
              <a:t>φορές σε ακραία τιμή (-).</a:t>
            </a:r>
          </a:p>
          <a:p>
            <a:r>
              <a:rPr lang="el-GR" altLang="el-GR" dirty="0"/>
              <a:t>Ως μέτρηση </a:t>
            </a:r>
            <a:r>
              <a:rPr lang="en-US" altLang="el-GR" dirty="0"/>
              <a:t>Y</a:t>
            </a:r>
            <a:r>
              <a:rPr lang="en-US" altLang="el-GR" baseline="-25000" dirty="0"/>
              <a:t>i</a:t>
            </a:r>
            <a:r>
              <a:rPr lang="en-US" altLang="el-GR" dirty="0"/>
              <a:t> </a:t>
            </a:r>
            <a:r>
              <a:rPr lang="el-GR" altLang="el-GR" dirty="0"/>
              <a:t>σε κάθε πείραμα λαμβάνεται η συγκέντρωση του αναλυόμενου  δείγματος ή  η ανάκτηση της μεθόδου από ενισχυμένα ή συνθετικά δείγματα.</a:t>
            </a:r>
            <a:endParaRPr lang="en-GB" altLang="el-GR" dirty="0"/>
          </a:p>
        </p:txBody>
      </p:sp>
    </p:spTree>
    <p:extLst>
      <p:ext uri="{BB962C8B-B14F-4D97-AF65-F5344CB8AC3E}">
        <p14:creationId xmlns:p14="http://schemas.microsoft.com/office/powerpoint/2010/main" val="4008044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3200" dirty="0"/>
              <a:t>ΜΕΡΙΚΟΣ ΠΑΡΑΓΟΝΤΙΚΟΣ ΣΧΕΔΙΑΣΜΟΣ ΔΥΟ ΕΠΙΠΕΔΩΝ ΓΙΑ 3 ΠΑΡΑΜΕΤΡΟΥΣ (</a:t>
            </a:r>
            <a:r>
              <a:rPr lang="en-GB" altLang="el-GR" sz="3200" dirty="0"/>
              <a:t>4</a:t>
            </a:r>
            <a:r>
              <a:rPr lang="el-GR" altLang="el-GR" sz="3200" dirty="0"/>
              <a:t>)</a:t>
            </a:r>
            <a:endParaRPr lang="en-GB" altLang="el-GR" sz="3200" dirty="0"/>
          </a:p>
        </p:txBody>
      </p:sp>
      <p:sp>
        <p:nvSpPr>
          <p:cNvPr id="17413" name="Rectangle 5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800" dirty="0"/>
              <a:t>Για τη μελέτη της επίδρασης της μεταβολής μιας παραμέτρου, έστω της Α, από την κανονική τιμή (+) στην ακραία τιμή (-) συγκρίνονται οι μέσοι όροι των μετρήσεων που πάρθηκαν στα δύο επίπεδα, δηλαδή:</a:t>
            </a:r>
            <a:endParaRPr lang="en-GB" altLang="el-GR" sz="2800" dirty="0"/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174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058462"/>
              </p:ext>
            </p:extLst>
          </p:nvPr>
        </p:nvGraphicFramePr>
        <p:xfrm>
          <a:off x="2647298" y="3933056"/>
          <a:ext cx="3849404" cy="10967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2" name="Equation" r:id="rId3" imgW="1434477" imgH="406224" progId="Equation.3">
                  <p:embed/>
                </p:oleObj>
              </mc:Choice>
              <mc:Fallback>
                <p:oleObj name="Equation" r:id="rId3" imgW="1434477" imgH="4062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7298" y="3933056"/>
                        <a:ext cx="3849404" cy="109672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383833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3200" dirty="0"/>
              <a:t>ΜΕΡΙΚΟΣ ΠΑΡΑΓΟΝΤΙΚΟΣ ΣΧΕΔΙΑΣΜΟΣ ΔΥΟ ΕΠΙΠΕΔΩΝ ΓΙΑ 3 ΠΑΡΑΜΕΤΡΟΥΣ (</a:t>
            </a:r>
            <a:r>
              <a:rPr lang="en-GB" altLang="el-GR" sz="3200" dirty="0"/>
              <a:t>5</a:t>
            </a:r>
            <a:r>
              <a:rPr lang="el-GR" altLang="el-GR" sz="3200" dirty="0"/>
              <a:t>)</a:t>
            </a:r>
            <a:endParaRPr lang="en-GB" altLang="el-GR" sz="32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el-GR" altLang="el-GR" dirty="0"/>
              <a:t>Έτσι για κάθε παράμετρο που εξετάζεται </a:t>
            </a:r>
            <a:r>
              <a:rPr lang="en-US" altLang="el-GR" dirty="0"/>
              <a:t>A</a:t>
            </a:r>
            <a:r>
              <a:rPr lang="el-GR" altLang="el-GR" dirty="0"/>
              <a:t>, </a:t>
            </a:r>
            <a:r>
              <a:rPr lang="en-US" altLang="el-GR" dirty="0"/>
              <a:t>B</a:t>
            </a:r>
            <a:r>
              <a:rPr lang="el-GR" altLang="el-GR" dirty="0"/>
              <a:t>, </a:t>
            </a:r>
            <a:r>
              <a:rPr lang="en-US" altLang="el-GR" dirty="0"/>
              <a:t>C</a:t>
            </a:r>
            <a:r>
              <a:rPr lang="el-GR" altLang="el-GR" dirty="0"/>
              <a:t> χωρίζονται τα αποτελέσματα σε 2 ομάδες.</a:t>
            </a:r>
            <a:endParaRPr lang="en-GB" altLang="el-GR" dirty="0"/>
          </a:p>
          <a:p>
            <a:r>
              <a:rPr lang="el-GR" altLang="el-GR" dirty="0"/>
              <a:t> Η μια ομάδα αφορά τα αποτελέσματα που πάρθηκαν με την κανονική τιμή (+) της παραμέτρου και άλλη με την ακραία </a:t>
            </a:r>
            <a:r>
              <a:rPr lang="el-GR" altLang="el-GR" dirty="0" smtClean="0"/>
              <a:t>τιμή (-).</a:t>
            </a:r>
            <a:endParaRPr lang="en-GB" altLang="el-GR" dirty="0"/>
          </a:p>
          <a:p>
            <a:pPr>
              <a:buFontTx/>
              <a:buNone/>
            </a:pPr>
            <a:endParaRPr lang="en-GB" altLang="el-GR" dirty="0"/>
          </a:p>
        </p:txBody>
      </p:sp>
    </p:spTree>
    <p:extLst>
      <p:ext uri="{BB962C8B-B14F-4D97-AF65-F5344CB8AC3E}">
        <p14:creationId xmlns:p14="http://schemas.microsoft.com/office/powerpoint/2010/main" val="1594411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3200" dirty="0"/>
              <a:t>ΜΕΡΙΚΟΣ ΠΑΡΑΓΟΝΤΙΚΟΣ ΣΧΕΔΙΑΣΜΟΣ ΔΥΟ ΕΠΙΠΕΔΩΝ ΓΙΑ 3 ΠΑΡΑΜΕΤΡΟΥΣ (</a:t>
            </a:r>
            <a:r>
              <a:rPr lang="en-GB" altLang="el-GR" sz="3200" dirty="0"/>
              <a:t>6</a:t>
            </a:r>
            <a:r>
              <a:rPr lang="el-GR" altLang="el-GR" sz="3200" dirty="0"/>
              <a:t>)</a:t>
            </a:r>
            <a:endParaRPr lang="en-GB" altLang="el-GR" sz="3200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el-GR" altLang="el-GR" sz="2800" dirty="0"/>
              <a:t> Σε κάθε ομάδα οι άλλες παράμετροι βρίσκονται μια φορά στην (+) και μια φορά στην (-) τιμή και όταν αφαιρούνται οι μέσοι όροι των ομάδων των μετρήσεων η επίδραση της μεταβολής των άλλων παραμέτρων αναιρείται.</a:t>
            </a:r>
            <a:endParaRPr lang="en-GB" altLang="el-GR" sz="2800" dirty="0"/>
          </a:p>
          <a:p>
            <a:r>
              <a:rPr lang="el-GR" altLang="el-GR" sz="2800" dirty="0"/>
              <a:t> Αυτό προϋποθέτει μη αλληλεπίδραση των παραμέτρων μεταξύ τους, αλλά επειδή οι σκοπούμενες μεταβολές είναι μικρές αυτό γενικά ισχύει.</a:t>
            </a:r>
            <a:endParaRPr lang="en-GB" altLang="el-GR" sz="2800" dirty="0"/>
          </a:p>
        </p:txBody>
      </p:sp>
    </p:spTree>
    <p:extLst>
      <p:ext uri="{BB962C8B-B14F-4D97-AF65-F5344CB8AC3E}">
        <p14:creationId xmlns:p14="http://schemas.microsoft.com/office/powerpoint/2010/main" val="3491431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3200" dirty="0"/>
              <a:t>ΜΕΡΙΚΟΣ ΠΑΡΑΓΟΝΤΙΚΟΣ ΣΧΕΔΙΑΣΜΟΣ ΔΥΟ ΕΠΙΠΕΔΩΝ ΓΙΑ 3 ΠΑΡΑΜΕΤΡΟΥΣ (</a:t>
            </a:r>
            <a:r>
              <a:rPr lang="en-GB" altLang="el-GR" sz="3200" dirty="0"/>
              <a:t>7</a:t>
            </a:r>
            <a:r>
              <a:rPr lang="el-GR" altLang="el-GR" sz="3200" dirty="0"/>
              <a:t>)</a:t>
            </a:r>
            <a:endParaRPr lang="en-GB" altLang="el-GR" sz="3200" dirty="0"/>
          </a:p>
        </p:txBody>
      </p:sp>
      <p:sp>
        <p:nvSpPr>
          <p:cNvPr id="20485" name="Rectangle 5"/>
          <p:cNvSpPr>
            <a:spLocks noGrp="1" noChangeArrowheads="1"/>
          </p:cNvSpPr>
          <p:nvPr>
            <p:ph idx="1"/>
          </p:nvPr>
        </p:nvSpPr>
        <p:spPr>
          <a:xfrm>
            <a:off x="464156" y="1556792"/>
            <a:ext cx="8229600" cy="4931048"/>
          </a:xfr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altLang="el-GR" sz="2400" dirty="0"/>
              <a:t>Οι υπολογιζόμενες διαφορές </a:t>
            </a:r>
            <a:r>
              <a:rPr lang="en-US" altLang="el-GR" sz="2400" dirty="0"/>
              <a:t>D</a:t>
            </a:r>
            <a:r>
              <a:rPr lang="en-US" altLang="el-GR" sz="2400" baseline="-25000" dirty="0"/>
              <a:t>i</a:t>
            </a:r>
            <a:r>
              <a:rPr lang="en-US" altLang="el-GR" sz="2400" dirty="0"/>
              <a:t> </a:t>
            </a:r>
            <a:r>
              <a:rPr lang="el-GR" altLang="el-GR" sz="2400" dirty="0"/>
              <a:t>αξιολογούνται ως προς τη σημαντικότητά τους σε σχέση με το πειραματικό σφάλμα που υπολογίζεται από πολλαπλές μετρήσεις με όλες τις παραμέτρους σε κανονικές συνθήκες.</a:t>
            </a:r>
            <a:endParaRPr lang="en-GB" altLang="el-GR" sz="2400" dirty="0"/>
          </a:p>
          <a:p>
            <a:pPr>
              <a:lnSpc>
                <a:spcPct val="80000"/>
              </a:lnSpc>
            </a:pPr>
            <a:r>
              <a:rPr lang="el-GR" altLang="el-GR" sz="2400" dirty="0"/>
              <a:t> Στην πράξη χρησιμοποιείται η τυπική απόκλιση της μεθόδου που προσδιορίσθηκε για την </a:t>
            </a:r>
            <a:r>
              <a:rPr lang="el-GR" altLang="el-GR" sz="2400" dirty="0" err="1"/>
              <a:t>επαναληψιμότητα</a:t>
            </a:r>
            <a:r>
              <a:rPr lang="el-GR" altLang="el-GR" sz="2400" dirty="0"/>
              <a:t> </a:t>
            </a:r>
            <a:r>
              <a:rPr lang="en-US" altLang="el-GR" sz="2400" dirty="0" err="1"/>
              <a:t>S</a:t>
            </a:r>
            <a:r>
              <a:rPr lang="en-US" altLang="el-GR" sz="2400" baseline="-25000" dirty="0" err="1"/>
              <a:t>r</a:t>
            </a:r>
            <a:r>
              <a:rPr lang="en-US" altLang="el-GR" sz="2400" dirty="0"/>
              <a:t> </a:t>
            </a:r>
            <a:r>
              <a:rPr lang="el-GR" altLang="el-GR" sz="2400" dirty="0"/>
              <a:t>κατά την επικύρωση.</a:t>
            </a:r>
            <a:endParaRPr lang="en-GB" altLang="el-GR" sz="2400" dirty="0"/>
          </a:p>
          <a:p>
            <a:pPr>
              <a:lnSpc>
                <a:spcPct val="80000"/>
              </a:lnSpc>
            </a:pPr>
            <a:r>
              <a:rPr lang="el-GR" altLang="el-GR" sz="2400" dirty="0"/>
              <a:t> </a:t>
            </a:r>
            <a:r>
              <a:rPr lang="en-US" altLang="el-GR" sz="2400" dirty="0"/>
              <a:t>H </a:t>
            </a:r>
            <a:r>
              <a:rPr lang="el-GR" altLang="el-GR" sz="2400" dirty="0"/>
              <a:t>τυπική απόκλιση του μέσου όρου των 2 μετρήσεων της ομάδας θα ισούται με </a:t>
            </a:r>
            <a:r>
              <a:rPr lang="en-US" altLang="el-GR" sz="2400" dirty="0" err="1"/>
              <a:t>S</a:t>
            </a:r>
            <a:r>
              <a:rPr lang="en-US" altLang="el-GR" sz="2400" baseline="-25000" dirty="0" err="1"/>
              <a:t>r</a:t>
            </a:r>
            <a:r>
              <a:rPr lang="el-GR" altLang="el-GR" sz="2400" dirty="0"/>
              <a:t>/√2 και η τυπική απόκλιση </a:t>
            </a:r>
            <a:r>
              <a:rPr lang="en-US" altLang="el-GR" sz="2400" dirty="0"/>
              <a:t>S</a:t>
            </a:r>
            <a:r>
              <a:rPr lang="en-US" altLang="el-GR" sz="2400" baseline="-25000" dirty="0"/>
              <a:t>D</a:t>
            </a:r>
            <a:r>
              <a:rPr lang="en-US" altLang="el-GR" sz="2400" dirty="0"/>
              <a:t> </a:t>
            </a:r>
            <a:r>
              <a:rPr lang="el-GR" altLang="el-GR" sz="2400" dirty="0"/>
              <a:t> των δύο μέσων όρων θα είναι: </a:t>
            </a:r>
            <a:endParaRPr lang="en-GB" altLang="el-GR" sz="2400" dirty="0"/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2048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6931256"/>
              </p:ext>
            </p:extLst>
          </p:nvPr>
        </p:nvGraphicFramePr>
        <p:xfrm>
          <a:off x="3212716" y="4869160"/>
          <a:ext cx="2718568" cy="125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7" name="Equation" r:id="rId3" imgW="1079032" imgH="495085" progId="Equation.3">
                  <p:embed/>
                </p:oleObj>
              </mc:Choice>
              <mc:Fallback>
                <p:oleObj name="Equation" r:id="rId3" imgW="1079032" imgH="49508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2716" y="4869160"/>
                        <a:ext cx="2718568" cy="1251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238726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3200" dirty="0"/>
              <a:t>ΜΕΡΙΚΟΣ ΠΑΡΑΓΟΝΤΙΚΟΣ ΣΧΕΔΙΑΣΜΟΣ ΔΥΟ ΕΠΙΠΕΔΩΝ ΓΙΑ 3 ΠΑΡΑΜΕΤΡΟΥΣ (</a:t>
            </a:r>
            <a:r>
              <a:rPr lang="en-GB" altLang="el-GR" sz="3200" dirty="0"/>
              <a:t>8</a:t>
            </a:r>
            <a:r>
              <a:rPr lang="el-GR" altLang="el-GR" sz="3200" dirty="0"/>
              <a:t>)</a:t>
            </a:r>
            <a:endParaRPr lang="en-GB" altLang="el-GR" sz="3200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800" dirty="0"/>
              <a:t>Μια διαφορά </a:t>
            </a:r>
            <a:r>
              <a:rPr lang="en-US" altLang="el-GR" sz="2800" dirty="0"/>
              <a:t>Di </a:t>
            </a:r>
            <a:r>
              <a:rPr lang="el-GR" altLang="el-GR" sz="2800" dirty="0"/>
              <a:t> δεν είναι σημαντική και επομένως η αντίστοιχη παράμετρος δεν επηρεάζει τη μέθοδο όταν: </a:t>
            </a:r>
            <a:endParaRPr lang="en-US" altLang="el-GR" sz="2800" dirty="0"/>
          </a:p>
          <a:p>
            <a:pPr marL="0" indent="0">
              <a:lnSpc>
                <a:spcPct val="90000"/>
              </a:lnSpc>
              <a:buNone/>
            </a:pPr>
            <a:r>
              <a:rPr lang="en-US" altLang="el-GR" sz="2800" dirty="0" smtClean="0"/>
              <a:t>	D</a:t>
            </a:r>
            <a:r>
              <a:rPr lang="en-US" altLang="el-GR" sz="2800" baseline="-25000" dirty="0" smtClean="0"/>
              <a:t>i</a:t>
            </a:r>
            <a:r>
              <a:rPr lang="en-US" altLang="el-GR" sz="2800" dirty="0" smtClean="0"/>
              <a:t> </a:t>
            </a:r>
            <a:r>
              <a:rPr lang="en-US" altLang="el-GR" sz="2800" dirty="0"/>
              <a:t>&lt; √2S</a:t>
            </a:r>
            <a:r>
              <a:rPr lang="en-US" altLang="el-GR" sz="2800" baseline="-25000" dirty="0"/>
              <a:t>D</a:t>
            </a:r>
            <a:r>
              <a:rPr lang="en-US" altLang="el-GR" sz="2800" dirty="0"/>
              <a:t>  = √2S</a:t>
            </a:r>
            <a:r>
              <a:rPr lang="en-US" altLang="el-GR" sz="2800" baseline="-25000" dirty="0"/>
              <a:t>r</a:t>
            </a:r>
            <a:endParaRPr lang="el-GR" altLang="el-GR" sz="2800" baseline="-25000" dirty="0"/>
          </a:p>
          <a:p>
            <a:pPr>
              <a:lnSpc>
                <a:spcPct val="90000"/>
              </a:lnSpc>
            </a:pPr>
            <a:r>
              <a:rPr lang="el-GR" altLang="el-GR" sz="2800" dirty="0"/>
              <a:t>Στα πραγματικά πειράματα, εάν μια παράμετρος είναι σημαντική και επηρεάζει τη μέθοδο, είτε γίνεται προσπάθεια να </a:t>
            </a:r>
            <a:r>
              <a:rPr lang="el-GR" altLang="el-GR" sz="2800" dirty="0" smtClean="0"/>
              <a:t>εξαλειφθεί </a:t>
            </a:r>
            <a:r>
              <a:rPr lang="el-GR" altLang="el-GR" sz="2800" dirty="0"/>
              <a:t>αυτή η επίδραση, ή επειδή αυτό είναι συνήθως αδύνατο, το πρωτόκολλο της μεθόδου πρέπει να αναφέρει σαφώς τα όρια ανοχής για τη δεδομένη παράμετρο.</a:t>
            </a:r>
            <a:endParaRPr lang="en-GB" altLang="el-GR" sz="2800" dirty="0"/>
          </a:p>
        </p:txBody>
      </p:sp>
    </p:spTree>
    <p:extLst>
      <p:ext uri="{BB962C8B-B14F-4D97-AF65-F5344CB8AC3E}">
        <p14:creationId xmlns:p14="http://schemas.microsoft.com/office/powerpoint/2010/main" val="28243202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3200" dirty="0"/>
              <a:t>ΜΕΡΙΚΟΣ ΠΑΡΑΓΟΝΤΙΚΟΣ ΣΧΕΔΙΑΣΜΟΣ ΔΥΟ ΕΠΙΠΕΔΩΝ </a:t>
            </a:r>
            <a:endParaRPr lang="en-GB" altLang="el-GR" sz="3200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800" dirty="0"/>
              <a:t>Με τη μεθοδολογία αυτή μπορούν να  σχεδιασθούν πειράματα για περιττό αριθμό παραμέτρων 3, 5, 7 </a:t>
            </a:r>
            <a:r>
              <a:rPr lang="el-GR" altLang="el-GR" sz="2800" dirty="0" err="1" smtClean="0"/>
              <a:t>κλπ</a:t>
            </a:r>
            <a:r>
              <a:rPr lang="el-GR" altLang="el-GR" sz="2800" dirty="0" smtClean="0"/>
              <a:t> </a:t>
            </a:r>
            <a:r>
              <a:rPr lang="el-GR" altLang="el-GR" sz="2800" dirty="0"/>
              <a:t>με αριθμό πειραμάτων 3+1, 5+1, 7+1 κλπ. έτσι, ώστε να συγκρίνονται οι μέσοι όροι δύο ομάδων με ίδιο αριθμό πειραμάτων.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Στην περίπτωση ζυγού αριθμού παραμέτρων, π.χ. 4, 6, 8 </a:t>
            </a:r>
            <a:r>
              <a:rPr lang="el-GR" altLang="el-GR" sz="2800" dirty="0" err="1"/>
              <a:t>κλπ</a:t>
            </a:r>
            <a:r>
              <a:rPr lang="el-GR" altLang="el-GR" sz="2800" dirty="0"/>
              <a:t>, ακολουθείται η ίδια μεθοδολογία χρησιμοποιώντας μια επιπλέον παράμετρο “</a:t>
            </a:r>
            <a:r>
              <a:rPr lang="en-US" altLang="el-GR" sz="2800" dirty="0">
                <a:solidFill>
                  <a:srgbClr val="FF0066"/>
                </a:solidFill>
              </a:rPr>
              <a:t>dummy parameter</a:t>
            </a:r>
            <a:r>
              <a:rPr lang="el-GR" altLang="el-GR" sz="2800" dirty="0"/>
              <a:t>” και εκτελώντας 4+2, 6+2, 8+2 πειράματα.</a:t>
            </a:r>
          </a:p>
        </p:txBody>
      </p:sp>
    </p:spTree>
    <p:extLst>
      <p:ext uri="{BB962C8B-B14F-4D97-AF65-F5344CB8AC3E}">
        <p14:creationId xmlns:p14="http://schemas.microsoft.com/office/powerpoint/2010/main" val="34933072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3200" dirty="0"/>
              <a:t>ΜΕΡΙΚΟΣ ΠΑΡΑΓΟΝΤΙΚΟΣ ΣΧΕΔΙΑΣΜΟΣ ΔΥΟ ΕΠΙΠΕΔΩΝ ΓΙΑ 6 ΠΑΡΑΜΕΤΡΟΥΣ</a:t>
            </a:r>
            <a:endParaRPr lang="en-GB" altLang="el-GR" sz="3200" dirty="0"/>
          </a:p>
        </p:txBody>
      </p:sp>
      <p:graphicFrame>
        <p:nvGraphicFramePr>
          <p:cNvPr id="25222" name="Group 64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6261342"/>
              </p:ext>
            </p:extLst>
          </p:nvPr>
        </p:nvGraphicFramePr>
        <p:xfrm>
          <a:off x="463550" y="1557338"/>
          <a:ext cx="8229600" cy="4525967"/>
        </p:xfrm>
        <a:graphic>
          <a:graphicData uri="http://schemas.openxmlformats.org/drawingml/2006/table">
            <a:tbl>
              <a:tblPr/>
              <a:tblGrid>
                <a:gridCol w="1150937"/>
                <a:gridCol w="1039813"/>
                <a:gridCol w="1135062"/>
                <a:gridCol w="952500"/>
                <a:gridCol w="954088"/>
                <a:gridCol w="954087"/>
                <a:gridCol w="796925"/>
                <a:gridCol w="1246188"/>
              </a:tblGrid>
              <a:tr h="452438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Πείραμα</a:t>
                      </a:r>
                      <a:endParaRPr kumimoji="0" lang="el-GR" alt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Παράμετρος</a:t>
                      </a:r>
                      <a:endParaRPr kumimoji="0" lang="el-GR" alt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Μέτρηση</a:t>
                      </a:r>
                      <a:endParaRPr kumimoji="0" lang="el-GR" alt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Α</a:t>
                      </a:r>
                      <a:endParaRPr kumimoji="0" lang="el-GR" altLang="el-G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B</a:t>
                      </a:r>
                      <a:endParaRPr kumimoji="0" lang="en-US" alt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US" alt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D</a:t>
                      </a:r>
                      <a:endParaRPr kumimoji="0" lang="en-US" alt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E</a:t>
                      </a:r>
                      <a:endParaRPr kumimoji="0" lang="en-US" alt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F</a:t>
                      </a:r>
                      <a:endParaRPr kumimoji="0" lang="en-US" alt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452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kumimoji="0" lang="en-US" altLang="el-GR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kumimoji="0" lang="en-US" altLang="el-GR" sz="20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kumimoji="0" lang="en-US" altLang="el-GR" sz="20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kumimoji="0" lang="en-US" altLang="el-GR" sz="20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</a:t>
                      </a:r>
                      <a:endParaRPr kumimoji="0" lang="en-US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kumimoji="0" lang="en-US" altLang="el-GR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6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kumimoji="0" lang="en-US" altLang="el-GR" sz="20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6</a:t>
                      </a:r>
                      <a:endParaRPr kumimoji="0" lang="en-US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kumimoji="0" lang="en-US" altLang="el-GR" sz="20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endParaRPr kumimoji="0" lang="en-US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8</a:t>
                      </a:r>
                      <a:endParaRPr kumimoji="0" lang="en-US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kumimoji="0" lang="en-US" altLang="el-GR" sz="20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8</a:t>
                      </a:r>
                      <a:endParaRPr kumimoji="0" lang="en-US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3994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4000" dirty="0"/>
              <a:t>ΕΙΣΑΓΩΓΗ (1)</a:t>
            </a:r>
            <a:endParaRPr lang="en-GB" altLang="el-GR" sz="40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altLang="el-GR" sz="2800" dirty="0"/>
              <a:t>Μείωση αξιοπιστίας μιας μεθόδου σε βάθος χρόνου λόγω ευαισθησίας της σε </a:t>
            </a:r>
            <a:r>
              <a:rPr lang="el-GR" altLang="el-GR" sz="2800" dirty="0" err="1"/>
              <a:t>μικρο</a:t>
            </a:r>
            <a:r>
              <a:rPr lang="el-GR" altLang="el-GR" sz="2800" dirty="0"/>
              <a:t>-αλλαγές των πειραματικών συνθηκών της διαδικασίας.</a:t>
            </a:r>
          </a:p>
          <a:p>
            <a:pPr>
              <a:lnSpc>
                <a:spcPct val="80000"/>
              </a:lnSpc>
            </a:pPr>
            <a:r>
              <a:rPr lang="el-GR" altLang="el-GR" sz="2800" dirty="0"/>
              <a:t> Μεταβολές:</a:t>
            </a:r>
          </a:p>
          <a:p>
            <a:pPr lvl="1">
              <a:lnSpc>
                <a:spcPct val="80000"/>
              </a:lnSpc>
            </a:pPr>
            <a:r>
              <a:rPr lang="el-GR" altLang="el-GR" sz="2400" dirty="0"/>
              <a:t>στη συγκέντρωση των αντιδραστηρίων,</a:t>
            </a:r>
          </a:p>
          <a:p>
            <a:pPr lvl="1">
              <a:lnSpc>
                <a:spcPct val="80000"/>
              </a:lnSpc>
            </a:pPr>
            <a:r>
              <a:rPr lang="el-GR" altLang="el-GR" sz="2400" dirty="0"/>
              <a:t> της ταχύτητας θέρμανσης, κλπ.</a:t>
            </a:r>
          </a:p>
          <a:p>
            <a:pPr>
              <a:lnSpc>
                <a:spcPct val="80000"/>
              </a:lnSpc>
            </a:pPr>
            <a:r>
              <a:rPr lang="el-GR" altLang="el-GR" sz="2800" dirty="0"/>
              <a:t>Αντί ελέγχου των νέων μεθόδων σε βάθος χρόνου, είναι προτιμότερο να αποκτηθεί μια ιδέα της αναμενόμενης αξιοπιστίας κατά το στάδιο της επικύρωσης / επαλήθευσης.</a:t>
            </a:r>
          </a:p>
          <a:p>
            <a:pPr>
              <a:lnSpc>
                <a:spcPct val="80000"/>
              </a:lnSpc>
            </a:pPr>
            <a:r>
              <a:rPr lang="el-GR" altLang="el-GR" sz="2800" dirty="0"/>
              <a:t> Αυτό μπορεί να επιτευχθεί με μέτρηση της ευαισθησίας της μεθόδου σε μικρές μεταβολές.</a:t>
            </a:r>
            <a:endParaRPr lang="en-GB" altLang="el-GR" sz="2800" dirty="0"/>
          </a:p>
        </p:txBody>
      </p:sp>
    </p:spTree>
    <p:extLst>
      <p:ext uri="{BB962C8B-B14F-4D97-AF65-F5344CB8AC3E}">
        <p14:creationId xmlns:p14="http://schemas.microsoft.com/office/powerpoint/2010/main" val="28083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2800" dirty="0"/>
              <a:t>ΜΕΡΙΚΟΣ ΠΑΡΑΓΟΝΤΙΚΟΣ ΣΧΕΔΙΑΣΜΟΣ 3 ΠΑΡΑΜΕΤΡΩΝ ΦΩΤΟΜΕΤΡΙΚΗΣ ΑΝΑΛΥΤΙΚΗΣ ΜΕΘΟΔΟΥ (1)</a:t>
            </a:r>
            <a:endParaRPr lang="en-GB" altLang="el-GR" sz="2800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dirty="0"/>
              <a:t>Κρίσιμες παράμετροι </a:t>
            </a:r>
            <a:r>
              <a:rPr lang="en-US" altLang="el-GR" dirty="0"/>
              <a:t>pH</a:t>
            </a:r>
            <a:r>
              <a:rPr lang="el-GR" altLang="el-GR" dirty="0"/>
              <a:t>, θερμοκρασία και συγκέντρωση αντιδραστηρίου.</a:t>
            </a:r>
          </a:p>
          <a:p>
            <a:pPr>
              <a:lnSpc>
                <a:spcPct val="90000"/>
              </a:lnSpc>
            </a:pPr>
            <a:r>
              <a:rPr lang="el-GR" altLang="el-GR" dirty="0">
                <a:solidFill>
                  <a:srgbClr val="FF0066"/>
                </a:solidFill>
              </a:rPr>
              <a:t>Παράμετρος </a:t>
            </a:r>
            <a:r>
              <a:rPr lang="el-GR" altLang="el-GR" dirty="0" smtClean="0">
                <a:solidFill>
                  <a:srgbClr val="FF0066"/>
                </a:solidFill>
              </a:rPr>
              <a:t>Α</a:t>
            </a:r>
            <a:r>
              <a:rPr lang="el-GR" altLang="el-GR" dirty="0" smtClean="0"/>
              <a:t>: </a:t>
            </a:r>
            <a:r>
              <a:rPr lang="en-US" altLang="el-GR" dirty="0" smtClean="0"/>
              <a:t>pH</a:t>
            </a:r>
            <a:endParaRPr lang="el-GR" altLang="el-GR" dirty="0"/>
          </a:p>
          <a:p>
            <a:pPr>
              <a:lnSpc>
                <a:spcPct val="90000"/>
              </a:lnSpc>
              <a:buFontTx/>
              <a:buNone/>
            </a:pPr>
            <a:r>
              <a:rPr lang="el-GR" altLang="el-GR" dirty="0"/>
              <a:t>		+ Επίπεδο: </a:t>
            </a:r>
            <a:r>
              <a:rPr lang="el-GR" altLang="el-GR" dirty="0" smtClean="0"/>
              <a:t>8,0		- </a:t>
            </a:r>
            <a:r>
              <a:rPr lang="el-GR" altLang="el-GR" dirty="0"/>
              <a:t>Επίπεδο: 8,5</a:t>
            </a:r>
          </a:p>
          <a:p>
            <a:pPr>
              <a:lnSpc>
                <a:spcPct val="90000"/>
              </a:lnSpc>
            </a:pPr>
            <a:r>
              <a:rPr lang="el-GR" altLang="el-GR" dirty="0">
                <a:solidFill>
                  <a:srgbClr val="FF0066"/>
                </a:solidFill>
              </a:rPr>
              <a:t>Παράμετρος </a:t>
            </a:r>
            <a:r>
              <a:rPr lang="el-GR" altLang="el-GR" dirty="0" smtClean="0">
                <a:solidFill>
                  <a:srgbClr val="FF0066"/>
                </a:solidFill>
              </a:rPr>
              <a:t>Β</a:t>
            </a:r>
            <a:r>
              <a:rPr lang="el-GR" altLang="el-GR" dirty="0" smtClean="0"/>
              <a:t>: Θερμοκρασία</a:t>
            </a:r>
            <a:r>
              <a:rPr lang="el-GR" altLang="el-GR" dirty="0"/>
              <a:t>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l-GR" altLang="el-GR" dirty="0"/>
              <a:t>   		+ Επίπεδο: 20 </a:t>
            </a:r>
            <a:r>
              <a:rPr lang="en-US" altLang="el-GR" dirty="0"/>
              <a:t>°</a:t>
            </a:r>
            <a:r>
              <a:rPr lang="en-US" altLang="el-GR" dirty="0" smtClean="0"/>
              <a:t>C</a:t>
            </a:r>
            <a:r>
              <a:rPr lang="el-GR" altLang="el-GR" dirty="0" smtClean="0"/>
              <a:t>	</a:t>
            </a:r>
            <a:r>
              <a:rPr lang="el-GR" altLang="el-GR" dirty="0"/>
              <a:t>	- Επίπεδο: 22 </a:t>
            </a:r>
            <a:r>
              <a:rPr lang="en-US" altLang="el-GR" dirty="0"/>
              <a:t>°C</a:t>
            </a:r>
            <a:endParaRPr lang="el-GR" altLang="el-GR" dirty="0"/>
          </a:p>
          <a:p>
            <a:pPr>
              <a:lnSpc>
                <a:spcPct val="90000"/>
              </a:lnSpc>
            </a:pPr>
            <a:r>
              <a:rPr lang="el-GR" altLang="el-GR" dirty="0">
                <a:solidFill>
                  <a:srgbClr val="FF0066"/>
                </a:solidFill>
              </a:rPr>
              <a:t>Παράμετρος </a:t>
            </a:r>
            <a:r>
              <a:rPr lang="en-US" altLang="el-GR" dirty="0">
                <a:solidFill>
                  <a:srgbClr val="FF0066"/>
                </a:solidFill>
              </a:rPr>
              <a:t>C</a:t>
            </a:r>
            <a:r>
              <a:rPr lang="el-GR" altLang="el-GR" dirty="0" smtClean="0"/>
              <a:t>: Συγκέντρωση</a:t>
            </a:r>
            <a:r>
              <a:rPr lang="el-GR" altLang="el-GR" dirty="0"/>
              <a:t>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l-GR" altLang="el-GR" dirty="0"/>
              <a:t>		+ Επίπεδο: 0,10 </a:t>
            </a:r>
            <a:r>
              <a:rPr lang="el-GR" altLang="el-GR" dirty="0" smtClean="0"/>
              <a:t>Μ	- </a:t>
            </a:r>
            <a:r>
              <a:rPr lang="el-GR" altLang="el-GR" dirty="0"/>
              <a:t>Επίπεδο: 0,12 Μ</a:t>
            </a:r>
          </a:p>
        </p:txBody>
      </p:sp>
    </p:spTree>
    <p:extLst>
      <p:ext uri="{BB962C8B-B14F-4D97-AF65-F5344CB8AC3E}">
        <p14:creationId xmlns:p14="http://schemas.microsoft.com/office/powerpoint/2010/main" val="322729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2800"/>
              <a:t>ΜΕΡΙΚΟΣ ΠΑΡΑΓΟΝΤΙΚΟΣ ΣΧΕΔΙΑΣΜΟΣ 3 ΠΑΡΑΜΕΤΡΩΝ ΦΩΤΟΜΕΤΡΙΚΗΣ ΑΝΑΛΥΤΙΚΗΣ ΜΕΘΟΔΟΥ (</a:t>
            </a:r>
            <a:r>
              <a:rPr lang="en-GB" altLang="el-GR" sz="2800"/>
              <a:t>2</a:t>
            </a:r>
            <a:r>
              <a:rPr lang="el-GR" altLang="el-GR" sz="2800"/>
              <a:t>)</a:t>
            </a:r>
            <a:endParaRPr lang="en-GB" altLang="el-GR" sz="2800"/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en-US" altLang="el-GR" dirty="0" err="1"/>
              <a:t>S</a:t>
            </a:r>
            <a:r>
              <a:rPr lang="en-US" altLang="el-GR" baseline="-25000" dirty="0" err="1"/>
              <a:t>r</a:t>
            </a:r>
            <a:r>
              <a:rPr lang="el-GR" altLang="el-GR" dirty="0"/>
              <a:t> (από πολλαπλές μετρήσεις απορρόφησης ενός δείγματος με κανονικές συνθήκες </a:t>
            </a:r>
            <a:r>
              <a:rPr lang="el-GR" altLang="el-GR" dirty="0" smtClean="0"/>
              <a:t>(+επίπεδο</a:t>
            </a:r>
            <a:r>
              <a:rPr lang="el-GR" altLang="el-GR" dirty="0"/>
              <a:t>) είναι 0,010.</a:t>
            </a:r>
          </a:p>
          <a:p>
            <a:r>
              <a:rPr lang="el-GR" altLang="el-GR" dirty="0"/>
              <a:t>Όταν │</a:t>
            </a:r>
            <a:r>
              <a:rPr lang="en-US" altLang="el-GR" dirty="0"/>
              <a:t>D</a:t>
            </a:r>
            <a:r>
              <a:rPr lang="el-GR" altLang="el-GR" dirty="0"/>
              <a:t>│είναι μεγαλύτερη από √2 </a:t>
            </a:r>
            <a:r>
              <a:rPr lang="en-US" altLang="el-GR" dirty="0" err="1"/>
              <a:t>S</a:t>
            </a:r>
            <a:r>
              <a:rPr lang="en-US" altLang="el-GR" baseline="-25000" dirty="0" err="1"/>
              <a:t>r</a:t>
            </a:r>
            <a:r>
              <a:rPr lang="en-US" altLang="el-GR" dirty="0"/>
              <a:t> </a:t>
            </a:r>
            <a:r>
              <a:rPr lang="el-GR" altLang="el-GR" dirty="0"/>
              <a:t>= 0,014, τότε η παράμετρος αυτή επηρεάζει σημαντικά το αποτέλεσμα.</a:t>
            </a:r>
            <a:endParaRPr lang="en-GB" altLang="el-GR" dirty="0"/>
          </a:p>
        </p:txBody>
      </p:sp>
    </p:spTree>
    <p:extLst>
      <p:ext uri="{BB962C8B-B14F-4D97-AF65-F5344CB8AC3E}">
        <p14:creationId xmlns:p14="http://schemas.microsoft.com/office/powerpoint/2010/main" val="14992424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2800" dirty="0"/>
              <a:t>ΜΕΡΙΚΟΣ ΠΑΡΑΓΟΝΤΙΚΟΣ ΣΧΕΔΙΑΣΜΟΣ 3 ΠΑΡΑΜΕΤΡΩΝ ΦΩΤΟΜΕΤΡΙΚΗΣ ΑΝΑΛΥΤΙΚΗΣ ΜΕΘΟΔΟΥ (</a:t>
            </a:r>
            <a:r>
              <a:rPr lang="en-GB" altLang="el-GR" sz="2800" dirty="0"/>
              <a:t>3</a:t>
            </a:r>
            <a:r>
              <a:rPr lang="el-GR" altLang="el-GR" sz="2800" dirty="0"/>
              <a:t>)</a:t>
            </a:r>
            <a:endParaRPr lang="en-GB" altLang="el-GR" sz="2800" dirty="0"/>
          </a:p>
        </p:txBody>
      </p:sp>
      <p:graphicFrame>
        <p:nvGraphicFramePr>
          <p:cNvPr id="29886" name="Group 19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2326724"/>
              </p:ext>
            </p:extLst>
          </p:nvPr>
        </p:nvGraphicFramePr>
        <p:xfrm>
          <a:off x="463550" y="1557338"/>
          <a:ext cx="8229600" cy="4525964"/>
        </p:xfrm>
        <a:graphic>
          <a:graphicData uri="http://schemas.openxmlformats.org/drawingml/2006/table">
            <a:tbl>
              <a:tblPr/>
              <a:tblGrid>
                <a:gridCol w="1223962"/>
                <a:gridCol w="1366838"/>
                <a:gridCol w="2017712"/>
                <a:gridCol w="1974850"/>
                <a:gridCol w="1646238"/>
              </a:tblGrid>
              <a:tr h="522288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Πείραμα</a:t>
                      </a:r>
                      <a:endParaRPr kumimoji="0" lang="el-GR" alt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Παράμετρος</a:t>
                      </a:r>
                      <a:endParaRPr kumimoji="0" lang="el-GR" alt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alt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Απορρόφηση</a:t>
                      </a:r>
                      <a:endParaRPr kumimoji="0" lang="el-GR" alt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Μέτρηση</a:t>
                      </a:r>
                      <a:endParaRPr kumimoji="0" lang="en-GB" alt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1135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Α</a:t>
                      </a:r>
                      <a:r>
                        <a:rPr kumimoji="0" lang="en-US" alt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(pH)</a:t>
                      </a:r>
                      <a:endParaRPr kumimoji="0" lang="en-GB" alt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+: 8,0</a:t>
                      </a:r>
                      <a:endParaRPr kumimoji="0" lang="en-GB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-: 8,5</a:t>
                      </a:r>
                      <a:endParaRPr kumimoji="0" lang="el-GR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B (</a:t>
                      </a:r>
                      <a:r>
                        <a:rPr kumimoji="0" lang="el-GR" alt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Θερμοκρασία)</a:t>
                      </a:r>
                      <a:endParaRPr kumimoji="0" lang="en-GB" alt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+: 20 </a:t>
                      </a:r>
                      <a:r>
                        <a:rPr kumimoji="0" lang="el-GR" altLang="el-GR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ο</a:t>
                      </a: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GB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-: 22 </a:t>
                      </a:r>
                      <a:r>
                        <a:rPr kumimoji="0" lang="en-US" altLang="el-GR" sz="2000" b="0" i="0" u="none" strike="noStrike" cap="none" normalizeH="0" baseline="30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US" altLang="el-G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US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kumimoji="0" lang="el-GR" alt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(Συγκέντρωση)</a:t>
                      </a:r>
                      <a:endParaRPr kumimoji="0" lang="en-GB" alt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+: 0,10 M</a:t>
                      </a:r>
                      <a:endParaRPr kumimoji="0" lang="en-GB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-: 0,12 M</a:t>
                      </a:r>
                      <a:endParaRPr kumimoji="0" lang="en-US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endParaRPr kumimoji="0" lang="el-GR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l-GR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kumimoji="0" lang="en-US" altLang="el-GR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= 0,200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endParaRPr kumimoji="0" lang="el-GR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l-GR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kumimoji="0" lang="en-US" altLang="el-GR" sz="20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= 0,218</a:t>
                      </a:r>
                      <a:endParaRPr kumimoji="0" lang="en-US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</a:t>
                      </a:r>
                      <a:endParaRPr kumimoji="0" lang="el-GR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l-GR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kumimoji="0" lang="en-US" altLang="el-GR" sz="20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= 0,240</a:t>
                      </a:r>
                      <a:endParaRPr kumimoji="0" lang="en-US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</a:t>
                      </a:r>
                      <a:endParaRPr kumimoji="0" lang="el-GR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l-GR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kumimoji="0" lang="en-US" altLang="el-GR" sz="20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= 0,206</a:t>
                      </a:r>
                      <a:endParaRPr kumimoji="0" lang="en-US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32018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2800" dirty="0"/>
              <a:t>ΜΕΡΙΚΟΣ ΠΑΡΑΓΟΝΤΙΚΟΣ ΣΧΕΔΙΑΣΜΟΣ 3 ΠΑΡΑΜΕΤΡΩΝ ΦΩΤΟΜΕΤΡΙΚΗΣ ΑΝΑΛΥΤΙΚΗΣ ΜΕΘΟΔΟΥ (</a:t>
            </a:r>
            <a:r>
              <a:rPr lang="en-GB" altLang="el-GR" sz="2800" dirty="0"/>
              <a:t>4</a:t>
            </a:r>
            <a:r>
              <a:rPr lang="el-GR" altLang="el-GR" sz="2800" dirty="0"/>
              <a:t>)</a:t>
            </a:r>
            <a:endParaRPr lang="en-GB" altLang="el-GR" sz="2800" dirty="0"/>
          </a:p>
        </p:txBody>
      </p:sp>
      <p:sp>
        <p:nvSpPr>
          <p:cNvPr id="31750" name="Rectangle 6"/>
          <p:cNvSpPr>
            <a:spLocks noGrp="1" noChangeArrowheads="1"/>
          </p:cNvSpPr>
          <p:nvPr>
            <p:ph idx="1"/>
          </p:nvPr>
        </p:nvSpPr>
        <p:spPr>
          <a:xfrm>
            <a:off x="464156" y="4221087"/>
            <a:ext cx="8229600" cy="1861667"/>
          </a:xfrm>
          <a:noFill/>
        </p:spPr>
        <p:txBody>
          <a:bodyPr/>
          <a:lstStyle/>
          <a:p>
            <a:r>
              <a:rPr lang="en-US" altLang="el-GR" sz="2800" dirty="0"/>
              <a:t>D</a:t>
            </a:r>
            <a:r>
              <a:rPr lang="en-US" altLang="el-GR" sz="2800" baseline="-25000" dirty="0"/>
              <a:t>A</a:t>
            </a:r>
            <a:r>
              <a:rPr lang="en-US" altLang="el-GR" sz="2800" dirty="0"/>
              <a:t> = 0,008 &lt; 0,014 </a:t>
            </a:r>
            <a:r>
              <a:rPr lang="el-GR" altLang="el-GR" sz="2800" dirty="0"/>
              <a:t>Μη σημαντική επίδραση</a:t>
            </a:r>
          </a:p>
          <a:p>
            <a:r>
              <a:rPr lang="en-US" altLang="el-GR" sz="2800" dirty="0"/>
              <a:t>D</a:t>
            </a:r>
            <a:r>
              <a:rPr lang="en-US" altLang="el-GR" sz="2800" baseline="-25000" dirty="0"/>
              <a:t>B</a:t>
            </a:r>
            <a:r>
              <a:rPr lang="en-GB" altLang="el-GR" sz="2800" dirty="0"/>
              <a:t> = 0,014 = 0,014 </a:t>
            </a:r>
            <a:r>
              <a:rPr lang="el-GR" altLang="el-GR" sz="2800" dirty="0"/>
              <a:t>Μη σημαντική επίδραση</a:t>
            </a:r>
          </a:p>
          <a:p>
            <a:r>
              <a:rPr lang="en-US" altLang="el-GR" sz="2800" dirty="0"/>
              <a:t>D</a:t>
            </a:r>
            <a:r>
              <a:rPr lang="en-US" altLang="el-GR" sz="2800" baseline="-25000" dirty="0"/>
              <a:t>C</a:t>
            </a:r>
            <a:r>
              <a:rPr lang="en-US" altLang="el-GR" sz="2800" dirty="0"/>
              <a:t> = 0,026 &gt; 0,014 </a:t>
            </a:r>
            <a:r>
              <a:rPr lang="el-GR" altLang="el-GR" sz="2800" dirty="0">
                <a:solidFill>
                  <a:srgbClr val="FF0066"/>
                </a:solidFill>
              </a:rPr>
              <a:t>Σημαντική επίδραση</a:t>
            </a:r>
          </a:p>
          <a:p>
            <a:pPr>
              <a:buFontTx/>
              <a:buNone/>
            </a:pPr>
            <a:r>
              <a:rPr lang="el-GR" altLang="el-GR" sz="2800" dirty="0"/>
              <a:t> </a:t>
            </a:r>
            <a:endParaRPr lang="en-GB" altLang="el-GR" sz="2800" dirty="0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317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5245976"/>
              </p:ext>
            </p:extLst>
          </p:nvPr>
        </p:nvGraphicFramePr>
        <p:xfrm>
          <a:off x="611560" y="1749108"/>
          <a:ext cx="3667760" cy="772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5" name="Equation" r:id="rId3" imgW="1930400" imgH="406400" progId="Equation.3">
                  <p:embed/>
                </p:oleObj>
              </mc:Choice>
              <mc:Fallback>
                <p:oleObj name="Equation" r:id="rId3" imgW="1930400" imgH="40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1749108"/>
                        <a:ext cx="3667760" cy="7721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317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6181845"/>
              </p:ext>
            </p:extLst>
          </p:nvPr>
        </p:nvGraphicFramePr>
        <p:xfrm>
          <a:off x="4767153" y="1749108"/>
          <a:ext cx="3836670" cy="772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6" name="Equation" r:id="rId5" imgW="2019300" imgH="406400" progId="Equation.3">
                  <p:embed/>
                </p:oleObj>
              </mc:Choice>
              <mc:Fallback>
                <p:oleObj name="Equation" r:id="rId5" imgW="2019300" imgH="40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7153" y="1749108"/>
                        <a:ext cx="3836670" cy="7721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317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213074"/>
              </p:ext>
            </p:extLst>
          </p:nvPr>
        </p:nvGraphicFramePr>
        <p:xfrm>
          <a:off x="2627313" y="2852738"/>
          <a:ext cx="3571240" cy="772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7" name="Equation" r:id="rId7" imgW="1879600" imgH="406400" progId="Equation.3">
                  <p:embed/>
                </p:oleObj>
              </mc:Choice>
              <mc:Fallback>
                <p:oleObj name="Equation" r:id="rId7" imgW="1879600" imgH="40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2852738"/>
                        <a:ext cx="3571240" cy="7721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83740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2800" dirty="0"/>
              <a:t>ΜΕΡΙΚΟΣ ΠΑΡΑΓΟΝΤΙΚΟΣ ΣΧΕΔΙΑΣΜΟΣ 3 ΠΑΡΑΜΕΤΡΩΝ ΦΩΤΟΜΕΤΡΙΚΗΣ ΑΝΑΛΥΤΙΚΗΣ ΜΕΘΟΔΟΥ (</a:t>
            </a:r>
            <a:r>
              <a:rPr lang="en-GB" altLang="el-GR" sz="2800" dirty="0"/>
              <a:t>5</a:t>
            </a:r>
            <a:r>
              <a:rPr lang="el-GR" altLang="el-GR" sz="2800" dirty="0"/>
              <a:t>)</a:t>
            </a:r>
            <a:endParaRPr lang="en-GB" altLang="el-GR" sz="2800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el-GR" altLang="el-GR" sz="2800" dirty="0"/>
              <a:t>Από τα αποτελέσματα συμπεραίνεται ότι η παράμετρος </a:t>
            </a:r>
            <a:r>
              <a:rPr lang="en-US" altLang="el-GR" sz="2800" dirty="0"/>
              <a:t>C</a:t>
            </a:r>
            <a:r>
              <a:rPr lang="el-GR" altLang="el-GR" sz="2800" dirty="0"/>
              <a:t> (</a:t>
            </a:r>
            <a:r>
              <a:rPr lang="el-GR" altLang="el-GR" sz="2800" dirty="0" smtClean="0"/>
              <a:t>συγκέντρωση αντιδραστηρίου</a:t>
            </a:r>
            <a:r>
              <a:rPr lang="el-GR" altLang="el-GR" sz="2800" dirty="0"/>
              <a:t>)  έχει σημαντική επίδραση και πρέπει να ελεγχθεί περισσότερο αυστηρά.</a:t>
            </a:r>
          </a:p>
          <a:p>
            <a:r>
              <a:rPr lang="el-GR" altLang="el-GR" sz="2800" dirty="0"/>
              <a:t> Αυτό μπορεί να επισημανθεί στην οδηγία της μεθόδου, γράφοντας ως συγκέντρωση 0,100 Μ ή 0,100 </a:t>
            </a:r>
            <a:r>
              <a:rPr lang="el-GR" altLang="el-GR" sz="2800" dirty="0" smtClean="0"/>
              <a:t>±0,005 </a:t>
            </a:r>
            <a:r>
              <a:rPr lang="el-GR" altLang="el-GR" sz="2800" dirty="0"/>
              <a:t>Μ.</a:t>
            </a:r>
            <a:endParaRPr lang="en-GB" altLang="el-GR" sz="2800" dirty="0"/>
          </a:p>
        </p:txBody>
      </p:sp>
    </p:spTree>
    <p:extLst>
      <p:ext uri="{BB962C8B-B14F-4D97-AF65-F5344CB8AC3E}">
        <p14:creationId xmlns:p14="http://schemas.microsoft.com/office/powerpoint/2010/main" val="6352752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3600" dirty="0"/>
              <a:t>ΕΝΤΟΠΙΣΜΟΣ ΠΑΡΑΜΕΤΡΩΝ ΠΡΟΣ ΕΛΕΓΧΟ</a:t>
            </a:r>
            <a:endParaRPr lang="en-GB" altLang="el-GR" sz="3600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el-GR" altLang="el-GR" dirty="0"/>
              <a:t>Οι κρίσιμες παράμετροι προς έλεγχο κατά τη μελέτη της ανθεκτικότητας (</a:t>
            </a:r>
            <a:r>
              <a:rPr lang="en-US" altLang="el-GR" dirty="0"/>
              <a:t>ruggedness </a:t>
            </a:r>
            <a:r>
              <a:rPr lang="el-GR" altLang="el-GR" dirty="0"/>
              <a:t>ή </a:t>
            </a:r>
            <a:r>
              <a:rPr lang="en-US" altLang="el-GR" dirty="0"/>
              <a:t>robustness</a:t>
            </a:r>
            <a:r>
              <a:rPr lang="el-GR" altLang="el-GR" dirty="0"/>
              <a:t>) εντοπίζονται κατά το στάδιο της ανάπτυξης / βελτιστοποίησης της μεθόδου. </a:t>
            </a:r>
            <a:endParaRPr lang="en-GB" altLang="el-GR" dirty="0"/>
          </a:p>
        </p:txBody>
      </p:sp>
    </p:spTree>
    <p:extLst>
      <p:ext uri="{BB962C8B-B14F-4D97-AF65-F5344CB8AC3E}">
        <p14:creationId xmlns:p14="http://schemas.microsoft.com/office/powerpoint/2010/main" val="20686728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3200" dirty="0"/>
              <a:t>ΠΑΡΑΜΕΤΡΟΙ ΠΡΟΣ ΕΛΕΓΧΟ ΑΝΘΕΚΤΙΚΟΤΗΤΑΣ ΣΕ ΜΕΘΟΔΟΥΣ </a:t>
            </a:r>
            <a:r>
              <a:rPr lang="en-US" altLang="el-GR" sz="3200" dirty="0"/>
              <a:t>HPLC (1)</a:t>
            </a:r>
            <a:endParaRPr lang="en-GB" altLang="el-GR" sz="3200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 marL="609600" indent="-609600"/>
            <a:r>
              <a:rPr lang="el-GR" altLang="el-GR" dirty="0"/>
              <a:t>Συνθήκες </a:t>
            </a:r>
            <a:r>
              <a:rPr lang="en-US" altLang="el-GR" dirty="0"/>
              <a:t>HPLC</a:t>
            </a:r>
            <a:endParaRPr lang="en-GB" altLang="el-GR" dirty="0"/>
          </a:p>
          <a:p>
            <a:pPr marL="990600" lvl="1" indent="-533400"/>
            <a:r>
              <a:rPr lang="el-GR" altLang="el-GR" dirty="0"/>
              <a:t>Στήλη </a:t>
            </a:r>
            <a:r>
              <a:rPr lang="en-US" altLang="el-GR" dirty="0"/>
              <a:t>HPLC</a:t>
            </a:r>
            <a:r>
              <a:rPr lang="el-GR" altLang="el-GR" dirty="0"/>
              <a:t> (παρτίδα, ηλικία, κατασκευαστής)</a:t>
            </a:r>
          </a:p>
          <a:p>
            <a:pPr marL="990600" lvl="1" indent="-533400"/>
            <a:r>
              <a:rPr lang="el-GR" altLang="el-GR" dirty="0"/>
              <a:t>Σύσταση κινητής φάσης (</a:t>
            </a:r>
            <a:r>
              <a:rPr lang="en-US" altLang="el-GR" dirty="0"/>
              <a:t>pH</a:t>
            </a:r>
            <a:r>
              <a:rPr lang="el-GR" altLang="el-GR" dirty="0"/>
              <a:t>±0,</a:t>
            </a:r>
            <a:r>
              <a:rPr lang="en-US" altLang="el-GR" dirty="0"/>
              <a:t>0</a:t>
            </a:r>
            <a:r>
              <a:rPr lang="el-GR" altLang="el-GR" dirty="0"/>
              <a:t>5, ποσοστό οργανικού διαλύτη ±2%</a:t>
            </a:r>
          </a:p>
          <a:p>
            <a:pPr marL="990600" lvl="1" indent="-533400"/>
            <a:r>
              <a:rPr lang="el-GR" altLang="el-GR" dirty="0"/>
              <a:t>Οργανολογία </a:t>
            </a:r>
            <a:r>
              <a:rPr lang="en-US" altLang="el-GR" dirty="0"/>
              <a:t>HPLC</a:t>
            </a:r>
            <a:r>
              <a:rPr lang="el-GR" altLang="el-GR" dirty="0"/>
              <a:t> (νεκρός όγκος, μήκος κύματος ανίχνευσης ±2 </a:t>
            </a:r>
            <a:r>
              <a:rPr lang="en-US" altLang="el-GR" dirty="0"/>
              <a:t>nm</a:t>
            </a:r>
            <a:r>
              <a:rPr lang="el-GR" altLang="el-GR" dirty="0"/>
              <a:t>, θερμοκρασία στήλης ±5 </a:t>
            </a:r>
            <a:r>
              <a:rPr lang="en-US" altLang="el-GR" dirty="0"/>
              <a:t>°C</a:t>
            </a:r>
            <a:r>
              <a:rPr lang="el-GR" altLang="el-GR" dirty="0"/>
              <a:t>, ταχύτητα ροής)</a:t>
            </a:r>
            <a:endParaRPr lang="en-GB" altLang="el-GR" dirty="0"/>
          </a:p>
        </p:txBody>
      </p:sp>
    </p:spTree>
    <p:extLst>
      <p:ext uri="{BB962C8B-B14F-4D97-AF65-F5344CB8AC3E}">
        <p14:creationId xmlns:p14="http://schemas.microsoft.com/office/powerpoint/2010/main" val="29382589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3200" dirty="0"/>
              <a:t>ΠΑΡΑΜΕΤΡΟΙ ΠΡΟΣ ΕΛΕΓΧΟ ΑΝΘΕΚΤΙΚΟΤΗΤΑΣ ΣΕ ΜΕΘΟΔΟΥΣ </a:t>
            </a:r>
            <a:r>
              <a:rPr lang="en-US" altLang="el-GR" sz="3200" dirty="0"/>
              <a:t>HPLC (2)</a:t>
            </a:r>
            <a:endParaRPr lang="en-GB" altLang="el-GR" sz="3200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 marL="609600" indent="-609600"/>
            <a:r>
              <a:rPr lang="el-GR" altLang="el-GR" dirty="0"/>
              <a:t>Προετοιμασία δείγματος</a:t>
            </a:r>
            <a:endParaRPr lang="en-GB" altLang="el-GR" dirty="0"/>
          </a:p>
          <a:p>
            <a:pPr marL="990600" lvl="1" indent="-533400"/>
            <a:r>
              <a:rPr lang="el-GR" altLang="el-GR" dirty="0"/>
              <a:t>Διαλύτης δείγματος (</a:t>
            </a:r>
            <a:r>
              <a:rPr lang="en-US" altLang="el-GR" dirty="0"/>
              <a:t>pH</a:t>
            </a:r>
            <a:r>
              <a:rPr lang="el-GR" altLang="el-GR" dirty="0"/>
              <a:t>±0,05, ποσοστό οργανικού διαλύτη ±2%)</a:t>
            </a:r>
          </a:p>
          <a:p>
            <a:pPr marL="990600" lvl="1" indent="-533400"/>
            <a:r>
              <a:rPr lang="el-GR" altLang="el-GR" dirty="0"/>
              <a:t>Διαδικασία προετοιμασίας δείγματος (χρόνος ανακίνησης, διαφορετικά φίλτρα διήθησης)</a:t>
            </a:r>
          </a:p>
          <a:p>
            <a:pPr marL="990600" lvl="1" indent="-533400"/>
            <a:r>
              <a:rPr lang="el-GR" altLang="el-GR" dirty="0"/>
              <a:t>Σταθερότητα διαλύματος εργασίας για </a:t>
            </a:r>
            <a:r>
              <a:rPr lang="en-US" altLang="el-GR" dirty="0" smtClean="0"/>
              <a:t>HPLC</a:t>
            </a:r>
            <a:endParaRPr lang="en-GB" altLang="el-GR" dirty="0"/>
          </a:p>
          <a:p>
            <a:pPr marL="609600" indent="-609600"/>
            <a:endParaRPr lang="en-GB" altLang="el-GR" dirty="0"/>
          </a:p>
        </p:txBody>
      </p:sp>
    </p:spTree>
    <p:extLst>
      <p:ext uri="{BB962C8B-B14F-4D97-AF65-F5344CB8AC3E}">
        <p14:creationId xmlns:p14="http://schemas.microsoft.com/office/powerpoint/2010/main" val="32112933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2400" dirty="0"/>
              <a:t>ΜΕΡΙΚΟΣ ΠΑΡΑΓΟΝΤΙΚΟΣ ΣΧΕΔΙΑΣΜΟΣ 3 ΠΑΡΑΜΕΤΡΩΝ ΔΥΟ ΕΠΙΠΕΔΩΝ ΓΙΑ ΜΙΑ ΜΕΘΟΔΟ </a:t>
            </a:r>
            <a:r>
              <a:rPr lang="en-US" altLang="el-GR" sz="2400" dirty="0"/>
              <a:t>HPLC </a:t>
            </a:r>
            <a:r>
              <a:rPr lang="el-GR" altLang="el-GR" sz="2400" dirty="0"/>
              <a:t>ΓΙΑ ΤΟΝ ΠΡΟΣΔΙΟΡΙΣΜΟ ΔΡΑΣΤΙΚΗΣ ΟΥΣΙΑΣ ΣΕ ΕΝΑ ΦΑΡΜΑΚΕΥΤΙΚΟ ΣΚΕΥΑΣΜΑ (1)</a:t>
            </a:r>
            <a:endParaRPr lang="en-GB" altLang="el-GR" sz="2400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el-GR" altLang="el-GR" dirty="0"/>
              <a:t>«Μέτρηση»: ανάκτηση από συνθετικό δείγμα που προέκυψε από την προσθήκη προτύπου διαλύματος καθαρής φαρμακευτικής ουσίας σε διάλυμα </a:t>
            </a:r>
            <a:r>
              <a:rPr lang="el-GR" altLang="el-GR" dirty="0" err="1"/>
              <a:t>εκδόχων</a:t>
            </a:r>
            <a:r>
              <a:rPr lang="el-GR" altLang="el-GR" dirty="0"/>
              <a:t> (λευκό δείγμα, </a:t>
            </a:r>
            <a:r>
              <a:rPr lang="en-US" altLang="el-GR" dirty="0"/>
              <a:t>blank</a:t>
            </a:r>
            <a:r>
              <a:rPr lang="el-GR" altLang="el-GR" dirty="0"/>
              <a:t>).</a:t>
            </a:r>
            <a:endParaRPr lang="en-GB" altLang="el-GR" dirty="0"/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l-GR" altLang="el-GR" dirty="0"/>
          </a:p>
          <a:p>
            <a:pPr marL="609600" indent="-609600">
              <a:lnSpc>
                <a:spcPct val="80000"/>
              </a:lnSpc>
            </a:pPr>
            <a:r>
              <a:rPr lang="el-GR" altLang="el-GR" dirty="0"/>
              <a:t>Κρίσιμες παράμετροι προς έλεγχο: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l-GR" altLang="el-GR" dirty="0"/>
              <a:t>	</a:t>
            </a:r>
            <a:endParaRPr lang="en-GB" altLang="el-GR" dirty="0"/>
          </a:p>
        </p:txBody>
      </p:sp>
    </p:spTree>
    <p:extLst>
      <p:ext uri="{BB962C8B-B14F-4D97-AF65-F5344CB8AC3E}">
        <p14:creationId xmlns:p14="http://schemas.microsoft.com/office/powerpoint/2010/main" val="6476055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2400" dirty="0"/>
              <a:t>ΜΕΡΙΚΟΣ ΠΑΡΑΓΟΝΤΙΚΟΣ ΣΧΕΔΙΑΣΜΟΣ 3 ΠΑΡΑΜΕΤΡΩΝ ΔΥΟ ΕΠΙΠΕΔΩΝ ΓΙΑ ΜΙΑ ΜΕΘΟΔΟ </a:t>
            </a:r>
            <a:r>
              <a:rPr lang="en-US" altLang="el-GR" sz="2400" dirty="0"/>
              <a:t>HPLC </a:t>
            </a:r>
            <a:r>
              <a:rPr lang="el-GR" altLang="el-GR" sz="2400" dirty="0"/>
              <a:t>ΓΙΑ ΤΟΝ ΠΡΟΣΔΙΟΡΙΣΜΟ ΔΡΑΣΤΙΚΗΣ ΟΥΣΙΑΣ ΣΕ ΕΝΑ ΦΑΡΜΑΚΕΥΤΙΚΟ ΣΚΕΥΑΣΜΑ (</a:t>
            </a:r>
            <a:r>
              <a:rPr lang="en-GB" altLang="el-GR" sz="2400" dirty="0"/>
              <a:t>2</a:t>
            </a:r>
            <a:r>
              <a:rPr lang="el-GR" altLang="el-GR" sz="2400" dirty="0"/>
              <a:t>)</a:t>
            </a:r>
            <a:endParaRPr lang="en-GB" altLang="el-GR" sz="2400" dirty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464156" y="1772816"/>
            <a:ext cx="8229600" cy="4309939"/>
          </a:xfrm>
          <a:noFill/>
        </p:spPr>
        <p:txBody>
          <a:bodyPr/>
          <a:lstStyle/>
          <a:p>
            <a:pPr marL="609600" indent="-609600">
              <a:lnSpc>
                <a:spcPct val="80000"/>
              </a:lnSpc>
              <a:buFontTx/>
              <a:buNone/>
            </a:pPr>
            <a:r>
              <a:rPr lang="el-GR" altLang="el-GR" sz="2800" dirty="0">
                <a:solidFill>
                  <a:srgbClr val="FF0066"/>
                </a:solidFill>
              </a:rPr>
              <a:t>Παράμετρος Α</a:t>
            </a:r>
            <a:r>
              <a:rPr lang="el-GR" altLang="el-GR" sz="2800" dirty="0"/>
              <a:t>: Συγκέντρωση </a:t>
            </a:r>
            <a:r>
              <a:rPr lang="el-GR" altLang="el-GR" sz="2800" dirty="0" err="1"/>
              <a:t>βουτανοσουλφονικού</a:t>
            </a:r>
            <a:r>
              <a:rPr lang="el-GR" altLang="el-GR" sz="2800" dirty="0"/>
              <a:t> νατρίου (αντιδραστήριο σχηματισμού ζεύγους ιόντων) στην κινητή φάση: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l-GR" altLang="el-GR" sz="2800" dirty="0"/>
              <a:t>		+ Επίπεδο: 0,010 </a:t>
            </a:r>
            <a:r>
              <a:rPr lang="el-GR" altLang="el-GR" sz="2800" dirty="0" smtClean="0"/>
              <a:t>Μ	- </a:t>
            </a:r>
            <a:r>
              <a:rPr lang="el-GR" altLang="el-GR" sz="2800" dirty="0"/>
              <a:t>Επίπεδο: 0,011 Μ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l-GR" altLang="el-GR" sz="2800" dirty="0">
                <a:solidFill>
                  <a:srgbClr val="FF0066"/>
                </a:solidFill>
              </a:rPr>
              <a:t>Παράμετρος Β</a:t>
            </a:r>
            <a:r>
              <a:rPr lang="el-GR" altLang="el-GR" sz="2800" dirty="0"/>
              <a:t>: Σύσταση κινητής φάσης </a:t>
            </a:r>
            <a:r>
              <a:rPr lang="en-US" altLang="el-GR" sz="2800" dirty="0"/>
              <a:t>HCOOH</a:t>
            </a:r>
            <a:r>
              <a:rPr lang="el-GR" altLang="el-GR" sz="2800" dirty="0" smtClean="0"/>
              <a:t>-  </a:t>
            </a:r>
            <a:r>
              <a:rPr lang="el-GR" altLang="el-GR" sz="2800" dirty="0" err="1" smtClean="0"/>
              <a:t>Μεθανόλη</a:t>
            </a:r>
            <a:r>
              <a:rPr lang="el-GR" altLang="el-GR" sz="2800" dirty="0" smtClean="0"/>
              <a:t>-Νερό</a:t>
            </a:r>
            <a:r>
              <a:rPr lang="el-GR" altLang="el-GR" sz="2800" dirty="0"/>
              <a:t>: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l-GR" altLang="el-GR" sz="2800" dirty="0" smtClean="0"/>
              <a:t>	+ </a:t>
            </a:r>
            <a:r>
              <a:rPr lang="el-GR" altLang="el-GR" sz="2800" dirty="0"/>
              <a:t>Επίπεδο: 0,4 / 15 / 85</a:t>
            </a:r>
            <a:r>
              <a:rPr lang="en-US" altLang="el-GR" sz="2800" dirty="0"/>
              <a:t>     </a:t>
            </a:r>
            <a:r>
              <a:rPr lang="el-GR" altLang="el-GR" sz="2800" dirty="0"/>
              <a:t>- Επίπεδο: 0,3 / 14 / 86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l-GR" altLang="el-GR" sz="2800" dirty="0">
                <a:solidFill>
                  <a:srgbClr val="FF0066"/>
                </a:solidFill>
              </a:rPr>
              <a:t>Παράμετρος </a:t>
            </a:r>
            <a:r>
              <a:rPr lang="en-US" altLang="el-GR" sz="2800" dirty="0">
                <a:solidFill>
                  <a:srgbClr val="FF0066"/>
                </a:solidFill>
              </a:rPr>
              <a:t>C</a:t>
            </a:r>
            <a:r>
              <a:rPr lang="el-GR" altLang="el-GR" sz="2800" dirty="0"/>
              <a:t>: Ταχύτητα ροής κινητής φάσης: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l-GR" altLang="el-GR" sz="2800" dirty="0" smtClean="0"/>
              <a:t>	+ </a:t>
            </a:r>
            <a:r>
              <a:rPr lang="el-GR" altLang="el-GR" sz="2800" dirty="0"/>
              <a:t>Επίπεδο: 2,0 </a:t>
            </a:r>
            <a:r>
              <a:rPr lang="en-US" altLang="el-GR" sz="2800" dirty="0"/>
              <a:t>mL</a:t>
            </a:r>
            <a:r>
              <a:rPr lang="el-GR" altLang="el-GR" sz="2800" dirty="0"/>
              <a:t>/</a:t>
            </a:r>
            <a:r>
              <a:rPr lang="en-US" altLang="el-GR" sz="2800" dirty="0" smtClean="0"/>
              <a:t>min</a:t>
            </a:r>
            <a:r>
              <a:rPr lang="el-GR" altLang="el-GR" sz="2800" dirty="0" smtClean="0"/>
              <a:t>	- </a:t>
            </a:r>
            <a:r>
              <a:rPr lang="el-GR" altLang="el-GR" sz="2800" dirty="0"/>
              <a:t>Επίπεδο: 1,9 </a:t>
            </a:r>
            <a:r>
              <a:rPr lang="en-US" altLang="el-GR" sz="2800" dirty="0"/>
              <a:t>mL</a:t>
            </a:r>
            <a:r>
              <a:rPr lang="el-GR" altLang="el-GR" sz="2800" dirty="0"/>
              <a:t>/</a:t>
            </a:r>
            <a:r>
              <a:rPr lang="en-US" altLang="el-GR" sz="2800" dirty="0"/>
              <a:t>min</a:t>
            </a:r>
            <a:endParaRPr lang="en-GB" altLang="el-GR" sz="2800" dirty="0"/>
          </a:p>
        </p:txBody>
      </p:sp>
    </p:spTree>
    <p:extLst>
      <p:ext uri="{BB962C8B-B14F-4D97-AF65-F5344CB8AC3E}">
        <p14:creationId xmlns:p14="http://schemas.microsoft.com/office/powerpoint/2010/main" val="3503131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4000" dirty="0"/>
              <a:t>ΕΙΣΑΓΩΓΗ (2)</a:t>
            </a:r>
            <a:endParaRPr lang="en-GB" altLang="el-GR" sz="400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altLang="el-GR" sz="2800" dirty="0"/>
              <a:t>Η μη ευαισθησία σε μικρές αλλαγές στη πορεία είναι ένα σημαντικό προσόν για μια αναλυτική μέθοδο.</a:t>
            </a:r>
          </a:p>
          <a:p>
            <a:pPr>
              <a:lnSpc>
                <a:spcPct val="80000"/>
              </a:lnSpc>
            </a:pPr>
            <a:r>
              <a:rPr lang="el-GR" altLang="el-GR" sz="2800" dirty="0"/>
              <a:t>Το χαρακτηριστικό, που έχει ονομασθεί “</a:t>
            </a:r>
            <a:r>
              <a:rPr lang="en-US" altLang="el-GR" sz="2800" dirty="0">
                <a:solidFill>
                  <a:srgbClr val="FF0066"/>
                </a:solidFill>
              </a:rPr>
              <a:t>ruggedness</a:t>
            </a:r>
            <a:r>
              <a:rPr lang="el-GR" altLang="el-GR" sz="2800" dirty="0">
                <a:solidFill>
                  <a:srgbClr val="FF0066"/>
                </a:solidFill>
              </a:rPr>
              <a:t> </a:t>
            </a:r>
            <a:r>
              <a:rPr lang="el-GR" altLang="el-GR" sz="2800" dirty="0"/>
              <a:t>ή </a:t>
            </a:r>
            <a:r>
              <a:rPr lang="en-US" altLang="el-GR" sz="2800" dirty="0">
                <a:solidFill>
                  <a:srgbClr val="FF0066"/>
                </a:solidFill>
              </a:rPr>
              <a:t>robustness</a:t>
            </a:r>
            <a:r>
              <a:rPr lang="en-US" altLang="el-GR" sz="2800" dirty="0"/>
              <a:t> </a:t>
            </a:r>
            <a:r>
              <a:rPr lang="el-GR" altLang="el-GR" sz="2800" dirty="0"/>
              <a:t>κατά </a:t>
            </a:r>
            <a:r>
              <a:rPr lang="en-US" altLang="el-GR" sz="2800" dirty="0"/>
              <a:t>ICH</a:t>
            </a:r>
            <a:r>
              <a:rPr lang="el-GR" altLang="el-GR" sz="2800" dirty="0"/>
              <a:t>” (ελληνικά ανθεκτικότητα και σε μερικές οδηγίες επιδεκτικότητα), μπορεί να θεωρηθεί ως κριτήριο αξιολόγησης.</a:t>
            </a:r>
          </a:p>
          <a:p>
            <a:pPr>
              <a:lnSpc>
                <a:spcPct val="80000"/>
              </a:lnSpc>
            </a:pPr>
            <a:r>
              <a:rPr lang="el-GR" altLang="el-GR" sz="2800" dirty="0"/>
              <a:t>Μια μη ικανοποιητικά «ανθεκτική» μέθοδος μπορεί να εμφανίσει επίσης ένα μεγάλο συστηματικό </a:t>
            </a:r>
            <a:r>
              <a:rPr lang="el-GR" altLang="el-GR" sz="2800" dirty="0" err="1"/>
              <a:t>διεργαστηριακό</a:t>
            </a:r>
            <a:r>
              <a:rPr lang="el-GR" altLang="el-GR" sz="2800" dirty="0"/>
              <a:t> σφάλμα (</a:t>
            </a:r>
            <a:r>
              <a:rPr lang="en-US" altLang="el-GR" sz="2800" dirty="0"/>
              <a:t>laboratory bias</a:t>
            </a:r>
            <a:r>
              <a:rPr lang="el-GR" altLang="el-GR" sz="28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56751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2400" dirty="0"/>
              <a:t>ΜΕΡΙΚΟΣ ΠΑΡΑΓΟΝΤΙΚΟΣ ΣΧΕΔΙΑΣΜΟΣ 3 ΠΑΡΑΜΕΤΡΩΝ ΔΥΟ ΕΠΙΠΕΔΩΝ ΓΙΑ ΜΙΑ ΜΕΘΟΔΟ </a:t>
            </a:r>
            <a:r>
              <a:rPr lang="en-US" altLang="el-GR" sz="2400" dirty="0"/>
              <a:t>HPLC </a:t>
            </a:r>
            <a:r>
              <a:rPr lang="el-GR" altLang="el-GR" sz="2400" dirty="0"/>
              <a:t>ΓΙΑ ΤΟΝ ΠΡΟΣΔΙΟΡΙΣΜΟ ΔΡΑΣΤΙΚΗΣ ΟΥΣΙΑΣ ΣΕ ΕΝΑ ΦΑΡΜΑΚΕΥΤΙΚΟ ΣΚΕΥΑΣΜΑ (</a:t>
            </a:r>
            <a:r>
              <a:rPr lang="en-GB" altLang="el-GR" sz="2400" dirty="0"/>
              <a:t>3</a:t>
            </a:r>
            <a:r>
              <a:rPr lang="el-GR" altLang="el-GR" sz="2400" dirty="0"/>
              <a:t>)</a:t>
            </a:r>
            <a:endParaRPr lang="en-GB" altLang="el-GR" sz="2400" dirty="0"/>
          </a:p>
        </p:txBody>
      </p:sp>
      <p:graphicFrame>
        <p:nvGraphicFramePr>
          <p:cNvPr id="38078" name="Group 19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035541"/>
              </p:ext>
            </p:extLst>
          </p:nvPr>
        </p:nvGraphicFramePr>
        <p:xfrm>
          <a:off x="463550" y="1557338"/>
          <a:ext cx="8229600" cy="4566603"/>
        </p:xfrm>
        <a:graphic>
          <a:graphicData uri="http://schemas.openxmlformats.org/drawingml/2006/table">
            <a:tbl>
              <a:tblPr/>
              <a:tblGrid>
                <a:gridCol w="1156122"/>
                <a:gridCol w="1944216"/>
                <a:gridCol w="1219249"/>
                <a:gridCol w="1439863"/>
                <a:gridCol w="2470150"/>
              </a:tblGrid>
              <a:tr h="425450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Πείραμα</a:t>
                      </a:r>
                      <a:endParaRPr kumimoji="0" lang="el-GR" alt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Παράμετρος</a:t>
                      </a:r>
                      <a:endParaRPr kumimoji="0" lang="el-GR" alt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Μέτρηση</a:t>
                      </a:r>
                      <a:endParaRPr kumimoji="0" lang="en-GB" altLang="el-G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% Ανάκτηση</a:t>
                      </a:r>
                      <a:endParaRPr kumimoji="0" lang="el-GR" altLang="el-G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00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Α</a:t>
                      </a:r>
                      <a:endParaRPr kumimoji="0" lang="en-GB" alt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Συγκέντρωση </a:t>
                      </a:r>
                      <a:endParaRPr kumimoji="0" lang="en-GB" alt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αντιδραστηρίου</a:t>
                      </a:r>
                      <a:endParaRPr kumimoji="0" lang="el-GR" alt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Β</a:t>
                      </a:r>
                      <a:endParaRPr kumimoji="0" lang="en-GB" alt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Σύσταση κινητής φάσης</a:t>
                      </a:r>
                      <a:endParaRPr kumimoji="0" lang="el-GR" alt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C </a:t>
                      </a:r>
                      <a:endParaRPr kumimoji="0" lang="en-GB" alt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Ταχύτητα ροής</a:t>
                      </a:r>
                      <a:endParaRPr kumimoji="0" lang="el-GR" alt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708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endParaRPr kumimoji="0" lang="el-GR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l-GR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l-GR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l-GR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kumimoji="0" lang="en-US" altLang="el-GR" sz="20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= </a:t>
                      </a:r>
                      <a:r>
                        <a:rPr kumimoji="0" lang="el-GR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98,</a:t>
                      </a: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kumimoji="0" lang="el-GR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endParaRPr kumimoji="0" lang="en-GB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l-G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kumimoji="0" lang="en-US" altLang="el-GR" sz="2000" b="0" i="0" u="none" strike="noStrike" cap="none" normalizeH="0" baseline="-30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= 0,11 (n = 6)</a:t>
                      </a:r>
                      <a:endParaRPr kumimoji="0" lang="en-US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6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endParaRPr kumimoji="0" lang="el-GR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l-GR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l-GR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l-GR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kumimoji="0" lang="en-US" altLang="el-GR" sz="20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= 98,99 </a:t>
                      </a:r>
                      <a:endParaRPr kumimoji="0" lang="en-GB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kumimoji="0" lang="en-US" altLang="el-GR" sz="2000" b="0" i="0" u="none" strike="noStrike" cap="none" normalizeH="0" baseline="-30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= 0,02 (n = 3)</a:t>
                      </a:r>
                      <a:endParaRPr kumimoji="0" lang="en-US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8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</a:t>
                      </a:r>
                      <a:endParaRPr kumimoji="0" lang="el-GR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l-GR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l-GR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l-GR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kumimoji="0" lang="en-US" altLang="el-GR" sz="20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=  98,98</a:t>
                      </a:r>
                      <a:endParaRPr kumimoji="0" lang="en-GB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l-G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kumimoji="0" lang="en-US" altLang="el-GR" sz="2000" b="0" i="0" u="none" strike="noStrike" cap="none" normalizeH="0" baseline="-30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= 0,004 (n = 3)</a:t>
                      </a:r>
                      <a:endParaRPr kumimoji="0" lang="en-US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8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</a:t>
                      </a:r>
                      <a:endParaRPr kumimoji="0" lang="el-GR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l-GR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l-GR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l-GR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kumimoji="0" lang="en-US" altLang="el-GR" sz="20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= 98,97</a:t>
                      </a:r>
                      <a:endParaRPr kumimoji="0" lang="en-GB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kumimoji="0" lang="en-US" altLang="el-GR" sz="2000" b="0" i="0" u="none" strike="noStrike" cap="none" normalizeH="0" baseline="-30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kumimoji="0" lang="en-US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= 0,02 (n = 3)</a:t>
                      </a:r>
                      <a:endParaRPr kumimoji="0" lang="en-US" alt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12007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2400" dirty="0"/>
              <a:t>ΜΕΡΙΚΟΣ ΠΑΡΑΓΟΝΤΙΚΟΣ ΣΧΕΔΙΑΣΜΟΣ 3 ΠΑΡΑΜΕΤΡΩΝ ΔΥΟ ΕΠΙΠΕΔΩΝ ΓΙΑ ΜΙΑ ΜΕΘΟΔΟ </a:t>
            </a:r>
            <a:r>
              <a:rPr lang="en-US" altLang="el-GR" sz="2400" dirty="0"/>
              <a:t>HPLC </a:t>
            </a:r>
            <a:r>
              <a:rPr lang="el-GR" altLang="el-GR" sz="2400" dirty="0"/>
              <a:t>ΓΙΑ ΤΟΝ ΠΡΟΣΔΙΟΡΙΣΜΟ ΔΡΑΣΤΙΚΗΣ ΟΥΣΙΑΣ ΣΕ ΕΝΑ ΦΑΡΜΑΚΕΥΤΙΚΟ ΣΚΕΥΑΣΜΑ (</a:t>
            </a:r>
            <a:r>
              <a:rPr lang="en-GB" altLang="el-GR" sz="2400" dirty="0"/>
              <a:t>4</a:t>
            </a:r>
            <a:r>
              <a:rPr lang="el-GR" altLang="el-GR" sz="2400" dirty="0"/>
              <a:t>)</a:t>
            </a:r>
            <a:endParaRPr lang="en-GB" altLang="el-GR" sz="2400" dirty="0"/>
          </a:p>
        </p:txBody>
      </p:sp>
      <p:sp>
        <p:nvSpPr>
          <p:cNvPr id="39942" name="Rectangle 6"/>
          <p:cNvSpPr>
            <a:spLocks noGrp="1" noChangeArrowheads="1"/>
          </p:cNvSpPr>
          <p:nvPr>
            <p:ph idx="1"/>
          </p:nvPr>
        </p:nvSpPr>
        <p:spPr>
          <a:xfrm>
            <a:off x="464156" y="4119563"/>
            <a:ext cx="8229600" cy="1963192"/>
          </a:xfrm>
          <a:noFill/>
        </p:spPr>
        <p:txBody>
          <a:bodyPr/>
          <a:lstStyle/>
          <a:p>
            <a:r>
              <a:rPr lang="en-US" altLang="el-GR" sz="2400" dirty="0"/>
              <a:t>D</a:t>
            </a:r>
            <a:r>
              <a:rPr lang="en-US" altLang="el-GR" sz="2400" baseline="-25000" dirty="0"/>
              <a:t>A</a:t>
            </a:r>
            <a:r>
              <a:rPr lang="en-US" altLang="el-GR" sz="2400" dirty="0"/>
              <a:t> = -0,005 &lt; √2 x 0,11 = 0,16 </a:t>
            </a:r>
            <a:r>
              <a:rPr lang="el-GR" altLang="el-GR" sz="2400" dirty="0"/>
              <a:t>Μη σημαντική επίδραση</a:t>
            </a:r>
          </a:p>
          <a:p>
            <a:r>
              <a:rPr lang="en-US" altLang="el-GR" sz="2400" dirty="0"/>
              <a:t>D</a:t>
            </a:r>
            <a:r>
              <a:rPr lang="en-US" altLang="el-GR" sz="2400" baseline="-25000" dirty="0"/>
              <a:t>B</a:t>
            </a:r>
            <a:r>
              <a:rPr lang="en-US" altLang="el-GR" sz="2400" dirty="0"/>
              <a:t> = 0,005 &lt; 0,16 </a:t>
            </a:r>
            <a:r>
              <a:rPr lang="el-GR" altLang="el-GR" sz="2400" dirty="0"/>
              <a:t>Μη σημαντική επίδραση</a:t>
            </a:r>
          </a:p>
          <a:p>
            <a:r>
              <a:rPr lang="en-US" altLang="el-GR" sz="2400" dirty="0"/>
              <a:t>D</a:t>
            </a:r>
            <a:r>
              <a:rPr lang="en-US" altLang="el-GR" sz="2400" baseline="-25000" dirty="0"/>
              <a:t>C</a:t>
            </a:r>
            <a:r>
              <a:rPr lang="en-US" altLang="el-GR" sz="2400" dirty="0"/>
              <a:t> = -0,015 &lt; 0,16 </a:t>
            </a:r>
            <a:r>
              <a:rPr lang="el-GR" altLang="el-GR" sz="2400" dirty="0"/>
              <a:t>Μη σημαντική επίδραση</a:t>
            </a:r>
          </a:p>
          <a:p>
            <a:r>
              <a:rPr lang="el-GR" altLang="el-GR" sz="2400" dirty="0" smtClean="0">
                <a:solidFill>
                  <a:srgbClr val="FF0066"/>
                </a:solidFill>
              </a:rPr>
              <a:t>Καμία </a:t>
            </a:r>
            <a:r>
              <a:rPr lang="el-GR" altLang="el-GR" sz="2400" dirty="0">
                <a:solidFill>
                  <a:srgbClr val="FF0066"/>
                </a:solidFill>
              </a:rPr>
              <a:t>παράμετρος δεν επηρεάζει το αποτέλεσμα</a:t>
            </a:r>
            <a:endParaRPr lang="en-US" altLang="el-GR" sz="2400" dirty="0">
              <a:solidFill>
                <a:srgbClr val="FF0066"/>
              </a:solidFill>
            </a:endParaRPr>
          </a:p>
        </p:txBody>
      </p:sp>
      <p:sp>
        <p:nvSpPr>
          <p:cNvPr id="399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3994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319621"/>
              </p:ext>
            </p:extLst>
          </p:nvPr>
        </p:nvGraphicFramePr>
        <p:xfrm>
          <a:off x="464156" y="1692807"/>
          <a:ext cx="3836670" cy="772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9" name="Equation" r:id="rId3" imgW="2019300" imgH="406400" progId="Equation.3">
                  <p:embed/>
                </p:oleObj>
              </mc:Choice>
              <mc:Fallback>
                <p:oleObj name="Equation" r:id="rId3" imgW="2019300" imgH="40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156" y="1692807"/>
                        <a:ext cx="3836670" cy="7721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3994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1788998"/>
              </p:ext>
            </p:extLst>
          </p:nvPr>
        </p:nvGraphicFramePr>
        <p:xfrm>
          <a:off x="5019040" y="1692275"/>
          <a:ext cx="3667760" cy="772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0" name="Equation" r:id="rId5" imgW="1930400" imgH="406400" progId="Equation.3">
                  <p:embed/>
                </p:oleObj>
              </mc:Choice>
              <mc:Fallback>
                <p:oleObj name="Equation" r:id="rId5" imgW="1930400" imgH="40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9040" y="1692275"/>
                        <a:ext cx="3667760" cy="7721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3994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3396574"/>
              </p:ext>
            </p:extLst>
          </p:nvPr>
        </p:nvGraphicFramePr>
        <p:xfrm>
          <a:off x="2786380" y="2903383"/>
          <a:ext cx="3571240" cy="772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1" name="Equation" r:id="rId7" imgW="1879600" imgH="406400" progId="Equation.3">
                  <p:embed/>
                </p:oleObj>
              </mc:Choice>
              <mc:Fallback>
                <p:oleObj name="Equation" r:id="rId7" imgW="1879600" imgH="40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380" y="2903383"/>
                        <a:ext cx="3571240" cy="7721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616106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l-GR" sz="2800" dirty="0"/>
              <a:t>2³ </a:t>
            </a:r>
            <a:r>
              <a:rPr lang="el-GR" altLang="el-GR" sz="2800" dirty="0"/>
              <a:t>ΠΑΡΑΓΟΝΤΙΚΟΣ ΣΧΕΔΙΑΣΜΟΣ ΓΙΑ ΤΗΝ ΕΠΙΛΟΓΗ ΠΑΡΑΜΕΤΡΩΝ </a:t>
            </a:r>
            <a:r>
              <a:rPr lang="en-US" altLang="el-GR" sz="2800" dirty="0"/>
              <a:t>HPLC </a:t>
            </a:r>
            <a:r>
              <a:rPr lang="el-GR" altLang="el-GR" sz="2800" dirty="0"/>
              <a:t>ΓΙΑ ΒΕΛΤΙΣΤΟΠΟΙΗΣΗ (1)</a:t>
            </a:r>
            <a:endParaRPr lang="en-US" altLang="el-GR" sz="2800" dirty="0"/>
          </a:p>
        </p:txBody>
      </p:sp>
      <p:graphicFrame>
        <p:nvGraphicFramePr>
          <p:cNvPr id="53548" name="Group 30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1852416"/>
              </p:ext>
            </p:extLst>
          </p:nvPr>
        </p:nvGraphicFramePr>
        <p:xfrm>
          <a:off x="463550" y="1557338"/>
          <a:ext cx="8229600" cy="4663440"/>
        </p:xfrm>
        <a:graphic>
          <a:graphicData uri="http://schemas.openxmlformats.org/drawingml/2006/table">
            <a:tbl>
              <a:tblPr/>
              <a:tblGrid>
                <a:gridCol w="1646237"/>
                <a:gridCol w="1646238"/>
                <a:gridCol w="1644650"/>
                <a:gridCol w="1646237"/>
                <a:gridCol w="1646238"/>
              </a:tblGrid>
              <a:tr h="503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Μέτρηση</a:t>
                      </a:r>
                      <a:endParaRPr kumimoji="0" lang="el-GR" altLang="el-GR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Acetic</a:t>
                      </a:r>
                      <a:endParaRPr kumimoji="0" lang="en-US" altLang="el-GR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Methanol</a:t>
                      </a:r>
                      <a:endParaRPr kumimoji="0" lang="en-US" altLang="el-GR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Citric</a:t>
                      </a:r>
                      <a:endParaRPr kumimoji="0" lang="en-US" altLang="el-GR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CRF (y)</a:t>
                      </a:r>
                      <a:endParaRPr kumimoji="0" lang="en-US" altLang="el-GR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endParaRPr kumimoji="0" lang="en-US" alt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10,0</a:t>
                      </a:r>
                      <a:endParaRPr kumimoji="0" lang="en-US" alt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9,5</a:t>
                      </a:r>
                      <a:endParaRPr kumimoji="0" lang="en-US" alt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11,0</a:t>
                      </a:r>
                      <a:endParaRPr kumimoji="0" lang="en-US" alt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</a:t>
                      </a:r>
                      <a:endParaRPr kumimoji="0" lang="en-US" alt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10,7</a:t>
                      </a:r>
                      <a:endParaRPr kumimoji="0" lang="en-US" alt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</a:t>
                      </a:r>
                      <a:endParaRPr kumimoji="0" lang="en-US" alt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9,3</a:t>
                      </a:r>
                      <a:endParaRPr kumimoji="0" lang="en-US" alt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6</a:t>
                      </a:r>
                      <a:endParaRPr kumimoji="0" lang="en-US" alt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8,8</a:t>
                      </a:r>
                      <a:endParaRPr kumimoji="0" lang="en-US" alt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endParaRPr kumimoji="0" lang="en-US" alt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11,9</a:t>
                      </a:r>
                      <a:endParaRPr kumimoji="0" lang="en-US" alt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8</a:t>
                      </a:r>
                      <a:endParaRPr kumimoji="0" lang="en-US" alt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11,7</a:t>
                      </a:r>
                      <a:endParaRPr kumimoji="0" lang="en-US" alt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849284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2800" dirty="0"/>
              <a:t>2</a:t>
            </a:r>
            <a:r>
              <a:rPr lang="en-US" altLang="el-GR" sz="2800" dirty="0"/>
              <a:t>³</a:t>
            </a:r>
            <a:r>
              <a:rPr lang="el-GR" altLang="el-GR" sz="2800" dirty="0"/>
              <a:t> ΠΑΡΑΓΟΝΤΙΚΟΣ ΣΧΕΔΙΑΣΜΟΣ ΓΙΑ ΤΗΝ ΕΠΙΛΟΓΗ ΠΑΡΑΜΕΤΡΩΝ  </a:t>
            </a:r>
            <a:r>
              <a:rPr lang="en-US" altLang="el-GR" sz="2800" dirty="0"/>
              <a:t>HPLC </a:t>
            </a:r>
            <a:r>
              <a:rPr lang="el-GR" altLang="el-GR" sz="2800" dirty="0"/>
              <a:t>ΠΡΟΣ ΒΕΛΤΙΣΤΟΠΟΙΗΣΗ</a:t>
            </a:r>
            <a:r>
              <a:rPr lang="en-US" altLang="el-GR" sz="2800" dirty="0"/>
              <a:t> (1)</a:t>
            </a:r>
          </a:p>
        </p:txBody>
      </p:sp>
      <p:graphicFrame>
        <p:nvGraphicFramePr>
          <p:cNvPr id="59397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4521200" y="3713163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6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3713163"/>
                        <a:ext cx="114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399" name="Rectangle 7"/>
          <p:cNvSpPr>
            <a:spLocks noChangeArrowheads="1"/>
          </p:cNvSpPr>
          <p:nvPr/>
        </p:nvSpPr>
        <p:spPr bwMode="auto">
          <a:xfrm>
            <a:off x="0" y="32131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593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1209555"/>
              </p:ext>
            </p:extLst>
          </p:nvPr>
        </p:nvGraphicFramePr>
        <p:xfrm>
          <a:off x="745173" y="1683255"/>
          <a:ext cx="7833360" cy="975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7" name="Equation" r:id="rId5" imgW="3263900" imgH="406400" progId="Equation.3">
                  <p:embed/>
                </p:oleObj>
              </mc:Choice>
              <mc:Fallback>
                <p:oleObj name="Equation" r:id="rId5" imgW="3263900" imgH="40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173" y="1683255"/>
                        <a:ext cx="7833360" cy="9753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01" name="Rectangle 9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594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2366274"/>
              </p:ext>
            </p:extLst>
          </p:nvPr>
        </p:nvGraphicFramePr>
        <p:xfrm>
          <a:off x="745173" y="2875100"/>
          <a:ext cx="7315200" cy="975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8" name="Equation" r:id="rId7" imgW="3048000" imgH="406400" progId="Equation.3">
                  <p:embed/>
                </p:oleObj>
              </mc:Choice>
              <mc:Fallback>
                <p:oleObj name="Equation" r:id="rId7" imgW="3048000" imgH="40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173" y="2875100"/>
                        <a:ext cx="7315200" cy="9753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03" name="Rectangle 11"/>
          <p:cNvSpPr>
            <a:spLocks noChangeArrowheads="1"/>
          </p:cNvSpPr>
          <p:nvPr/>
        </p:nvSpPr>
        <p:spPr bwMode="auto">
          <a:xfrm>
            <a:off x="-2844800" y="32131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5940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1853929"/>
              </p:ext>
            </p:extLst>
          </p:nvPr>
        </p:nvGraphicFramePr>
        <p:xfrm>
          <a:off x="745173" y="4081544"/>
          <a:ext cx="7437120" cy="10058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9" name="Equation" r:id="rId9" imgW="3098800" imgH="419100" progId="Equation.3">
                  <p:embed/>
                </p:oleObj>
              </mc:Choice>
              <mc:Fallback>
                <p:oleObj name="Equation" r:id="rId9" imgW="30988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173" y="4081544"/>
                        <a:ext cx="7437120" cy="10058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99205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2800" dirty="0"/>
              <a:t>2</a:t>
            </a:r>
            <a:r>
              <a:rPr lang="en-US" altLang="el-GR" sz="2800" dirty="0"/>
              <a:t>³</a:t>
            </a:r>
            <a:r>
              <a:rPr lang="el-GR" altLang="el-GR" sz="2800" dirty="0"/>
              <a:t> ΠΑΡΑΓΟΝΤΙΚΟΣ ΣΧΕΔΙΑΣΜΟΣ ΓΙΑ ΤΗΝ ΕΠΙΛΟΓΗ ΠΑΡΑΜΕΤΡΩΝ  </a:t>
            </a:r>
            <a:r>
              <a:rPr lang="en-US" altLang="el-GR" sz="2800" dirty="0"/>
              <a:t>HPLC </a:t>
            </a:r>
            <a:r>
              <a:rPr lang="el-GR" altLang="el-GR" sz="2800" dirty="0"/>
              <a:t>ΠΡΟΣ ΒΕΛΤΙΣΤΟΠΟΙΗΣΗ</a:t>
            </a:r>
            <a:r>
              <a:rPr lang="en-US" altLang="el-GR" sz="2800" dirty="0"/>
              <a:t> (2)</a:t>
            </a:r>
            <a:endParaRPr lang="en-GB" altLang="el-GR" sz="2800" dirty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el-GR" altLang="el-GR" dirty="0"/>
              <a:t>Από τα αποτελέσματα φαίνεται ότι κατά σειρά κρισιμότητας είναι οι παράμετροι</a:t>
            </a:r>
            <a:r>
              <a:rPr lang="en-US" altLang="el-GR" dirty="0"/>
              <a:t> </a:t>
            </a:r>
            <a:r>
              <a:rPr lang="el-GR" altLang="el-GR" dirty="0"/>
              <a:t>της κινητής φάσης:</a:t>
            </a:r>
          </a:p>
          <a:p>
            <a:pPr lvl="1"/>
            <a:r>
              <a:rPr lang="en-US" altLang="el-GR" dirty="0"/>
              <a:t>Methanol (1,9)</a:t>
            </a:r>
          </a:p>
          <a:p>
            <a:pPr lvl="1"/>
            <a:r>
              <a:rPr lang="en-US" altLang="el-GR" dirty="0"/>
              <a:t>Acetic Acid (-0,375)</a:t>
            </a:r>
          </a:p>
          <a:p>
            <a:pPr lvl="1"/>
            <a:r>
              <a:rPr lang="en-US" altLang="el-GR" dirty="0"/>
              <a:t>Citric Acid (0,12)</a:t>
            </a:r>
          </a:p>
          <a:p>
            <a:pPr lvl="1"/>
            <a:endParaRPr lang="en-GB" altLang="el-GR" dirty="0"/>
          </a:p>
        </p:txBody>
      </p:sp>
    </p:spTree>
    <p:extLst>
      <p:ext uri="{BB962C8B-B14F-4D97-AF65-F5344CB8AC3E}">
        <p14:creationId xmlns:p14="http://schemas.microsoft.com/office/powerpoint/2010/main" val="181898835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4800" dirty="0" smtClean="0">
              <a:solidFill>
                <a:srgbClr val="5075BC"/>
              </a:solidFill>
              <a:latin typeface="Calibri" pitchFamily="34" charset="0"/>
            </a:endParaRPr>
          </a:p>
          <a:p>
            <a:pPr marL="0" indent="0" algn="ctr">
              <a:buNone/>
            </a:pPr>
            <a:r>
              <a:rPr lang="el-GR" sz="4400" dirty="0" smtClean="0">
                <a:solidFill>
                  <a:srgbClr val="5075BC"/>
                </a:solidFill>
                <a:latin typeface="Calibri" pitchFamily="34" charset="0"/>
              </a:rPr>
              <a:t>Τέλος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282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Χρηματοδότηση</a:t>
            </a:r>
          </a:p>
        </p:txBody>
      </p:sp>
      <p:sp>
        <p:nvSpPr>
          <p:cNvPr id="61442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525962"/>
          </a:xfrm>
        </p:spPr>
        <p:txBody>
          <a:bodyPr/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61443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19250" y="4652963"/>
            <a:ext cx="5502275" cy="138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67265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 smtClean="0"/>
              <a:t>Σημειώματα</a:t>
            </a:r>
          </a:p>
        </p:txBody>
      </p:sp>
      <p:sp>
        <p:nvSpPr>
          <p:cNvPr id="63490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153037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l-GR" dirty="0" smtClean="0"/>
              <a:t>Σημείωμα Ιστορικού 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4950" y="1557338"/>
            <a:ext cx="8585200" cy="4525962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sz="2000" dirty="0" smtClean="0"/>
              <a:t>Το </a:t>
            </a:r>
            <a:r>
              <a:rPr lang="el-GR" sz="2000" dirty="0"/>
              <a:t>παρόν έργο αποτελεί την </a:t>
            </a:r>
            <a:r>
              <a:rPr lang="el-GR" sz="2000" dirty="0" smtClean="0"/>
              <a:t>έκδοση</a:t>
            </a:r>
            <a:r>
              <a:rPr lang="en-US" sz="2000" dirty="0" smtClean="0"/>
              <a:t> 1.0.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l-GR" sz="2000" dirty="0">
                <a:latin typeface="Calibri" panose="020F0502020204030204" pitchFamily="34" charset="0"/>
              </a:rPr>
              <a:t>Έχουν προηγηθεί οι κάτωθι εκδόσεις</a:t>
            </a:r>
            <a:r>
              <a:rPr lang="el-GR" sz="2000" dirty="0" smtClean="0">
                <a:latin typeface="Calibri" panose="020F0502020204030204" pitchFamily="34" charset="0"/>
              </a:rPr>
              <a:t>:</a:t>
            </a:r>
            <a:endParaRPr lang="en-US" sz="2000" dirty="0">
              <a:solidFill>
                <a:srgbClr val="FF000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el-GR" sz="2000" dirty="0">
                <a:latin typeface="Calibri" panose="020F0502020204030204" pitchFamily="34" charset="0"/>
              </a:rPr>
              <a:t>Έκδοση διαθέσιμη </a:t>
            </a:r>
            <a:r>
              <a:rPr lang="el-GR" sz="2000" dirty="0">
                <a:latin typeface="Calibri" panose="020F0502020204030204" pitchFamily="34" charset="0"/>
                <a:hlinkClick r:id="rId3"/>
              </a:rPr>
              <a:t>εδώ</a:t>
            </a:r>
            <a:r>
              <a:rPr lang="el-GR" sz="2000" dirty="0">
                <a:latin typeface="Calibri" panose="020F0502020204030204" pitchFamily="34" charset="0"/>
              </a:rPr>
              <a:t>.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06532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Σημείωμα Αναφοράς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550" y="1557338"/>
            <a:ext cx="8229600" cy="4525962"/>
          </a:xfrm>
        </p:spPr>
        <p:txBody>
          <a:bodyPr rtlCol="0"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sz="2000" dirty="0" err="1" smtClean="0"/>
              <a:t>Κουππάρης</a:t>
            </a:r>
            <a:r>
              <a:rPr lang="el-GR" sz="2000" dirty="0" smtClean="0"/>
              <a:t> Μιχαήλ </a:t>
            </a:r>
            <a:r>
              <a:rPr lang="en-US" sz="2000" dirty="0" smtClean="0"/>
              <a:t>2015</a:t>
            </a:r>
            <a:r>
              <a:rPr lang="el-GR" sz="2000" dirty="0" smtClean="0"/>
              <a:t>.</a:t>
            </a:r>
            <a:r>
              <a:rPr lang="en-US" sz="2000" dirty="0" smtClean="0"/>
              <a:t> </a:t>
            </a:r>
            <a:r>
              <a:rPr lang="el-GR" sz="2000" dirty="0" err="1"/>
              <a:t>Κουππάρης</a:t>
            </a:r>
            <a:r>
              <a:rPr lang="el-GR" sz="2000" dirty="0"/>
              <a:t> </a:t>
            </a:r>
            <a:r>
              <a:rPr lang="el-GR" sz="2000" dirty="0" smtClean="0"/>
              <a:t>Μιχαήλ</a:t>
            </a:r>
            <a:r>
              <a:rPr lang="en-US" sz="2000" dirty="0" smtClean="0"/>
              <a:t>.</a:t>
            </a:r>
            <a:r>
              <a:rPr lang="el-GR" sz="2000" dirty="0" smtClean="0"/>
              <a:t> «</a:t>
            </a:r>
            <a:r>
              <a:rPr lang="el-GR" sz="2000" dirty="0" err="1" smtClean="0"/>
              <a:t>Χημειομετρία</a:t>
            </a:r>
            <a:r>
              <a:rPr lang="el-GR" sz="2000" dirty="0" smtClean="0"/>
              <a:t>-Στατιστική».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</a:t>
            </a:r>
            <a:r>
              <a:rPr lang="en-US" sz="2000" dirty="0" smtClean="0"/>
              <a:t>5</a:t>
            </a:r>
            <a:r>
              <a:rPr lang="el-GR" sz="2000" dirty="0" smtClean="0"/>
              <a:t>.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l-GR" sz="2000" dirty="0" smtClean="0"/>
              <a:t>Διαθέσιμο </a:t>
            </a:r>
            <a:r>
              <a:rPr lang="el-GR" sz="2000" dirty="0"/>
              <a:t>από τη δικτυακή </a:t>
            </a:r>
            <a:r>
              <a:rPr lang="el-GR" sz="2000" dirty="0" smtClean="0"/>
              <a:t>διεύθυνση: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>
                <a:hlinkClick r:id="rId3"/>
              </a:rPr>
              <a:t>http</a:t>
            </a:r>
            <a:r>
              <a:rPr lang="en-US" sz="2000" dirty="0">
                <a:hlinkClick r:id="rId3"/>
              </a:rPr>
              <a:t>://opencourses.uoa.gr/courses/CHEM100/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79079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4000" dirty="0"/>
              <a:t>ΕΙΣΑΓΩΓΗ (3)</a:t>
            </a:r>
            <a:endParaRPr lang="en-GB" altLang="el-GR" sz="40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el-GR" altLang="el-GR" dirty="0"/>
              <a:t>Κατά τη μεταφορά προτεινόμενων μεθόδων της βιβλιογραφίας στα εργαστήρια δεν λαμβάνονται πάντοτε καλά αποτελέσματα.</a:t>
            </a:r>
          </a:p>
          <a:p>
            <a:r>
              <a:rPr lang="el-GR" altLang="el-GR" dirty="0"/>
              <a:t>Το </a:t>
            </a:r>
            <a:r>
              <a:rPr lang="el-GR" altLang="el-GR" dirty="0" err="1"/>
              <a:t>διεργαστηριακό</a:t>
            </a:r>
            <a:r>
              <a:rPr lang="el-GR" altLang="el-GR" dirty="0"/>
              <a:t> συστηματικό σφάλμα μπορεί να προσδιορισθεί με </a:t>
            </a:r>
            <a:r>
              <a:rPr lang="el-GR" altLang="el-GR" dirty="0" err="1"/>
              <a:t>διεργαστηριακά</a:t>
            </a:r>
            <a:r>
              <a:rPr lang="el-GR" altLang="el-GR" dirty="0"/>
              <a:t> ερευνητικά προγράμματα χρησιμοποιώντας την </a:t>
            </a:r>
            <a:r>
              <a:rPr lang="en-US" altLang="el-GR" dirty="0"/>
              <a:t>ANOVA</a:t>
            </a:r>
            <a:r>
              <a:rPr lang="el-GR" altLang="el-GR" dirty="0"/>
              <a:t>. </a:t>
            </a:r>
            <a:endParaRPr lang="en-GB" altLang="el-GR" dirty="0"/>
          </a:p>
        </p:txBody>
      </p:sp>
    </p:spTree>
    <p:extLst>
      <p:ext uri="{BB962C8B-B14F-4D97-AF65-F5344CB8AC3E}">
        <p14:creationId xmlns:p14="http://schemas.microsoft.com/office/powerpoint/2010/main" val="22773066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>
          <a:xfrm>
            <a:off x="457200" y="-161925"/>
            <a:ext cx="8229600" cy="1143000"/>
          </a:xfrm>
        </p:spPr>
        <p:txBody>
          <a:bodyPr/>
          <a:lstStyle/>
          <a:p>
            <a:r>
              <a:rPr lang="el-GR" dirty="0" smtClean="0"/>
              <a:t>Σημείωμα </a:t>
            </a:r>
            <a:r>
              <a:rPr lang="el-GR" dirty="0" err="1" smtClean="0"/>
              <a:t>Αδειοδότησης</a:t>
            </a:r>
            <a:endParaRPr lang="el-GR" dirty="0" smtClean="0"/>
          </a:p>
        </p:txBody>
      </p:sp>
      <p:sp>
        <p:nvSpPr>
          <p:cNvPr id="69634" name="Content Placeholder 2"/>
          <p:cNvSpPr>
            <a:spLocks noGrp="1"/>
          </p:cNvSpPr>
          <p:nvPr>
            <p:ph idx="1"/>
          </p:nvPr>
        </p:nvSpPr>
        <p:spPr>
          <a:xfrm>
            <a:off x="107950" y="765175"/>
            <a:ext cx="8928100" cy="1439863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l-GR" sz="2000" dirty="0" smtClean="0"/>
              <a:t>Το παρόν υλικό διατίθεται με τους όρους της άδειας χρήσης </a:t>
            </a:r>
            <a:r>
              <a:rPr lang="el-GR" sz="2000" dirty="0" err="1" smtClean="0"/>
              <a:t>Creative</a:t>
            </a:r>
            <a:r>
              <a:rPr lang="el-GR" sz="2000" dirty="0" smtClean="0"/>
              <a:t> </a:t>
            </a:r>
            <a:r>
              <a:rPr lang="el-GR" sz="2000" dirty="0" err="1" smtClean="0"/>
              <a:t>Commons</a:t>
            </a:r>
            <a:r>
              <a:rPr lang="el-GR" sz="2000" dirty="0" smtClean="0"/>
              <a:t>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 smtClean="0"/>
              <a:t>κ.λ.π</a:t>
            </a:r>
            <a:r>
              <a:rPr lang="el-GR" sz="2000" dirty="0" smtClean="0"/>
              <a:t>.,  τα οποία εμπεριέχονται σε αυτό και τα οποία αναφέρονται μαζί με τους όρους χρήσης τους στο «Σημείωμα Χρήσης Έργων Τρίτων».                     </a:t>
            </a:r>
          </a:p>
          <a:p>
            <a:pPr marL="0" indent="0">
              <a:buFont typeface="Arial" charset="0"/>
              <a:buNone/>
            </a:pPr>
            <a:endParaRPr lang="el-GR" sz="2000" dirty="0" smtClean="0"/>
          </a:p>
        </p:txBody>
      </p:sp>
      <p:pic>
        <p:nvPicPr>
          <p:cNvPr id="69635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48088" y="2420938"/>
            <a:ext cx="164782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07950" y="2924175"/>
            <a:ext cx="9036050" cy="34575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dirty="0">
                <a:latin typeface="+mn-lt"/>
              </a:rPr>
              <a:t>[1] http://creativecommons.org/licenses/by-nc-sa/4.0/ </a:t>
            </a: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dirty="0">
                <a:latin typeface="+mn-lt"/>
              </a:rPr>
              <a:t>Ως </a:t>
            </a:r>
            <a:r>
              <a:rPr lang="el-GR" b="1" dirty="0">
                <a:latin typeface="+mn-lt"/>
              </a:rPr>
              <a:t>Μη Εμπορική</a:t>
            </a:r>
            <a:r>
              <a:rPr lang="el-GR" dirty="0">
                <a:latin typeface="+mn-lt"/>
              </a:rPr>
              <a:t> ορίζεται η χρήση: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>
                <a:latin typeface="+mn-lt"/>
              </a:rPr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>
                <a:latin typeface="+mn-lt"/>
              </a:rPr>
              <a:t>αδειοδόχο</a:t>
            </a:r>
            <a:endParaRPr lang="el-GR" dirty="0"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>
                <a:latin typeface="+mn-lt"/>
              </a:rPr>
              <a:t>που</a:t>
            </a:r>
            <a:r>
              <a:rPr lang="en-GB" dirty="0">
                <a:latin typeface="+mn-lt"/>
              </a:rPr>
              <a:t> </a:t>
            </a:r>
            <a:r>
              <a:rPr lang="el-GR" dirty="0">
                <a:latin typeface="+mn-lt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>
                <a:latin typeface="+mn-lt"/>
              </a:rPr>
              <a:t>που</a:t>
            </a:r>
            <a:r>
              <a:rPr lang="en-GB" dirty="0">
                <a:latin typeface="+mn-lt"/>
              </a:rPr>
              <a:t> </a:t>
            </a:r>
            <a:r>
              <a:rPr lang="el-GR" dirty="0">
                <a:latin typeface="+mn-lt"/>
              </a:rPr>
              <a:t>δεν προσπορίζει στο διανομέα του έργου και</a:t>
            </a:r>
            <a:r>
              <a:rPr lang="en-GB" dirty="0">
                <a:latin typeface="+mn-lt"/>
              </a:rPr>
              <a:t> </a:t>
            </a:r>
            <a:r>
              <a:rPr lang="el-GR" dirty="0" err="1">
                <a:latin typeface="+mn-lt"/>
              </a:rPr>
              <a:t>αδειοδόχο</a:t>
            </a:r>
            <a:r>
              <a:rPr lang="en-GB" dirty="0">
                <a:latin typeface="+mn-lt"/>
              </a:rPr>
              <a:t> </a:t>
            </a:r>
            <a:r>
              <a:rPr lang="el-GR" dirty="0">
                <a:latin typeface="+mn-lt"/>
              </a:rPr>
              <a:t>έμμεσο οικονομικό όφελος (π.χ. διαφημίσεις) από την προβολή του έργου σε διαδικτυακό τόπο</a:t>
            </a:r>
            <a:endParaRPr lang="en-US" dirty="0"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l-GR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dirty="0">
                <a:latin typeface="+mn-lt"/>
              </a:rPr>
              <a:t>Ο δικαιούχος μπορεί να παρέχει στον </a:t>
            </a:r>
            <a:r>
              <a:rPr lang="el-GR" dirty="0" err="1">
                <a:latin typeface="+mn-lt"/>
              </a:rPr>
              <a:t>αδειοδόχο</a:t>
            </a:r>
            <a:r>
              <a:rPr lang="el-GR" dirty="0">
                <a:latin typeface="+mn-lt"/>
              </a:rPr>
              <a:t> ξεχωριστή άδεια να χρησιμοποιεί το έργο για εμπορική χρήση, εφόσον αυτό του ζητηθεί.</a:t>
            </a:r>
          </a:p>
        </p:txBody>
      </p:sp>
    </p:spTree>
    <p:extLst>
      <p:ext uri="{BB962C8B-B14F-4D97-AF65-F5344CB8AC3E}">
        <p14:creationId xmlns:p14="http://schemas.microsoft.com/office/powerpoint/2010/main" val="252563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53394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4000" dirty="0"/>
              <a:t>ΕΙΣΑΓΩΓΗ (4)</a:t>
            </a:r>
            <a:endParaRPr lang="en-GB" altLang="el-GR" sz="40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altLang="el-GR" sz="2800" dirty="0"/>
              <a:t>Τα </a:t>
            </a:r>
            <a:r>
              <a:rPr lang="el-GR" altLang="el-GR" sz="2800" dirty="0" err="1"/>
              <a:t>διεργαστηριακά</a:t>
            </a:r>
            <a:r>
              <a:rPr lang="el-GR" altLang="el-GR" sz="2800" dirty="0"/>
              <a:t> προγράμματα απαιτούν σημαντική οργανωτική προσπάθεια  και επομένως δεν είναι εφαρμόσιμα σε κάθε προτεινόμενη μέθοδο σε ένα πρώιμο στάδιο της εφαρμογής της.</a:t>
            </a:r>
          </a:p>
          <a:p>
            <a:pPr>
              <a:lnSpc>
                <a:spcPct val="80000"/>
              </a:lnSpc>
            </a:pPr>
            <a:r>
              <a:rPr lang="el-GR" altLang="el-GR" sz="2800" dirty="0"/>
              <a:t>Στην περίπτωση αυτή θα είναι χρήσιμη μια εκ των προτέρων προσέγγιση που θα επιτρέπει την πρόβλεψη του αναμενόμενου </a:t>
            </a:r>
            <a:r>
              <a:rPr lang="el-GR" altLang="el-GR" sz="2800" dirty="0" err="1"/>
              <a:t>διεργαστηριακού</a:t>
            </a:r>
            <a:r>
              <a:rPr lang="el-GR" altLang="el-GR" sz="2800" dirty="0"/>
              <a:t> συστηματικού σφάλματος.</a:t>
            </a:r>
          </a:p>
          <a:p>
            <a:pPr>
              <a:lnSpc>
                <a:spcPct val="80000"/>
              </a:lnSpc>
            </a:pPr>
            <a:r>
              <a:rPr lang="el-GR" altLang="el-GR" sz="2800" dirty="0"/>
              <a:t>Η μέτρηση της ανθεκτικότητας παρέχει μια ιδέα των αναμενόμενων αποκλίσεων μεταξύ ημερών και μεταξύ εργαστηρίων.</a:t>
            </a:r>
          </a:p>
        </p:txBody>
      </p:sp>
    </p:spTree>
    <p:extLst>
      <p:ext uri="{BB962C8B-B14F-4D97-AF65-F5344CB8AC3E}">
        <p14:creationId xmlns:p14="http://schemas.microsoft.com/office/powerpoint/2010/main" val="830519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4000" dirty="0"/>
              <a:t>ΕΙΣΑΓΩΓΗ (5)</a:t>
            </a:r>
            <a:endParaRPr lang="en-GB" altLang="el-GR" sz="40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dirty="0"/>
              <a:t>Χρήση μεθόδων που αρχικά αναπτύχθηκαν από τους </a:t>
            </a:r>
            <a:r>
              <a:rPr lang="en-US" altLang="el-GR" dirty="0" err="1"/>
              <a:t>Plackett</a:t>
            </a:r>
            <a:r>
              <a:rPr lang="en-US" altLang="el-GR" dirty="0"/>
              <a:t> </a:t>
            </a:r>
            <a:r>
              <a:rPr lang="el-GR" altLang="el-GR" dirty="0"/>
              <a:t>και </a:t>
            </a:r>
            <a:r>
              <a:rPr lang="en-US" altLang="el-GR" dirty="0"/>
              <a:t>Burman</a:t>
            </a:r>
            <a:r>
              <a:rPr lang="el-GR" altLang="el-GR" dirty="0"/>
              <a:t> και </a:t>
            </a:r>
            <a:r>
              <a:rPr lang="el-GR" altLang="el-GR" dirty="0" smtClean="0"/>
              <a:t>εισήχθησαν </a:t>
            </a:r>
            <a:r>
              <a:rPr lang="el-GR" altLang="el-GR" dirty="0"/>
              <a:t>στην Αναλυτική Χημεία από τους </a:t>
            </a:r>
            <a:r>
              <a:rPr lang="en-US" altLang="el-GR" dirty="0" err="1"/>
              <a:t>Youden</a:t>
            </a:r>
            <a:r>
              <a:rPr lang="en-US" altLang="el-GR" dirty="0"/>
              <a:t> </a:t>
            </a:r>
            <a:r>
              <a:rPr lang="el-GR" altLang="el-GR" dirty="0"/>
              <a:t>και </a:t>
            </a:r>
            <a:r>
              <a:rPr lang="en-US" altLang="el-GR" dirty="0"/>
              <a:t>Steiner</a:t>
            </a:r>
            <a:r>
              <a:rPr lang="el-GR" altLang="el-GR" dirty="0"/>
              <a:t>.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Για τη μελέτη </a:t>
            </a:r>
            <a:r>
              <a:rPr lang="el-GR" altLang="el-GR" dirty="0">
                <a:solidFill>
                  <a:srgbClr val="FF0066"/>
                </a:solidFill>
              </a:rPr>
              <a:t>μικρών και αναπόφευκτων</a:t>
            </a:r>
            <a:r>
              <a:rPr lang="el-GR" altLang="el-GR" dirty="0"/>
              <a:t> μεταβολών μπορεί να χρησιμοποιηθεί «Μερικός (Κλασματικός) Παραγοντικός Σχεδιασμός Δύο Επιπέδων» (</a:t>
            </a:r>
            <a:r>
              <a:rPr lang="en-US" altLang="el-GR" dirty="0"/>
              <a:t>Two Level Partial Factorial Design</a:t>
            </a:r>
            <a:r>
              <a:rPr lang="el-GR" altLang="el-GR" dirty="0"/>
              <a:t>).</a:t>
            </a:r>
            <a:endParaRPr lang="en-GB" altLang="el-GR" dirty="0"/>
          </a:p>
        </p:txBody>
      </p:sp>
    </p:spTree>
    <p:extLst>
      <p:ext uri="{BB962C8B-B14F-4D97-AF65-F5344CB8AC3E}">
        <p14:creationId xmlns:p14="http://schemas.microsoft.com/office/powerpoint/2010/main" val="1805563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3200" dirty="0"/>
              <a:t> ΜΕΡΙΚΟΣ ΠΑΡΑΓΟΝΤΙΚΟΣ ΣΧΕΔΙΑΣΜΟΣ ΔΥΟ ΕΠΙΠΕΔΩΝ ΓΙΑ ΤΗ ΜΕΛΕΤΗ ΑΝΘΕΚΤΙΚΟΤΗΤΑΣ (1)</a:t>
            </a:r>
            <a:endParaRPr lang="en-GB" altLang="el-GR" sz="3200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el-GR" altLang="el-GR" dirty="0"/>
              <a:t>Το ένα επίπεδο (</a:t>
            </a:r>
            <a:r>
              <a:rPr lang="el-GR" altLang="el-GR" dirty="0" err="1"/>
              <a:t>συμβολιζόμενο</a:t>
            </a:r>
            <a:r>
              <a:rPr lang="el-GR" altLang="el-GR" dirty="0"/>
              <a:t> ως +) και καλούμενο «ονομαστικό (</a:t>
            </a:r>
            <a:r>
              <a:rPr lang="en-US" altLang="el-GR" dirty="0"/>
              <a:t>nominal</a:t>
            </a:r>
            <a:r>
              <a:rPr lang="el-GR" altLang="el-GR" dirty="0"/>
              <a:t>)» είναι αυτό που αντιστοιχεί στην κανονική τιμή της εξεταζόμενης παραμέτρου και το άλλο (</a:t>
            </a:r>
            <a:r>
              <a:rPr lang="el-GR" altLang="el-GR" dirty="0" err="1"/>
              <a:t>συμβολιζόμενο</a:t>
            </a:r>
            <a:r>
              <a:rPr lang="el-GR" altLang="el-GR" dirty="0"/>
              <a:t> ως -) και καλούμενο «ακραίο (</a:t>
            </a:r>
            <a:r>
              <a:rPr lang="en-US" altLang="el-GR" dirty="0"/>
              <a:t>extreme</a:t>
            </a:r>
            <a:r>
              <a:rPr lang="el-GR" altLang="el-GR" dirty="0"/>
              <a:t>)» αντιστοιχεί σε μια μικρή απόκλιση της τιμής της παραμέτρου που λογικά μπορεί να επισυμβεί σε συνθήκες </a:t>
            </a:r>
            <a:r>
              <a:rPr lang="el-GR" altLang="el-GR" dirty="0" err="1"/>
              <a:t>αναπαραγωγιμότητας</a:t>
            </a:r>
            <a:r>
              <a:rPr lang="el-GR" altLang="el-GR" dirty="0"/>
              <a:t>.</a:t>
            </a:r>
            <a:endParaRPr lang="en-GB" altLang="el-GR" dirty="0"/>
          </a:p>
        </p:txBody>
      </p:sp>
    </p:spTree>
    <p:extLst>
      <p:ext uri="{BB962C8B-B14F-4D97-AF65-F5344CB8AC3E}">
        <p14:creationId xmlns:p14="http://schemas.microsoft.com/office/powerpoint/2010/main" val="563999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3200" dirty="0"/>
              <a:t> ΜΕΡΙΚΟΣ ΠΑΡΑΓΟΝΤΙΚΟΣ ΣΧΕΔΙΑΣΜΟΣ ΔΥΟ ΕΠΙΠΕΔΩΝ ΓΙΑ ΤΗ ΜΕΛΕΤΗ ΑΝΘΕΚΤΙΚΟΤΗΤΑΣ (2)</a:t>
            </a:r>
            <a:endParaRPr lang="en-GB" altLang="el-GR" sz="3200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el-GR" altLang="el-GR" dirty="0"/>
              <a:t> Εισάγεται έτσι ένας μεγάλος αριθμός εξεταζόμενων παραμέτρων (παραγόντων) στο σχεδιασμό.</a:t>
            </a:r>
          </a:p>
          <a:p>
            <a:r>
              <a:rPr lang="el-GR" altLang="el-GR" dirty="0"/>
              <a:t>Για </a:t>
            </a:r>
            <a:r>
              <a:rPr lang="en-US" altLang="el-GR" dirty="0"/>
              <a:t>n</a:t>
            </a:r>
            <a:r>
              <a:rPr lang="el-GR" altLang="el-GR" dirty="0"/>
              <a:t> παραμέτρους και για πλήρη σχεδιασμό απαιτούνται </a:t>
            </a:r>
            <a:r>
              <a:rPr lang="el-GR" altLang="el-GR" dirty="0" smtClean="0"/>
              <a:t>2</a:t>
            </a:r>
            <a:r>
              <a:rPr lang="en-US" altLang="el-GR" baseline="30000" dirty="0" smtClean="0"/>
              <a:t>n</a:t>
            </a:r>
            <a:r>
              <a:rPr lang="en-US" altLang="el-GR" dirty="0" smtClean="0"/>
              <a:t> </a:t>
            </a:r>
            <a:r>
              <a:rPr lang="el-GR" altLang="el-GR" dirty="0"/>
              <a:t>πειράματα.</a:t>
            </a:r>
          </a:p>
        </p:txBody>
      </p:sp>
    </p:spTree>
    <p:extLst>
      <p:ext uri="{BB962C8B-B14F-4D97-AF65-F5344CB8AC3E}">
        <p14:creationId xmlns:p14="http://schemas.microsoft.com/office/powerpoint/2010/main" val="2983690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3200" dirty="0"/>
              <a:t> ΜΕΡΙΚΟΣ ΠΑΡΑΓΟΝΤΙΚΟΣ ΣΧΕΔΙΑΣΜΟΣ ΔΥΟ ΕΠΙΠΕΔΩΝ ΓΙΑ ΤΗ ΜΕΛΕΤΗ ΑΝΘΕΚΤΙΚΟΤΗΤΑΣ (</a:t>
            </a:r>
            <a:r>
              <a:rPr lang="en-GB" altLang="el-GR" sz="3200" dirty="0"/>
              <a:t>3</a:t>
            </a:r>
            <a:r>
              <a:rPr lang="el-GR" altLang="el-GR" sz="3200" dirty="0"/>
              <a:t>)</a:t>
            </a:r>
            <a:endParaRPr lang="en-GB" altLang="el-GR" sz="3200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el-GR" altLang="el-GR" dirty="0"/>
              <a:t>Ο πλήρης παραγοντικός σχεδιασμός δεν είναι συχνά πρακτικός για τη μελέτη ανθεκτικότητας.</a:t>
            </a:r>
          </a:p>
          <a:p>
            <a:r>
              <a:rPr lang="el-GR" altLang="el-GR" dirty="0"/>
              <a:t>Αναπτύχθηκαν διάφοροι σχεδιασμοί, εκ των οποίων ο </a:t>
            </a:r>
            <a:r>
              <a:rPr lang="el-GR" altLang="el-GR" dirty="0">
                <a:solidFill>
                  <a:srgbClr val="FF0066"/>
                </a:solidFill>
              </a:rPr>
              <a:t>μερικός παραγοντικός σχεδιασμός δύο επιπέδων</a:t>
            </a:r>
            <a:r>
              <a:rPr lang="el-GR" altLang="el-GR" dirty="0"/>
              <a:t> είναι ο πλέον συνήθης και για </a:t>
            </a:r>
            <a:r>
              <a:rPr lang="en-US" altLang="el-GR" dirty="0"/>
              <a:t>n </a:t>
            </a:r>
            <a:r>
              <a:rPr lang="el-GR" altLang="el-GR" dirty="0"/>
              <a:t>παραμέτρους απαιτούνται </a:t>
            </a:r>
            <a:r>
              <a:rPr lang="en-US" altLang="el-GR" dirty="0"/>
              <a:t>n</a:t>
            </a:r>
            <a:r>
              <a:rPr lang="el-GR" altLang="el-GR" dirty="0"/>
              <a:t>+1 πειράματα.</a:t>
            </a:r>
            <a:endParaRPr lang="en-GB" altLang="el-GR" dirty="0"/>
          </a:p>
        </p:txBody>
      </p:sp>
    </p:spTree>
    <p:extLst>
      <p:ext uri="{BB962C8B-B14F-4D97-AF65-F5344CB8AC3E}">
        <p14:creationId xmlns:p14="http://schemas.microsoft.com/office/powerpoint/2010/main" val="208009833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1884</TotalTime>
  <Words>2083</Words>
  <Application>Microsoft Office PowerPoint</Application>
  <PresentationFormat>Προβολή στην οθόνη (4:3)</PresentationFormat>
  <Paragraphs>371</Paragraphs>
  <Slides>41</Slides>
  <Notes>8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41</vt:i4>
      </vt:variant>
    </vt:vector>
  </HeadingPairs>
  <TitlesOfParts>
    <vt:vector size="48" baseType="lpstr">
      <vt:lpstr>ＭＳ Ｐゴシック</vt:lpstr>
      <vt:lpstr>Arial</vt:lpstr>
      <vt:lpstr>Calibri</vt:lpstr>
      <vt:lpstr>Times New Roman</vt:lpstr>
      <vt:lpstr>Wingdings</vt:lpstr>
      <vt:lpstr>Θέμα του Office</vt:lpstr>
      <vt:lpstr>Equation</vt:lpstr>
      <vt:lpstr>Χημειομετρία-Στατιστική</vt:lpstr>
      <vt:lpstr>ΕΙΣΑΓΩΓΗ (1)</vt:lpstr>
      <vt:lpstr>ΕΙΣΑΓΩΓΗ (2)</vt:lpstr>
      <vt:lpstr>ΕΙΣΑΓΩΓΗ (3)</vt:lpstr>
      <vt:lpstr>ΕΙΣΑΓΩΓΗ (4)</vt:lpstr>
      <vt:lpstr>ΕΙΣΑΓΩΓΗ (5)</vt:lpstr>
      <vt:lpstr> ΜΕΡΙΚΟΣ ΠΑΡΑΓΟΝΤΙΚΟΣ ΣΧΕΔΙΑΣΜΟΣ ΔΥΟ ΕΠΙΠΕΔΩΝ ΓΙΑ ΤΗ ΜΕΛΕΤΗ ΑΝΘΕΚΤΙΚΟΤΗΤΑΣ (1)</vt:lpstr>
      <vt:lpstr> ΜΕΡΙΚΟΣ ΠΑΡΑΓΟΝΤΙΚΟΣ ΣΧΕΔΙΑΣΜΟΣ ΔΥΟ ΕΠΙΠΕΔΩΝ ΓΙΑ ΤΗ ΜΕΛΕΤΗ ΑΝΘΕΚΤΙΚΟΤΗΤΑΣ (2)</vt:lpstr>
      <vt:lpstr> ΜΕΡΙΚΟΣ ΠΑΡΑΓΟΝΤΙΚΟΣ ΣΧΕΔΙΑΣΜΟΣ ΔΥΟ ΕΠΙΠΕΔΩΝ ΓΙΑ ΤΗ ΜΕΛΕΤΗ ΑΝΘΕΚΤΙΚΟΤΗΤΑΣ (3)</vt:lpstr>
      <vt:lpstr>ΜΕΡΙΚΟΣ ΠΑΡΑΓΟΝΤΙΚΟΣ ΣΧΕΔΙΑΣΜΟΣ ΔΥΟ ΕΠΙΠΕΔΩΝ ΓΙΑ 3 ΠΑΡΑΜΕΤΡΟΥΣ (1)</vt:lpstr>
      <vt:lpstr>ΜΕΡΙΚΟΣ ΠΑΡΑΓΟΝΤΙΚΟΣ ΣΧΕΔΙΑΣΜΟΣ ΔΥΟ ΕΠΙΠΕΔΩΝ ΓΙΑ 3 ΠΑΡΑΜΕΤΡΟΥΣ (2)</vt:lpstr>
      <vt:lpstr>ΜΕΡΙΚΟΣ ΠΑΡΑΓΟΝΤΙΚΟΣ ΣΧΕΔΙΑΣΜΟΣ ΔΥΟ ΕΠΙΠΕΔΩΝ ΓΙΑ 3 ΠΑΡΑΜΕΤΡΟΥΣ (3)</vt:lpstr>
      <vt:lpstr>ΜΕΡΙΚΟΣ ΠΑΡΑΓΟΝΤΙΚΟΣ ΣΧΕΔΙΑΣΜΟΣ ΔΥΟ ΕΠΙΠΕΔΩΝ ΓΙΑ 3 ΠΑΡΑΜΕΤΡΟΥΣ (4)</vt:lpstr>
      <vt:lpstr>ΜΕΡΙΚΟΣ ΠΑΡΑΓΟΝΤΙΚΟΣ ΣΧΕΔΙΑΣΜΟΣ ΔΥΟ ΕΠΙΠΕΔΩΝ ΓΙΑ 3 ΠΑΡΑΜΕΤΡΟΥΣ (5)</vt:lpstr>
      <vt:lpstr>ΜΕΡΙΚΟΣ ΠΑΡΑΓΟΝΤΙΚΟΣ ΣΧΕΔΙΑΣΜΟΣ ΔΥΟ ΕΠΙΠΕΔΩΝ ΓΙΑ 3 ΠΑΡΑΜΕΤΡΟΥΣ (6)</vt:lpstr>
      <vt:lpstr>ΜΕΡΙΚΟΣ ΠΑΡΑΓΟΝΤΙΚΟΣ ΣΧΕΔΙΑΣΜΟΣ ΔΥΟ ΕΠΙΠΕΔΩΝ ΓΙΑ 3 ΠΑΡΑΜΕΤΡΟΥΣ (7)</vt:lpstr>
      <vt:lpstr>ΜΕΡΙΚΟΣ ΠΑΡΑΓΟΝΤΙΚΟΣ ΣΧΕΔΙΑΣΜΟΣ ΔΥΟ ΕΠΙΠΕΔΩΝ ΓΙΑ 3 ΠΑΡΑΜΕΤΡΟΥΣ (8)</vt:lpstr>
      <vt:lpstr>ΜΕΡΙΚΟΣ ΠΑΡΑΓΟΝΤΙΚΟΣ ΣΧΕΔΙΑΣΜΟΣ ΔΥΟ ΕΠΙΠΕΔΩΝ </vt:lpstr>
      <vt:lpstr>ΜΕΡΙΚΟΣ ΠΑΡΑΓΟΝΤΙΚΟΣ ΣΧΕΔΙΑΣΜΟΣ ΔΥΟ ΕΠΙΠΕΔΩΝ ΓΙΑ 6 ΠΑΡΑΜΕΤΡΟΥΣ</vt:lpstr>
      <vt:lpstr>ΜΕΡΙΚΟΣ ΠΑΡΑΓΟΝΤΙΚΟΣ ΣΧΕΔΙΑΣΜΟΣ 3 ΠΑΡΑΜΕΤΡΩΝ ΦΩΤΟΜΕΤΡΙΚΗΣ ΑΝΑΛΥΤΙΚΗΣ ΜΕΘΟΔΟΥ (1)</vt:lpstr>
      <vt:lpstr>ΜΕΡΙΚΟΣ ΠΑΡΑΓΟΝΤΙΚΟΣ ΣΧΕΔΙΑΣΜΟΣ 3 ΠΑΡΑΜΕΤΡΩΝ ΦΩΤΟΜΕΤΡΙΚΗΣ ΑΝΑΛΥΤΙΚΗΣ ΜΕΘΟΔΟΥ (2)</vt:lpstr>
      <vt:lpstr>ΜΕΡΙΚΟΣ ΠΑΡΑΓΟΝΤΙΚΟΣ ΣΧΕΔΙΑΣΜΟΣ 3 ΠΑΡΑΜΕΤΡΩΝ ΦΩΤΟΜΕΤΡΙΚΗΣ ΑΝΑΛΥΤΙΚΗΣ ΜΕΘΟΔΟΥ (3)</vt:lpstr>
      <vt:lpstr>ΜΕΡΙΚΟΣ ΠΑΡΑΓΟΝΤΙΚΟΣ ΣΧΕΔΙΑΣΜΟΣ 3 ΠΑΡΑΜΕΤΡΩΝ ΦΩΤΟΜΕΤΡΙΚΗΣ ΑΝΑΛΥΤΙΚΗΣ ΜΕΘΟΔΟΥ (4)</vt:lpstr>
      <vt:lpstr>ΜΕΡΙΚΟΣ ΠΑΡΑΓΟΝΤΙΚΟΣ ΣΧΕΔΙΑΣΜΟΣ 3 ΠΑΡΑΜΕΤΡΩΝ ΦΩΤΟΜΕΤΡΙΚΗΣ ΑΝΑΛΥΤΙΚΗΣ ΜΕΘΟΔΟΥ (5)</vt:lpstr>
      <vt:lpstr>ΕΝΤΟΠΙΣΜΟΣ ΠΑΡΑΜΕΤΡΩΝ ΠΡΟΣ ΕΛΕΓΧΟ</vt:lpstr>
      <vt:lpstr>ΠΑΡΑΜΕΤΡΟΙ ΠΡΟΣ ΕΛΕΓΧΟ ΑΝΘΕΚΤΙΚΟΤΗΤΑΣ ΣΕ ΜΕΘΟΔΟΥΣ HPLC (1)</vt:lpstr>
      <vt:lpstr>ΠΑΡΑΜΕΤΡΟΙ ΠΡΟΣ ΕΛΕΓΧΟ ΑΝΘΕΚΤΙΚΟΤΗΤΑΣ ΣΕ ΜΕΘΟΔΟΥΣ HPLC (2)</vt:lpstr>
      <vt:lpstr>ΜΕΡΙΚΟΣ ΠΑΡΑΓΟΝΤΙΚΟΣ ΣΧΕΔΙΑΣΜΟΣ 3 ΠΑΡΑΜΕΤΡΩΝ ΔΥΟ ΕΠΙΠΕΔΩΝ ΓΙΑ ΜΙΑ ΜΕΘΟΔΟ HPLC ΓΙΑ ΤΟΝ ΠΡΟΣΔΙΟΡΙΣΜΟ ΔΡΑΣΤΙΚΗΣ ΟΥΣΙΑΣ ΣΕ ΕΝΑ ΦΑΡΜΑΚΕΥΤΙΚΟ ΣΚΕΥΑΣΜΑ (1)</vt:lpstr>
      <vt:lpstr>ΜΕΡΙΚΟΣ ΠΑΡΑΓΟΝΤΙΚΟΣ ΣΧΕΔΙΑΣΜΟΣ 3 ΠΑΡΑΜΕΤΡΩΝ ΔΥΟ ΕΠΙΠΕΔΩΝ ΓΙΑ ΜΙΑ ΜΕΘΟΔΟ HPLC ΓΙΑ ΤΟΝ ΠΡΟΣΔΙΟΡΙΣΜΟ ΔΡΑΣΤΙΚΗΣ ΟΥΣΙΑΣ ΣΕ ΕΝΑ ΦΑΡΜΑΚΕΥΤΙΚΟ ΣΚΕΥΑΣΜΑ (2)</vt:lpstr>
      <vt:lpstr>ΜΕΡΙΚΟΣ ΠΑΡΑΓΟΝΤΙΚΟΣ ΣΧΕΔΙΑΣΜΟΣ 3 ΠΑΡΑΜΕΤΡΩΝ ΔΥΟ ΕΠΙΠΕΔΩΝ ΓΙΑ ΜΙΑ ΜΕΘΟΔΟ HPLC ΓΙΑ ΤΟΝ ΠΡΟΣΔΙΟΡΙΣΜΟ ΔΡΑΣΤΙΚΗΣ ΟΥΣΙΑΣ ΣΕ ΕΝΑ ΦΑΡΜΑΚΕΥΤΙΚΟ ΣΚΕΥΑΣΜΑ (3)</vt:lpstr>
      <vt:lpstr>ΜΕΡΙΚΟΣ ΠΑΡΑΓΟΝΤΙΚΟΣ ΣΧΕΔΙΑΣΜΟΣ 3 ΠΑΡΑΜΕΤΡΩΝ ΔΥΟ ΕΠΙΠΕΔΩΝ ΓΙΑ ΜΙΑ ΜΕΘΟΔΟ HPLC ΓΙΑ ΤΟΝ ΠΡΟΣΔΙΟΡΙΣΜΟ ΔΡΑΣΤΙΚΗΣ ΟΥΣΙΑΣ ΣΕ ΕΝΑ ΦΑΡΜΑΚΕΥΤΙΚΟ ΣΚΕΥΑΣΜΑ (4)</vt:lpstr>
      <vt:lpstr>2³ ΠΑΡΑΓΟΝΤΙΚΟΣ ΣΧΕΔΙΑΣΜΟΣ ΓΙΑ ΤΗΝ ΕΠΙΛΟΓΗ ΠΑΡΑΜΕΤΡΩΝ HPLC ΓΙΑ ΒΕΛΤΙΣΤΟΠΟΙΗΣΗ (1)</vt:lpstr>
      <vt:lpstr>2³ ΠΑΡΑΓΟΝΤΙΚΟΣ ΣΧΕΔΙΑΣΜΟΣ ΓΙΑ ΤΗΝ ΕΠΙΛΟΓΗ ΠΑΡΑΜΕΤΡΩΝ  HPLC ΠΡΟΣ ΒΕΛΤΙΣΤΟΠΟΙΗΣΗ (1)</vt:lpstr>
      <vt:lpstr>2³ ΠΑΡΑΓΟΝΤΙΚΟΣ ΣΧΕΔΙΑΣΜΟΣ ΓΙΑ ΤΗΝ ΕΠΙΛΟΓΗ ΠΑΡΑΜΕΤΡΩΝ  HPLC ΠΡΟΣ ΒΕΛΤΙΣΤΟΠΟΙΗΣΗ (2)</vt:lpstr>
      <vt:lpstr>Παρουσίαση του PowerPoint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Giota</cp:lastModifiedBy>
  <cp:revision>230</cp:revision>
  <dcterms:created xsi:type="dcterms:W3CDTF">2012-09-06T09:03:05Z</dcterms:created>
  <dcterms:modified xsi:type="dcterms:W3CDTF">2016-03-08T19:45:03Z</dcterms:modified>
</cp:coreProperties>
</file>