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303" r:id="rId4"/>
    <p:sldId id="265" r:id="rId5"/>
    <p:sldId id="308" r:id="rId6"/>
    <p:sldId id="304" r:id="rId7"/>
    <p:sldId id="305" r:id="rId8"/>
    <p:sldId id="306" r:id="rId9"/>
    <p:sldId id="307" r:id="rId10"/>
    <p:sldId id="300" r:id="rId11"/>
    <p:sldId id="280" r:id="rId12"/>
    <p:sldId id="290" r:id="rId13"/>
    <p:sldId id="295" r:id="rId14"/>
    <p:sldId id="299" r:id="rId15"/>
    <p:sldId id="292" r:id="rId16"/>
    <p:sldId id="291" r:id="rId17"/>
    <p:sldId id="29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303"/>
            <p14:sldId id="265"/>
            <p14:sldId id="308"/>
            <p14:sldId id="304"/>
            <p14:sldId id="305"/>
            <p14:sldId id="306"/>
            <p14:sldId id="307"/>
            <p14:sldId id="30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5" d="100"/>
          <a:sy n="75" d="100"/>
        </p:scale>
        <p:origin x="-282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Τελετουργικά ζητήματα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Λειτουργική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Τελετουργικά ζητήματα</a:t>
            </a:r>
          </a:p>
          <a:p>
            <a:endParaRPr lang="en-US" sz="2800" dirty="0" smtClean="0"/>
          </a:p>
          <a:p>
            <a:r>
              <a:rPr lang="el-GR" sz="2800" dirty="0" smtClean="0"/>
              <a:t>Γεώργιος Φίλιας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Κοινωνικής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Β) Σύγχρονα Τελετουργικά Προβλήματα </a:t>
            </a:r>
            <a:r>
              <a:rPr lang="el-GR" dirty="0" smtClean="0"/>
              <a:t>(7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400" dirty="0"/>
              <a:t>Τελετουργικά θέματα και θέματα ευταξίας σχετικά με το Βάπτισμα και το Γάμο:</a:t>
            </a:r>
            <a:endParaRPr lang="en-US" sz="2400" dirty="0"/>
          </a:p>
          <a:p>
            <a:r>
              <a:rPr lang="el-GR" sz="2400" dirty="0"/>
              <a:t>Ανάγκη μυσταγωγικής κατηχήσεως πριν από την επιτέλεση του Βαπτίσματος και του Γάμου.</a:t>
            </a:r>
            <a:endParaRPr lang="en-US" sz="2400" dirty="0"/>
          </a:p>
          <a:p>
            <a:r>
              <a:rPr lang="el-GR" sz="2400" dirty="0"/>
              <a:t>Κατά την επιτέλεση του Γάμου, την εκφώνηση «Ευλογημένη η βασιλεία» άλλοι εκφωνούν στραμμένοι προς το Άγιο Βήμα και άλλοι στραμμένοι προς το λαό.</a:t>
            </a:r>
            <a:endParaRPr lang="en-US" sz="2400" dirty="0"/>
          </a:p>
          <a:p>
            <a:r>
              <a:rPr lang="el-GR" sz="2400" dirty="0"/>
              <a:t>Κατά την κατήχηση πριν από το Βάπτισμα ορισμένοι ιερείς επιβάλλουν να λέγεται μόνο μία φορά το Σύμβολο της Πίστεως.</a:t>
            </a:r>
            <a:endParaRPr lang="en-US" sz="2400" dirty="0"/>
          </a:p>
          <a:p>
            <a:r>
              <a:rPr lang="el-GR" sz="2400" dirty="0"/>
              <a:t>Κατά την κατάδυση του βαπτισμένου πρέπει ο ιερέας να βυθίζει ολόκληρο το σώμα στο νερό και να μην βαπτίζει δια ραντισμού.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4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Τελετουργικά ζητήματα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</a:t>
            </a:r>
            <a:r>
              <a:rPr lang="el-GR" sz="2000" dirty="0" smtClean="0"/>
              <a:t>.0.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Copyright Εθνικόν και Καποδιστριακόν Πανεπιστήμιον Αθηνών 2015. Γεώργιος Φίλιας. «Λειτουργική. </a:t>
            </a:r>
            <a:r>
              <a:rPr lang="el-GR" sz="2000" dirty="0">
                <a:solidFill>
                  <a:srgbClr val="000000"/>
                </a:solidFill>
              </a:rPr>
              <a:t>Τελετουργικά </a:t>
            </a:r>
            <a:r>
              <a:rPr lang="el-GR" sz="2000" dirty="0" smtClean="0">
                <a:solidFill>
                  <a:srgbClr val="000000"/>
                </a:solidFill>
              </a:rPr>
              <a:t>ζητήματα». </a:t>
            </a:r>
            <a:r>
              <a:rPr lang="el-GR" sz="2000" dirty="0">
                <a:solidFill>
                  <a:srgbClr val="000000"/>
                </a:solidFill>
              </a:rPr>
              <a:t>Έκδοση: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Αθήνα </a:t>
            </a:r>
            <a:r>
              <a:rPr lang="el-GR" sz="2000" dirty="0" smtClean="0">
                <a:solidFill>
                  <a:srgbClr val="000000"/>
                </a:solidFill>
              </a:rPr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/>
              <a:t>http://opencourses.uoa.gr/courses/SOCTHEOL101/</a:t>
            </a:r>
            <a:r>
              <a:rPr lang="el-GR" sz="200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«Τάξη» στη </a:t>
            </a:r>
            <a:r>
              <a:rPr lang="el-GR" dirty="0" smtClean="0"/>
              <a:t>Λατρεία, Σύγχρονα </a:t>
            </a:r>
            <a:r>
              <a:rPr lang="el-GR" dirty="0"/>
              <a:t>τελετουργικά </a:t>
            </a:r>
            <a:r>
              <a:rPr lang="el-GR" dirty="0" smtClean="0"/>
              <a:t>προβλήματα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Α) Η Έννοια της «Τάξεως» στη Λατρεία της Εκκλησίας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«Τάξη» ή «Τυπικό»: το σύνολο των τελετουργικών κανόνων που διέπουν την εκκλησιαστική Λατρεία.</a:t>
            </a:r>
            <a:endParaRPr lang="en-US" sz="2400" dirty="0"/>
          </a:p>
          <a:p>
            <a:r>
              <a:rPr lang="el-GR" sz="2400" dirty="0"/>
              <a:t>Η Τάξη στην Εκκλησία είναι αποστολική προτροπή (</a:t>
            </a:r>
            <a:r>
              <a:rPr lang="el-GR" sz="2400" dirty="0" smtClean="0"/>
              <a:t>Α’ </a:t>
            </a:r>
            <a:r>
              <a:rPr lang="el-GR" sz="2400" dirty="0"/>
              <a:t>Κορ. 14, 40: «Πάντα ευσχημόνως και κατά τάξιν γινέσθω»).</a:t>
            </a:r>
            <a:endParaRPr lang="en-US" sz="2400" dirty="0"/>
          </a:p>
          <a:p>
            <a:r>
              <a:rPr lang="el-GR" sz="2400" dirty="0"/>
              <a:t>Το Τυπικό διαφυλάσσει τη Λατρεία από υποκειμενικές παρεμβάσεις, αλλά δεν είναι αυτοσκοπός (η απόλυτη ομοιομορφία δεν υπήρξε ποτέ αυτοσκοπός της Εκκλησίας).</a:t>
            </a:r>
            <a:endParaRPr lang="en-US" sz="2400" dirty="0"/>
          </a:p>
          <a:p>
            <a:r>
              <a:rPr lang="el-GR" sz="2400" dirty="0" smtClean="0"/>
              <a:t>Α’ </a:t>
            </a:r>
            <a:r>
              <a:rPr lang="el-GR" sz="2400" dirty="0"/>
              <a:t>Επιστολή Κλήμεντος Ρώμης προς Κορινθίους (τέλος </a:t>
            </a:r>
            <a:r>
              <a:rPr lang="el-GR" sz="2400" dirty="0" smtClean="0"/>
              <a:t>1</a:t>
            </a:r>
            <a:r>
              <a:rPr lang="el-GR" sz="2400" baseline="30000" dirty="0" smtClean="0"/>
              <a:t>ου</a:t>
            </a:r>
            <a:r>
              <a:rPr lang="el-GR" sz="2400" dirty="0"/>
              <a:t> </a:t>
            </a:r>
            <a:r>
              <a:rPr lang="el-GR" sz="2400" dirty="0" smtClean="0"/>
              <a:t>αι</a:t>
            </a:r>
            <a:r>
              <a:rPr lang="el-GR" sz="2400" dirty="0"/>
              <a:t>.): η «τάξη» στην Εκκλησία είναι «υπέρτατη βούληση» του Θεού, ώστε να αποφεύγεται η «αταξία» και οι συμμετέχοντες στη Λατρεία να είναι «ευπρόσδεκτοι» και «Μακάριοι».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Β) Σύγχρονα Τελετουργικά Προβλήματα (1 από 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Τελετουργικά θέματα και θέματα ευταξίας σχετικά με τη </a:t>
            </a:r>
            <a:r>
              <a:rPr lang="el-GR" sz="2400" dirty="0" smtClean="0"/>
              <a:t>Θεία </a:t>
            </a:r>
            <a:r>
              <a:rPr lang="el-GR" sz="2400" dirty="0"/>
              <a:t>Ευχαριστία:     </a:t>
            </a:r>
            <a:endParaRPr lang="en-US" sz="2400" dirty="0"/>
          </a:p>
          <a:p>
            <a:r>
              <a:rPr lang="el-GR" sz="2400" dirty="0"/>
              <a:t>Τρόπος αναγνώσεως των ευχών.</a:t>
            </a:r>
            <a:endParaRPr lang="en-US" sz="2400" dirty="0"/>
          </a:p>
          <a:p>
            <a:r>
              <a:rPr lang="el-GR" sz="2400" dirty="0"/>
              <a:t>Απαγγελία του Συμβόλου της Πίστεως και της Κυριακής Προσευχής από όλους.</a:t>
            </a:r>
            <a:endParaRPr lang="en-US" sz="2400" dirty="0"/>
          </a:p>
          <a:p>
            <a:r>
              <a:rPr lang="el-GR" sz="2400" dirty="0"/>
              <a:t>Ορθή απαγγελία των αναγνωσμάτων.</a:t>
            </a:r>
            <a:endParaRPr lang="en-US" sz="2400" dirty="0"/>
          </a:p>
          <a:p>
            <a:r>
              <a:rPr lang="el-GR" sz="2400" dirty="0"/>
              <a:t>Εκφώνηση κατηχούμενων.</a:t>
            </a:r>
            <a:endParaRPr lang="en-US" sz="2400" dirty="0"/>
          </a:p>
          <a:p>
            <a:r>
              <a:rPr lang="el-GR" sz="2400" dirty="0"/>
              <a:t>Φροντίδα για την εύτακτη Θεία Μετάληψη των πιστών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Β) Σύγχρονα Τελετουργικά Προβλήματα (2 από 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Προσοχή στη χρήση μικροφώνων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Φροντίδα </a:t>
            </a:r>
            <a:r>
              <a:rPr lang="el-GR" sz="2400" dirty="0"/>
              <a:t>για την προμήθεια στους εκκλησιαζόμενους Εγκολπίων της Θείας Λειτουργίας.</a:t>
            </a:r>
            <a:endParaRPr lang="en-US" sz="2400" dirty="0"/>
          </a:p>
          <a:p>
            <a:r>
              <a:rPr lang="el-GR" sz="2400" dirty="0"/>
              <a:t>Φροντίδα για σοβαρότητα και ιεροπρέπεια κατά την τελετουργία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Πριμοδότηση για τη δημιουργία βυζαντινού χορού.</a:t>
            </a:r>
            <a:endParaRPr lang="en-US" sz="2400" dirty="0"/>
          </a:p>
          <a:p>
            <a:r>
              <a:rPr lang="el-GR" sz="2400" dirty="0"/>
              <a:t>Επαναφορά της φράσεως «τούτο ποιείτε εις την εμήν ανάμνησιν…» στη Λειτουργία του Ιωάννη Χρυσοστόμου (Η φράση διατηρήθηκε στη Λειτουργία του Μεγάλου Βασιλείου)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2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Β) Σύγχρονα Τελετουργικά Προβλήματα (3 από 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 smtClean="0"/>
              <a:t>Επαναφορά </a:t>
            </a:r>
            <a:r>
              <a:rPr lang="el-GR" sz="2400" dirty="0"/>
              <a:t>του βιβλικού στίχου «Πληρωθήτω το στόμα ημών…» μετά από το «Πάντοτε νυν και αεί…» της Θείας Κοινωνίας.</a:t>
            </a:r>
            <a:endParaRPr lang="en-US" sz="2400" dirty="0"/>
          </a:p>
          <a:p>
            <a:r>
              <a:rPr lang="el-GR" sz="2400" dirty="0"/>
              <a:t>Αφαίρεση παρέμβλητων τμημάτων: του τροπαρίου «Κύριε ο το Πανάγιόν Σου Πνεύμα», το οποίο ορισμένοι λέγουν πριν από την Επίκληση/ της χωρίς νόημα παρακελεύσεως «Του Κυρίου δεηθώμεν» πριν από το Τρισάγιο και την απόλυση/ της λέξεως «έλεος» στην ευλογία της απολύσεως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Διόρθωση του «Σοι προσφέρομεν» σε «Σοι προσφέροντες».</a:t>
            </a:r>
            <a:endParaRPr lang="en-US" sz="2400" dirty="0"/>
          </a:p>
          <a:p>
            <a:r>
              <a:rPr lang="el-GR" sz="2400" dirty="0"/>
              <a:t>Διατήρηση των Τυπικών και των Μακαρισμών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Ανάγνωση της ευχής της Εισόδου στο μέσον του ναού και όχι καθ’ οδόν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9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Β) Σύγχρονα Τελετουργικά Προβλήματα (4 από 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/>
              <a:t>Η θυμίαση και η ευχή του Ευαγγελίου πρέπει να γίνονται κατά το Αλληλουάριο και όχι κατά το αποστολικό ανάγνωσμα.</a:t>
            </a:r>
            <a:endParaRPr lang="en-US" sz="2400" dirty="0"/>
          </a:p>
          <a:p>
            <a:r>
              <a:rPr lang="el-GR" sz="2400" dirty="0"/>
              <a:t>Δεν πρέπει να παραλείπονται η εκτενής, τα κατηχούμενα και οι ευχές των πιστών.</a:t>
            </a:r>
            <a:endParaRPr lang="en-US" sz="2400" dirty="0"/>
          </a:p>
          <a:p>
            <a:r>
              <a:rPr lang="el-GR" sz="2400" dirty="0"/>
              <a:t>Δεν πρέπει να γίνεται μνημόνευση από τον ιερέα κατά την Μ. Είσοδο (η μνημόνευση γίνεται μόνο από τον Επίσκοπο).</a:t>
            </a:r>
            <a:endParaRPr lang="en-US" sz="2400" dirty="0"/>
          </a:p>
          <a:p>
            <a:r>
              <a:rPr lang="el-GR" sz="2400" dirty="0"/>
              <a:t>Κατά την ώρα του Κοινωνικού δεν πρέπει να διαβάζονται από τον ιερέα οι ευχές προ της </a:t>
            </a:r>
            <a:r>
              <a:rPr lang="el-GR" sz="2400" dirty="0" smtClean="0"/>
              <a:t>Θείας </a:t>
            </a:r>
            <a:r>
              <a:rPr lang="el-GR" sz="2400" dirty="0"/>
              <a:t>Μεταλήψεως και η ευχαριστία μετά από αυτήν.</a:t>
            </a:r>
            <a:endParaRPr lang="en-US" sz="2400" dirty="0"/>
          </a:p>
          <a:p>
            <a:r>
              <a:rPr lang="el-GR" sz="2400" dirty="0"/>
              <a:t>Κατά το Κοινωνικό πρέπει να ψάλλεται ολόκληρος ο Ψαλμός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Η «Ευχή μετά το πάντας μεταλαβείν»  δεν πρέπει να λέγεται πριν από την Κοινωνία των πιστών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9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Β) Σύγχρονα Τελετουργικά Προβλήματα (5 από 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/>
              <a:t>Η Εκκλησία πρέπει να τοποθετηθεί σχετικά με κάποιες ανομοιομορφίες: κατά την εκφώνηση «Η Χάρις του Κυρίου ημών Ιησού Χριστού…» άλλοι ευλογούν δια της χειρός, άλλοι δια του Τιμίου Σταυρού και άλλοι δια του αέρος/ ορισμένοι ιερείς δεν μεταλαμβάνουν τους πιστούς κατά το «Μετά φόβου Θεού…», αλλά μετά το τέλος της </a:t>
            </a:r>
            <a:r>
              <a:rPr lang="el-GR" sz="2400" dirty="0" smtClean="0"/>
              <a:t>Θείας </a:t>
            </a:r>
            <a:r>
              <a:rPr lang="el-GR" sz="2400" dirty="0"/>
              <a:t>Λειτουργίας/ κατά τον καθαγιασμό στη Λειτουργία του </a:t>
            </a:r>
            <a:r>
              <a:rPr lang="el-GR" sz="2400" dirty="0" smtClean="0"/>
              <a:t>Μεγάλου </a:t>
            </a:r>
            <a:r>
              <a:rPr lang="el-GR" sz="2400" dirty="0"/>
              <a:t>Βασιλείου, άλλοι λέγουν «το εκχυθέν υπέρ της του κόσμου ζωής και σωτηρίας» και άλλοι «μεταβαλών τω Πνεύματί σου τω αγίω»/διαφορές παρατηρούνται και κατά τη μνημόνευση ονομάτων Αγίων κατά την απόλυση της </a:t>
            </a:r>
            <a:r>
              <a:rPr lang="el-GR" sz="2400" dirty="0" smtClean="0"/>
              <a:t>Θείας </a:t>
            </a:r>
            <a:r>
              <a:rPr lang="el-GR" sz="2400" dirty="0"/>
              <a:t>Λειτουργίας/ άλλοι τελούν  μνημόσυνα πριν από το τέλος της </a:t>
            </a:r>
            <a:r>
              <a:rPr lang="el-GR" sz="2400" dirty="0" smtClean="0"/>
              <a:t>Θείας </a:t>
            </a:r>
            <a:r>
              <a:rPr lang="el-GR" sz="2400" dirty="0"/>
              <a:t>Λειτουργίας και άλλοι μετά από την απόλυση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Οι ευχές της </a:t>
            </a:r>
            <a:r>
              <a:rPr lang="el-GR" sz="2400" dirty="0" smtClean="0"/>
              <a:t>Θείας </a:t>
            </a:r>
            <a:r>
              <a:rPr lang="el-GR" sz="2400" dirty="0"/>
              <a:t>Λειτουργίας πρέπει να λέγονται στη θέση τους και όχι να αναγινώσκονται πριν από την καθορισμένη ώρα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9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Β) Σύγχρονα Τελετουργικά Προβλήματα (6 από 7)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Κατά </a:t>
            </a:r>
            <a:r>
              <a:rPr lang="el-GR" sz="2400" dirty="0"/>
              <a:t>την εκφώνηση «Τα Άγια τοις Αγίοις» μερικοί λειτουργοί υψώνουν μαζί με το άγιο Δισκάριο και το Άγιο Ποτήριο.</a:t>
            </a:r>
            <a:endParaRPr lang="en-US" sz="2400" dirty="0"/>
          </a:p>
          <a:p>
            <a:r>
              <a:rPr lang="el-GR" sz="2400" dirty="0"/>
              <a:t>Σύγχυση επικρατεί και κατά την ιερατική εκφώνηση στο τέλος του αποστολικού αναγνώσματος («ειρήνη σοι τω αναγινώσκοντι», «ειρήνη σοι τω αναγνώσαντι», «ειρήνη σοι τω αναγινώσκοντι»).</a:t>
            </a:r>
            <a:endParaRPr lang="en-US" sz="2400" dirty="0"/>
          </a:p>
          <a:p>
            <a:r>
              <a:rPr lang="el-GR" sz="2400" dirty="0"/>
              <a:t>Κατά την εκφώνηση «Ευχαριστήσωμεν τω Κυρίω» άλλοι στρέφονται προς την εικόνα του Κυρίου και άλλοι προς την Αγία Τράπεζα.</a:t>
            </a:r>
            <a:endParaRPr lang="en-US" sz="2400" dirty="0"/>
          </a:p>
          <a:p>
            <a:r>
              <a:rPr lang="el-GR" sz="2400" dirty="0"/>
              <a:t>Σε άλλους ναούς κλείνουν τα βημόθυρα κατά την ώρα του Κοινωνικού και σε άλλους όχι.</a:t>
            </a:r>
            <a:endParaRPr lang="en-US" sz="2400" dirty="0"/>
          </a:p>
          <a:p>
            <a:r>
              <a:rPr lang="el-GR" sz="2400" dirty="0"/>
              <a:t>Το θέμα της χοροστασίας του Επισκόπου κατά τη </a:t>
            </a:r>
            <a:r>
              <a:rPr lang="el-GR" sz="2400" dirty="0" smtClean="0"/>
              <a:t>Θεία </a:t>
            </a:r>
            <a:r>
              <a:rPr lang="el-GR" sz="2400" dirty="0"/>
              <a:t>Λειτουργία απαιτεί μεγάλη και προσεκτική διερεύνηση.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8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1176</Words>
  <Application>Microsoft Office PowerPoint</Application>
  <PresentationFormat>Προβολή στην οθόνη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Λειτουργική</vt:lpstr>
      <vt:lpstr>Περιεχόμενα ενότητας</vt:lpstr>
      <vt:lpstr>Α) Η Έννοια της «Τάξεως» στη Λατρεία της Εκκλησίας </vt:lpstr>
      <vt:lpstr>Β) Σύγχρονα Τελετουργικά Προβλήματα (1 από 7)</vt:lpstr>
      <vt:lpstr>Β) Σύγχρονα Τελετουργικά Προβλήματα (2 από 7)</vt:lpstr>
      <vt:lpstr>Β) Σύγχρονα Τελετουργικά Προβλήματα (3 από 7)</vt:lpstr>
      <vt:lpstr>Β) Σύγχρονα Τελετουργικά Προβλήματα (4 από 7)</vt:lpstr>
      <vt:lpstr>Β) Σύγχρονα Τελετουργικά Προβλήματα (5 από 7)</vt:lpstr>
      <vt:lpstr>Β) Σύγχρονα Τελετουργικά Προβλήματα (6 από 7)</vt:lpstr>
      <vt:lpstr>Β) Σύγχρονα Τελετουργικά Προβλήματα (7 από 7)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RCeL_KPG</cp:lastModifiedBy>
  <cp:revision>184</cp:revision>
  <dcterms:created xsi:type="dcterms:W3CDTF">2012-09-06T09:03:05Z</dcterms:created>
  <dcterms:modified xsi:type="dcterms:W3CDTF">2015-04-07T12:48:50Z</dcterms:modified>
</cp:coreProperties>
</file>