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00" r:id="rId3"/>
    <p:sldId id="301" r:id="rId4"/>
    <p:sldId id="302" r:id="rId5"/>
    <p:sldId id="303" r:id="rId6"/>
    <p:sldId id="316" r:id="rId7"/>
    <p:sldId id="305" r:id="rId8"/>
    <p:sldId id="306" r:id="rId9"/>
    <p:sldId id="307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7" r:id="rId18"/>
    <p:sldId id="318" r:id="rId19"/>
    <p:sldId id="319" r:id="rId20"/>
    <p:sldId id="320" r:id="rId21"/>
    <p:sldId id="330" r:id="rId22"/>
    <p:sldId id="321" r:id="rId23"/>
    <p:sldId id="322" r:id="rId24"/>
    <p:sldId id="323" r:id="rId25"/>
    <p:sldId id="324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280" r:id="rId35"/>
    <p:sldId id="290" r:id="rId36"/>
    <p:sldId id="295" r:id="rId37"/>
    <p:sldId id="299" r:id="rId38"/>
    <p:sldId id="292" r:id="rId39"/>
    <p:sldId id="291" r:id="rId40"/>
    <p:sldId id="294" r:id="rId41"/>
    <p:sldId id="339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00"/>
            <p14:sldId id="301"/>
            <p14:sldId id="302"/>
            <p14:sldId id="303"/>
            <p14:sldId id="316"/>
            <p14:sldId id="305"/>
            <p14:sldId id="306"/>
            <p14:sldId id="307"/>
            <p14:sldId id="309"/>
            <p14:sldId id="310"/>
            <p14:sldId id="311"/>
            <p14:sldId id="312"/>
            <p14:sldId id="313"/>
            <p14:sldId id="314"/>
            <p14:sldId id="315"/>
            <p14:sldId id="317"/>
            <p14:sldId id="318"/>
            <p14:sldId id="319"/>
            <p14:sldId id="320"/>
            <p14:sldId id="330"/>
            <p14:sldId id="321"/>
            <p14:sldId id="322"/>
            <p14:sldId id="323"/>
            <p14:sldId id="324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280"/>
            <p14:sldId id="290"/>
            <p14:sldId id="295"/>
            <p14:sldId id="299"/>
            <p14:sldId id="292"/>
            <p14:sldId id="291"/>
            <p14:sldId id="294"/>
            <p14:sldId id="339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8" d="100"/>
          <a:sy n="78" d="100"/>
        </p:scale>
        <p:origin x="12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r>
              <a:rPr lang="el-GR" sz="2000" dirty="0">
                <a:latin typeface="+mn-lt"/>
              </a:rPr>
              <a:t>Σύγκριση Πραγματικής και Ιδανικής Χρήσης του Κανόνα πριν από Εξακολουθητικά σύμφωνα</a:t>
            </a:r>
          </a:p>
        </c:rich>
      </c:tx>
      <c:layout>
        <c:manualLayout>
          <c:xMode val="edge"/>
          <c:yMode val="edge"/>
          <c:x val="0.10609037328094302"/>
          <c:y val="1.863354037267080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359528487229863"/>
          <c:y val="0.25776397515527949"/>
          <c:w val="0.55009823182711204"/>
          <c:h val="0.54037267080745344"/>
        </c:manualLayout>
      </c:layout>
      <c:lineChart>
        <c:grouping val="standard"/>
        <c:varyColors val="0"/>
        <c:ser>
          <c:idx val="0"/>
          <c:order val="0"/>
          <c:tx>
            <c:strRef>
              <c:f>Φύλλο2!$A$64</c:f>
              <c:strCache>
                <c:ptCount val="1"/>
                <c:pt idx="0">
                  <c:v>Πραγματική χρήση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Φύλλο2!$B$63:$G$63</c:f>
              <c:strCache>
                <c:ptCount val="6"/>
                <c:pt idx="0">
                  <c:v>δεν</c:v>
                </c:pt>
                <c:pt idx="1">
                  <c:v>μην</c:v>
                </c:pt>
                <c:pt idx="2">
                  <c:v>σαν</c:v>
                </c:pt>
                <c:pt idx="3">
                  <c:v>την</c:v>
                </c:pt>
                <c:pt idx="4">
                  <c:v>την(αντ)</c:v>
                </c:pt>
                <c:pt idx="5">
                  <c:v>τον</c:v>
                </c:pt>
              </c:strCache>
            </c:strRef>
          </c:cat>
          <c:val>
            <c:numRef>
              <c:f>Φύλλο2!$B$64:$G$64</c:f>
              <c:numCache>
                <c:formatCode>General</c:formatCode>
                <c:ptCount val="6"/>
                <c:pt idx="0">
                  <c:v>73.58250000000001</c:v>
                </c:pt>
                <c:pt idx="1">
                  <c:v>27.313375000000001</c:v>
                </c:pt>
                <c:pt idx="2">
                  <c:v>95.837142857142865</c:v>
                </c:pt>
                <c:pt idx="3">
                  <c:v>4.8162500000000001</c:v>
                </c:pt>
                <c:pt idx="4">
                  <c:v>29.326666666666668</c:v>
                </c:pt>
                <c:pt idx="5">
                  <c:v>47.056249999999999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40F-483B-BABE-58B8D9D3EE14}"/>
            </c:ext>
          </c:extLst>
        </c:ser>
        <c:ser>
          <c:idx val="1"/>
          <c:order val="1"/>
          <c:tx>
            <c:strRef>
              <c:f>Φύλλο2!$A$65</c:f>
              <c:strCache>
                <c:ptCount val="1"/>
                <c:pt idx="0">
                  <c:v>Ιδανική χρήση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Φύλλο2!$B$63:$G$63</c:f>
              <c:strCache>
                <c:ptCount val="6"/>
                <c:pt idx="0">
                  <c:v>δεν</c:v>
                </c:pt>
                <c:pt idx="1">
                  <c:v>μην</c:v>
                </c:pt>
                <c:pt idx="2">
                  <c:v>σαν</c:v>
                </c:pt>
                <c:pt idx="3">
                  <c:v>την</c:v>
                </c:pt>
                <c:pt idx="4">
                  <c:v>την(αντ)</c:v>
                </c:pt>
                <c:pt idx="5">
                  <c:v>τον</c:v>
                </c:pt>
              </c:strCache>
            </c:strRef>
          </c:cat>
          <c:val>
            <c:numRef>
              <c:f>Φύλλο2!$B$65:$G$65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40F-483B-BABE-58B8D9D3E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329440"/>
        <c:axId val="425330560"/>
      </c:lineChart>
      <c:catAx>
        <c:axId val="42532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l-GR"/>
          </a:p>
        </c:txPr>
        <c:crossAx val="425330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5330560"/>
        <c:scaling>
          <c:orientation val="minMax"/>
          <c:max val="11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l-GR" sz="1600" dirty="0">
                    <a:latin typeface="+mn-lt"/>
                  </a:rPr>
                  <a:t>Ποσοστό διατήρησης τελικού έρρινου</a:t>
                </a:r>
              </a:p>
            </c:rich>
          </c:tx>
          <c:layout>
            <c:manualLayout>
              <c:xMode val="edge"/>
              <c:yMode val="edge"/>
              <c:x val="2.1611001964636542E-2"/>
              <c:y val="0.1894409937888198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l-GR"/>
          </a:p>
        </c:txPr>
        <c:crossAx val="425329440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l-GR"/>
          </a:p>
        </c:txPr>
      </c:legendEntry>
      <c:legendEntry>
        <c:idx val="1"/>
        <c:txPr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l-GR"/>
          </a:p>
        </c:txPr>
      </c:legendEntry>
      <c:layout>
        <c:manualLayout>
          <c:xMode val="edge"/>
          <c:yMode val="edge"/>
          <c:x val="0.70333988212180742"/>
          <c:y val="0.45962732919254656"/>
          <c:w val="0.28880157170923382"/>
          <c:h val="0.1335403726708074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5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53">
                <a:latin typeface="+mn-lt"/>
              </a:rPr>
              <a:t>H </a:t>
            </a:r>
            <a:r>
              <a:rPr lang="el-GR" sz="1653">
                <a:latin typeface="+mn-lt"/>
              </a:rPr>
              <a:t>δύναμη της επίδρασης των παραγόντων στην προερρινοποίηση των ΗΚ</a:t>
            </a:r>
          </a:p>
        </c:rich>
      </c:tx>
      <c:layout>
        <c:manualLayout>
          <c:xMode val="edge"/>
          <c:yMode val="edge"/>
          <c:x val="0.2077051608471385"/>
          <c:y val="2.1164078929240781E-2"/>
        </c:manualLayout>
      </c:layout>
      <c:overlay val="0"/>
      <c:spPr>
        <a:noFill/>
        <a:ln w="29991">
          <a:noFill/>
        </a:ln>
      </c:spPr>
    </c:title>
    <c:autoTitleDeleted val="0"/>
    <c:view3D>
      <c:rotX val="15"/>
      <c:hPercent val="5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3859443569553807E-2"/>
          <c:y val="0.24001181573588706"/>
          <c:w val="0.89279731993299838"/>
          <c:h val="0.613756613756613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Sheet1!$K$1</c:f>
              <c:strCache>
                <c:ptCount val="1"/>
                <c:pt idx="0">
                  <c:v>Ισχύς επίδρασης (Wald)</c:v>
                </c:pt>
              </c:strCache>
            </c:strRef>
          </c:tx>
          <c:spPr>
            <a:solidFill>
              <a:srgbClr val="9999FF"/>
            </a:solidFill>
            <a:ln w="149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Sheet1!$J$2:$J$7</c:f>
              <c:strCache>
                <c:ptCount val="6"/>
                <c:pt idx="0">
                  <c:v>Μορφολογικά σύνθετο ΗΚ</c:v>
                </c:pt>
                <c:pt idx="1">
                  <c:v>Προηγούμενο έρρινο</c:v>
                </c:pt>
                <c:pt idx="2">
                  <c:v>Προηγούμενο Φωνήεν</c:v>
                </c:pt>
                <c:pt idx="3">
                  <c:v>Είδος ΗΚ</c:v>
                </c:pt>
                <c:pt idx="4">
                  <c:v>Τόνος</c:v>
                </c:pt>
                <c:pt idx="5">
                  <c:v>Σύμφωνικό σύμπλεγμα</c:v>
                </c:pt>
              </c:strCache>
            </c:strRef>
          </c:cat>
          <c:val>
            <c:numRef>
              <c:f>Sheet1!$K$2:$K$7</c:f>
              <c:numCache>
                <c:formatCode>General</c:formatCode>
                <c:ptCount val="6"/>
                <c:pt idx="0">
                  <c:v>25.003</c:v>
                </c:pt>
                <c:pt idx="1">
                  <c:v>23.257000000000001</c:v>
                </c:pt>
                <c:pt idx="2">
                  <c:v>15.888</c:v>
                </c:pt>
                <c:pt idx="3">
                  <c:v>13.212</c:v>
                </c:pt>
                <c:pt idx="4">
                  <c:v>12.457000000000001</c:v>
                </c:pt>
                <c:pt idx="5">
                  <c:v>11.377000000000001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D7-494F-8F72-1D841A214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4168768"/>
        <c:axId val="494167648"/>
        <c:axId val="0"/>
      </c:bar3DChart>
      <c:catAx>
        <c:axId val="494168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17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l-GR" sz="1417">
                    <a:latin typeface="+mn-lt"/>
                  </a:rPr>
                  <a:t>Παράγοντες γλωσσικού </a:t>
                </a:r>
                <a:r>
                  <a:rPr lang="el-GR" sz="1181">
                    <a:latin typeface="+mn-lt"/>
                  </a:rPr>
                  <a:t>περιβάλλοντος</a:t>
                </a:r>
              </a:p>
            </c:rich>
          </c:tx>
          <c:layout>
            <c:manualLayout>
              <c:xMode val="edge"/>
              <c:yMode val="edge"/>
              <c:x val="0.34840868940432079"/>
              <c:y val="0.90740734964218772"/>
            </c:manualLayout>
          </c:layout>
          <c:overlay val="0"/>
          <c:spPr>
            <a:noFill/>
            <a:ln w="29991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7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45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l-GR"/>
          </a:p>
        </c:txPr>
        <c:crossAx val="494167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4167648"/>
        <c:scaling>
          <c:orientation val="minMax"/>
        </c:scaling>
        <c:delete val="0"/>
        <c:axPos val="l"/>
        <c:majorGridlines>
          <c:spPr>
            <a:ln w="3749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299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US" sz="1299">
                    <a:latin typeface="+mn-lt"/>
                  </a:rPr>
                  <a:t>Wald</a:t>
                </a:r>
              </a:p>
            </c:rich>
          </c:tx>
          <c:layout>
            <c:manualLayout>
              <c:xMode val="edge"/>
              <c:yMode val="edge"/>
              <c:x val="4.4909212846817257E-4"/>
              <c:y val="0.4973546158478897"/>
            </c:manualLayout>
          </c:layout>
          <c:overlay val="0"/>
          <c:spPr>
            <a:noFill/>
            <a:ln w="2999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7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81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l-GR"/>
          </a:p>
        </c:txPr>
        <c:crossAx val="494168768"/>
        <c:crosses val="autoZero"/>
        <c:crossBetween val="between"/>
      </c:valAx>
      <c:spPr>
        <a:noFill/>
        <a:ln w="29991">
          <a:noFill/>
        </a:ln>
      </c:spPr>
    </c:plotArea>
    <c:plotVisOnly val="1"/>
    <c:dispBlanksAs val="gap"/>
    <c:showDLblsOverMax val="0"/>
  </c:chart>
  <c:spPr>
    <a:solidFill>
      <a:srgbClr val="FFFFFF"/>
    </a:solidFill>
    <a:ln w="3749">
      <a:solidFill>
        <a:srgbClr val="000000"/>
      </a:solidFill>
      <a:prstDash val="solid"/>
    </a:ln>
  </c:spPr>
  <c:txPr>
    <a:bodyPr/>
    <a:lstStyle/>
    <a:p>
      <a:pPr>
        <a:defRPr sz="112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22/2/2016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2031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4936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7082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717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360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8573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4726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1449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5992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857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0438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2689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CCE529-7967-4D81-A00A-499FCD4EC901}" type="slidenum">
              <a:rPr lang="el-GR" altLang="el-GR"/>
              <a:pPr eaLnBrk="1" hangingPunct="1"/>
              <a:t>21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281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1484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099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8530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4066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C9381E-2B4F-47BD-82BB-9E38B851D197}" type="slidenum">
              <a:rPr lang="el-GR" altLang="el-GR"/>
              <a:pPr eaLnBrk="1" hangingPunct="1"/>
              <a:t>26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788597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8BEC3C-C858-4081-B3FA-69295BEDD34E}" type="slidenum">
              <a:rPr lang="el-GR" altLang="el-GR"/>
              <a:pPr eaLnBrk="1" hangingPunct="1"/>
              <a:t>27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110192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27D9D3-FA8D-4572-B114-7CEFE1581FF5}" type="slidenum">
              <a:rPr lang="el-GR" altLang="el-GR"/>
              <a:pPr eaLnBrk="1" hangingPunct="1"/>
              <a:t>28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682386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CDB657-D277-41B0-AF1A-956F18B81B12}" type="slidenum">
              <a:rPr lang="el-GR" altLang="el-GR"/>
              <a:pPr eaLnBrk="1" hangingPunct="1"/>
              <a:t>29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51294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9490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E5CA5E-3248-4265-BE29-78BABF15D153}" type="slidenum">
              <a:rPr lang="el-GR" altLang="el-GR"/>
              <a:pPr eaLnBrk="1" hangingPunct="1"/>
              <a:t>30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584889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E1A49F-AAF3-4C80-8E50-DCF93A914631}" type="slidenum">
              <a:rPr lang="el-GR" altLang="el-GR"/>
              <a:pPr eaLnBrk="1" hangingPunct="1"/>
              <a:t>31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598482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C2A7A7-EA03-46E0-9CA2-73C8DA4293EC}" type="slidenum">
              <a:rPr lang="el-GR" altLang="el-GR"/>
              <a:pPr eaLnBrk="1" hangingPunct="1"/>
              <a:t>32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864643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A75EB4-923C-41D5-B0E6-646E3AC90A1C}" type="slidenum">
              <a:rPr lang="el-GR" altLang="el-GR"/>
              <a:pPr eaLnBrk="1" hangingPunct="1"/>
              <a:t>33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490064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07735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3054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956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9829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666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362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617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baseline="0" smtClean="0">
                <a:solidFill>
                  <a:srgbClr val="5075BC"/>
                </a:solidFill>
                <a:ea typeface="+mn-ea"/>
                <a:cs typeface="+mn-cs"/>
              </a:rPr>
              <a:t>Η Ελληνική Γλώσσα μέσα από αριθμούς 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411531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611561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Η Ελληνική Γλώσσα μέσα από αριθμούς 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Η Ελληνική Γλώσσα μέσα από αριθμούς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Η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Ελληνική Γλώσσα μέσα από αριθμούς</a:t>
            </a:r>
            <a:endParaRPr lang="en-US" sz="1000" dirty="0" smtClean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Το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αναλυτικό πρόγραμμα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baseline="0" smtClean="0">
                <a:solidFill>
                  <a:srgbClr val="5075BC"/>
                </a:solidFill>
                <a:ea typeface="+mn-ea"/>
                <a:cs typeface="+mn-cs"/>
              </a:rPr>
              <a:t>Η Ελληνική Γλώσσα μέσα από αριθμούς 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Η Ελληνική Γλώσσα μέσα από αριθμούς  </a:t>
            </a:r>
            <a:endParaRPr lang="en-US" sz="1000" dirty="0" smtClean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5075B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8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ology.uoc.gr/conferences/6thICGL/ebook/ws/workshop@mikros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ilology.uoc.gr/conferences/6thICGL/ebook/a/mikros.pdf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ILL103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Εισαγωγή στην Ανάλυση Γλωσσικών Δεδομένων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9144000" cy="175260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ea typeface="+mj-ea"/>
                <a:cs typeface="+mj-cs"/>
              </a:rPr>
              <a:t>1</a:t>
            </a:r>
            <a:r>
              <a:rPr lang="el-GR" sz="2800" dirty="0">
                <a:solidFill>
                  <a:srgbClr val="5075BC"/>
                </a:solidFill>
                <a:ea typeface="+mj-ea"/>
                <a:cs typeface="+mj-cs"/>
              </a:rPr>
              <a:t>:</a:t>
            </a:r>
            <a:r>
              <a:rPr lang="en-US" sz="2800" dirty="0">
                <a:solidFill>
                  <a:srgbClr val="5075BC"/>
                </a:solidFill>
                <a:ea typeface="+mj-ea"/>
                <a:cs typeface="+mj-cs"/>
              </a:rPr>
              <a:t> </a:t>
            </a:r>
            <a:r>
              <a:rPr lang="el-GR" altLang="el-GR" sz="2800" dirty="0">
                <a:ea typeface="+mj-ea"/>
                <a:cs typeface="+mj-cs"/>
              </a:rPr>
              <a:t>Η ελληνική γλώσσα μέσα από αριθμούς: Μετρήσεις και στατιστική στην υπηρεσία της </a:t>
            </a:r>
            <a:r>
              <a:rPr lang="el-GR" altLang="el-GR" sz="2800" dirty="0" smtClean="0">
                <a:ea typeface="+mj-ea"/>
                <a:cs typeface="+mj-cs"/>
              </a:rPr>
              <a:t>γλωσσολογίας</a:t>
            </a:r>
            <a:endParaRPr lang="el-GR" sz="2800" dirty="0"/>
          </a:p>
          <a:p>
            <a:endParaRPr lang="el-GR" sz="2800" dirty="0"/>
          </a:p>
          <a:p>
            <a:r>
              <a:rPr lang="el-GR" sz="2800" dirty="0"/>
              <a:t>Γεώργιος Κ. Μικρός</a:t>
            </a:r>
          </a:p>
          <a:p>
            <a:r>
              <a:rPr lang="el-GR" sz="2800" dirty="0"/>
              <a:t>Φιλοσοφική Σχολή</a:t>
            </a:r>
          </a:p>
          <a:p>
            <a:r>
              <a:rPr lang="el-GR" sz="2800" dirty="0"/>
              <a:t>Τμήμα Ιταλικής Γλώσσας και Φιλολογίας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Ανάλυση Γλωσσικής Χρήσης: Γλωσσική Ποικιλία Ι</a:t>
            </a:r>
            <a:endParaRPr lang="el-GR" dirty="0"/>
          </a:p>
        </p:txBody>
      </p:sp>
      <p:graphicFrame>
        <p:nvGraphicFramePr>
          <p:cNvPr id="4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391188"/>
              </p:ext>
            </p:extLst>
          </p:nvPr>
        </p:nvGraphicFramePr>
        <p:xfrm>
          <a:off x="865188" y="1628775"/>
          <a:ext cx="7548562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Worksheet" r:id="rId4" imgW="4210090" imgH="2590863" progId="Excel.Sheet.8">
                  <p:embed/>
                </p:oleObj>
              </mc:Choice>
              <mc:Fallback>
                <p:oleObj name="Worksheet" r:id="rId4" imgW="4210090" imgH="259086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1628775"/>
                        <a:ext cx="7548562" cy="46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123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Ανάλυση Γλωσσικής Χρήσης: Γλωσσική Ποικιλία ΙΙ</a:t>
            </a:r>
            <a:endParaRPr lang="el-GR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770353"/>
              </p:ext>
            </p:extLst>
          </p:nvPr>
        </p:nvGraphicFramePr>
        <p:xfrm>
          <a:off x="1331640" y="1700808"/>
          <a:ext cx="6651820" cy="42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8551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Ανάλυση Γλωσσικής Χρήσης: Γλωσσική Ποικιλία ΙΙΙ</a:t>
            </a:r>
            <a:endParaRPr lang="el-GR" dirty="0"/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5309"/>
              </p:ext>
            </p:extLst>
          </p:nvPr>
        </p:nvGraphicFramePr>
        <p:xfrm>
          <a:off x="1252538" y="1631950"/>
          <a:ext cx="6934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Chart" r:id="rId4" imgW="4229002" imgH="2819369" progId="Excel.Chart.8">
                  <p:embed/>
                </p:oleObj>
              </mc:Choice>
              <mc:Fallback>
                <p:oleObj name="Chart" r:id="rId4" imgW="4229002" imgH="281936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1631950"/>
                        <a:ext cx="69342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4554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Οι γλωσσικοί παράγοντες που σχετίζονται με την </a:t>
            </a:r>
            <a:r>
              <a:rPr lang="el-GR" altLang="el-GR" dirty="0" err="1"/>
              <a:t>προερρινοποίηση</a:t>
            </a:r>
            <a:endParaRPr lang="el-GR" dirty="0"/>
          </a:p>
        </p:txBody>
      </p:sp>
      <p:graphicFrame>
        <p:nvGraphicFramePr>
          <p:cNvPr id="3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915263"/>
              </p:ext>
            </p:extLst>
          </p:nvPr>
        </p:nvGraphicFramePr>
        <p:xfrm>
          <a:off x="1049337" y="1700808"/>
          <a:ext cx="7045325" cy="455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1068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Η επίδραση του γλωσσικού περιβάλλοντος στην </a:t>
            </a:r>
            <a:r>
              <a:rPr lang="el-GR" altLang="el-GR" sz="3600" dirty="0" err="1"/>
              <a:t>προερρινοποίηση</a:t>
            </a:r>
            <a:r>
              <a:rPr lang="el-GR" altLang="el-GR" sz="3600" dirty="0"/>
              <a:t> των ΗΚ</a:t>
            </a:r>
            <a:endParaRPr lang="el-GR" sz="3600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569206"/>
              </p:ext>
            </p:extLst>
          </p:nvPr>
        </p:nvGraphicFramePr>
        <p:xfrm>
          <a:off x="899592" y="1628800"/>
          <a:ext cx="7510463" cy="460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Chart" r:id="rId4" imgW="6038838" imgH="3705111" progId="Excel.Chart.8">
                  <p:embed/>
                </p:oleObj>
              </mc:Choice>
              <mc:Fallback>
                <p:oleObj name="Chart" r:id="rId4" imgW="6038838" imgH="370511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628800"/>
                        <a:ext cx="7510463" cy="460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3594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dirty="0"/>
              <a:t>Διερεύνηση της επίδρασης που ασκεί το φωνήεν που προηγείται ενός ΗΚ στην </a:t>
            </a:r>
            <a:r>
              <a:rPr lang="el-GR" altLang="el-GR" sz="3200" dirty="0" err="1"/>
              <a:t>προερρινοποίηση</a:t>
            </a:r>
            <a:endParaRPr lang="el-GR" sz="3200" dirty="0"/>
          </a:p>
        </p:txBody>
      </p:sp>
      <p:graphicFrame>
        <p:nvGraphicFramePr>
          <p:cNvPr id="4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868095"/>
              </p:ext>
            </p:extLst>
          </p:nvPr>
        </p:nvGraphicFramePr>
        <p:xfrm>
          <a:off x="1093788" y="1628775"/>
          <a:ext cx="6956425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Chart" r:id="rId4" imgW="6019926" imgH="4143269" progId="Excel.Chart.8">
                  <p:embed/>
                </p:oleObj>
              </mc:Choice>
              <mc:Fallback>
                <p:oleObj name="Chart" r:id="rId4" imgW="6019926" imgH="414326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628775"/>
                        <a:ext cx="6956425" cy="478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948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Ανάλυση Γλωσσικής Χρήσης: Γλωσσική Ποικιλία Ι</a:t>
            </a:r>
            <a:r>
              <a:rPr lang="en-US" altLang="el-GR" dirty="0"/>
              <a:t>V</a:t>
            </a:r>
            <a:endParaRPr lang="el-GR" dirty="0"/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973869"/>
              </p:ext>
            </p:extLst>
          </p:nvPr>
        </p:nvGraphicFramePr>
        <p:xfrm>
          <a:off x="942975" y="1773238"/>
          <a:ext cx="7512050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Chart" r:id="rId4" imgW="6439006" imgH="3895910" progId="Excel.Chart.8">
                  <p:embed/>
                </p:oleObj>
              </mc:Choice>
              <mc:Fallback>
                <p:oleObj name="Chart" r:id="rId4" imgW="6439006" imgH="389591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1773238"/>
                        <a:ext cx="7512050" cy="454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5582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Ανάλυση Γλωσσικής Χρήσης: Γλωσσική Ποικιλία </a:t>
            </a:r>
            <a:r>
              <a:rPr lang="en-US" altLang="el-GR" dirty="0"/>
              <a:t>V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202358"/>
              </p:ext>
            </p:extLst>
          </p:nvPr>
        </p:nvGraphicFramePr>
        <p:xfrm>
          <a:off x="1403350" y="1881188"/>
          <a:ext cx="6891338" cy="413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Chart" r:id="rId4" imgW="5076996" imgH="3047874" progId="Excel.Chart.8">
                  <p:embed/>
                </p:oleObj>
              </mc:Choice>
              <mc:Fallback>
                <p:oleObj name="Chart" r:id="rId4" imgW="5076996" imgH="304787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881188"/>
                        <a:ext cx="6891338" cy="413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4395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Στατιστικά χαρακτηριστικά της γλώσσας 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600" dirty="0"/>
              <a:t>Η συχνότητα των λέξεων παρουσιάζει μια «παράξενη» κανονικότητα όταν εξετάζεται σε μια Λίστα Συχνότητας Λεξιλογίου – ΛΣΛ.</a:t>
            </a:r>
          </a:p>
          <a:p>
            <a:pPr lvl="1" algn="ctr">
              <a:lnSpc>
                <a:spcPct val="90000"/>
              </a:lnSpc>
              <a:buNone/>
            </a:pPr>
            <a:r>
              <a:rPr lang="el-GR" altLang="el-GR" sz="2200" dirty="0"/>
              <a:t>Και		1000	Χ	1 = 1000</a:t>
            </a:r>
          </a:p>
          <a:p>
            <a:pPr lvl="1" algn="ctr">
              <a:lnSpc>
                <a:spcPct val="90000"/>
              </a:lnSpc>
              <a:buNone/>
            </a:pPr>
            <a:r>
              <a:rPr lang="el-GR" altLang="el-GR" sz="2200" dirty="0"/>
              <a:t>Του		500	Χ	2 = 1000</a:t>
            </a:r>
          </a:p>
          <a:p>
            <a:pPr lvl="1" algn="ctr">
              <a:lnSpc>
                <a:spcPct val="90000"/>
              </a:lnSpc>
              <a:buNone/>
            </a:pPr>
            <a:r>
              <a:rPr lang="el-GR" altLang="el-GR" sz="2200" dirty="0"/>
              <a:t>Της		333	Χ	3 </a:t>
            </a:r>
            <a:r>
              <a:rPr lang="el-GR" altLang="el-GR" sz="2200" dirty="0">
                <a:cs typeface="Arial" panose="020B0604020202020204" pitchFamily="34" charset="0"/>
              </a:rPr>
              <a:t>≈</a:t>
            </a:r>
            <a:r>
              <a:rPr lang="el-GR" altLang="el-GR" sz="2200" dirty="0"/>
              <a:t> 1000</a:t>
            </a:r>
          </a:p>
          <a:p>
            <a:pPr>
              <a:lnSpc>
                <a:spcPct val="90000"/>
              </a:lnSpc>
            </a:pPr>
            <a:r>
              <a:rPr lang="el-GR" altLang="el-GR" sz="2600" dirty="0"/>
              <a:t>Το σταθερό γινόμενο (συχνότητα λέξης Χ σειρά κατάταξης σε ΛΣΛ) ονομάστηκε σταθερά του </a:t>
            </a:r>
            <a:r>
              <a:rPr lang="en-US" altLang="el-GR" sz="2600" dirty="0" err="1"/>
              <a:t>Zipf</a:t>
            </a:r>
            <a:r>
              <a:rPr lang="el-GR" altLang="el-GR" sz="2600" dirty="0"/>
              <a:t> (</a:t>
            </a:r>
            <a:r>
              <a:rPr lang="en-US" altLang="el-GR" sz="2600" dirty="0"/>
              <a:t>c</a:t>
            </a:r>
            <a:r>
              <a:rPr lang="el-GR" altLang="el-GR" sz="2600" dirty="0"/>
              <a:t>) και αντιπροσωπεύει την μαθηματική αποτύπωση της αρχής της ελάχιστης προσπάθειας που διέπει την ανθρώπινη επικοινωνία.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8635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Στατιστικά χαρακτηριστικά της γλώσσας ΙΙ</a:t>
            </a:r>
            <a:endParaRPr lang="el-GR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14" y="1557338"/>
            <a:ext cx="502807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10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Ποσοτική γλωσσολογία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-360000">
              <a:lnSpc>
                <a:spcPct val="120000"/>
              </a:lnSpc>
              <a:spcAft>
                <a:spcPts val="600"/>
              </a:spcAft>
            </a:pPr>
            <a:r>
              <a:rPr lang="el-GR" altLang="el-GR" dirty="0"/>
              <a:t>Ποσοτική Γλωσσολογία (ΠΓ) είναι ο κλάδος εκείνος της Γλωσσολογίας που ασχολείται με την ποσοτική ανάλυση της γλωσσικής δομής και τη γλωσσολογική ερμηνεία της.</a:t>
            </a:r>
          </a:p>
          <a:p>
            <a:pPr indent="-360000">
              <a:lnSpc>
                <a:spcPct val="120000"/>
              </a:lnSpc>
              <a:spcAft>
                <a:spcPts val="600"/>
              </a:spcAft>
            </a:pPr>
            <a:r>
              <a:rPr lang="el-GR" altLang="el-GR" dirty="0"/>
              <a:t>Η ποσοτική ανάλυση χρησιμοποιείται για να ολοκληρωθεί η ποιοτική ανάλυση που διεξάγει ο κλάδος της θεωρητικής γλωσσολογίας. Γενικότερα, η χρήση ποσοτικών μεθόδων όπως αυτές που θα </a:t>
            </a:r>
            <a:r>
              <a:rPr lang="el-GR" altLang="el-GR" dirty="0" err="1"/>
              <a:t>περιγραφούν</a:t>
            </a:r>
            <a:r>
              <a:rPr lang="el-GR" altLang="el-GR" dirty="0"/>
              <a:t> παρακάτω λειτουργούν συμπληρωματικά με τις ποιοτικές θεωρήσεις ως προς την κατανόηση του γλωσσικού φαινομένου. </a:t>
            </a:r>
            <a:endParaRPr lang="en-GB" altLang="el-GR" dirty="0"/>
          </a:p>
          <a:p>
            <a:pPr indent="-360000">
              <a:lnSpc>
                <a:spcPct val="120000"/>
              </a:lnSpc>
              <a:spcAft>
                <a:spcPts val="600"/>
              </a:spcAft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49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Στατιστικά χαρακτηριστικά της γλώσσας ΙΙΙ</a:t>
            </a:r>
            <a:endParaRPr lang="el-GR" dirty="0"/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696989"/>
              </p:ext>
            </p:extLst>
          </p:nvPr>
        </p:nvGraphicFramePr>
        <p:xfrm>
          <a:off x="1623760" y="1629288"/>
          <a:ext cx="6118580" cy="47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Picture" r:id="rId4" imgW="4525670" imgH="3541829" progId="StaticEnhancedMetafile">
                  <p:embed/>
                </p:oleObj>
              </mc:Choice>
              <mc:Fallback>
                <p:oleObj name="Picture" r:id="rId4" imgW="4525670" imgH="3541829" progId="StaticEnhanced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760" y="1629288"/>
                        <a:ext cx="6118580" cy="47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6515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mtClean="0"/>
              <a:t>Στατιστικά χαρακτηριστικά της γλώσσας ΙΙΙ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n-US" dirty="0">
              <a:latin typeface="Garamond" panose="02020404030301010803" pitchFamily="18" charset="0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199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366043"/>
              </p:ext>
            </p:extLst>
          </p:nvPr>
        </p:nvGraphicFramePr>
        <p:xfrm>
          <a:off x="1403648" y="1628800"/>
          <a:ext cx="6690320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Picture" r:id="rId4" imgW="5011200" imgH="4008960" progId="StaticEnhancedMetafile">
                  <p:embed/>
                </p:oleObj>
              </mc:Choice>
              <mc:Fallback>
                <p:oleObj name="Picture" r:id="rId4" imgW="5011200" imgH="4008960" progId="StaticEnhancedMetafile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628800"/>
                        <a:ext cx="6690320" cy="4705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884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Στατιστικά χαρακτηριστικά της γλώσσας </a:t>
            </a:r>
            <a:r>
              <a:rPr lang="en-US" altLang="el-GR" dirty="0"/>
              <a:t>IV</a:t>
            </a:r>
            <a:endParaRPr lang="el-GR" dirty="0"/>
          </a:p>
        </p:txBody>
      </p:sp>
      <p:graphicFrame>
        <p:nvGraphicFramePr>
          <p:cNvPr id="4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82530"/>
              </p:ext>
            </p:extLst>
          </p:nvPr>
        </p:nvGraphicFramePr>
        <p:xfrm>
          <a:off x="1619672" y="1557320"/>
          <a:ext cx="5941417" cy="475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Picture" r:id="rId4" imgW="5011200" imgH="4008960" progId="StaticEnhancedMetafile">
                  <p:embed/>
                </p:oleObj>
              </mc:Choice>
              <mc:Fallback>
                <p:oleObj name="Picture" r:id="rId4" imgW="5011200" imgH="4008960" progId="StaticEnhanced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557320"/>
                        <a:ext cx="5941417" cy="475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7485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Στατιστικά χαρακτηριστικά της γλώσσας </a:t>
            </a:r>
            <a:r>
              <a:rPr lang="en-US" altLang="el-GR" dirty="0"/>
              <a:t>V: </a:t>
            </a:r>
            <a:r>
              <a:rPr lang="el-GR" altLang="el-GR" dirty="0"/>
              <a:t>Συχνότητες Γραμμάτων</a:t>
            </a:r>
            <a:endParaRPr lang="el-G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1628800"/>
            <a:ext cx="6896384" cy="4716000"/>
          </a:xfrm>
          <a:noFill/>
        </p:spPr>
      </p:pic>
    </p:spTree>
    <p:extLst>
      <p:ext uri="{BB962C8B-B14F-4D97-AF65-F5344CB8AC3E}">
        <p14:creationId xmlns:p14="http://schemas.microsoft.com/office/powerpoint/2010/main" val="2104752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Στατιστικά χαρακτηριστικά της γλώσσας </a:t>
            </a:r>
            <a:r>
              <a:rPr lang="en-US" altLang="el-GR" dirty="0"/>
              <a:t>V: </a:t>
            </a:r>
            <a:r>
              <a:rPr lang="el-GR" altLang="el-GR" dirty="0"/>
              <a:t>Συχνότητες Γραμμάτων</a:t>
            </a:r>
            <a:endParaRPr lang="el-GR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181516"/>
              </p:ext>
            </p:extLst>
          </p:nvPr>
        </p:nvGraphicFramePr>
        <p:xfrm>
          <a:off x="1547664" y="1810415"/>
          <a:ext cx="6050359" cy="4210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Chart" r:id="rId4" imgW="5200678" imgH="3619516" progId="Excel.Chart.8">
                  <p:embed/>
                </p:oleObj>
              </mc:Choice>
              <mc:Fallback>
                <p:oleObj name="Chart" r:id="rId4" imgW="5200678" imgH="361951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810415"/>
                        <a:ext cx="6050359" cy="4210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5406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Στατιστικά χαρακτηριστικά της γλώσσας </a:t>
            </a:r>
            <a:r>
              <a:rPr lang="en-US" altLang="el-GR" dirty="0"/>
              <a:t>V: </a:t>
            </a:r>
            <a:r>
              <a:rPr lang="el-GR" altLang="el-GR" dirty="0"/>
              <a:t>Συχνότητες Γραμμάτων</a:t>
            </a:r>
            <a:endParaRPr lang="el-GR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214" y="1557338"/>
            <a:ext cx="693427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310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Μερικά βασικά συμπεράσματα</a:t>
            </a:r>
            <a:endParaRPr lang="en-GB" altLang="el-GR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l-GR" altLang="el-GR" sz="2600" dirty="0" smtClean="0"/>
              <a:t>Οι </a:t>
            </a:r>
            <a:r>
              <a:rPr lang="en-US" altLang="el-GR" sz="2600" dirty="0" smtClean="0"/>
              <a:t>1000 </a:t>
            </a:r>
            <a:r>
              <a:rPr lang="el-GR" altLang="el-GR" sz="2600" dirty="0" smtClean="0"/>
              <a:t>συχνότερες λέξεις μένουν σταθερές ανεξαρτήτως του μεγέθους του ΗΣΚ που τις εξετάζουμε (89,5% ομοιότητα)</a:t>
            </a:r>
            <a:endParaRPr lang="en-US" altLang="el-GR" sz="2600" dirty="0" smtClean="0"/>
          </a:p>
          <a:p>
            <a:pPr eaLnBrk="1" hangingPunct="1">
              <a:lnSpc>
                <a:spcPct val="120000"/>
              </a:lnSpc>
            </a:pPr>
            <a:r>
              <a:rPr lang="el-GR" altLang="el-GR" sz="2600" dirty="0" smtClean="0"/>
              <a:t>Ο νόμος του </a:t>
            </a:r>
            <a:r>
              <a:rPr lang="en-US" altLang="el-GR" sz="2600" dirty="0" err="1" smtClean="0"/>
              <a:t>Zipf</a:t>
            </a:r>
            <a:r>
              <a:rPr lang="el-GR" altLang="el-GR" sz="2600" dirty="0" smtClean="0"/>
              <a:t> ισχύει για τις </a:t>
            </a:r>
            <a:r>
              <a:rPr lang="en-US" altLang="el-GR" sz="2600" dirty="0" smtClean="0"/>
              <a:t>1000</a:t>
            </a:r>
            <a:r>
              <a:rPr lang="el-GR" altLang="el-GR" sz="2600" dirty="0" smtClean="0"/>
              <a:t> συχνότερες λέξεις και λήμματα και εξηγεί την σταθερότητά τους. </a:t>
            </a:r>
            <a:endParaRPr lang="en-US" altLang="el-GR" sz="2600" dirty="0" smtClean="0"/>
          </a:p>
          <a:p>
            <a:pPr eaLnBrk="1" hangingPunct="1">
              <a:lnSpc>
                <a:spcPct val="120000"/>
              </a:lnSpc>
            </a:pPr>
            <a:r>
              <a:rPr lang="el-GR" altLang="el-GR" sz="2600" dirty="0" smtClean="0"/>
              <a:t>Η κατανομή του μήκους της λέξης ακολουθεί την </a:t>
            </a:r>
            <a:r>
              <a:rPr lang="en-US" altLang="el-GR" sz="2600" dirty="0" smtClean="0"/>
              <a:t>Negative Binomial</a:t>
            </a:r>
            <a:r>
              <a:rPr lang="el-GR" altLang="el-GR" sz="2600" dirty="0" smtClean="0"/>
              <a:t>. </a:t>
            </a:r>
            <a:endParaRPr lang="en-US" altLang="el-GR" sz="2600" dirty="0" smtClean="0"/>
          </a:p>
          <a:p>
            <a:pPr eaLnBrk="1" hangingPunct="1">
              <a:lnSpc>
                <a:spcPct val="120000"/>
              </a:lnSpc>
            </a:pPr>
            <a:r>
              <a:rPr lang="el-GR" altLang="el-GR" sz="2600" dirty="0" smtClean="0"/>
              <a:t>Τα πιο συχνά φωνήεντα είναι τα «Α, Ο, Ι» και τα ποιο συχνά σύμφωνα είναι τα «Τ, Σ, Ν».</a:t>
            </a:r>
            <a:endParaRPr lang="en-US" altLang="el-GR" sz="2600" dirty="0" smtClean="0"/>
          </a:p>
          <a:p>
            <a:pPr eaLnBrk="1" hangingPunct="1">
              <a:lnSpc>
                <a:spcPct val="120000"/>
              </a:lnSpc>
            </a:pPr>
            <a:r>
              <a:rPr lang="en-US" altLang="el-GR" sz="2600" dirty="0" smtClean="0"/>
              <a:t>22% </a:t>
            </a:r>
            <a:r>
              <a:rPr lang="el-GR" altLang="el-GR" sz="2600" dirty="0" smtClean="0"/>
              <a:t>των φωνηέντων είναι τονισμένα. </a:t>
            </a:r>
            <a:endParaRPr lang="en-US" altLang="el-GR" sz="2600" dirty="0" smtClean="0"/>
          </a:p>
          <a:p>
            <a:pPr eaLnBrk="1" hangingPunct="1">
              <a:lnSpc>
                <a:spcPct val="120000"/>
              </a:lnSpc>
            </a:pPr>
            <a:endParaRPr lang="en-GB" altLang="el-GR" sz="2600" dirty="0" smtClean="0"/>
          </a:p>
        </p:txBody>
      </p:sp>
    </p:spTree>
    <p:extLst>
      <p:ext uri="{BB962C8B-B14F-4D97-AF65-F5344CB8AC3E}">
        <p14:creationId xmlns:p14="http://schemas.microsoft.com/office/powerpoint/2010/main" val="1257302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3800" smtClean="0"/>
              <a:t>Υφομετρικά χαρακτηριστικά και αναγνώριση αγνώστου συγγραφέα</a:t>
            </a:r>
            <a:endParaRPr lang="en-GB" altLang="el-GR" sz="3800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17638"/>
            <a:ext cx="59436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805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n-US" dirty="0">
              <a:latin typeface="Garamond" panose="02020404030301010803" pitchFamily="18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Αυτόματη Αναγνώριση Συγγραφέα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600200"/>
            <a:ext cx="4536504" cy="506916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sz="1800" b="1" dirty="0" smtClean="0"/>
              <a:t>Λεξιλογικός πλούτος</a:t>
            </a:r>
            <a:endParaRPr lang="en-US" altLang="el-GR" sz="18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l-GR" sz="1600" dirty="0" smtClean="0"/>
              <a:t>Yule’s K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1600" dirty="0" smtClean="0"/>
              <a:t>Λεξιλογική πυκνότητα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1600" dirty="0" smtClean="0"/>
              <a:t>ΤΤ</a:t>
            </a:r>
            <a:r>
              <a:rPr lang="es-ES" altLang="el-GR" sz="1600" dirty="0" smtClean="0"/>
              <a:t>R</a:t>
            </a:r>
            <a:endParaRPr lang="en-US" altLang="el-GR" sz="16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1800" b="1" dirty="0" smtClean="0"/>
              <a:t>Μετρήσεις σε επίπεδο λέξης</a:t>
            </a:r>
            <a:endParaRPr lang="en-US" altLang="el-GR" sz="18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l-GR" altLang="el-GR" sz="1600" dirty="0" smtClean="0"/>
              <a:t>Μέσο μήκος λέξεων</a:t>
            </a:r>
            <a:endParaRPr lang="en-US" altLang="el-GR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l-GR" altLang="el-GR" sz="1600" dirty="0" smtClean="0"/>
              <a:t>Κατανομή του μήκους λέξεων</a:t>
            </a:r>
            <a:endParaRPr lang="en-US" altLang="el-GR" sz="16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1800" b="1" dirty="0" smtClean="0"/>
              <a:t>Μετρήσεις σε επίπεδο πρότασης</a:t>
            </a:r>
            <a:endParaRPr lang="en-US" altLang="el-GR" sz="18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l-GR" altLang="el-GR" sz="1600" dirty="0" smtClean="0"/>
              <a:t>Μέσο μήκος της πρότασης</a:t>
            </a:r>
            <a:r>
              <a:rPr lang="en-US" altLang="el-GR" sz="1600" dirty="0" smtClean="0"/>
              <a:t> (</a:t>
            </a:r>
            <a:r>
              <a:rPr lang="el-GR" altLang="el-GR" sz="1600" dirty="0" smtClean="0"/>
              <a:t>σε λέξεις</a:t>
            </a:r>
            <a:r>
              <a:rPr lang="en-US" altLang="el-GR" sz="16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1800" b="1" dirty="0" smtClean="0"/>
              <a:t>Σημεία στίξης</a:t>
            </a:r>
            <a:endParaRPr lang="en-US" altLang="el-GR" sz="1800" b="1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1800" b="1" dirty="0" smtClean="0"/>
              <a:t>Μεταβλητές «Διγλωσσίας»</a:t>
            </a:r>
            <a:endParaRPr lang="en-US" altLang="el-GR" sz="18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l-GR" altLang="el-GR" sz="1600" dirty="0" smtClean="0"/>
              <a:t>Ποικιλία των τριτόκλιτων καταλήξεων σε –ης και –εως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1600" dirty="0" smtClean="0"/>
              <a:t>Ποικιλία στη χρήση των αναφορικών αντωνυμιών «που» και «οποίος»</a:t>
            </a:r>
            <a:endParaRPr lang="en-US" altLang="el-GR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l-GR" sz="1800" b="1" dirty="0" smtClean="0"/>
              <a:t>80 </a:t>
            </a:r>
            <a:r>
              <a:rPr lang="el-GR" altLang="el-GR" sz="1800" b="1" dirty="0" smtClean="0"/>
              <a:t>συχνότερες λειτουργικές λέξεις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l-GR" altLang="el-GR" sz="18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000" b="1" dirty="0" smtClean="0"/>
              <a:t>Αποτέλεσμα: Σε σύνολο 1200 κειμένων 93,6% ακρίβεια αναγνώρισης</a:t>
            </a:r>
            <a:r>
              <a:rPr lang="en-US" altLang="el-GR" sz="2000" b="1" dirty="0" smtClean="0"/>
              <a:t> </a:t>
            </a:r>
            <a:r>
              <a:rPr lang="el-GR" altLang="el-GR" sz="2000" b="1" dirty="0" smtClean="0"/>
              <a:t>του συγγραφέα</a:t>
            </a:r>
            <a:endParaRPr lang="el-GR" altLang="el-GR" sz="2000" dirty="0" smtClean="0"/>
          </a:p>
        </p:txBody>
      </p:sp>
      <p:graphicFrame>
        <p:nvGraphicFramePr>
          <p:cNvPr id="15362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425950" y="1447800"/>
          <a:ext cx="463232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Picture" r:id="rId4" imgW="3620536" imgH="3692713" progId="StaticEnhancedMetafile">
                  <p:embed/>
                </p:oleObj>
              </mc:Choice>
              <mc:Fallback>
                <p:oleObj name="Picture" r:id="rId4" imgW="3620536" imgH="3692713" progId="StaticEnhancedMetafile">
                  <p:embed/>
                  <p:pic>
                    <p:nvPicPr>
                      <p:cNvPr id="1536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1447800"/>
                        <a:ext cx="4632325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4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3800" smtClean="0"/>
              <a:t>Διάγραμμα </a:t>
            </a:r>
            <a:r>
              <a:rPr lang="en-US" altLang="el-GR" sz="3800" smtClean="0"/>
              <a:t>CUSUM</a:t>
            </a:r>
            <a:r>
              <a:rPr lang="el-GR" altLang="el-GR" sz="3800" smtClean="0"/>
              <a:t> </a:t>
            </a:r>
            <a:br>
              <a:rPr lang="el-GR" altLang="el-GR" sz="3800" smtClean="0"/>
            </a:br>
            <a:r>
              <a:rPr lang="el-GR" altLang="el-GR" sz="3800" smtClean="0"/>
              <a:t>1 συγγραφέας</a:t>
            </a:r>
          </a:p>
        </p:txBody>
      </p:sp>
      <p:graphicFrame>
        <p:nvGraphicFramePr>
          <p:cNvPr id="1638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812735"/>
              </p:ext>
            </p:extLst>
          </p:nvPr>
        </p:nvGraphicFramePr>
        <p:xfrm>
          <a:off x="323528" y="1748209"/>
          <a:ext cx="8482933" cy="4057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Chart" r:id="rId4" imgW="8105851" imgH="3876751" progId="Excel.Chart.8">
                  <p:embed/>
                </p:oleObj>
              </mc:Choice>
              <mc:Fallback>
                <p:oleObj name="Chart" r:id="rId4" imgW="8105851" imgH="3876751" progId="Excel.Chart.8">
                  <p:embed/>
                  <p:pic>
                    <p:nvPicPr>
                      <p:cNvPr id="1638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748209"/>
                        <a:ext cx="8482933" cy="4057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453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Ηλεκτρονικά Σώματα Κειμένων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600" dirty="0"/>
              <a:t>Η ποσοτική αντιμετώπιση της γλωσσικής χρήσης θα ήταν αδύνατη εάν δεν υπήρχαν τα Ηλεκτρονικά Σώματα Κειμένων</a:t>
            </a:r>
          </a:p>
          <a:p>
            <a:pPr>
              <a:lnSpc>
                <a:spcPct val="90000"/>
              </a:lnSpc>
            </a:pPr>
            <a:r>
              <a:rPr lang="el-GR" altLang="el-GR" sz="2600" dirty="0"/>
              <a:t>Ορισμοί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sz="2200" dirty="0"/>
              <a:t>είναι η συλλογή τμημάτων γλώσσας τα οποία επιλέγονται και διατάσσονται σύμφωνα με συγκεκριμένα γλωσσολογικά κριτήρια έτσι ώστε να χρησιμοποιηθούν ως αντιπροσωπευτικό δείγμα μιας συγκεκριμένης γλώσσας (</a:t>
            </a:r>
            <a:r>
              <a:rPr lang="en-US" altLang="el-GR" sz="2200" dirty="0"/>
              <a:t>EAGLES 1996)</a:t>
            </a:r>
            <a:r>
              <a:rPr lang="el-GR" altLang="el-GR" sz="2200" dirty="0"/>
              <a:t>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sz="2200" dirty="0"/>
              <a:t>είναι μια συλλογή κειμένων η οποία είναι κωδικοποιημένη για τυποποιημένες (</a:t>
            </a:r>
            <a:r>
              <a:rPr lang="en-US" altLang="el-GR" sz="2200" dirty="0"/>
              <a:t>standardized</a:t>
            </a:r>
            <a:r>
              <a:rPr lang="el-GR" altLang="el-GR" sz="2200" dirty="0"/>
              <a:t>) και ομοιογενείς εργασίες ανάκτησης γλωσσικής πληροφορίας.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4742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3800" smtClean="0"/>
              <a:t>Διάγραμμα </a:t>
            </a:r>
            <a:r>
              <a:rPr lang="en-US" altLang="el-GR" sz="3800" smtClean="0"/>
              <a:t>CUSUM</a:t>
            </a:r>
            <a:r>
              <a:rPr lang="el-GR" altLang="el-GR" sz="3800" smtClean="0"/>
              <a:t> </a:t>
            </a:r>
            <a:br>
              <a:rPr lang="el-GR" altLang="el-GR" sz="3800" smtClean="0"/>
            </a:br>
            <a:r>
              <a:rPr lang="el-GR" altLang="el-GR" sz="3800" smtClean="0"/>
              <a:t>2 συγγραφείς</a:t>
            </a:r>
            <a:endParaRPr lang="en-GB" altLang="el-GR" sz="3800" smtClean="0"/>
          </a:p>
        </p:txBody>
      </p:sp>
      <p:graphicFrame>
        <p:nvGraphicFramePr>
          <p:cNvPr id="17410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690067"/>
              </p:ext>
            </p:extLst>
          </p:nvPr>
        </p:nvGraphicFramePr>
        <p:xfrm>
          <a:off x="143154" y="2147888"/>
          <a:ext cx="8821334" cy="3585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Chart" r:id="rId4" imgW="8696249" imgH="3533851" progId="Excel.Chart.8">
                  <p:embed/>
                </p:oleObj>
              </mc:Choice>
              <mc:Fallback>
                <p:oleObj name="Chart" r:id="rId4" imgW="8696249" imgH="3533851" progId="Excel.Chart.8">
                  <p:embed/>
                  <p:pic>
                    <p:nvPicPr>
                      <p:cNvPr id="174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54" y="2147888"/>
                        <a:ext cx="8821334" cy="3585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0368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3800" smtClean="0"/>
              <a:t>Η σχέση υφομετρικών χαρακτηριστικών ενός κειμένου και της δυσκολίας κατανόησής του</a:t>
            </a:r>
            <a:endParaRPr lang="en-GB" altLang="el-GR" sz="3800" smtClean="0"/>
          </a:p>
        </p:txBody>
      </p:sp>
      <p:graphicFrame>
        <p:nvGraphicFramePr>
          <p:cNvPr id="1843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253145"/>
              </p:ext>
            </p:extLst>
          </p:nvPr>
        </p:nvGraphicFramePr>
        <p:xfrm>
          <a:off x="755576" y="1772816"/>
          <a:ext cx="7557032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Chart" r:id="rId4" imgW="6400800" imgH="3781349" progId="Excel.Chart.8">
                  <p:embed/>
                </p:oleObj>
              </mc:Choice>
              <mc:Fallback>
                <p:oleObj name="Chart" r:id="rId4" imgW="6400800" imgH="3781349" progId="Excel.Chart.8">
                  <p:embed/>
                  <p:pic>
                    <p:nvPicPr>
                      <p:cNvPr id="184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772816"/>
                        <a:ext cx="7557032" cy="4464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163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Συμπεράσματα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000" dirty="0" smtClean="0"/>
              <a:t>Η ποσοτικές μέθοδοι επιτρέπουν την θέαση της γλωσσικής χρήσης τόσο σε μικροσκοπικό όσο και σε μακροσκοπικό επίπεδο.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000" dirty="0" smtClean="0"/>
              <a:t>Προσφέρουν ακριβείς ποσοτικές πληροφορίες που επιτρέπουν την μαθηματική περιγραφή των γλωσσικών φαινομένων.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000" dirty="0" smtClean="0"/>
              <a:t>Επιτρέπουν τον εμπειρικό έλεγχο των γλωσσικών θεωριών.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000" dirty="0" smtClean="0"/>
              <a:t>Λειτουργούν υποστηρικτικά σε ένα ευρύ φάσμα εφαρμογών γλωσσικής τεχνολογίας.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l-GR" sz="2000" b="1" dirty="0" smtClean="0"/>
              <a:t>Αλλά...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000" dirty="0" smtClean="0"/>
              <a:t>Τα αποτελέσματα εξαρτώνται άμεσα από την ποσοτική και ποιοτική σύσταση των ΗΣΚ που χρησιμοποιούμε.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000" dirty="0" smtClean="0"/>
              <a:t>Η φύση των πληροφοριών που αντλούνται είναι πιθανοτική και όχι κατηγορική.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000" dirty="0" smtClean="0"/>
              <a:t>Δεν καλύπτεται το σύνολο των γλωσσικών φαινομένων. </a:t>
            </a:r>
            <a:endParaRPr lang="en-US" alt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04406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Βιβλιογραφικές αναφορές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sz="1400" dirty="0" smtClean="0"/>
              <a:t>Μικρός, Γ. &amp; Καραγιάννης, Γ. (υπό δημοσίευση</a:t>
            </a:r>
            <a:r>
              <a:rPr lang="el-GR" sz="1400" dirty="0" smtClean="0"/>
              <a:t>).</a:t>
            </a:r>
            <a:r>
              <a:rPr lang="en-US" sz="1400" dirty="0" smtClean="0"/>
              <a:t> </a:t>
            </a:r>
            <a:r>
              <a:rPr lang="el-GR" sz="1400" dirty="0" smtClean="0"/>
              <a:t>“</a:t>
            </a:r>
            <a:r>
              <a:rPr lang="el-GR" sz="1400" dirty="0" smtClean="0"/>
              <a:t>Ποσοτική ανάλυση της χρήσης του κανόνα του τελικού -ν σε κείμενα της Νέας Ελληνικής”. Στο </a:t>
            </a:r>
            <a:r>
              <a:rPr lang="el-GR" sz="1400" i="1" dirty="0" smtClean="0"/>
              <a:t>Γλωσσολογία.</a:t>
            </a:r>
            <a:r>
              <a:rPr lang="el-GR" sz="1400" dirty="0" smtClean="0"/>
              <a:t> </a:t>
            </a:r>
            <a:endParaRPr lang="en-US" sz="1400" dirty="0" smtClean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l-GR" sz="1400" dirty="0" smtClean="0"/>
              <a:t>Μικρός, Γ., Χατζηγεωργίου, Ν., Καραγιάννης, Γ. 2003. «Βασικά ποσοτικά μεγέθη στην γραπτή Νέα Ελληνική γλώσσα: η αξιοποίηση του ΕΘΕΓ στην ελληνική ποσοτική γλωσσολογία». </a:t>
            </a:r>
            <a:r>
              <a:rPr lang="en-US" sz="1400" i="1" dirty="0" smtClean="0"/>
              <a:t>Proceedings of the Workshop “Text Processing for Modern Greek: From Symbolic to Statistical </a:t>
            </a:r>
            <a:r>
              <a:rPr lang="en-US" sz="1400" i="1" dirty="0" err="1" smtClean="0"/>
              <a:t>Aproaches</a:t>
            </a:r>
            <a:r>
              <a:rPr lang="en-US" sz="1400" i="1" dirty="0" smtClean="0"/>
              <a:t>”</a:t>
            </a:r>
            <a:r>
              <a:rPr lang="en-US" sz="1400" dirty="0" smtClean="0"/>
              <a:t>, 20 </a:t>
            </a:r>
            <a:r>
              <a:rPr lang="el-GR" sz="1400" dirty="0" smtClean="0"/>
              <a:t>Σεπτεμβρίου</a:t>
            </a:r>
            <a:r>
              <a:rPr lang="en-GB" sz="1400" dirty="0" smtClean="0"/>
              <a:t> 2003, </a:t>
            </a:r>
            <a:r>
              <a:rPr lang="el-GR" sz="1400" dirty="0" smtClean="0"/>
              <a:t>Ρέθυμνο</a:t>
            </a:r>
            <a:r>
              <a:rPr lang="en-GB" sz="1400" dirty="0" smtClean="0"/>
              <a:t>, </a:t>
            </a:r>
            <a:r>
              <a:rPr lang="el-GR" sz="1400" dirty="0" err="1" smtClean="0"/>
              <a:t>σσ</a:t>
            </a:r>
            <a:r>
              <a:rPr lang="en-GB" sz="1400" dirty="0" smtClean="0"/>
              <a:t>. 23-37</a:t>
            </a:r>
            <a:r>
              <a:rPr lang="el-GR" sz="1400" dirty="0" smtClean="0"/>
              <a:t>, </a:t>
            </a:r>
            <a:r>
              <a:rPr lang="el-GR" sz="1400" dirty="0" err="1" smtClean="0"/>
              <a:t>ηλ</a:t>
            </a:r>
            <a:r>
              <a:rPr lang="el-GR" sz="1400" dirty="0" smtClean="0"/>
              <a:t>. διαθέσιμο: </a:t>
            </a:r>
            <a:r>
              <a:rPr lang="el-GR" sz="1400" dirty="0" smtClean="0">
                <a:hlinkClick r:id="rId3"/>
              </a:rPr>
              <a:t>http://www.philology.uoc.gr/conferences/6thICGL/ebook/ws/workshop@mikros.pdf</a:t>
            </a:r>
            <a:endParaRPr lang="en-US" sz="1400" dirty="0" smtClean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l-GR" sz="1400" dirty="0" smtClean="0"/>
              <a:t>Μικρός Γ. 2003. «Στατιστικές προσεγγίσεις στην αυτόματη κατηγοριοποίηση κειμένων της Νέας Ελληνικής: Μια πιλοτική αξιολόγηση υφομετρικών δεικτών και στατιστικών μεθόδων». Πρακτικά του </a:t>
            </a:r>
            <a:r>
              <a:rPr lang="el-GR" sz="1400" i="1" dirty="0" smtClean="0"/>
              <a:t>6ου Διεθνούς Συνεδρίου Ελληνικής Γλωσσολογίας,</a:t>
            </a:r>
            <a:r>
              <a:rPr lang="el-GR" sz="1400" dirty="0" smtClean="0"/>
              <a:t> 18-21 Σεπτεμβρίου 2003, Ρέθυμνο, ηλ. διαθέσιμο: </a:t>
            </a:r>
            <a:r>
              <a:rPr lang="en-US" sz="1400" dirty="0" smtClean="0">
                <a:hlinkClick r:id="rId4"/>
              </a:rPr>
              <a:t>H</a:t>
            </a:r>
            <a:r>
              <a:rPr lang="el-GR" sz="1400" dirty="0" smtClean="0">
                <a:hlinkClick r:id="rId4"/>
              </a:rPr>
              <a:t>ttp://www.philology.uoc.gr/conferences/6thICGL/ebook/a/mikros.pdf</a:t>
            </a:r>
            <a:endParaRPr lang="en-US" sz="1400" dirty="0" smtClean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400" dirty="0" err="1" smtClean="0"/>
              <a:t>Hatzigeorgiu</a:t>
            </a:r>
            <a:r>
              <a:rPr lang="en-US" sz="1400" dirty="0" smtClean="0"/>
              <a:t>, N., Mikros, G. &amp; </a:t>
            </a:r>
            <a:r>
              <a:rPr lang="en-US" sz="1400" dirty="0" err="1" smtClean="0"/>
              <a:t>Carayannis</a:t>
            </a:r>
            <a:r>
              <a:rPr lang="en-US" sz="1400" dirty="0" smtClean="0"/>
              <a:t>, G. </a:t>
            </a:r>
            <a:r>
              <a:rPr lang="el-GR" sz="1400" dirty="0" smtClean="0"/>
              <a:t>(</a:t>
            </a:r>
            <a:r>
              <a:rPr lang="en-US" sz="1400" dirty="0" smtClean="0"/>
              <a:t>2001</a:t>
            </a:r>
            <a:r>
              <a:rPr lang="el-GR" sz="1400" dirty="0" smtClean="0"/>
              <a:t>)</a:t>
            </a:r>
            <a:r>
              <a:rPr lang="en-US" sz="1400" dirty="0" smtClean="0"/>
              <a:t>. </a:t>
            </a:r>
            <a:r>
              <a:rPr lang="el-GR" sz="1400" dirty="0" smtClean="0"/>
              <a:t>“Word </a:t>
            </a:r>
            <a:r>
              <a:rPr lang="el-GR" sz="1400" dirty="0" err="1" smtClean="0"/>
              <a:t>length</a:t>
            </a:r>
            <a:r>
              <a:rPr lang="el-GR" sz="1400" dirty="0" smtClean="0"/>
              <a:t>, </a:t>
            </a:r>
            <a:r>
              <a:rPr lang="el-GR" sz="1400" dirty="0" err="1" smtClean="0"/>
              <a:t>word</a:t>
            </a:r>
            <a:r>
              <a:rPr lang="el-GR" sz="1400" dirty="0" smtClean="0"/>
              <a:t> </a:t>
            </a:r>
            <a:r>
              <a:rPr lang="el-GR" sz="1400" dirty="0" err="1" smtClean="0"/>
              <a:t>frequencies</a:t>
            </a:r>
            <a:r>
              <a:rPr lang="el-GR" sz="1400" dirty="0" smtClean="0"/>
              <a:t> </a:t>
            </a:r>
            <a:r>
              <a:rPr lang="el-GR" sz="1400" dirty="0" err="1" smtClean="0"/>
              <a:t>and</a:t>
            </a:r>
            <a:r>
              <a:rPr lang="el-GR" sz="1400" dirty="0" smtClean="0"/>
              <a:t> </a:t>
            </a:r>
            <a:r>
              <a:rPr lang="el-GR" sz="1400" dirty="0" err="1" smtClean="0"/>
              <a:t>Zipf’s</a:t>
            </a:r>
            <a:r>
              <a:rPr lang="el-GR" sz="1400" dirty="0" smtClean="0"/>
              <a:t> </a:t>
            </a:r>
            <a:r>
              <a:rPr lang="el-GR" sz="1400" dirty="0" err="1" smtClean="0"/>
              <a:t>law</a:t>
            </a:r>
            <a:r>
              <a:rPr lang="el-GR" sz="1400" dirty="0" smtClean="0"/>
              <a:t> </a:t>
            </a:r>
            <a:r>
              <a:rPr lang="el-GR" sz="1400" dirty="0" err="1" smtClean="0"/>
              <a:t>in</a:t>
            </a:r>
            <a:r>
              <a:rPr lang="el-GR" sz="1400" dirty="0" smtClean="0"/>
              <a:t> </a:t>
            </a:r>
            <a:r>
              <a:rPr lang="el-GR" sz="1400" dirty="0" err="1" smtClean="0"/>
              <a:t>the</a:t>
            </a:r>
            <a:r>
              <a:rPr lang="el-GR" sz="1400" dirty="0" smtClean="0"/>
              <a:t> </a:t>
            </a:r>
            <a:r>
              <a:rPr lang="el-GR" sz="1400" dirty="0" err="1" smtClean="0"/>
              <a:t>Greek</a:t>
            </a:r>
            <a:r>
              <a:rPr lang="el-GR" sz="1400" dirty="0" smtClean="0"/>
              <a:t> </a:t>
            </a:r>
            <a:r>
              <a:rPr lang="el-GR" sz="1400" dirty="0" err="1" smtClean="0"/>
              <a:t>language</a:t>
            </a:r>
            <a:r>
              <a:rPr lang="el-GR" sz="1400" dirty="0" smtClean="0"/>
              <a:t>”. </a:t>
            </a:r>
            <a:r>
              <a:rPr lang="el-GR" sz="1400" i="1" dirty="0" err="1" smtClean="0"/>
              <a:t>Journal</a:t>
            </a:r>
            <a:r>
              <a:rPr lang="el-GR" sz="1400" i="1" dirty="0" smtClean="0"/>
              <a:t> </a:t>
            </a:r>
            <a:r>
              <a:rPr lang="el-GR" sz="1400" i="1" dirty="0" err="1" smtClean="0"/>
              <a:t>of</a:t>
            </a:r>
            <a:r>
              <a:rPr lang="el-GR" sz="1400" i="1" dirty="0" smtClean="0"/>
              <a:t> </a:t>
            </a:r>
            <a:r>
              <a:rPr lang="el-GR" sz="1400" i="1" dirty="0" err="1" smtClean="0"/>
              <a:t>Quantitative</a:t>
            </a:r>
            <a:r>
              <a:rPr lang="el-GR" sz="1400" i="1" dirty="0" smtClean="0"/>
              <a:t> </a:t>
            </a:r>
            <a:r>
              <a:rPr lang="el-GR" sz="1400" i="1" dirty="0" err="1" smtClean="0"/>
              <a:t>Linguistics</a:t>
            </a:r>
            <a:r>
              <a:rPr lang="el-GR" sz="1400" dirty="0" smtClean="0"/>
              <a:t>, </a:t>
            </a:r>
            <a:r>
              <a:rPr lang="el-GR" sz="1400" dirty="0" err="1" smtClean="0"/>
              <a:t>Vol</a:t>
            </a:r>
            <a:r>
              <a:rPr lang="el-GR" sz="1400" dirty="0" smtClean="0"/>
              <a:t>. 8, </a:t>
            </a:r>
            <a:r>
              <a:rPr lang="el-GR" sz="1400" dirty="0" err="1" smtClean="0"/>
              <a:t>σσ</a:t>
            </a:r>
            <a:r>
              <a:rPr lang="el-GR" sz="1400" dirty="0" smtClean="0"/>
              <a:t>. 175-185. </a:t>
            </a:r>
            <a:endParaRPr lang="en-US" sz="1400" dirty="0" smtClean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1400" dirty="0" err="1" smtClean="0"/>
              <a:t>Mikros</a:t>
            </a:r>
            <a:r>
              <a:rPr lang="fr-FR" sz="1400" dirty="0" smtClean="0"/>
              <a:t>, G. &amp; </a:t>
            </a:r>
            <a:r>
              <a:rPr lang="fr-FR" sz="1400" dirty="0" err="1" smtClean="0"/>
              <a:t>Carayannis</a:t>
            </a:r>
            <a:r>
              <a:rPr lang="fr-FR" sz="1400" dirty="0" smtClean="0"/>
              <a:t>, G. 2000. </a:t>
            </a:r>
            <a:r>
              <a:rPr lang="en-US" sz="1400" dirty="0" smtClean="0"/>
              <a:t>“Modern Greek Corpus Taxonomy”. </a:t>
            </a:r>
            <a:r>
              <a:rPr lang="en-US" sz="1400" i="1" dirty="0" smtClean="0"/>
              <a:t>Proceedings of the 2nd International Conference on Language Resources and Evaluation</a:t>
            </a:r>
            <a:r>
              <a:rPr lang="el-GR" sz="1400" i="1" dirty="0" smtClean="0"/>
              <a:t> (</a:t>
            </a:r>
            <a:r>
              <a:rPr lang="en-US" sz="1400" i="1" dirty="0" smtClean="0"/>
              <a:t>LREC), </a:t>
            </a:r>
            <a:r>
              <a:rPr lang="en-US" sz="1400" dirty="0" smtClean="0"/>
              <a:t>Vol.1, </a:t>
            </a:r>
            <a:r>
              <a:rPr lang="el-GR" sz="1400" dirty="0" err="1" smtClean="0"/>
              <a:t>σσ</a:t>
            </a:r>
            <a:r>
              <a:rPr lang="en-US" sz="1400" dirty="0" smtClean="0"/>
              <a:t>. 129-134.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400" dirty="0" err="1" smtClean="0"/>
              <a:t>Mikros</a:t>
            </a:r>
            <a:r>
              <a:rPr lang="en-US" sz="1400" dirty="0" smtClean="0"/>
              <a:t>, G., </a:t>
            </a:r>
            <a:r>
              <a:rPr lang="en-US" sz="1400" dirty="0" err="1" smtClean="0"/>
              <a:t>Hatzigeorgiu</a:t>
            </a:r>
            <a:r>
              <a:rPr lang="en-US" sz="1400" dirty="0" smtClean="0"/>
              <a:t>, N. &amp; </a:t>
            </a:r>
            <a:r>
              <a:rPr lang="en-US" sz="1400" dirty="0" err="1" smtClean="0"/>
              <a:t>Carayannis</a:t>
            </a:r>
            <a:r>
              <a:rPr lang="en-US" sz="1400" dirty="0" smtClean="0"/>
              <a:t>, G. (2005). “</a:t>
            </a:r>
            <a:r>
              <a:rPr lang="el-GR" sz="1400" dirty="0" err="1" smtClean="0"/>
              <a:t>Basic</a:t>
            </a:r>
            <a:r>
              <a:rPr lang="el-GR" sz="1400" dirty="0" smtClean="0"/>
              <a:t> </a:t>
            </a:r>
            <a:r>
              <a:rPr lang="el-GR" sz="1400" dirty="0" err="1" smtClean="0"/>
              <a:t>quantitative</a:t>
            </a:r>
            <a:r>
              <a:rPr lang="el-GR" sz="1400" dirty="0" smtClean="0"/>
              <a:t> </a:t>
            </a:r>
            <a:r>
              <a:rPr lang="el-GR" sz="1400" dirty="0" err="1" smtClean="0"/>
              <a:t>characteristics</a:t>
            </a:r>
            <a:r>
              <a:rPr lang="el-GR" sz="1400" dirty="0" smtClean="0"/>
              <a:t> </a:t>
            </a:r>
            <a:r>
              <a:rPr lang="el-GR" sz="1400" dirty="0" err="1" smtClean="0"/>
              <a:t>of</a:t>
            </a:r>
            <a:r>
              <a:rPr lang="el-GR" sz="1400" dirty="0" smtClean="0"/>
              <a:t> </a:t>
            </a:r>
            <a:r>
              <a:rPr lang="el-GR" sz="1400" dirty="0" err="1" smtClean="0"/>
              <a:t>the</a:t>
            </a:r>
            <a:r>
              <a:rPr lang="el-GR" sz="1400" dirty="0" smtClean="0"/>
              <a:t> </a:t>
            </a:r>
            <a:r>
              <a:rPr lang="el-GR" sz="1400" dirty="0" err="1" smtClean="0"/>
              <a:t>Modern</a:t>
            </a:r>
            <a:r>
              <a:rPr lang="el-GR" sz="1400" dirty="0" smtClean="0"/>
              <a:t> </a:t>
            </a:r>
            <a:r>
              <a:rPr lang="el-GR" sz="1400" dirty="0" err="1" smtClean="0"/>
              <a:t>Greek</a:t>
            </a:r>
            <a:r>
              <a:rPr lang="en-US" sz="1400" dirty="0" smtClean="0"/>
              <a:t> </a:t>
            </a:r>
            <a:r>
              <a:rPr lang="el-GR" sz="1400" dirty="0" err="1" smtClean="0"/>
              <a:t>Language</a:t>
            </a:r>
            <a:r>
              <a:rPr lang="el-GR" sz="1400" dirty="0" smtClean="0"/>
              <a:t> </a:t>
            </a:r>
            <a:r>
              <a:rPr lang="el-GR" sz="1400" dirty="0" err="1" smtClean="0"/>
              <a:t>using</a:t>
            </a:r>
            <a:r>
              <a:rPr lang="el-GR" sz="1400" dirty="0" smtClean="0"/>
              <a:t> </a:t>
            </a:r>
            <a:r>
              <a:rPr lang="el-GR" sz="1400" dirty="0" err="1" smtClean="0"/>
              <a:t>the</a:t>
            </a:r>
            <a:r>
              <a:rPr lang="el-GR" sz="1400" dirty="0" smtClean="0"/>
              <a:t> </a:t>
            </a:r>
            <a:r>
              <a:rPr lang="el-GR" sz="1400" dirty="0" err="1" smtClean="0"/>
              <a:t>Hellenic</a:t>
            </a:r>
            <a:r>
              <a:rPr lang="el-GR" sz="1400" dirty="0" smtClean="0"/>
              <a:t> </a:t>
            </a:r>
            <a:r>
              <a:rPr lang="el-GR" sz="1400" dirty="0" err="1" smtClean="0"/>
              <a:t>National</a:t>
            </a:r>
            <a:r>
              <a:rPr lang="el-GR" sz="1400" dirty="0" smtClean="0"/>
              <a:t> </a:t>
            </a:r>
            <a:r>
              <a:rPr lang="el-GR" sz="1400" dirty="0" err="1" smtClean="0"/>
              <a:t>Corpus</a:t>
            </a:r>
            <a:r>
              <a:rPr lang="en-US" sz="1400" dirty="0" smtClean="0"/>
              <a:t>”. </a:t>
            </a:r>
            <a:r>
              <a:rPr lang="en-US" sz="1400" i="1" dirty="0" smtClean="0"/>
              <a:t>Journal of Quantitative Linguistics, </a:t>
            </a:r>
            <a:r>
              <a:rPr lang="en-US" sz="1400" dirty="0" smtClean="0"/>
              <a:t>Vol. 12, </a:t>
            </a:r>
            <a:r>
              <a:rPr lang="el-GR" sz="1400" dirty="0" err="1" smtClean="0"/>
              <a:t>σσ</a:t>
            </a:r>
            <a:r>
              <a:rPr lang="el-GR" sz="1400" dirty="0" smtClean="0"/>
              <a:t>. 167-184.</a:t>
            </a:r>
            <a:r>
              <a:rPr lang="en-US" sz="1400" dirty="0" smtClean="0"/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400" dirty="0" err="1" smtClean="0"/>
              <a:t>Mikros</a:t>
            </a:r>
            <a:r>
              <a:rPr lang="el-GR" sz="1400" dirty="0" smtClean="0"/>
              <a:t>, </a:t>
            </a:r>
            <a:r>
              <a:rPr lang="en-US" sz="1400" dirty="0" smtClean="0"/>
              <a:t>G</a:t>
            </a:r>
            <a:r>
              <a:rPr lang="el-GR" sz="1400" dirty="0" smtClean="0"/>
              <a:t>. (2005). </a:t>
            </a:r>
            <a:r>
              <a:rPr lang="en-US" sz="1400" dirty="0" smtClean="0"/>
              <a:t>“Quantitative linguistics in Greece: an overview”. </a:t>
            </a:r>
            <a:r>
              <a:rPr lang="el-GR" sz="1400" dirty="0" smtClean="0"/>
              <a:t>Στο</a:t>
            </a:r>
            <a:r>
              <a:rPr lang="de-DE" sz="1400" dirty="0" smtClean="0"/>
              <a:t> Altmann, G., Kohler, R.&amp; Piotrowski, R. (eds), </a:t>
            </a:r>
            <a:r>
              <a:rPr lang="de-DE" sz="1400" i="1" dirty="0" smtClean="0"/>
              <a:t>Quantitative Linguistics. An international handbook. </a:t>
            </a:r>
            <a:r>
              <a:rPr lang="de-DE" sz="1400" dirty="0" smtClean="0"/>
              <a:t>Berlin: Walter De Gruyter, </a:t>
            </a:r>
            <a:r>
              <a:rPr lang="el-GR" sz="1400" dirty="0" smtClean="0"/>
              <a:t>σσ. 136-142.</a:t>
            </a:r>
            <a:endParaRPr lang="en-US" sz="1400" dirty="0" smtClean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400" dirty="0" err="1" smtClean="0"/>
              <a:t>Mikros</a:t>
            </a:r>
            <a:r>
              <a:rPr lang="en-US" sz="1400" dirty="0" smtClean="0"/>
              <a:t>, G. (2006). “Authorship attribution in Modern Greek newswire corpora”. </a:t>
            </a:r>
            <a:r>
              <a:rPr lang="en-US" sz="1400" dirty="0" err="1" smtClean="0"/>
              <a:t>Στο</a:t>
            </a:r>
            <a:r>
              <a:rPr lang="en-US" sz="1400" dirty="0" smtClean="0"/>
              <a:t> </a:t>
            </a:r>
            <a:r>
              <a:rPr lang="en-US" sz="1400" dirty="0" err="1" smtClean="0"/>
              <a:t>Uzuner</a:t>
            </a:r>
            <a:r>
              <a:rPr lang="en-US" sz="1400" dirty="0" smtClean="0"/>
              <a:t>, O., </a:t>
            </a:r>
            <a:r>
              <a:rPr lang="en-US" sz="1400" dirty="0" err="1" smtClean="0"/>
              <a:t>Argamon</a:t>
            </a:r>
            <a:r>
              <a:rPr lang="en-US" sz="1400" dirty="0" smtClean="0"/>
              <a:t>, S. &amp; </a:t>
            </a:r>
            <a:r>
              <a:rPr lang="en-US" sz="1400" dirty="0" err="1" smtClean="0"/>
              <a:t>Karlgren</a:t>
            </a:r>
            <a:r>
              <a:rPr lang="en-US" sz="1400" dirty="0" smtClean="0"/>
              <a:t>, J. (</a:t>
            </a:r>
            <a:r>
              <a:rPr lang="en-US" sz="1400" dirty="0" err="1" smtClean="0"/>
              <a:t>eds</a:t>
            </a:r>
            <a:r>
              <a:rPr lang="en-US" sz="1400" dirty="0" smtClean="0"/>
              <a:t>), </a:t>
            </a:r>
            <a:r>
              <a:rPr lang="en-US" sz="1400" i="1" dirty="0" smtClean="0"/>
              <a:t>Proceedings of the SIGIR 2006 Workshop on Directions in Computational Analysis of Stylistics in Text Retrieval</a:t>
            </a:r>
            <a:r>
              <a:rPr lang="en-US" sz="1400" dirty="0" smtClean="0"/>
              <a:t>, Seattle, Washington, USA, August 10, 2006, </a:t>
            </a:r>
            <a:r>
              <a:rPr lang="en-US" sz="1400" dirty="0" err="1" smtClean="0"/>
              <a:t>σσ</a:t>
            </a:r>
            <a:r>
              <a:rPr lang="en-US" sz="1400" dirty="0" smtClean="0"/>
              <a:t>. 43-47, </a:t>
            </a:r>
            <a:r>
              <a:rPr lang="en-US" sz="1400" dirty="0" err="1" smtClean="0"/>
              <a:t>ηλ</a:t>
            </a:r>
            <a:r>
              <a:rPr lang="en-US" sz="1400" dirty="0" smtClean="0"/>
              <a:t>. </a:t>
            </a:r>
            <a:r>
              <a:rPr lang="el-GR" sz="1400" dirty="0" smtClean="0"/>
              <a:t>διαθέσιμο</a:t>
            </a:r>
            <a:r>
              <a:rPr lang="en-GB" sz="1400" dirty="0" smtClean="0"/>
              <a:t>: </a:t>
            </a:r>
            <a:r>
              <a:rPr lang="en-US" sz="1400" dirty="0" smtClean="0"/>
              <a:t>http</a:t>
            </a:r>
            <a:r>
              <a:rPr lang="en-GB" sz="1400" dirty="0" smtClean="0"/>
              <a:t>://</a:t>
            </a:r>
            <a:r>
              <a:rPr lang="en-US" sz="1400" dirty="0" smtClean="0"/>
              <a:t>people</a:t>
            </a:r>
            <a:r>
              <a:rPr lang="en-GB" sz="1400" dirty="0" smtClean="0"/>
              <a:t>.</a:t>
            </a:r>
            <a:r>
              <a:rPr lang="en-US" sz="1400" dirty="0" err="1" smtClean="0"/>
              <a:t>csail</a:t>
            </a:r>
            <a:r>
              <a:rPr lang="en-GB" sz="1400" dirty="0" smtClean="0"/>
              <a:t>.</a:t>
            </a:r>
            <a:r>
              <a:rPr lang="en-US" sz="1400" dirty="0" err="1" smtClean="0"/>
              <a:t>mit</a:t>
            </a:r>
            <a:r>
              <a:rPr lang="en-GB" sz="1400" dirty="0" smtClean="0"/>
              <a:t>.</a:t>
            </a:r>
            <a:r>
              <a:rPr lang="en-US" sz="1400" dirty="0" err="1" smtClean="0"/>
              <a:t>edu</a:t>
            </a:r>
            <a:r>
              <a:rPr lang="en-GB" sz="1400" dirty="0" smtClean="0"/>
              <a:t>/</a:t>
            </a:r>
            <a:r>
              <a:rPr lang="en-US" sz="1400" dirty="0" err="1" smtClean="0"/>
              <a:t>ozlem</a:t>
            </a:r>
            <a:r>
              <a:rPr lang="en-GB" sz="1400" dirty="0" smtClean="0"/>
              <a:t>/</a:t>
            </a:r>
            <a:r>
              <a:rPr lang="en-US" sz="1400" dirty="0" err="1" smtClean="0"/>
              <a:t>sigir</a:t>
            </a:r>
            <a:r>
              <a:rPr lang="en-GB" sz="1400" dirty="0" smtClean="0"/>
              <a:t>_</a:t>
            </a:r>
            <a:r>
              <a:rPr lang="en-US" sz="1400" dirty="0" smtClean="0"/>
              <a:t>workshop</a:t>
            </a:r>
            <a:r>
              <a:rPr lang="en-GB" sz="1400" dirty="0" smtClean="0"/>
              <a:t>_2006_</a:t>
            </a:r>
            <a:r>
              <a:rPr lang="en-US" sz="1400" dirty="0" smtClean="0"/>
              <a:t>proceedings</a:t>
            </a:r>
            <a:r>
              <a:rPr lang="en-GB" sz="1400" dirty="0" smtClean="0"/>
              <a:t>.</a:t>
            </a:r>
            <a:r>
              <a:rPr lang="en-US" sz="1400" dirty="0" err="1" smtClean="0"/>
              <a:t>pdf</a:t>
            </a:r>
            <a:endParaRPr lang="en-US" sz="1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l-GR" sz="16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l-GR" sz="1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l-GR" sz="1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3040539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smtClean="0"/>
              <a:t>στο πλαίσιο </a:t>
            </a:r>
            <a:r>
              <a:rPr lang="el-GR" sz="2000" dirty="0" smtClean="0"/>
              <a:t>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l-GR" altLang="el-GR" sz="2000" dirty="0">
                <a:cs typeface="Times New Roman" panose="02020603050405020304" pitchFamily="18" charset="0"/>
              </a:rPr>
              <a:t>Το παρόν έργο αποτελεί την έκδοση 1.0.  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/>
              <a:t>Εθνικόν</a:t>
            </a:r>
            <a:r>
              <a:rPr lang="el-GR" sz="2000" dirty="0"/>
              <a:t> και </a:t>
            </a:r>
            <a:r>
              <a:rPr lang="el-GR" sz="2000" dirty="0" err="1"/>
              <a:t>Καποδιστριακόν</a:t>
            </a:r>
            <a:r>
              <a:rPr lang="el-GR" sz="2000" dirty="0"/>
              <a:t>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</a:t>
            </a:r>
            <a:r>
              <a:rPr lang="en-US" sz="2000" dirty="0"/>
              <a:t>, </a:t>
            </a:r>
            <a:r>
              <a:rPr lang="el-GR" sz="2000" dirty="0"/>
              <a:t>Γεώργιος Κ. </a:t>
            </a:r>
            <a:r>
              <a:rPr lang="el-GR" sz="2000" dirty="0" smtClean="0"/>
              <a:t>Μικρός, </a:t>
            </a:r>
            <a:r>
              <a:rPr lang="el-GR" sz="2000" dirty="0"/>
              <a:t>2015. Γεώργιος Κ. </a:t>
            </a:r>
            <a:r>
              <a:rPr lang="el-GR" sz="2000" dirty="0" smtClean="0"/>
              <a:t>Μικρός</a:t>
            </a:r>
            <a:r>
              <a:rPr lang="el-GR" sz="2000" dirty="0"/>
              <a:t>. «Εισαγωγή στην Ανάλυση Γλωσσικών </a:t>
            </a:r>
            <a:r>
              <a:rPr lang="el-GR" sz="2000" dirty="0" smtClean="0"/>
              <a:t>Δεδομένων</a:t>
            </a:r>
            <a:r>
              <a:rPr lang="en-US" sz="2000" dirty="0" smtClean="0"/>
              <a:t>. </a:t>
            </a:r>
            <a:r>
              <a:rPr lang="el-GR" sz="2000" dirty="0"/>
              <a:t>Η ελληνική γλώσσα μέσα από αριθμούς». </a:t>
            </a:r>
            <a:r>
              <a:rPr lang="el-GR" sz="2000" dirty="0"/>
              <a:t>Έκδοση: 1.0. Αθήνα 2015. Διαθέσιμο από τη δικτυακή διεύθυνση: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opencourses.uoa.gr/courses/ILL103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Χαρακτηριστικά της έρευνας που βασίζεται στη χρήση ΗΣΚ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400" dirty="0"/>
              <a:t>Άμεση εξάρτηση από τα κείμενα που περιέχονται στο ΗΣΚ</a:t>
            </a:r>
          </a:p>
          <a:p>
            <a:pPr lvl="1">
              <a:lnSpc>
                <a:spcPct val="80000"/>
              </a:lnSpc>
            </a:pPr>
            <a:r>
              <a:rPr lang="el-GR" altLang="el-GR" sz="2400" dirty="0"/>
              <a:t>Η ποσοτική (μέγεθος) και η ποιοτική (</a:t>
            </a:r>
            <a:r>
              <a:rPr lang="el-GR" altLang="el-GR" sz="2400" dirty="0" err="1"/>
              <a:t>κειμενική</a:t>
            </a:r>
            <a:r>
              <a:rPr lang="el-GR" altLang="el-GR" sz="2400" dirty="0"/>
              <a:t> ποικιλία) σύσταση του ΗΣΚ διαμορφώνει τα αποτελέσματα που παίρνουμε από αυτό</a:t>
            </a:r>
          </a:p>
          <a:p>
            <a:pPr>
              <a:lnSpc>
                <a:spcPct val="80000"/>
              </a:lnSpc>
            </a:pPr>
            <a:r>
              <a:rPr lang="el-GR" altLang="el-GR" sz="2400" dirty="0"/>
              <a:t>Αξιοποίηση των Η/Υ στην επεξεργασία του γλωσσικού υλικού</a:t>
            </a:r>
          </a:p>
          <a:p>
            <a:pPr lvl="1">
              <a:lnSpc>
                <a:spcPct val="80000"/>
              </a:lnSpc>
            </a:pPr>
            <a:r>
              <a:rPr lang="el-GR" altLang="el-GR" sz="2400" dirty="0"/>
              <a:t>Ταχύτητα και αξιοπιστία κατά την εκτέλεση τυποποιημένων εργασιών γλωσσικής ανάλυσης</a:t>
            </a:r>
          </a:p>
          <a:p>
            <a:pPr>
              <a:lnSpc>
                <a:spcPct val="80000"/>
              </a:lnSpc>
            </a:pPr>
            <a:r>
              <a:rPr lang="el-GR" altLang="el-GR" sz="2400" dirty="0"/>
              <a:t>Ποσοτική και ποιοτική προσέγγιση της γλωσσικής χρήσης</a:t>
            </a:r>
          </a:p>
          <a:p>
            <a:pPr lvl="1">
              <a:lnSpc>
                <a:spcPct val="80000"/>
              </a:lnSpc>
            </a:pPr>
            <a:r>
              <a:rPr lang="el-GR" altLang="el-GR" sz="2400" dirty="0"/>
              <a:t>Η γλωσσική χρήση αντιμετωπίζεται ολιστικά και παρέχονται πληροφορίες τόσο για την ποσοτική δομή, όσο και για την λειτουργική αλληλεπίδραση των γλωσσικών στοιχείων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3362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"Η δομή και οργάνωση της παρουσίασης, καθώς και το υπόλοιπο περιεχόμενο, αποτελούν πνευματική ιδιοκτησία του συγγραφέα και του Πανεπιστημίου Αθηνών και διατίθενται με άδεια </a:t>
            </a:r>
            <a:r>
              <a:rPr lang="el-GR" sz="2000" dirty="0" err="1"/>
              <a:t>Creative</a:t>
            </a:r>
            <a:r>
              <a:rPr lang="el-GR" sz="2000" dirty="0"/>
              <a:t> </a:t>
            </a:r>
            <a:r>
              <a:rPr lang="el-GR" sz="2000" dirty="0" err="1"/>
              <a:t>Commons</a:t>
            </a:r>
            <a:r>
              <a:rPr lang="el-GR" sz="2000" dirty="0"/>
              <a:t> Αναφορά Μη Εμπορική Χρήση Παρόμοια Διανομή Έκδοση 4.0 ή μεταγενέστερη.</a:t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Οι </a:t>
            </a:r>
            <a:r>
              <a:rPr lang="el-GR" sz="2000" dirty="0" smtClean="0"/>
              <a:t>εικόνες/σχήματα/διαγράμματα/φωτογραφίες που </a:t>
            </a:r>
            <a:r>
              <a:rPr lang="el-GR" sz="2000" dirty="0"/>
              <a:t>περιέχονται στην παρουσίαση αποτελούν πνευματική ιδιοκτησία τρίτων. Απαγορεύεται η αναπαραγωγή, αναδημοσίευση και διάθεσή τους στο κοινό με οποιονδήποτε τρόπο χωρίς τη λήψη άδειας από τους δικαιούχους</a:t>
            </a:r>
            <a:r>
              <a:rPr lang="el-GR" sz="2000" dirty="0" smtClean="0"/>
              <a:t>.</a:t>
            </a:r>
            <a:r>
              <a:rPr lang="el-GR" sz="2000" dirty="0"/>
              <a:t> "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 ρόλος των Η/Υ στην ανάλυση των ΗΣΚ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60000">
              <a:spcAft>
                <a:spcPts val="600"/>
              </a:spcAft>
            </a:pPr>
            <a:r>
              <a:rPr lang="el-GR" altLang="el-GR" dirty="0"/>
              <a:t>Δυνατότητα τεράστιας αποθήκευσης </a:t>
            </a:r>
            <a:r>
              <a:rPr lang="el-GR" altLang="el-GR" dirty="0" err="1"/>
              <a:t>κειμενικών</a:t>
            </a:r>
            <a:r>
              <a:rPr lang="el-GR" altLang="el-GR" dirty="0"/>
              <a:t> δεδομένων</a:t>
            </a:r>
          </a:p>
          <a:p>
            <a:r>
              <a:rPr lang="el-GR" altLang="el-GR" dirty="0"/>
              <a:t>Μεγάλη ταχύτητα επεξεργασίας γλωσσικών δεδομένων (</a:t>
            </a:r>
            <a:r>
              <a:rPr lang="en-US" altLang="el-GR" dirty="0"/>
              <a:t>Wordsmith: </a:t>
            </a:r>
            <a:r>
              <a:rPr lang="el-GR" altLang="el-GR" dirty="0"/>
              <a:t>15.000 λέξεις το </a:t>
            </a:r>
            <a:r>
              <a:rPr lang="el-GR" altLang="el-GR" dirty="0" err="1"/>
              <a:t>δλπτο</a:t>
            </a:r>
            <a:r>
              <a:rPr lang="el-GR" altLang="el-GR" dirty="0"/>
              <a:t>) </a:t>
            </a:r>
          </a:p>
          <a:p>
            <a:r>
              <a:rPr lang="el-GR" altLang="el-GR" dirty="0"/>
              <a:t>Συνεπής και «αλάνθαστη» απόδοση σε επαναληπτικές διαδικασίες</a:t>
            </a:r>
            <a:endParaRPr lang="en-GB" alt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185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Ποσοτικές μελέτες στην ελληνική γλώσσα</a:t>
            </a:r>
            <a:endParaRPr lang="el-GR" dirty="0"/>
          </a:p>
        </p:txBody>
      </p:sp>
      <p:graphicFrame>
        <p:nvGraphicFramePr>
          <p:cNvPr id="7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56250983"/>
              </p:ext>
            </p:extLst>
          </p:nvPr>
        </p:nvGraphicFramePr>
        <p:xfrm>
          <a:off x="182540" y="1844824"/>
          <a:ext cx="4461468" cy="363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Chart" r:id="rId4" imgW="5448300" imgH="3628949" progId="Excel.Chart.8">
                  <p:embed/>
                </p:oleObj>
              </mc:Choice>
              <mc:Fallback>
                <p:oleObj name="Chart" r:id="rId4" imgW="5448300" imgH="36289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40" y="1844824"/>
                        <a:ext cx="4461468" cy="363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4694927"/>
              </p:ext>
            </p:extLst>
          </p:nvPr>
        </p:nvGraphicFramePr>
        <p:xfrm>
          <a:off x="4648200" y="1844823"/>
          <a:ext cx="4402818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Chart" r:id="rId6" imgW="5962802" imgH="3791102" progId="Excel.Chart.8">
                  <p:embed/>
                </p:oleObj>
              </mc:Choice>
              <mc:Fallback>
                <p:oleObj name="Chart" r:id="rId6" imgW="5962802" imgH="37911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44823"/>
                        <a:ext cx="4402818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6426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Ποσοτική ανάλυση της Νέας Ελληνικής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l-GR" altLang="el-GR" dirty="0"/>
              <a:t>Ανάλυση της γλωσσικής χρήσης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altLang="el-GR" dirty="0"/>
              <a:t>Λίστες συχνότητας λέξεων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altLang="el-GR" dirty="0"/>
              <a:t>Λεξικά </a:t>
            </a:r>
            <a:r>
              <a:rPr lang="el-GR" altLang="el-GR" dirty="0" err="1"/>
              <a:t>σύμπλοκα</a:t>
            </a:r>
            <a:endParaRPr lang="el-GR" altLang="el-GR" dirty="0"/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altLang="el-GR" dirty="0"/>
              <a:t>Γλωσσική ποικιλία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altLang="el-GR" dirty="0"/>
              <a:t>Στατιστικά χαρακτηριστικά της γλώσσας</a:t>
            </a:r>
          </a:p>
          <a:p>
            <a:pPr>
              <a:spcAft>
                <a:spcPts val="1200"/>
              </a:spcAft>
            </a:pPr>
            <a:r>
              <a:rPr lang="el-GR" altLang="el-GR" dirty="0" err="1"/>
              <a:t>Υφομετρική</a:t>
            </a:r>
            <a:r>
              <a:rPr lang="el-GR" altLang="el-GR" dirty="0"/>
              <a:t> ανάλυση κειμένων</a:t>
            </a:r>
          </a:p>
          <a:p>
            <a:pPr>
              <a:spcAft>
                <a:spcPts val="1200"/>
              </a:spcAft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744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Ανάλυση Γλωσσικής Χρήσης: Λίστες Συχνότητας Λεξιλογίου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027894"/>
              </p:ext>
            </p:extLst>
          </p:nvPr>
        </p:nvGraphicFramePr>
        <p:xfrm>
          <a:off x="2051720" y="1586507"/>
          <a:ext cx="2428875" cy="472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Photo Editor Photo" r:id="rId4" imgW="2429214" imgH="4439270" progId="MSPhotoEd.3">
                  <p:embed/>
                </p:oleObj>
              </mc:Choice>
              <mc:Fallback>
                <p:oleObj name="Photo Editor Photo" r:id="rId4" imgW="2429214" imgH="443927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586507"/>
                        <a:ext cx="2428875" cy="472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572747"/>
              </p:ext>
            </p:extLst>
          </p:nvPr>
        </p:nvGraphicFramePr>
        <p:xfrm>
          <a:off x="5148064" y="1586507"/>
          <a:ext cx="2052637" cy="472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Photo Editor Photo" r:id="rId6" imgW="1924319" imgH="4428571" progId="MSPhotoEd.3">
                  <p:embed/>
                </p:oleObj>
              </mc:Choice>
              <mc:Fallback>
                <p:oleObj name="Photo Editor Photo" r:id="rId6" imgW="1924319" imgH="44285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586507"/>
                        <a:ext cx="2052637" cy="472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1535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Ανάλυση Γλωσσικής Χρήσης:</a:t>
            </a:r>
            <a:br>
              <a:rPr lang="el-GR" altLang="el-GR" dirty="0"/>
            </a:br>
            <a:r>
              <a:rPr lang="el-GR" altLang="el-GR" dirty="0"/>
              <a:t>Τα συχνότερα κύρια </a:t>
            </a:r>
            <a:r>
              <a:rPr lang="el-GR" altLang="el-GR" dirty="0" smtClean="0"/>
              <a:t>ονόματα</a:t>
            </a:r>
            <a:endParaRPr lang="el-GR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193847"/>
              </p:ext>
            </p:extLst>
          </p:nvPr>
        </p:nvGraphicFramePr>
        <p:xfrm>
          <a:off x="1907704" y="1628800"/>
          <a:ext cx="561662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17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Α/Α</a:t>
                      </a:r>
                      <a:endParaRPr lang="el-G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Λέξη</a:t>
                      </a:r>
                      <a:endParaRPr lang="el-G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Εμφανίσεις</a:t>
                      </a:r>
                      <a:endParaRPr lang="el-G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Συχνότητα</a:t>
                      </a:r>
                      <a:r>
                        <a:rPr lang="el-GR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20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l-GR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(τοις χιλίοις)</a:t>
                      </a:r>
                      <a:endParaRPr lang="el-G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1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Ελλάδα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30032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0,8754 %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2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Αθήνα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13020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0,3795 %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3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Τουρκία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11944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0,3481 %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4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Ευρώπη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8976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0,2616 %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5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Παπανδρέου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8855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0,2581 %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6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Έλληνας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7324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0,2135 %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Σημίτης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6226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0,1815 %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8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dirty="0" smtClean="0"/>
                        <a:t>Θεσσαλονίκη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5888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0,1716 %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5513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9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dirty="0" smtClean="0"/>
                        <a:t>Ρέππας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4946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0,1442 %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8449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10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dirty="0" smtClean="0"/>
                        <a:t>Γιώργος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4837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0,1410</a:t>
                      </a:r>
                      <a:r>
                        <a:rPr lang="el-GR" sz="2000" baseline="0" dirty="0" smtClean="0"/>
                        <a:t> %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0102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51072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1602</Words>
  <Application>Microsoft Office PowerPoint</Application>
  <PresentationFormat>On-screen Show (4:3)</PresentationFormat>
  <Paragraphs>223</Paragraphs>
  <Slides>41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ＭＳ Ｐゴシック</vt:lpstr>
      <vt:lpstr>Arial</vt:lpstr>
      <vt:lpstr>Calibri</vt:lpstr>
      <vt:lpstr>Garamond</vt:lpstr>
      <vt:lpstr>Times New Roman</vt:lpstr>
      <vt:lpstr>Wingdings</vt:lpstr>
      <vt:lpstr>Θέμα του Office</vt:lpstr>
      <vt:lpstr>Chart</vt:lpstr>
      <vt:lpstr>Photo Editor Photo</vt:lpstr>
      <vt:lpstr>Worksheet</vt:lpstr>
      <vt:lpstr>Picture</vt:lpstr>
      <vt:lpstr>Εισαγωγή στην Ανάλυση Γλωσσικών Δεδομένων</vt:lpstr>
      <vt:lpstr>Ποσοτική γλωσσολογία</vt:lpstr>
      <vt:lpstr>Ηλεκτρονικά Σώματα Κειμένων</vt:lpstr>
      <vt:lpstr>Χαρακτηριστικά της έρευνας που βασίζεται στη χρήση ΗΣΚ</vt:lpstr>
      <vt:lpstr>Ο ρόλος των Η/Υ στην ανάλυση των ΗΣΚ</vt:lpstr>
      <vt:lpstr>Ποσοτικές μελέτες στην ελληνική γλώσσα</vt:lpstr>
      <vt:lpstr>Ποσοτική ανάλυση της Νέας Ελληνικής</vt:lpstr>
      <vt:lpstr>Ανάλυση Γλωσσικής Χρήσης: Λίστες Συχνότητας Λεξιλογίου</vt:lpstr>
      <vt:lpstr>Ανάλυση Γλωσσικής Χρήσης: Τα συχνότερα κύρια ονόματα</vt:lpstr>
      <vt:lpstr>Ανάλυση Γλωσσικής Χρήσης: Γλωσσική Ποικιλία Ι</vt:lpstr>
      <vt:lpstr>Ανάλυση Γλωσσικής Χρήσης: Γλωσσική Ποικιλία ΙΙ</vt:lpstr>
      <vt:lpstr>Ανάλυση Γλωσσικής Χρήσης: Γλωσσική Ποικιλία ΙΙΙ</vt:lpstr>
      <vt:lpstr>Οι γλωσσικοί παράγοντες που σχετίζονται με την προερρινοποίηση</vt:lpstr>
      <vt:lpstr>Η επίδραση του γλωσσικού περιβάλλοντος στην προερρινοποίηση των ΗΚ</vt:lpstr>
      <vt:lpstr>Διερεύνηση της επίδρασης που ασκεί το φωνήεν που προηγείται ενός ΗΚ στην προερρινοποίηση</vt:lpstr>
      <vt:lpstr>Ανάλυση Γλωσσικής Χρήσης: Γλωσσική Ποικιλία ΙV</vt:lpstr>
      <vt:lpstr>Ανάλυση Γλωσσικής Χρήσης: Γλωσσική Ποικιλία V</vt:lpstr>
      <vt:lpstr>Στατιστικά χαρακτηριστικά της γλώσσας Ι</vt:lpstr>
      <vt:lpstr>Στατιστικά χαρακτηριστικά της γλώσσας ΙΙ</vt:lpstr>
      <vt:lpstr>Στατιστικά χαρακτηριστικά της γλώσσας ΙΙΙ</vt:lpstr>
      <vt:lpstr>Στατιστικά χαρακτηριστικά της γλώσσας ΙΙΙ</vt:lpstr>
      <vt:lpstr>Στατιστικά χαρακτηριστικά της γλώσσας IV</vt:lpstr>
      <vt:lpstr>Στατιστικά χαρακτηριστικά της γλώσσας V: Συχνότητες Γραμμάτων</vt:lpstr>
      <vt:lpstr>Στατιστικά χαρακτηριστικά της γλώσσας V: Συχνότητες Γραμμάτων</vt:lpstr>
      <vt:lpstr>Στατιστικά χαρακτηριστικά της γλώσσας V: Συχνότητες Γραμμάτων</vt:lpstr>
      <vt:lpstr>Μερικά βασικά συμπεράσματα</vt:lpstr>
      <vt:lpstr>Υφομετρικά χαρακτηριστικά και αναγνώριση αγνώστου συγγραφέα</vt:lpstr>
      <vt:lpstr>Αυτόματη Αναγνώριση Συγγραφέα</vt:lpstr>
      <vt:lpstr>Διάγραμμα CUSUM  1 συγγραφέας</vt:lpstr>
      <vt:lpstr>Διάγραμμα CUSUM  2 συγγραφείς</vt:lpstr>
      <vt:lpstr>Η σχέση υφομετρικών χαρακτηριστικών ενός κειμένου και της δυσκολίας κατανόησής του</vt:lpstr>
      <vt:lpstr>Συμπεράσματα</vt:lpstr>
      <vt:lpstr>Βιβλιογραφικές αναφορές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Uoa</cp:lastModifiedBy>
  <cp:revision>288</cp:revision>
  <dcterms:created xsi:type="dcterms:W3CDTF">2012-09-06T09:03:05Z</dcterms:created>
  <dcterms:modified xsi:type="dcterms:W3CDTF">2016-02-22T14:30:00Z</dcterms:modified>
</cp:coreProperties>
</file>