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56" r:id="rId2"/>
    <p:sldId id="266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2" r:id="rId14"/>
    <p:sldId id="313" r:id="rId15"/>
    <p:sldId id="314" r:id="rId16"/>
    <p:sldId id="315" r:id="rId17"/>
    <p:sldId id="316" r:id="rId18"/>
    <p:sldId id="317" r:id="rId19"/>
    <p:sldId id="318" r:id="rId20"/>
    <p:sldId id="319" r:id="rId21"/>
    <p:sldId id="320" r:id="rId22"/>
    <p:sldId id="321" r:id="rId23"/>
    <p:sldId id="322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290" r:id="rId32"/>
    <p:sldId id="295" r:id="rId33"/>
    <p:sldId id="299" r:id="rId34"/>
    <p:sldId id="292" r:id="rId35"/>
    <p:sldId id="291" r:id="rId36"/>
    <p:sldId id="294" r:id="rId37"/>
    <p:sldId id="293" r:id="rId38"/>
    <p:sldId id="330" r:id="rId39"/>
    <p:sldId id="331" r:id="rId4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256"/>
            <p14:sldId id="266"/>
            <p14:sldId id="301"/>
            <p14:sldId id="302"/>
            <p14:sldId id="303"/>
            <p14:sldId id="304"/>
            <p14:sldId id="305"/>
            <p14:sldId id="306"/>
            <p14:sldId id="307"/>
            <p14:sldId id="308"/>
            <p14:sldId id="309"/>
            <p14:sldId id="310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290"/>
            <p14:sldId id="295"/>
            <p14:sldId id="299"/>
            <p14:sldId id="292"/>
            <p14:sldId id="291"/>
            <p14:sldId id="294"/>
          </p14:sldIdLst>
        </p14:section>
        <p14:section name="Untitled Section" id="{0F1CB131-A6BD-43D0-B8D4-1F27CEF7A05E}">
          <p14:sldIdLst>
            <p14:sldId id="293"/>
            <p14:sldId id="330"/>
            <p14:sldId id="33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0" d="100"/>
          <a:sy n="80" d="100"/>
        </p:scale>
        <p:origin x="90" y="8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18/5/2015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376032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022163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60202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397145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453579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74065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89471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69387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40194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597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299682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14394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945782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612070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1453998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911308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4789437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3427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26990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900540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146566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6921269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85235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51807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5123163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61674083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41130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13589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722620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81620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433316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66791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92313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l-GR" sz="1000" kern="1200" dirty="0" smtClean="0">
                <a:solidFill>
                  <a:srgbClr val="5075BC"/>
                </a:solidFill>
                <a:latin typeface="+mn-lt"/>
                <a:ea typeface="+mn-ea"/>
                <a:cs typeface="+mn-cs"/>
              </a:rPr>
              <a:t>Γεωχημικές διεργασίες στην επιφάνεια της γης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youtu.be/MBeXRRTGjNE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6.xml"/><Relationship Id="rId1" Type="http://schemas.openxmlformats.org/officeDocument/2006/relationships/video" Target="http://www.geosciences.fau.edu/Resources/CourseWebPages/Spring2011/GLY4241/4d94b62a5c9ed340.wmv" TargetMode="External"/><Relationship Id="rId5" Type="http://schemas.openxmlformats.org/officeDocument/2006/relationships/hyperlink" Target="http://youtu.be/TZS2Klye00A" TargetMode="Externa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Γεωχημεία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n-US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2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Γεωχημικές διεργασίες στην επιφάνεια της γης</a:t>
            </a:r>
          </a:p>
          <a:p>
            <a:endParaRPr lang="en-US" sz="2800" dirty="0" smtClean="0"/>
          </a:p>
          <a:p>
            <a:pPr>
              <a:defRPr/>
            </a:pPr>
            <a:r>
              <a:rPr lang="el-GR" sz="2800" dirty="0"/>
              <a:t>Αριάδνη Αργυράκη</a:t>
            </a:r>
          </a:p>
          <a:p>
            <a:pPr>
              <a:defRPr/>
            </a:pPr>
            <a:r>
              <a:rPr lang="el-GR" sz="2800" dirty="0"/>
              <a:t>Σχολή Θετικών Επιστημών</a:t>
            </a:r>
          </a:p>
          <a:p>
            <a:pPr>
              <a:defRPr/>
            </a:pPr>
            <a:r>
              <a:rPr lang="el-GR" sz="2800" dirty="0"/>
              <a:t>Τμήμα Γεωλογίας και Γεωπεριβάλλοντος</a:t>
            </a:r>
            <a:endParaRPr lang="en-US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Σχηματισμός λιθάνθρακα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Αύξηση </a:t>
            </a:r>
            <a:r>
              <a:rPr lang="en-US" sz="2800" dirty="0"/>
              <a:t>T,P </a:t>
            </a:r>
            <a:r>
              <a:rPr lang="el-GR" sz="2800" dirty="0"/>
              <a:t>με ενταφιασμό </a:t>
            </a:r>
            <a:r>
              <a:rPr lang="el-GR" sz="2800" dirty="0">
                <a:sym typeface="Wingdings" pitchFamily="2" charset="2"/>
              </a:rPr>
              <a:t> εμπλουτισμός οργανικού υλικού σε </a:t>
            </a:r>
            <a:r>
              <a:rPr lang="el-GR" sz="2800" dirty="0" smtClean="0">
                <a:sym typeface="Wingdings" pitchFamily="2" charset="2"/>
              </a:rPr>
              <a:t>άνθρακα</a:t>
            </a:r>
            <a:r>
              <a:rPr lang="en-US" sz="2800" dirty="0" smtClean="0">
                <a:sym typeface="Wingdings" pitchFamily="2" charset="2"/>
              </a:rPr>
              <a:t>.</a:t>
            </a:r>
            <a:endParaRPr lang="en-US" sz="2800" dirty="0"/>
          </a:p>
          <a:p>
            <a:r>
              <a:rPr lang="el-GR" sz="2800" dirty="0"/>
              <a:t>Τύποι λιθανθράκων</a:t>
            </a:r>
            <a:r>
              <a:rPr lang="en-US" sz="2800" dirty="0"/>
              <a:t>: </a:t>
            </a:r>
            <a:endParaRPr lang="el-GR" sz="2800" dirty="0"/>
          </a:p>
          <a:p>
            <a:r>
              <a:rPr lang="el-GR" sz="2800" dirty="0"/>
              <a:t>Χουμικοί</a:t>
            </a:r>
            <a:r>
              <a:rPr lang="el-GR" sz="2800" dirty="0">
                <a:sym typeface="Wingdings" pitchFamily="2" charset="2"/>
              </a:rPr>
              <a:t> σκουρόχρωμοι με καθαρή στρώση και υπολείμματα φυτικού </a:t>
            </a:r>
            <a:r>
              <a:rPr lang="el-GR" sz="2800" dirty="0" smtClean="0">
                <a:sym typeface="Wingdings" pitchFamily="2" charset="2"/>
              </a:rPr>
              <a:t>ιστού</a:t>
            </a:r>
            <a:r>
              <a:rPr lang="en-US" sz="2800" dirty="0" smtClean="0">
                <a:sym typeface="Wingdings" pitchFamily="2" charset="2"/>
              </a:rPr>
              <a:t>.</a:t>
            </a:r>
            <a:endParaRPr lang="el-GR" sz="2800" dirty="0">
              <a:sym typeface="Wingdings" pitchFamily="2" charset="2"/>
            </a:endParaRPr>
          </a:p>
          <a:p>
            <a:r>
              <a:rPr lang="el-GR" sz="2800" dirty="0">
                <a:sym typeface="Wingdings" pitchFamily="2" charset="2"/>
              </a:rPr>
              <a:t>Σαπροπηλικοί  λεπτόκοκκη οργανική ιλύς σε ήρεμο περιβάλλον απόθεσης – εμφάνιση χωρίς </a:t>
            </a:r>
            <a:r>
              <a:rPr lang="el-GR" sz="2800" dirty="0" smtClean="0">
                <a:sym typeface="Wingdings" pitchFamily="2" charset="2"/>
              </a:rPr>
              <a:t>στρώση</a:t>
            </a:r>
            <a:r>
              <a:rPr lang="en-US" sz="2800" dirty="0" smtClean="0">
                <a:sym typeface="Wingdings" pitchFamily="2" charset="2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56075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Μόριο λιγνίνης</a:t>
            </a: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3" cstate="print"/>
          <a:srcRect t="2632"/>
          <a:stretch>
            <a:fillRect/>
          </a:stretch>
        </p:blipFill>
        <p:spPr bwMode="auto">
          <a:xfrm>
            <a:off x="1579786" y="1401433"/>
            <a:ext cx="5984428" cy="4771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348190" y="5589240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3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17190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Τύποι λιθανθράκων – αύξηση περιεχομένου</a:t>
            </a:r>
            <a:r>
              <a:rPr lang="en-US" dirty="0"/>
              <a:t> C</a:t>
            </a:r>
            <a:endParaRPr lang="el-GR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312" y="1556792"/>
            <a:ext cx="8472488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ontent Placeholder 2"/>
          <p:cNvSpPr txBox="1">
            <a:spLocks/>
          </p:cNvSpPr>
          <p:nvPr/>
        </p:nvSpPr>
        <p:spPr>
          <a:xfrm>
            <a:off x="899592" y="4149080"/>
            <a:ext cx="2592288" cy="205162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00050"/>
            <a:r>
              <a:rPr lang="el-GR" sz="2400" dirty="0" smtClean="0"/>
              <a:t>τύρφη</a:t>
            </a:r>
            <a:endParaRPr lang="en-US" sz="2400" dirty="0" smtClean="0"/>
          </a:p>
          <a:p>
            <a:pPr marL="400050"/>
            <a:r>
              <a:rPr lang="el-GR" sz="2400" dirty="0" smtClean="0"/>
              <a:t>λιγνίτης</a:t>
            </a:r>
            <a:endParaRPr lang="en-US" sz="2400" dirty="0" smtClean="0"/>
          </a:p>
          <a:p>
            <a:pPr marL="400050"/>
            <a:r>
              <a:rPr lang="el-GR" sz="2400" dirty="0" smtClean="0"/>
              <a:t>βιτουμενιούχος λιθάνθρακας</a:t>
            </a:r>
            <a:endParaRPr lang="en-US" sz="2400" dirty="0" smtClean="0"/>
          </a:p>
          <a:p>
            <a:pPr marL="400050"/>
            <a:r>
              <a:rPr lang="el-GR" sz="2400" dirty="0" smtClean="0"/>
              <a:t>ανθρακίτης</a:t>
            </a:r>
            <a:endParaRPr lang="en-US" sz="2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8236550" y="5397443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693678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Τύρφη </a:t>
            </a:r>
            <a:r>
              <a:rPr lang="el-GR" dirty="0">
                <a:sym typeface="Wingdings" pitchFamily="2" charset="2"/>
              </a:rPr>
              <a:t> λιγνίτης</a:t>
            </a:r>
            <a:endParaRPr lang="el-GR" dirty="0"/>
          </a:p>
        </p:txBody>
      </p:sp>
      <p:pic>
        <p:nvPicPr>
          <p:cNvPr id="3" name="Picture 6" descr="459025_"/>
          <p:cNvPicPr>
            <a:picLocks noChangeAspect="1" noChangeArrowheads="1"/>
          </p:cNvPicPr>
          <p:nvPr/>
        </p:nvPicPr>
        <p:blipFill>
          <a:blip r:embed="rId3" cstate="print">
            <a:lum bright="10000" contrast="6000"/>
          </a:blip>
          <a:srcRect r="19539"/>
          <a:stretch>
            <a:fillRect/>
          </a:stretch>
        </p:blipFill>
        <p:spPr>
          <a:xfrm>
            <a:off x="5076056" y="1417638"/>
            <a:ext cx="3456384" cy="2903418"/>
          </a:xfrm>
          <a:prstGeom prst="rect">
            <a:avLst/>
          </a:prstGeom>
        </p:spPr>
      </p:pic>
      <p:pic>
        <p:nvPicPr>
          <p:cNvPr id="4" name="Picture 3" descr="06_13AB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2560638"/>
            <a:ext cx="4572179" cy="3467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076056" y="5812532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5</a:t>
            </a:r>
            <a:endParaRPr lang="en-US" sz="16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8236550" y="4418722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6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057650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l-GR" dirty="0"/>
              <a:t>Βιτουμενιούχος λιθάνθρακας</a:t>
            </a:r>
          </a:p>
        </p:txBody>
      </p:sp>
      <p:pic>
        <p:nvPicPr>
          <p:cNvPr id="3" name="Picture 6" descr="459030_"/>
          <p:cNvPicPr>
            <a:picLocks noChangeAspect="1" noChangeArrowheads="1"/>
          </p:cNvPicPr>
          <p:nvPr/>
        </p:nvPicPr>
        <p:blipFill>
          <a:blip r:embed="rId3" cstate="print">
            <a:lum bright="10000" contrast="6000"/>
          </a:blip>
          <a:srcRect l="7690"/>
          <a:stretch>
            <a:fillRect/>
          </a:stretch>
        </p:blipFill>
        <p:spPr>
          <a:xfrm>
            <a:off x="4954549" y="1417639"/>
            <a:ext cx="3729891" cy="2731442"/>
          </a:xfrm>
          <a:prstGeom prst="rect">
            <a:avLst/>
          </a:prstGeom>
        </p:spPr>
      </p:pic>
      <p:pic>
        <p:nvPicPr>
          <p:cNvPr id="4" name="Picture 5" descr="06_13B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928944"/>
            <a:ext cx="4762872" cy="3263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5004048" y="5877272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7</a:t>
            </a:r>
            <a:endParaRPr lang="en-US" sz="16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8468416" y="4221088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8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48896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>
                <a:cs typeface="Times New Roman" pitchFamily="18" charset="0"/>
              </a:rPr>
              <a:t>Ανθρακίτης</a:t>
            </a:r>
            <a:r>
              <a:rPr lang="en-US" dirty="0">
                <a:cs typeface="Times New Roman" pitchFamily="18" charset="0"/>
              </a:rPr>
              <a:t> </a:t>
            </a:r>
            <a:endParaRPr lang="el-GR" dirty="0"/>
          </a:p>
        </p:txBody>
      </p:sp>
      <p:pic>
        <p:nvPicPr>
          <p:cNvPr id="3" name="ClipArt Placeholder 5" descr="06_13C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870274"/>
            <a:ext cx="5086589" cy="3862982"/>
          </a:xfrm>
          <a:prstGeom prst="rect">
            <a:avLst/>
          </a:prstGeom>
        </p:spPr>
      </p:pic>
      <p:sp>
        <p:nvSpPr>
          <p:cNvPr id="4" name="Text Placeholder 3"/>
          <p:cNvSpPr txBox="1">
            <a:spLocks/>
          </p:cNvSpPr>
          <p:nvPr/>
        </p:nvSpPr>
        <p:spPr>
          <a:xfrm>
            <a:off x="1691680" y="5738755"/>
            <a:ext cx="5318447" cy="44713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>
                <a:cs typeface="Times New Roman" pitchFamily="18" charset="0"/>
              </a:rPr>
              <a:t>Θεωρείται προϊόν μεταμόρφωσης</a:t>
            </a:r>
            <a:endParaRPr lang="en-US" sz="2800" dirty="0" smtClean="0">
              <a:cs typeface="Times New Roman" pitchFamily="18" charset="0"/>
            </a:endParaRPr>
          </a:p>
        </p:txBody>
      </p:sp>
      <p:pic>
        <p:nvPicPr>
          <p:cNvPr id="5" name="Picture 5" descr="AnthraciteBlueBackground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1975" y="1417638"/>
            <a:ext cx="30448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543789" y="5271882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9</a:t>
            </a:r>
            <a:endParaRPr lang="en-US" sz="16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8254752" y="3807126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10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4085000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Fossil Fuel Formation Video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r>
              <a:rPr lang="en-GB" sz="2800" dirty="0">
                <a:hlinkClick r:id="rId3"/>
              </a:rPr>
              <a:t>http://youtu.be/MBeXRRTGjNE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854680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Λιθάνθρακες- περιεκτικότητα </a:t>
            </a:r>
            <a:r>
              <a:rPr lang="en-US" dirty="0"/>
              <a:t> C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Λιγνίτης </a:t>
            </a:r>
            <a:r>
              <a:rPr lang="en-US" sz="2800" dirty="0"/>
              <a:t> 25-35% </a:t>
            </a:r>
            <a:r>
              <a:rPr lang="en-US" sz="2800" dirty="0" smtClean="0"/>
              <a:t>C</a:t>
            </a:r>
            <a:r>
              <a:rPr lang="el-GR" sz="2800" dirty="0" smtClean="0"/>
              <a:t>.</a:t>
            </a:r>
            <a:endParaRPr lang="en-US" sz="2800" dirty="0"/>
          </a:p>
          <a:p>
            <a:r>
              <a:rPr lang="el-GR" sz="2800" dirty="0"/>
              <a:t>Βιτουμενιούχος λιθάνθρακας</a:t>
            </a:r>
            <a:r>
              <a:rPr lang="en-US" sz="2800" dirty="0"/>
              <a:t> 60-80% </a:t>
            </a:r>
            <a:r>
              <a:rPr lang="en-US" sz="2800" dirty="0" smtClean="0"/>
              <a:t>C</a:t>
            </a:r>
            <a:r>
              <a:rPr lang="el-GR" sz="2800" dirty="0" smtClean="0"/>
              <a:t>.</a:t>
            </a:r>
            <a:endParaRPr lang="en-US" sz="2800" dirty="0"/>
          </a:p>
          <a:p>
            <a:r>
              <a:rPr lang="el-GR" sz="2800" dirty="0"/>
              <a:t>Ανθρακίτης</a:t>
            </a:r>
            <a:r>
              <a:rPr lang="en-US" sz="2800" dirty="0"/>
              <a:t> 92-98% </a:t>
            </a:r>
            <a:r>
              <a:rPr lang="en-US" sz="2800" dirty="0" smtClean="0"/>
              <a:t>C</a:t>
            </a:r>
            <a:r>
              <a:rPr lang="el-GR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0879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Λιθάνθρακες- περιεκτικότητα </a:t>
            </a:r>
            <a:r>
              <a:rPr lang="en-US" dirty="0"/>
              <a:t> </a:t>
            </a:r>
            <a:r>
              <a:rPr lang="el-GR" dirty="0"/>
              <a:t>στοιχείων</a:t>
            </a:r>
            <a:r>
              <a:rPr lang="en-US" dirty="0"/>
              <a:t> </a:t>
            </a:r>
            <a:endParaRPr lang="el-GR" dirty="0"/>
          </a:p>
        </p:txBody>
      </p:sp>
      <p:graphicFrame>
        <p:nvGraphicFramePr>
          <p:cNvPr id="3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7208947"/>
              </p:ext>
            </p:extLst>
          </p:nvPr>
        </p:nvGraphicFramePr>
        <p:xfrm>
          <a:off x="533400" y="1779854"/>
          <a:ext cx="81534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8350"/>
                <a:gridCol w="2038350"/>
                <a:gridCol w="2038350"/>
                <a:gridCol w="2038350"/>
              </a:tblGrid>
              <a:tr h="370840">
                <a:tc>
                  <a:txBody>
                    <a:bodyPr/>
                    <a:lstStyle/>
                    <a:p>
                      <a:r>
                        <a:rPr lang="el-GR" dirty="0" smtClean="0"/>
                        <a:t>Στοιχείο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ppm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l-GR" dirty="0" smtClean="0"/>
                        <a:t>Στοιχείο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ppm</a:t>
                      </a:r>
                      <a:endParaRPr lang="en-GB" dirty="0"/>
                    </a:p>
                  </a:txBody>
                  <a:tcPr marL="95922" marR="9592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Sc</a:t>
                      </a:r>
                      <a:r>
                        <a:rPr lang="el-GR" dirty="0" smtClean="0"/>
                        <a:t>*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0.6-10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As</a:t>
                      </a:r>
                      <a:r>
                        <a:rPr lang="el-GR" dirty="0" smtClean="0"/>
                        <a:t>*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0.7-31</a:t>
                      </a:r>
                      <a:endParaRPr lang="en-GB" dirty="0"/>
                    </a:p>
                  </a:txBody>
                  <a:tcPr marL="95922" marR="9592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V</a:t>
                      </a:r>
                      <a:r>
                        <a:rPr lang="el-GR" dirty="0" smtClean="0"/>
                        <a:t> +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6-109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Se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0.4-3.3</a:t>
                      </a:r>
                      <a:endParaRPr lang="en-GB" dirty="0"/>
                    </a:p>
                  </a:txBody>
                  <a:tcPr marL="95922" marR="9592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2.6-25.4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Sb</a:t>
                      </a:r>
                      <a:r>
                        <a:rPr lang="el-GR" dirty="0" smtClean="0"/>
                        <a:t> +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0.1-7.3</a:t>
                      </a:r>
                      <a:endParaRPr lang="en-GB" dirty="0"/>
                    </a:p>
                  </a:txBody>
                  <a:tcPr marL="95922" marR="9592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</a:t>
                      </a:r>
                      <a:r>
                        <a:rPr lang="el-GR" dirty="0" smtClean="0"/>
                        <a:t>*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1.1-24.1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</a:t>
                      </a:r>
                      <a:r>
                        <a:rPr lang="el-GR" dirty="0" smtClean="0"/>
                        <a:t> +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0.2-1.3</a:t>
                      </a:r>
                      <a:endParaRPr lang="en-GB" dirty="0"/>
                    </a:p>
                  </a:txBody>
                  <a:tcPr marL="95922" marR="9592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Ni</a:t>
                      </a:r>
                      <a:r>
                        <a:rPr lang="el-GR" dirty="0" smtClean="0"/>
                        <a:t>*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2-50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Pb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3-20</a:t>
                      </a:r>
                      <a:endParaRPr lang="en-GB" dirty="0"/>
                    </a:p>
                  </a:txBody>
                  <a:tcPr marL="95922" marR="9592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Cu</a:t>
                      </a:r>
                      <a:r>
                        <a:rPr lang="el-GR" dirty="0" smtClean="0"/>
                        <a:t>* +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6-54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Th</a:t>
                      </a:r>
                      <a:r>
                        <a:rPr lang="el-GR" dirty="0" smtClean="0"/>
                        <a:t>*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0.5-3.7</a:t>
                      </a:r>
                      <a:endParaRPr lang="en-GB" dirty="0"/>
                    </a:p>
                  </a:txBody>
                  <a:tcPr marL="95922" marR="95922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Zn</a:t>
                      </a:r>
                      <a:r>
                        <a:rPr lang="el-GR" dirty="0" smtClean="0"/>
                        <a:t> +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3-65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</a:t>
                      </a:r>
                      <a:r>
                        <a:rPr lang="el-GR" dirty="0" smtClean="0"/>
                        <a:t> +</a:t>
                      </a:r>
                      <a:endParaRPr lang="en-GB" dirty="0"/>
                    </a:p>
                  </a:txBody>
                  <a:tcPr marL="95922" marR="95922"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0.2-3.8</a:t>
                      </a:r>
                      <a:endParaRPr lang="en-GB" dirty="0"/>
                    </a:p>
                  </a:txBody>
                  <a:tcPr marL="95922" marR="95922"/>
                </a:tc>
              </a:tr>
            </a:tbl>
          </a:graphicData>
        </a:graphic>
      </p:graphicFrame>
      <p:sp>
        <p:nvSpPr>
          <p:cNvPr id="4" name="TextBox 6"/>
          <p:cNvSpPr txBox="1">
            <a:spLocks noChangeArrowheads="1"/>
          </p:cNvSpPr>
          <p:nvPr/>
        </p:nvSpPr>
        <p:spPr bwMode="auto">
          <a:xfrm>
            <a:off x="1331640" y="5085184"/>
            <a:ext cx="273630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000" dirty="0"/>
              <a:t>* Ανόργανη προέλευση</a:t>
            </a:r>
          </a:p>
          <a:p>
            <a:r>
              <a:rPr lang="el-GR" sz="2000" dirty="0"/>
              <a:t>+ οργανική προέλευση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4070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Ορυκτολογία γαιανθράκων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b="55225"/>
          <a:stretch>
            <a:fillRect/>
          </a:stretch>
        </p:blipFill>
        <p:spPr>
          <a:xfrm>
            <a:off x="457200" y="1417639"/>
            <a:ext cx="4618856" cy="2644066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t="43285"/>
          <a:stretch>
            <a:fillRect/>
          </a:stretch>
        </p:blipFill>
        <p:spPr bwMode="auto">
          <a:xfrm>
            <a:off x="4283968" y="3127742"/>
            <a:ext cx="4402831" cy="3193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347864" y="3629657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11</a:t>
            </a:r>
            <a:endParaRPr lang="en-US" sz="16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254751" y="5661248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12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124118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Γεωχημικές διεργασίες στην επιφάνεια της γης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Γεωχημεία ορυκτών ανθράκων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466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Σιδηροπυρίτης σε βιτουμενιούχους γαιάνθρακες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 t="44444"/>
          <a:stretch>
            <a:fillRect/>
          </a:stretch>
        </p:blipFill>
        <p:spPr>
          <a:xfrm>
            <a:off x="4527550" y="1724248"/>
            <a:ext cx="3810000" cy="3937000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b="53703"/>
          <a:stretch>
            <a:fillRect/>
          </a:stretch>
        </p:blipFill>
        <p:spPr bwMode="auto">
          <a:xfrm>
            <a:off x="457200" y="2012032"/>
            <a:ext cx="407035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707904" y="5157192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13</a:t>
            </a:r>
            <a:endParaRPr lang="en-US" sz="16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8254752" y="5143164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14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66255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Λιθάνθρακες - ρύπανση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Μεγαλύτερη έκλυση </a:t>
            </a:r>
            <a:r>
              <a:rPr lang="en-US" dirty="0" smtClean="0"/>
              <a:t>CO</a:t>
            </a:r>
            <a:r>
              <a:rPr lang="en-US" baseline="-25000" dirty="0" smtClean="0"/>
              <a:t>2</a:t>
            </a:r>
            <a:r>
              <a:rPr lang="el-GR" dirty="0" smtClean="0"/>
              <a:t>.</a:t>
            </a:r>
            <a:endParaRPr lang="en-US" dirty="0"/>
          </a:p>
          <a:p>
            <a:r>
              <a:rPr lang="el-GR" dirty="0"/>
              <a:t>Έκλυση πρόσθετων </a:t>
            </a:r>
            <a:r>
              <a:rPr lang="el-GR" dirty="0" smtClean="0"/>
              <a:t>στοιχείων-ρύπων.</a:t>
            </a:r>
            <a:endParaRPr lang="en-US" dirty="0"/>
          </a:p>
          <a:p>
            <a:pPr lvl="1"/>
            <a:r>
              <a:rPr lang="en-US" dirty="0"/>
              <a:t>Hg, U, </a:t>
            </a:r>
            <a:r>
              <a:rPr lang="en-US" dirty="0" smtClean="0"/>
              <a:t>S</a:t>
            </a:r>
            <a:r>
              <a:rPr lang="el-GR" dirty="0" smtClean="0"/>
              <a:t>ο</a:t>
            </a:r>
            <a:r>
              <a:rPr lang="en-US" dirty="0" smtClean="0"/>
              <a:t>x</a:t>
            </a:r>
            <a:r>
              <a:rPr lang="el-GR" dirty="0" smtClean="0"/>
              <a:t>.</a:t>
            </a:r>
            <a:endParaRPr lang="el-GR" dirty="0"/>
          </a:p>
          <a:p>
            <a:pPr lvl="1"/>
            <a:r>
              <a:rPr lang="el-GR" dirty="0"/>
              <a:t>Το </a:t>
            </a:r>
            <a:r>
              <a:rPr lang="en-US" dirty="0"/>
              <a:t>S </a:t>
            </a:r>
            <a:r>
              <a:rPr lang="el-GR" dirty="0"/>
              <a:t>είτε σε οργανικές ενώσεις είτε σε θειούχα ορυκτά (π.χ. σιδηροπυρίτης εάν υπάρχει </a:t>
            </a:r>
            <a:r>
              <a:rPr lang="en-US" dirty="0"/>
              <a:t>Fe </a:t>
            </a:r>
            <a:r>
              <a:rPr lang="el-GR" dirty="0"/>
              <a:t> στο ίζημα</a:t>
            </a:r>
            <a:r>
              <a:rPr lang="el-GR" dirty="0" smtClean="0"/>
              <a:t>).</a:t>
            </a:r>
            <a:endParaRPr lang="el-GR" dirty="0"/>
          </a:p>
          <a:p>
            <a:pPr lvl="1"/>
            <a:r>
              <a:rPr lang="el-GR" dirty="0"/>
              <a:t>Δυσκολία απομάκρυνσης του </a:t>
            </a:r>
            <a:r>
              <a:rPr lang="en-US" dirty="0"/>
              <a:t>S </a:t>
            </a:r>
            <a:r>
              <a:rPr lang="el-GR" dirty="0"/>
              <a:t> αν βρίσκεται σε οργανικές </a:t>
            </a:r>
            <a:r>
              <a:rPr lang="el-GR" dirty="0" smtClean="0"/>
              <a:t>ενώσεις.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007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Αναλογία </a:t>
            </a:r>
            <a:r>
              <a:rPr lang="en-US" dirty="0" smtClean="0"/>
              <a:t>C/H</a:t>
            </a:r>
            <a:endParaRPr lang="el-GR" dirty="0"/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988840"/>
            <a:ext cx="3505200" cy="2971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2400" dirty="0" smtClean="0"/>
              <a:t>Φυσικό αέριο (μεθάνιο)</a:t>
            </a:r>
            <a:r>
              <a:rPr lang="en-US" sz="2400" dirty="0" smtClean="0"/>
              <a:t>, CH</a:t>
            </a:r>
            <a:r>
              <a:rPr lang="en-US" sz="2400" baseline="-25000" dirty="0" smtClean="0"/>
              <a:t>4</a:t>
            </a:r>
            <a:r>
              <a:rPr lang="en-US" sz="2400" dirty="0" smtClean="0"/>
              <a:t>, 1:4</a:t>
            </a:r>
          </a:p>
          <a:p>
            <a:r>
              <a:rPr lang="el-GR" sz="2400" dirty="0" smtClean="0"/>
              <a:t>Πετρέλαιο </a:t>
            </a:r>
            <a:r>
              <a:rPr lang="el-GR" sz="2400" dirty="0" smtClean="0">
                <a:sym typeface="Wingdings" pitchFamily="2" charset="2"/>
              </a:rPr>
              <a:t></a:t>
            </a:r>
            <a:r>
              <a:rPr lang="en-US" sz="2400" dirty="0" smtClean="0"/>
              <a:t>1:2</a:t>
            </a:r>
            <a:r>
              <a:rPr lang="el-GR" sz="2400" dirty="0" smtClean="0"/>
              <a:t> κατά μέσο όρο</a:t>
            </a:r>
            <a:endParaRPr lang="en-US" sz="2400" dirty="0" smtClean="0"/>
          </a:p>
          <a:p>
            <a:r>
              <a:rPr lang="el-GR" sz="2400" dirty="0" smtClean="0"/>
              <a:t>Λιθάνθρακες </a:t>
            </a:r>
            <a:r>
              <a:rPr lang="el-GR" sz="2400" dirty="0" smtClean="0">
                <a:sym typeface="Wingdings" pitchFamily="2" charset="2"/>
              </a:rPr>
              <a:t> Μεγαλύτερος εμπλουτισμός σε </a:t>
            </a:r>
            <a:r>
              <a:rPr lang="en-US" sz="2400" dirty="0" smtClean="0">
                <a:sym typeface="Wingdings" pitchFamily="2" charset="2"/>
              </a:rPr>
              <a:t>C</a:t>
            </a:r>
            <a:endParaRPr lang="en-US" sz="2400" dirty="0" smtClean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46589" y="1556792"/>
            <a:ext cx="4940211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8220163" y="5301208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15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4100987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Πετρέλαιο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Πλούσιο σε υδρογονάνθρακες </a:t>
            </a:r>
            <a:r>
              <a:rPr lang="el-GR" sz="2800" dirty="0" smtClean="0"/>
              <a:t>ρευστό.</a:t>
            </a:r>
            <a:endParaRPr lang="el-GR" sz="2800" dirty="0"/>
          </a:p>
          <a:p>
            <a:r>
              <a:rPr lang="el-GR" sz="2800" dirty="0"/>
              <a:t>Προέρχεται από το </a:t>
            </a:r>
            <a:r>
              <a:rPr lang="el-GR" sz="2800" i="1" dirty="0"/>
              <a:t>κηρογόνο</a:t>
            </a:r>
            <a:r>
              <a:rPr lang="el-GR" sz="2800" dirty="0"/>
              <a:t> με αύξηση </a:t>
            </a:r>
            <a:r>
              <a:rPr lang="en-US" sz="2800" dirty="0" smtClean="0"/>
              <a:t>T,P</a:t>
            </a:r>
            <a:r>
              <a:rPr lang="el-GR" sz="2800" dirty="0" smtClean="0"/>
              <a:t>.</a:t>
            </a:r>
            <a:endParaRPr lang="en-US" sz="2800" dirty="0"/>
          </a:p>
          <a:p>
            <a:r>
              <a:rPr lang="el-GR" sz="2800" dirty="0"/>
              <a:t>Κηρογόνο = πολυμερές οργανικό υλικό που απαντά σε ιζηματογενή πετρώματα ως διάσπαρτα υπολείμματα φυτικού υλικού (</a:t>
            </a:r>
            <a:r>
              <a:rPr lang="en-US" sz="2800" dirty="0" err="1"/>
              <a:t>macerals</a:t>
            </a:r>
            <a:r>
              <a:rPr lang="en-US" sz="2800" dirty="0" smtClean="0"/>
              <a:t>)</a:t>
            </a:r>
            <a:r>
              <a:rPr lang="el-GR" sz="2800" dirty="0" smtClean="0"/>
              <a:t>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911024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Είδη πετρογραφικών ιστών (</a:t>
            </a:r>
            <a:r>
              <a:rPr lang="en-US" dirty="0" err="1"/>
              <a:t>maceral</a:t>
            </a:r>
            <a:r>
              <a:rPr lang="el-GR" dirty="0"/>
              <a:t>)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762000" y="1905000"/>
          <a:ext cx="7772400" cy="3774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447800"/>
                <a:gridCol w="4953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dirty="0" err="1" smtClean="0"/>
                        <a:t>Maceral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Τύπος </a:t>
                      </a:r>
                      <a:r>
                        <a:rPr lang="el-GR" dirty="0" err="1" smtClean="0"/>
                        <a:t>κηρογόνου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dirty="0" smtClean="0"/>
                        <a:t>Πηγή οργανικής ύλης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Alginite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dirty="0" err="1" smtClean="0"/>
                        <a:t>Φύκη</a:t>
                      </a:r>
                      <a:r>
                        <a:rPr lang="el-GR" dirty="0" smtClean="0"/>
                        <a:t> γλυκού νερού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Exinite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dirty="0" smtClean="0"/>
                        <a:t>Γυρεόκοκκοι, σπόρια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Cutinite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dirty="0" smtClean="0"/>
                        <a:t>Υπολείμματα Χερσαίων φυτών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Resinite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dirty="0" smtClean="0"/>
                        <a:t>Ρητίνες χερσαίων φυτών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Liptinite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dirty="0" smtClean="0"/>
                        <a:t>Λιπίδια χερσαίων φυτών, θαλάσσια</a:t>
                      </a:r>
                      <a:r>
                        <a:rPr lang="el-GR" baseline="0" dirty="0" smtClean="0"/>
                        <a:t> </a:t>
                      </a:r>
                      <a:r>
                        <a:rPr lang="el-GR" baseline="0" dirty="0" err="1" smtClean="0"/>
                        <a:t>φύκη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Vitrinite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III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dirty="0" smtClean="0"/>
                        <a:t>Υλικό πλούσιο</a:t>
                      </a:r>
                      <a:r>
                        <a:rPr lang="el-GR" baseline="0" dirty="0" smtClean="0"/>
                        <a:t> σε ξυλώδη και </a:t>
                      </a:r>
                      <a:r>
                        <a:rPr lang="el-GR" baseline="0" dirty="0" err="1" smtClean="0"/>
                        <a:t>κυτταρινικό</a:t>
                      </a:r>
                      <a:r>
                        <a:rPr lang="el-GR" baseline="0" dirty="0" smtClean="0"/>
                        <a:t> ιστό χερσαίων φυτών</a:t>
                      </a:r>
                      <a:endParaRPr lang="en-GB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 smtClean="0"/>
                        <a:t>Inertinite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IV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l-GR" dirty="0" smtClean="0"/>
                        <a:t>Κάρβουνο- Οξειδωμένο υλικό οποιασδήποτε προέλευσης  </a:t>
                      </a:r>
                      <a:endParaRPr lang="en-GB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91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39552" y="116632"/>
            <a:ext cx="8185150" cy="60960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8292654" y="5996608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16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34456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Διεργασία πετρελαιογένεσης</a:t>
            </a:r>
            <a:endParaRPr lang="en-GB" dirty="0"/>
          </a:p>
        </p:txBody>
      </p:sp>
      <p:grpSp>
        <p:nvGrpSpPr>
          <p:cNvPr id="2" name="Group 1"/>
          <p:cNvGrpSpPr/>
          <p:nvPr/>
        </p:nvGrpSpPr>
        <p:grpSpPr>
          <a:xfrm>
            <a:off x="472317" y="548680"/>
            <a:ext cx="8028384" cy="5792688"/>
            <a:chOff x="0" y="0"/>
            <a:chExt cx="9144000" cy="6629400"/>
          </a:xfrm>
        </p:grpSpPr>
        <p:sp>
          <p:nvSpPr>
            <p:cNvPr id="20" name="Rectangle 1"/>
            <p:cNvSpPr>
              <a:spLocks noChangeArrowheads="1"/>
            </p:cNvSpPr>
            <p:nvPr/>
          </p:nvSpPr>
          <p:spPr bwMode="auto">
            <a:xfrm>
              <a:off x="0" y="0"/>
              <a:ext cx="9144000" cy="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/>
                <a:t>.</a:t>
              </a:r>
              <a:br>
                <a:rPr lang="en-US"/>
              </a:br>
              <a:endParaRPr lang="en-US"/>
            </a:p>
            <a:p>
              <a:pPr eaLnBrk="0" hangingPunct="0"/>
              <a:r>
                <a:rPr lang="en-US"/>
                <a:t> </a:t>
              </a:r>
              <a:endParaRPr lang="en-US" sz="16000"/>
            </a:p>
            <a:p>
              <a:pPr eaLnBrk="0" hangingPunct="0"/>
              <a:endParaRPr lang="en-US"/>
            </a:p>
          </p:txBody>
        </p:sp>
        <p:grpSp>
          <p:nvGrpSpPr>
            <p:cNvPr id="21" name="Group 20"/>
            <p:cNvGrpSpPr/>
            <p:nvPr/>
          </p:nvGrpSpPr>
          <p:grpSpPr>
            <a:xfrm>
              <a:off x="838200" y="838200"/>
              <a:ext cx="7158038" cy="5791200"/>
              <a:chOff x="838200" y="838200"/>
              <a:chExt cx="7158038" cy="5791200"/>
            </a:xfrm>
          </p:grpSpPr>
          <p:pic>
            <p:nvPicPr>
              <p:cNvPr id="22" name="Picture 2" descr="http://www.falw.vu/~rondeel/grondstof/oil/Image10.gif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auto">
              <a:xfrm>
                <a:off x="838200" y="838200"/>
                <a:ext cx="7158038" cy="579120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23" name="TextBox 22"/>
              <p:cNvSpPr txBox="1"/>
              <p:nvPr/>
            </p:nvSpPr>
            <p:spPr>
              <a:xfrm>
                <a:off x="2057400" y="1143000"/>
                <a:ext cx="2057400" cy="4616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l-GR" dirty="0" err="1" smtClean="0"/>
                  <a:t>Βιογενή</a:t>
                </a:r>
                <a:r>
                  <a:rPr lang="el-GR" dirty="0" smtClean="0"/>
                  <a:t> μόρια</a:t>
                </a:r>
                <a:endParaRPr lang="en-GB" dirty="0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2057400" y="2286000"/>
                <a:ext cx="2057400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800" dirty="0" smtClean="0"/>
                  <a:t>Απλοποιημένα μόρια</a:t>
                </a:r>
                <a:endParaRPr lang="en-GB" sz="1800" dirty="0"/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905000" y="3276600"/>
                <a:ext cx="22860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800" dirty="0" smtClean="0"/>
                  <a:t>Χουμικές ενώσεις</a:t>
                </a:r>
                <a:endParaRPr lang="en-GB" sz="1800" dirty="0"/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3429000" y="3733800"/>
                <a:ext cx="9906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800" dirty="0" smtClean="0"/>
                  <a:t>CH4</a:t>
                </a:r>
                <a:endParaRPr lang="en-GB" sz="1800" dirty="0"/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2209800" y="4267200"/>
                <a:ext cx="1752600" cy="3810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800" dirty="0" err="1" smtClean="0"/>
                  <a:t>Κηρογόνο</a:t>
                </a:r>
                <a:endParaRPr lang="en-GB" sz="1800" dirty="0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2057400" y="5943600"/>
                <a:ext cx="1752600" cy="3810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800" dirty="0" smtClean="0"/>
                  <a:t>Στείρος </a:t>
                </a:r>
                <a:r>
                  <a:rPr lang="en-US" sz="1800" dirty="0" smtClean="0"/>
                  <a:t>C</a:t>
                </a:r>
                <a:endParaRPr lang="en-GB" sz="1800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 rot="16200000">
                <a:off x="5987533" y="2863335"/>
                <a:ext cx="22860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800" dirty="0" err="1" smtClean="0"/>
                  <a:t>Διαγένεση</a:t>
                </a:r>
                <a:endParaRPr lang="en-GB" sz="1800" dirty="0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 rot="16200000">
                <a:off x="6444734" y="4844534"/>
                <a:ext cx="13716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800" dirty="0" err="1" smtClean="0"/>
                  <a:t>Καταγένεση</a:t>
                </a:r>
                <a:endParaRPr lang="en-GB" sz="1800" dirty="0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6705600" y="1143000"/>
                <a:ext cx="914400" cy="38100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800" dirty="0" smtClean="0"/>
                  <a:t>Ζωή</a:t>
                </a:r>
                <a:endParaRPr lang="en-GB" sz="1800" dirty="0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4267200" y="1143000"/>
                <a:ext cx="22860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800" dirty="0" smtClean="0"/>
                  <a:t>Χουμικές ενώσεις</a:t>
                </a:r>
                <a:endParaRPr lang="en-GB" sz="1800" dirty="0"/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4267200" y="1828800"/>
                <a:ext cx="2286000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800" dirty="0" smtClean="0"/>
                  <a:t>Βιοχημική αποσύνθεση</a:t>
                </a:r>
                <a:endParaRPr lang="en-GB" sz="1800" dirty="0"/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4267200" y="2819400"/>
                <a:ext cx="2286000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800" dirty="0" smtClean="0"/>
                  <a:t>Συμπύκνωση</a:t>
                </a:r>
              </a:p>
              <a:p>
                <a:pPr algn="ctr"/>
                <a:r>
                  <a:rPr lang="el-GR" sz="1800" dirty="0" smtClean="0"/>
                  <a:t>Πολυμερισμός</a:t>
                </a:r>
                <a:endParaRPr lang="en-GB" sz="1800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4267200" y="4964668"/>
                <a:ext cx="22098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800" dirty="0" smtClean="0"/>
                  <a:t>Θερμική ωρίμανση</a:t>
                </a:r>
                <a:endParaRPr lang="en-GB" sz="1800" dirty="0"/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4267200" y="5715000"/>
                <a:ext cx="220980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l-GR" sz="1800" dirty="0" smtClean="0"/>
                  <a:t>μεταμόρφωση</a:t>
                </a:r>
                <a:endParaRPr lang="en-GB" sz="1800" dirty="0"/>
              </a:p>
            </p:txBody>
          </p:sp>
        </p:grpSp>
      </p:grpSp>
      <p:sp>
        <p:nvSpPr>
          <p:cNvPr id="37" name="TextBox 36"/>
          <p:cNvSpPr txBox="1"/>
          <p:nvPr/>
        </p:nvSpPr>
        <p:spPr>
          <a:xfrm>
            <a:off x="7511841" y="5852737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17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42609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Catagenesis AND diagenesis AND metagenes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116632"/>
            <a:ext cx="4876800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3"/>
          <p:cNvSpPr txBox="1">
            <a:spLocks noChangeArrowheads="1"/>
          </p:cNvSpPr>
          <p:nvPr/>
        </p:nvSpPr>
        <p:spPr bwMode="auto">
          <a:xfrm>
            <a:off x="655712" y="1945432"/>
            <a:ext cx="2895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2400" dirty="0"/>
              <a:t>Βαθμός ωρίμανσης </a:t>
            </a:r>
          </a:p>
          <a:p>
            <a:r>
              <a:rPr lang="el-GR" sz="2400" dirty="0" smtClean="0"/>
              <a:t>Υδρογονανθράκων- Πετρελαϊκό ‘παράθυρο’</a:t>
            </a:r>
            <a:endParaRPr lang="en-GB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8430707" y="5589240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 smtClean="0"/>
              <a:t>18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3886134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Σύσταση πετρελαίου</a:t>
            </a:r>
            <a:r>
              <a:rPr lang="en-US" dirty="0"/>
              <a:t> 1</a:t>
            </a:r>
            <a:endParaRPr lang="el-GR" dirty="0"/>
          </a:p>
        </p:txBody>
      </p:sp>
      <p:graphicFrame>
        <p:nvGraphicFramePr>
          <p:cNvPr id="3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25297014"/>
              </p:ext>
            </p:extLst>
          </p:nvPr>
        </p:nvGraphicFramePr>
        <p:xfrm>
          <a:off x="1619672" y="1417638"/>
          <a:ext cx="6019800" cy="46699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52494"/>
                <a:gridCol w="4367306"/>
              </a:tblGrid>
              <a:tr h="642257">
                <a:tc>
                  <a:txBody>
                    <a:bodyPr/>
                    <a:lstStyle/>
                    <a:p>
                      <a:r>
                        <a:rPr lang="el-GR" sz="2400" baseline="0" dirty="0" smtClean="0"/>
                        <a:t>Στοιχείο</a:t>
                      </a:r>
                      <a:endParaRPr lang="en-GB" sz="2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2400" baseline="0" dirty="0" smtClean="0"/>
                        <a:t>Περιεκτικότητα</a:t>
                      </a:r>
                      <a:endParaRPr lang="en-GB" sz="2400" baseline="0" dirty="0"/>
                    </a:p>
                  </a:txBody>
                  <a:tcPr/>
                </a:tc>
              </a:tr>
              <a:tr h="428171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C</a:t>
                      </a:r>
                      <a:r>
                        <a:rPr lang="el-GR" sz="2400" baseline="0" dirty="0" smtClean="0"/>
                        <a:t> %</a:t>
                      </a:r>
                      <a:endParaRPr lang="en-GB" sz="2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82- 87</a:t>
                      </a:r>
                      <a:endParaRPr lang="en-GB" sz="2400" baseline="0" dirty="0"/>
                    </a:p>
                  </a:txBody>
                  <a:tcPr/>
                </a:tc>
              </a:tr>
              <a:tr h="428171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H</a:t>
                      </a:r>
                      <a:r>
                        <a:rPr lang="el-GR" sz="2400" baseline="0" dirty="0" smtClean="0"/>
                        <a:t> %</a:t>
                      </a:r>
                      <a:endParaRPr lang="en-GB" sz="2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12 – 15</a:t>
                      </a:r>
                      <a:endParaRPr lang="en-GB" sz="2400" baseline="0" dirty="0"/>
                    </a:p>
                  </a:txBody>
                  <a:tcPr/>
                </a:tc>
              </a:tr>
              <a:tr h="428171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S</a:t>
                      </a:r>
                      <a:r>
                        <a:rPr lang="el-GR" sz="2400" baseline="0" dirty="0" smtClean="0"/>
                        <a:t> %</a:t>
                      </a:r>
                      <a:endParaRPr lang="en-GB" sz="2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0.1 (sweet oil)- 5.5 (sour oil)</a:t>
                      </a:r>
                      <a:endParaRPr lang="en-GB" sz="2400" baseline="0" dirty="0"/>
                    </a:p>
                  </a:txBody>
                  <a:tcPr/>
                </a:tc>
              </a:tr>
              <a:tr h="428171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O</a:t>
                      </a:r>
                      <a:r>
                        <a:rPr lang="el-GR" sz="2400" baseline="0" dirty="0" smtClean="0"/>
                        <a:t> %</a:t>
                      </a:r>
                      <a:endParaRPr lang="en-GB" sz="2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0.1 – 4.5</a:t>
                      </a:r>
                      <a:endParaRPr lang="en-GB" sz="2400" baseline="0" dirty="0"/>
                    </a:p>
                  </a:txBody>
                  <a:tcPr/>
                </a:tc>
              </a:tr>
              <a:tr h="428171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N</a:t>
                      </a:r>
                      <a:r>
                        <a:rPr lang="el-GR" sz="2400" baseline="0" dirty="0" smtClean="0"/>
                        <a:t> %</a:t>
                      </a:r>
                      <a:endParaRPr lang="en-GB" sz="2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0.1 – 4.5</a:t>
                      </a:r>
                      <a:endParaRPr lang="en-GB" sz="2400" baseline="0" dirty="0"/>
                    </a:p>
                  </a:txBody>
                  <a:tcPr/>
                </a:tc>
              </a:tr>
              <a:tr h="642257">
                <a:tc>
                  <a:txBody>
                    <a:bodyPr/>
                    <a:lstStyle/>
                    <a:p>
                      <a:r>
                        <a:rPr lang="el-GR" sz="2400" baseline="0" dirty="0" smtClean="0"/>
                        <a:t>Άλλα %</a:t>
                      </a:r>
                      <a:endParaRPr lang="en-GB" sz="2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&lt;0.1</a:t>
                      </a:r>
                      <a:endParaRPr lang="en-GB" sz="2400" baseline="0" dirty="0"/>
                    </a:p>
                  </a:txBody>
                  <a:tcPr/>
                </a:tc>
              </a:tr>
              <a:tr h="642257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Ni</a:t>
                      </a:r>
                      <a:r>
                        <a:rPr lang="el-GR" sz="2400" baseline="0" dirty="0" smtClean="0"/>
                        <a:t> </a:t>
                      </a:r>
                      <a:r>
                        <a:rPr lang="en-US" sz="2400" baseline="0" dirty="0" err="1" smtClean="0"/>
                        <a:t>ppm</a:t>
                      </a:r>
                      <a:endParaRPr lang="en-GB" sz="2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0.3 – 200</a:t>
                      </a:r>
                      <a:endParaRPr lang="en-GB" sz="2400" baseline="0" dirty="0"/>
                    </a:p>
                  </a:txBody>
                  <a:tcPr/>
                </a:tc>
              </a:tr>
              <a:tr h="428171"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V </a:t>
                      </a:r>
                      <a:r>
                        <a:rPr lang="en-US" sz="2400" baseline="0" dirty="0" err="1" smtClean="0"/>
                        <a:t>ppm</a:t>
                      </a:r>
                      <a:endParaRPr lang="en-GB" sz="2400" baseline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aseline="0" dirty="0" smtClean="0"/>
                        <a:t>0.3 - 1000</a:t>
                      </a:r>
                      <a:endParaRPr lang="en-GB" sz="2400" baseline="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11954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Σύσταση πετρελαίου</a:t>
            </a:r>
            <a:r>
              <a:rPr lang="en-US" dirty="0"/>
              <a:t> 2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Μέση σύσταση</a:t>
            </a:r>
            <a:r>
              <a:rPr lang="en-US" sz="2800" dirty="0"/>
              <a:t>:</a:t>
            </a:r>
          </a:p>
          <a:p>
            <a:pPr marL="0" indent="0">
              <a:buNone/>
            </a:pPr>
            <a:r>
              <a:rPr lang="en-GB" sz="2800" dirty="0"/>
              <a:t>57% </a:t>
            </a:r>
            <a:r>
              <a:rPr lang="el-GR" sz="2800" dirty="0"/>
              <a:t>αλιφατικοί </a:t>
            </a:r>
            <a:r>
              <a:rPr lang="el-GR" sz="2800" dirty="0" smtClean="0"/>
              <a:t>υδρογονάνθρακες.</a:t>
            </a:r>
            <a:endParaRPr lang="el-GR" sz="2800" dirty="0"/>
          </a:p>
          <a:p>
            <a:pPr marL="0" indent="0">
              <a:buNone/>
            </a:pPr>
            <a:r>
              <a:rPr lang="el-GR" sz="2800" dirty="0"/>
              <a:t>29% αρωματικοί </a:t>
            </a:r>
            <a:r>
              <a:rPr lang="el-GR" sz="2800" dirty="0" smtClean="0"/>
              <a:t>υδρογονάνθρακες.</a:t>
            </a:r>
            <a:endParaRPr lang="el-GR" sz="2800" dirty="0"/>
          </a:p>
          <a:p>
            <a:pPr marL="0" indent="0">
              <a:buNone/>
            </a:pPr>
            <a:r>
              <a:rPr lang="el-GR" sz="2800" dirty="0"/>
              <a:t>14% ρητίνες και </a:t>
            </a:r>
            <a:r>
              <a:rPr lang="el-GR" sz="2800" dirty="0" smtClean="0"/>
              <a:t>ασφαλτένια.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914520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Περιεχόμενα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l-GR" sz="2800" dirty="0"/>
              <a:t>Γένεση και γεωχημικά </a:t>
            </a:r>
            <a:r>
              <a:rPr lang="el-GR" sz="2800" dirty="0" smtClean="0"/>
              <a:t>χαρακτηριστικά.</a:t>
            </a:r>
            <a:endParaRPr lang="el-GR" sz="2800" dirty="0"/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Γαιάνθρακες.</a:t>
            </a:r>
            <a:endParaRPr lang="el-GR" sz="2800" dirty="0"/>
          </a:p>
          <a:p>
            <a:pPr marL="514350" indent="-514350">
              <a:buFont typeface="+mj-lt"/>
              <a:buAutoNum type="arabicPeriod"/>
            </a:pPr>
            <a:r>
              <a:rPr lang="el-GR" sz="2800" dirty="0" smtClean="0"/>
              <a:t>Πετρέλαιο.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108937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Σύσταση πετρελαίου</a:t>
            </a:r>
            <a:r>
              <a:rPr lang="en-US" dirty="0"/>
              <a:t> </a:t>
            </a:r>
            <a:r>
              <a:rPr lang="el-GR" dirty="0"/>
              <a:t>3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Paraffinic oil: </a:t>
            </a:r>
            <a:r>
              <a:rPr lang="el-GR" sz="2800" dirty="0"/>
              <a:t>κυρίως αλκάνια, &lt;1%</a:t>
            </a:r>
            <a:r>
              <a:rPr lang="en-US" sz="2800" dirty="0"/>
              <a:t>S</a:t>
            </a:r>
            <a:r>
              <a:rPr lang="en-GB" sz="2800" dirty="0"/>
              <a:t> (</a:t>
            </a:r>
            <a:r>
              <a:rPr lang="el-GR" sz="2800" dirty="0"/>
              <a:t>ορ. υλικό χερσαίας προέλευσης</a:t>
            </a:r>
            <a:r>
              <a:rPr lang="el-GR" sz="2800" dirty="0" smtClean="0"/>
              <a:t>).</a:t>
            </a:r>
            <a:endParaRPr lang="en-US" sz="2800" dirty="0"/>
          </a:p>
          <a:p>
            <a:r>
              <a:rPr lang="en-US" sz="2800" dirty="0"/>
              <a:t>Paraffinic-naphthenic oil:</a:t>
            </a:r>
            <a:r>
              <a:rPr lang="el-GR" sz="2800" dirty="0"/>
              <a:t> αλκάνια, κυκλοαλκάνια   &lt;1%</a:t>
            </a:r>
            <a:r>
              <a:rPr lang="en-US" sz="2800" dirty="0"/>
              <a:t>S </a:t>
            </a:r>
            <a:r>
              <a:rPr lang="el-GR" sz="2800" dirty="0"/>
              <a:t>(ορ. υλικό χερσαίας ή θαλάσσιας προέλευσης</a:t>
            </a:r>
            <a:r>
              <a:rPr lang="el-GR" sz="2800" dirty="0" smtClean="0"/>
              <a:t>).</a:t>
            </a:r>
            <a:endParaRPr lang="en-US" sz="2800" dirty="0"/>
          </a:p>
          <a:p>
            <a:r>
              <a:rPr lang="en-US" sz="2800" dirty="0"/>
              <a:t>Aromatic-intermediate oil:</a:t>
            </a:r>
            <a:r>
              <a:rPr lang="el-GR" sz="2800" dirty="0"/>
              <a:t> &lt;50% αρωματικούς υδρογονάνθρακες (ορ. Υλικό θαλάσσιας </a:t>
            </a:r>
            <a:r>
              <a:rPr lang="el-GR" sz="2800"/>
              <a:t>προέλευσης</a:t>
            </a:r>
            <a:r>
              <a:rPr lang="el-GR" sz="2800" smtClean="0"/>
              <a:t>).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839338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έργο αποτελεί την έκδοση 1.0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16057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el-GR" sz="2000" dirty="0"/>
              <a:t>Copyright Εθνικόν και Καποδιστριακόν Πανεπιστήμιον Αθηνών</a:t>
            </a:r>
            <a:r>
              <a:rPr lang="en-US" sz="2000" dirty="0"/>
              <a:t>, </a:t>
            </a:r>
            <a:r>
              <a:rPr lang="el-GR" sz="2000" dirty="0"/>
              <a:t>Αριάδνη </a:t>
            </a:r>
            <a:r>
              <a:rPr lang="el-GR" sz="2000"/>
              <a:t>Αργυράκη </a:t>
            </a:r>
            <a:r>
              <a:rPr lang="el-GR" sz="2000" smtClean="0"/>
              <a:t>2015. </a:t>
            </a:r>
            <a:r>
              <a:rPr lang="el-GR" sz="2000" dirty="0"/>
              <a:t>Αριάδνη Αργυράκη. «Γεωχημεία. Γεωχημικές διεργασίες στην επιφάνεια της γης». Έκδοση: 1.0. Αθήνα 2014. Διαθέσιμο από τη δικτυακή διεύθυνση: </a:t>
            </a:r>
            <a:r>
              <a:rPr lang="en-US" sz="2000" dirty="0"/>
              <a:t>http://opencourses.uoa.gr/courses/GEOL</a:t>
            </a:r>
            <a:r>
              <a:rPr lang="el-GR" sz="2000" dirty="0"/>
              <a:t>2</a:t>
            </a:r>
            <a:r>
              <a:rPr lang="en-US" sz="2000" dirty="0"/>
              <a:t>/</a:t>
            </a:r>
            <a:r>
              <a:rPr lang="el-GR" sz="2000" dirty="0" smtClean="0"/>
              <a:t>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n-US" dirty="0" smtClean="0"/>
              <a:t>1/3)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dirty="0">
                <a:cs typeface="Times New Roman" pitchFamily="18" charset="0"/>
              </a:rPr>
              <a:t>Εικόνα 1: </a:t>
            </a:r>
            <a:r>
              <a:rPr lang="en-US" sz="2000" dirty="0">
                <a:cs typeface="Times New Roman" pitchFamily="18" charset="0"/>
              </a:rPr>
              <a:t>Organic Carbon Cycle</a:t>
            </a:r>
            <a:r>
              <a:rPr lang="el-GR" sz="2000" dirty="0">
                <a:cs typeface="Times New Roman" pitchFamily="18" charset="0"/>
              </a:rPr>
              <a:t>. </a:t>
            </a:r>
            <a:r>
              <a:rPr lang="en-US" sz="2000" dirty="0">
                <a:cs typeface="Times New Roman" pitchFamily="18" charset="0"/>
              </a:rPr>
              <a:t>Copyright West Virginia University. </a:t>
            </a:r>
            <a:r>
              <a:rPr lang="el-GR" sz="2000" dirty="0">
                <a:cs typeface="Times New Roman" pitchFamily="18" charset="0"/>
              </a:rPr>
              <a:t>Σύνδεσμος</a:t>
            </a:r>
            <a:r>
              <a:rPr lang="en-US" sz="2000" dirty="0">
                <a:cs typeface="Times New Roman" pitchFamily="18" charset="0"/>
              </a:rPr>
              <a:t>: http://pages.geo.wvu.edu/~jtoro/petroleum/petroleum_figs/review1/C-cycle80.jpg</a:t>
            </a:r>
            <a:r>
              <a:rPr lang="el-GR" sz="2000" dirty="0">
                <a:cs typeface="Times New Roman" pitchFamily="18" charset="0"/>
              </a:rPr>
              <a:t>. Πηγή: </a:t>
            </a:r>
            <a:r>
              <a:rPr lang="en-US" sz="2000" dirty="0" smtClean="0">
                <a:cs typeface="Times New Roman" pitchFamily="18" charset="0"/>
              </a:rPr>
              <a:t>geo.wvu.edu</a:t>
            </a:r>
            <a:r>
              <a:rPr lang="el-GR" sz="2000" dirty="0" smtClean="0"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l-GR" sz="2000" dirty="0"/>
              <a:t>Εικόνα 2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r>
              <a:rPr lang="el-GR" sz="2000" dirty="0" smtClean="0"/>
              <a:t>Σύνδεσμος: </a:t>
            </a:r>
            <a:r>
              <a:rPr lang="en-GB" sz="2000" dirty="0"/>
              <a:t>http://</a:t>
            </a:r>
            <a:r>
              <a:rPr lang="en-GB" sz="2000" dirty="0" smtClean="0"/>
              <a:t>youtu.be/TZS2Klye00A</a:t>
            </a:r>
            <a:r>
              <a:rPr lang="el-GR" sz="2000" dirty="0" smtClean="0"/>
              <a:t>. Πηγή: </a:t>
            </a:r>
            <a:r>
              <a:rPr lang="en-US" sz="2000" dirty="0" smtClean="0"/>
              <a:t>www.youtube.com</a:t>
            </a:r>
            <a:r>
              <a:rPr lang="el-GR" sz="2000" dirty="0" smtClean="0"/>
              <a:t>.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3:</a:t>
            </a:r>
            <a:r>
              <a:rPr lang="en-US" sz="2000" dirty="0"/>
              <a:t> </a:t>
            </a:r>
            <a:r>
              <a:rPr lang="el-GR" sz="2000" dirty="0"/>
              <a:t>Μόριο </a:t>
            </a:r>
            <a:r>
              <a:rPr lang="el-GR" sz="2000" dirty="0" smtClean="0"/>
              <a:t>λιγνίνης. </a:t>
            </a:r>
            <a:r>
              <a:rPr lang="en-US" sz="2000" dirty="0" smtClean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4:</a:t>
            </a:r>
            <a:r>
              <a:rPr lang="en-US" sz="2000" dirty="0" smtClean="0"/>
              <a:t> </a:t>
            </a:r>
            <a:r>
              <a:rPr lang="el-GR" sz="2000" dirty="0"/>
              <a:t>Τύποι </a:t>
            </a:r>
            <a:r>
              <a:rPr lang="el-GR" sz="2000" dirty="0" smtClean="0"/>
              <a:t>λιθανθράκων. </a:t>
            </a:r>
            <a:r>
              <a:rPr lang="en-US" sz="2000" dirty="0" smtClean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dirty="0"/>
              <a:t>Εικόνα 5:</a:t>
            </a:r>
            <a:r>
              <a:rPr lang="en-US" sz="2000" dirty="0"/>
              <a:t> Copyright</a:t>
            </a:r>
            <a:r>
              <a:rPr lang="el-GR" sz="2000" dirty="0"/>
              <a:t> 2006 </a:t>
            </a:r>
            <a:r>
              <a:rPr lang="en-US" sz="2000" dirty="0"/>
              <a:t>Pearson Prentice Hall, Inc. 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6: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/>
          </a:p>
          <a:p>
            <a:pPr marL="0" indent="0">
              <a:buNone/>
            </a:pP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353045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</a:t>
            </a:r>
            <a:r>
              <a:rPr lang="en-US" dirty="0" smtClean="0"/>
              <a:t>(2/3)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n-US" sz="2000" dirty="0"/>
              <a:t>7</a:t>
            </a:r>
            <a:r>
              <a:rPr lang="el-GR" sz="2000" dirty="0"/>
              <a:t>:</a:t>
            </a:r>
            <a:r>
              <a:rPr lang="en-US" sz="2000" dirty="0"/>
              <a:t> Copyright</a:t>
            </a:r>
            <a:r>
              <a:rPr lang="el-GR" sz="2000" dirty="0"/>
              <a:t> 2006 </a:t>
            </a:r>
            <a:r>
              <a:rPr lang="en-US" sz="2000" dirty="0"/>
              <a:t>Pearson Prentice Hall, Inc. 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8: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/>
              <a:t>Εικόνα </a:t>
            </a:r>
            <a:r>
              <a:rPr lang="en-US" sz="2000" dirty="0" smtClean="0"/>
              <a:t>9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</a:t>
            </a:r>
            <a:r>
              <a:rPr lang="el-GR" sz="2000" dirty="0"/>
              <a:t> 2006 </a:t>
            </a:r>
            <a:r>
              <a:rPr lang="en-US" sz="2000" dirty="0"/>
              <a:t>Pearson Prentice Hall, Inc. </a:t>
            </a:r>
            <a:endParaRPr lang="el-GR" sz="2000" dirty="0"/>
          </a:p>
          <a:p>
            <a:pPr marL="0" indent="0">
              <a:buNone/>
            </a:pPr>
            <a:r>
              <a:rPr lang="el-GR" sz="2000" dirty="0" smtClean="0">
                <a:cs typeface="Times New Roman" pitchFamily="18" charset="0"/>
              </a:rPr>
              <a:t>Εικόνα 10: </a:t>
            </a:r>
            <a:r>
              <a:rPr lang="el-GR" sz="2000" dirty="0">
                <a:cs typeface="Times New Roman" pitchFamily="18" charset="0"/>
              </a:rPr>
              <a:t>Ανθρακίτης. </a:t>
            </a:r>
            <a:r>
              <a:rPr lang="en-US" sz="2000" dirty="0">
                <a:cs typeface="Times New Roman" pitchFamily="18" charset="0"/>
              </a:rPr>
              <a:t>Copyright University of Pittsburgh. </a:t>
            </a:r>
            <a:r>
              <a:rPr lang="el-GR" sz="2000" dirty="0">
                <a:cs typeface="Times New Roman" pitchFamily="18" charset="0"/>
              </a:rPr>
              <a:t>Σύνδεσμος: </a:t>
            </a:r>
            <a:r>
              <a:rPr lang="en-US" sz="2000" dirty="0">
                <a:cs typeface="Times New Roman" pitchFamily="18" charset="0"/>
              </a:rPr>
              <a:t>http://www.pitt.edu/~cejones/GeoImages/6MetamorphicRocks/Anthracite.html</a:t>
            </a:r>
            <a:r>
              <a:rPr lang="el-GR" sz="2000" dirty="0">
                <a:cs typeface="Times New Roman" pitchFamily="18" charset="0"/>
              </a:rPr>
              <a:t>. Πηγή: </a:t>
            </a:r>
            <a:r>
              <a:rPr lang="en-US" sz="2000" dirty="0" smtClean="0">
                <a:cs typeface="Times New Roman" pitchFamily="18" charset="0"/>
              </a:rPr>
              <a:t>www.pitt.edu</a:t>
            </a:r>
            <a:r>
              <a:rPr lang="el-GR" sz="2000" dirty="0" smtClean="0">
                <a:cs typeface="Times New Roman" pitchFamily="18" charset="0"/>
              </a:rPr>
              <a:t>.</a:t>
            </a:r>
          </a:p>
          <a:p>
            <a:pPr marL="0" indent="0">
              <a:buNone/>
            </a:pPr>
            <a:r>
              <a:rPr lang="el-GR" sz="2000" dirty="0"/>
              <a:t>Εικόνα 11:</a:t>
            </a:r>
            <a:r>
              <a:rPr lang="en-US" sz="2000" dirty="0"/>
              <a:t> 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</a:t>
            </a:r>
            <a:r>
              <a:rPr lang="en-US" sz="2000" dirty="0" smtClean="0"/>
              <a:t>2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</a:t>
            </a:r>
            <a:r>
              <a:rPr lang="en-US" sz="2000" dirty="0" smtClean="0"/>
              <a:t>3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</a:t>
            </a:r>
            <a:r>
              <a:rPr lang="en-US" sz="2000" dirty="0" smtClean="0"/>
              <a:t>4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</a:t>
            </a:r>
            <a:r>
              <a:rPr lang="en-US" sz="2000" dirty="0" smtClean="0"/>
              <a:t>5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07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smtClean="0"/>
              <a:t> </a:t>
            </a:r>
            <a:r>
              <a:rPr lang="en-US" smtClean="0"/>
              <a:t>(3/3)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Εικόνα 1</a:t>
            </a:r>
            <a:r>
              <a:rPr lang="en-US" sz="2000" dirty="0" smtClean="0"/>
              <a:t>6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 smtClean="0"/>
              <a:t>.</a:t>
            </a:r>
            <a:r>
              <a:rPr lang="en-US" sz="2000" dirty="0" smtClean="0"/>
              <a:t> </a:t>
            </a:r>
            <a:r>
              <a:rPr lang="el-GR" sz="2000" dirty="0" smtClean="0"/>
              <a:t>Πηγή: </a:t>
            </a:r>
            <a:r>
              <a:rPr lang="en-US" sz="2000" dirty="0" smtClean="0"/>
              <a:t>Brooks et al.,1987. </a:t>
            </a:r>
            <a:endParaRPr lang="el-GR" sz="2000" dirty="0"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</a:t>
            </a:r>
            <a:r>
              <a:rPr lang="en-US" sz="2000" dirty="0"/>
              <a:t>7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</a:t>
            </a:r>
            <a:r>
              <a:rPr lang="en-US" sz="2000" dirty="0"/>
              <a:t>8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>
              <a:cs typeface="Times New Roman" pitchFamily="18" charset="0"/>
            </a:endParaRPr>
          </a:p>
          <a:p>
            <a:pPr marL="0" indent="0">
              <a:buNone/>
            </a:pPr>
            <a:r>
              <a:rPr lang="el-GR" sz="2000" dirty="0"/>
              <a:t>Εικόνα </a:t>
            </a:r>
            <a:r>
              <a:rPr lang="el-GR" sz="2000" dirty="0" smtClean="0"/>
              <a:t>1</a:t>
            </a:r>
            <a:r>
              <a:rPr lang="en-US" sz="2000" dirty="0"/>
              <a:t>9</a:t>
            </a:r>
            <a:r>
              <a:rPr lang="el-GR" sz="2000" dirty="0" smtClean="0"/>
              <a:t>:</a:t>
            </a:r>
            <a:r>
              <a:rPr lang="en-US" sz="2000" dirty="0" smtClean="0"/>
              <a:t> </a:t>
            </a:r>
            <a:r>
              <a:rPr lang="en-US" sz="2000" dirty="0"/>
              <a:t>Copyrighted</a:t>
            </a:r>
            <a:r>
              <a:rPr lang="el-GR" sz="2000" dirty="0"/>
              <a:t>.</a:t>
            </a:r>
            <a:r>
              <a:rPr lang="en-US" sz="2000" dirty="0"/>
              <a:t> </a:t>
            </a:r>
            <a:endParaRPr lang="el-GR" sz="20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868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Ορυκτά καύσιμα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dirty="0" smtClean="0"/>
              <a:t>Σχηματισμός μέσω αποσύνθεσης οργανικής ύλης.</a:t>
            </a:r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Πετρέλαιο.</a:t>
            </a:r>
            <a:endParaRPr lang="el-GR" dirty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Φυσικό αέριο.</a:t>
            </a:r>
            <a:endParaRPr lang="el-GR" dirty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Γαιάνθρακες.</a:t>
            </a:r>
            <a:endParaRPr lang="el-GR" dirty="0"/>
          </a:p>
          <a:p>
            <a:pPr marL="514350" indent="-514350">
              <a:buFont typeface="+mj-lt"/>
              <a:buAutoNum type="arabicPeriod"/>
            </a:pPr>
            <a:r>
              <a:rPr lang="el-GR" dirty="0" smtClean="0"/>
              <a:t>Βιτουμενιούχα πετρώματα.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958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Γενικά χαρακτηριστικά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Κύριο δομικό στοιχείο ο οργανικός άνθρακας – με καύση παράγεται</a:t>
            </a:r>
            <a:r>
              <a:rPr lang="en-US" sz="2800" dirty="0"/>
              <a:t> </a:t>
            </a:r>
            <a:r>
              <a:rPr lang="en-US" sz="2800" dirty="0" smtClean="0"/>
              <a:t>CO</a:t>
            </a:r>
            <a:r>
              <a:rPr lang="en-US" sz="2800" baseline="-25000" dirty="0" smtClean="0"/>
              <a:t>2</a:t>
            </a:r>
            <a:r>
              <a:rPr lang="el-GR" sz="2800" baseline="-25000" dirty="0"/>
              <a:t> </a:t>
            </a:r>
            <a:r>
              <a:rPr lang="el-GR" sz="2800" dirty="0" smtClean="0"/>
              <a:t>.</a:t>
            </a:r>
            <a:endParaRPr lang="en-US" sz="2800" baseline="-25000" dirty="0"/>
          </a:p>
          <a:p>
            <a:r>
              <a:rPr lang="el-GR" sz="2800" dirty="0"/>
              <a:t>Η καύση φυσικού αερίου, πετρελαίου και βιτουμένιου παράγει , </a:t>
            </a:r>
            <a:r>
              <a:rPr lang="en-US" sz="2800" dirty="0"/>
              <a:t>CO</a:t>
            </a:r>
            <a:r>
              <a:rPr lang="en-US" sz="2800" baseline="-25000" dirty="0"/>
              <a:t>2 </a:t>
            </a:r>
            <a:r>
              <a:rPr lang="el-GR" sz="2800" baseline="-25000" dirty="0"/>
              <a:t>,</a:t>
            </a:r>
            <a:r>
              <a:rPr lang="el-GR" sz="2800" dirty="0"/>
              <a:t>Η</a:t>
            </a:r>
            <a:r>
              <a:rPr lang="el-GR" sz="2800" baseline="-25000" dirty="0"/>
              <a:t>2</a:t>
            </a:r>
            <a:r>
              <a:rPr lang="el-GR" sz="2800" dirty="0"/>
              <a:t>Ο και άλλες </a:t>
            </a:r>
            <a:r>
              <a:rPr lang="el-GR" sz="2800" dirty="0" smtClean="0"/>
              <a:t>ουσίες.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2209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Συνθήκες γένεσης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Μεγάλος όγκος οργανικού υλικού  + ταχύς ρυθμός ενταφιασμού </a:t>
            </a:r>
            <a:r>
              <a:rPr lang="el-GR" sz="2800" dirty="0">
                <a:sym typeface="Wingdings" pitchFamily="2" charset="2"/>
              </a:rPr>
              <a:t> δεν επιτρέπει την οξείδωση του οργανικού υλικού και την παραγωγή </a:t>
            </a:r>
            <a:r>
              <a:rPr lang="en-US" sz="2800" dirty="0">
                <a:sym typeface="Wingdings" pitchFamily="2" charset="2"/>
              </a:rPr>
              <a:t>CO</a:t>
            </a:r>
            <a:r>
              <a:rPr lang="en-US" sz="2800" baseline="-25000" dirty="0">
                <a:sym typeface="Wingdings" pitchFamily="2" charset="2"/>
              </a:rPr>
              <a:t>2</a:t>
            </a:r>
            <a:r>
              <a:rPr lang="en-US" sz="2800" dirty="0">
                <a:sym typeface="Wingdings" pitchFamily="2" charset="2"/>
              </a:rPr>
              <a:t> /</a:t>
            </a:r>
            <a:r>
              <a:rPr lang="en-US" sz="2800" dirty="0" smtClean="0">
                <a:sym typeface="Wingdings" pitchFamily="2" charset="2"/>
              </a:rPr>
              <a:t>H</a:t>
            </a:r>
            <a:r>
              <a:rPr lang="en-US" sz="2800" baseline="-25000" dirty="0" smtClean="0">
                <a:sym typeface="Wingdings" pitchFamily="2" charset="2"/>
              </a:rPr>
              <a:t>2</a:t>
            </a:r>
            <a:r>
              <a:rPr lang="en-US" sz="2800" dirty="0" smtClean="0">
                <a:sym typeface="Wingdings" pitchFamily="2" charset="2"/>
              </a:rPr>
              <a:t>O</a:t>
            </a:r>
            <a:r>
              <a:rPr lang="el-GR" sz="2800" dirty="0" smtClean="0">
                <a:sym typeface="Wingdings" pitchFamily="2" charset="2"/>
              </a:rPr>
              <a:t>.</a:t>
            </a:r>
            <a:endParaRPr lang="en-US" sz="2800" dirty="0"/>
          </a:p>
          <a:p>
            <a:r>
              <a:rPr lang="el-GR" sz="2800" u="sng" dirty="0"/>
              <a:t>Λιθάνθρακες</a:t>
            </a:r>
            <a:r>
              <a:rPr lang="en-US" sz="2800" u="sng" dirty="0"/>
              <a:t>: </a:t>
            </a:r>
            <a:r>
              <a:rPr lang="el-GR" sz="2800" dirty="0"/>
              <a:t> Χερσαίο περιβάλλον έλους – υδρόβια </a:t>
            </a:r>
            <a:r>
              <a:rPr lang="el-GR" sz="2800" dirty="0" smtClean="0"/>
              <a:t>φυτά.</a:t>
            </a:r>
            <a:endParaRPr lang="en-US" sz="2800" dirty="0"/>
          </a:p>
          <a:p>
            <a:r>
              <a:rPr lang="el-GR" sz="2800" u="sng" dirty="0"/>
              <a:t>Πετρέλαιο</a:t>
            </a:r>
            <a:r>
              <a:rPr lang="en-US" sz="2800" dirty="0"/>
              <a:t> :</a:t>
            </a:r>
            <a:r>
              <a:rPr lang="el-GR" sz="2800" dirty="0"/>
              <a:t> Θαλάσσιο περιβάλλον – ζώο- </a:t>
            </a:r>
            <a:r>
              <a:rPr lang="el-GR" sz="2800" dirty="0" smtClean="0"/>
              <a:t>πλαγκτόν.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90762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falw.vu/~rondeel/grondstof/oil/Image6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75656" y="188640"/>
            <a:ext cx="5760640" cy="6022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6372200" y="5517232"/>
            <a:ext cx="504056" cy="50405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n-US" sz="1600" dirty="0" smtClean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3598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Τίτλος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Coal Bed Formation</a:t>
            </a:r>
            <a:endParaRPr lang="el-GR" dirty="0"/>
          </a:p>
        </p:txBody>
      </p:sp>
      <p:pic>
        <p:nvPicPr>
          <p:cNvPr id="3" name="4d94b62a5c9ed340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411760" y="1628800"/>
            <a:ext cx="4267200" cy="3200400"/>
          </a:xfrm>
          <a:prstGeom prst="rect">
            <a:avLst/>
          </a:prstGeom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967472" y="5229200"/>
            <a:ext cx="315577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GB" dirty="0">
                <a:hlinkClick r:id="rId5"/>
              </a:rPr>
              <a:t>http://</a:t>
            </a:r>
            <a:r>
              <a:rPr lang="en-GB" dirty="0" smtClean="0">
                <a:hlinkClick r:id="rId5"/>
              </a:rPr>
              <a:t>youtu.be/TZS2Klye00A</a:t>
            </a:r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6804248" y="4509120"/>
            <a:ext cx="432048" cy="4320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sz="1600" dirty="0"/>
              <a:t>2</a:t>
            </a:r>
            <a:endParaRPr lang="en-US" sz="1600" dirty="0" smtClean="0"/>
          </a:p>
        </p:txBody>
      </p:sp>
    </p:spTree>
    <p:extLst>
      <p:ext uri="{BB962C8B-B14F-4D97-AF65-F5344CB8AC3E}">
        <p14:creationId xmlns:p14="http://schemas.microsoft.com/office/powerpoint/2010/main" val="2723985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Αναγωγικές συνθήκες</a:t>
            </a:r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Συνθήκες έλλειψης </a:t>
            </a:r>
            <a:r>
              <a:rPr lang="el-GR" sz="2800" dirty="0" smtClean="0"/>
              <a:t>οξυγόνου</a:t>
            </a:r>
            <a:r>
              <a:rPr lang="en-US" sz="2800" dirty="0" smtClean="0"/>
              <a:t>.</a:t>
            </a:r>
            <a:endParaRPr lang="el-GR" sz="2800" dirty="0"/>
          </a:p>
          <a:p>
            <a:r>
              <a:rPr lang="el-GR" sz="2800" dirty="0"/>
              <a:t>Πρόληψη ταχείας </a:t>
            </a:r>
            <a:r>
              <a:rPr lang="el-GR" sz="2800" dirty="0" smtClean="0"/>
              <a:t>αποσύνθεσης</a:t>
            </a:r>
            <a:r>
              <a:rPr lang="en-US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6088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1652</TotalTime>
  <Words>1181</Words>
  <Application>Microsoft Office PowerPoint</Application>
  <PresentationFormat>On-screen Show (4:3)</PresentationFormat>
  <Paragraphs>311</Paragraphs>
  <Slides>39</Slides>
  <Notes>39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4" baseType="lpstr">
      <vt:lpstr>Arial</vt:lpstr>
      <vt:lpstr>Calibri</vt:lpstr>
      <vt:lpstr>Times New Roman</vt:lpstr>
      <vt:lpstr>Wingdings</vt:lpstr>
      <vt:lpstr>Θέμα του Office</vt:lpstr>
      <vt:lpstr>Γεωχημεία</vt:lpstr>
      <vt:lpstr>Γεωχημικές διεργασίες στην επιφάνεια της γης</vt:lpstr>
      <vt:lpstr>Περιεχόμενα</vt:lpstr>
      <vt:lpstr>Ορυκτά καύσιμα</vt:lpstr>
      <vt:lpstr>Γενικά χαρακτηριστικά</vt:lpstr>
      <vt:lpstr>Συνθήκες γένεσης</vt:lpstr>
      <vt:lpstr>PowerPoint Presentation</vt:lpstr>
      <vt:lpstr>Coal Bed Formation</vt:lpstr>
      <vt:lpstr>Αναγωγικές συνθήκες</vt:lpstr>
      <vt:lpstr>Σχηματισμός λιθάνθρακα</vt:lpstr>
      <vt:lpstr>Μόριο λιγνίνης</vt:lpstr>
      <vt:lpstr>Τύποι λιθανθράκων – αύξηση περιεχομένου C</vt:lpstr>
      <vt:lpstr>Τύρφη  λιγνίτης</vt:lpstr>
      <vt:lpstr> Βιτουμενιούχος λιθάνθρακας</vt:lpstr>
      <vt:lpstr>Ανθρακίτης </vt:lpstr>
      <vt:lpstr>Fossil Fuel Formation Video </vt:lpstr>
      <vt:lpstr>Λιθάνθρακες- περιεκτικότητα  C </vt:lpstr>
      <vt:lpstr>Λιθάνθρακες- περιεκτικότητα  στοιχείων </vt:lpstr>
      <vt:lpstr>Ορυκτολογία γαιανθράκων</vt:lpstr>
      <vt:lpstr>Σιδηροπυρίτης σε βιτουμενιούχους γαιάνθρακες</vt:lpstr>
      <vt:lpstr>Λιθάνθρακες - ρύπανση</vt:lpstr>
      <vt:lpstr>Αναλογία C/H</vt:lpstr>
      <vt:lpstr>Πετρέλαιο</vt:lpstr>
      <vt:lpstr>Είδη πετρογραφικών ιστών (maceral)</vt:lpstr>
      <vt:lpstr>PowerPoint Presentation</vt:lpstr>
      <vt:lpstr>Διεργασία πετρελαιογένεσης</vt:lpstr>
      <vt:lpstr>PowerPoint Presentation</vt:lpstr>
      <vt:lpstr>Σύσταση πετρελαίου 1</vt:lpstr>
      <vt:lpstr>Σύσταση πετρελαίου 2</vt:lpstr>
      <vt:lpstr>Σύσταση πετρελαίου 3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(1/3)</vt:lpstr>
      <vt:lpstr>Σημείωμα Χρήσης Έργων Τρίτων (2/3)</vt:lpstr>
      <vt:lpstr>Σημείωμα Χρήσης Έργων Τρίτων (3/3)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giannis</cp:lastModifiedBy>
  <cp:revision>203</cp:revision>
  <dcterms:created xsi:type="dcterms:W3CDTF">2012-09-06T09:03:05Z</dcterms:created>
  <dcterms:modified xsi:type="dcterms:W3CDTF">2015-05-18T19:45:33Z</dcterms:modified>
</cp:coreProperties>
</file>