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2"/>
  </p:sldMasterIdLst>
  <p:notesMasterIdLst>
    <p:notesMasterId r:id="rId78"/>
  </p:notesMasterIdLst>
  <p:handoutMasterIdLst>
    <p:handoutMasterId r:id="rId79"/>
  </p:handoutMasterIdLst>
  <p:sldIdLst>
    <p:sldId id="292"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3"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366" r:id="rId65"/>
    <p:sldId id="367" r:id="rId66"/>
    <p:sldId id="368" r:id="rId67"/>
    <p:sldId id="369" r:id="rId68"/>
    <p:sldId id="370" r:id="rId69"/>
    <p:sldId id="295" r:id="rId70"/>
    <p:sldId id="296" r:id="rId71"/>
    <p:sldId id="297" r:id="rId72"/>
    <p:sldId id="298" r:id="rId73"/>
    <p:sldId id="371" r:id="rId74"/>
    <p:sldId id="300" r:id="rId75"/>
    <p:sldId id="301" r:id="rId76"/>
    <p:sldId id="372" r:id="rId77"/>
  </p:sldIdLst>
  <p:sldSz cx="9144000" cy="6858000" type="screen4x3"/>
  <p:notesSz cx="6858000" cy="9144000"/>
  <p:custDataLst>
    <p:tags r:id="rId80"/>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432" userDrawn="1">
          <p15:clr>
            <a:srgbClr val="A4A3A4"/>
          </p15:clr>
        </p15:guide>
        <p15:guide id="2" pos="28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FFFF66"/>
    <a:srgbClr val="FFCC00"/>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82" autoAdjust="0"/>
    <p:restoredTop sz="83124" autoAdjust="0"/>
  </p:normalViewPr>
  <p:slideViewPr>
    <p:cSldViewPr showGuides="1">
      <p:cViewPr varScale="1">
        <p:scale>
          <a:sx n="62" d="100"/>
          <a:sy n="62" d="100"/>
        </p:scale>
        <p:origin x="1104" y="60"/>
      </p:cViewPr>
      <p:guideLst>
        <p:guide orient="horz" pos="2432"/>
        <p:guide pos="28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BD74FBCE-5254-469D-B221-094E2F9DBFE1}" type="slidenum">
              <a:rPr lang="el-GR" altLang="el-GR"/>
              <a:pPr>
                <a:defRPr/>
              </a:pPr>
              <a:t>‹#›</a:t>
            </a:fld>
            <a:endParaRPr lang="el-GR" altLang="el-GR"/>
          </a:p>
        </p:txBody>
      </p:sp>
    </p:spTree>
    <p:extLst>
      <p:ext uri="{BB962C8B-B14F-4D97-AF65-F5344CB8AC3E}">
        <p14:creationId xmlns:p14="http://schemas.microsoft.com/office/powerpoint/2010/main" val="173738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l-GR"/>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l-GR" noProof="0" smtClean="0"/>
              <a:t>Κάντε κλικ για επεξεργασία των στυλ κειμένου στο υπόδειγμα</a:t>
            </a:r>
          </a:p>
          <a:p>
            <a:pPr lvl="1"/>
            <a:r>
              <a:rPr lang="el-GR" noProof="0" smtClean="0"/>
              <a:t>Δεύτερο επίπεδο</a:t>
            </a:r>
          </a:p>
          <a:p>
            <a:pPr lvl="2"/>
            <a:r>
              <a:rPr lang="el-GR" noProof="0" smtClean="0"/>
              <a:t>Τρίτο επίπεδο</a:t>
            </a:r>
          </a:p>
          <a:p>
            <a:pPr lvl="3"/>
            <a:r>
              <a:rPr lang="el-GR" noProof="0" smtClean="0"/>
              <a:t>Τέταρτο επίπεδο</a:t>
            </a:r>
          </a:p>
          <a:p>
            <a:pPr lvl="4"/>
            <a:r>
              <a:rPr lang="el-GR" noProof="0" smtClean="0"/>
              <a:t>Πέμπτο επίπεδο</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l-GR"/>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anose="02020603050405020304" pitchFamily="18" charset="0"/>
              </a:defRPr>
            </a:lvl1pPr>
          </a:lstStyle>
          <a:p>
            <a:pPr>
              <a:defRPr/>
            </a:pPr>
            <a:fld id="{A77E60DF-347A-4ECD-8CCA-AF35A6BA6C1C}" type="slidenum">
              <a:rPr lang="el-GR" altLang="el-GR"/>
              <a:pPr>
                <a:defRPr/>
              </a:pPr>
              <a:t>‹#›</a:t>
            </a:fld>
            <a:endParaRPr lang="el-GR" altLang="el-GR"/>
          </a:p>
        </p:txBody>
      </p:sp>
    </p:spTree>
    <p:extLst>
      <p:ext uri="{BB962C8B-B14F-4D97-AF65-F5344CB8AC3E}">
        <p14:creationId xmlns:p14="http://schemas.microsoft.com/office/powerpoint/2010/main" val="4084635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a:ln/>
        </p:spPr>
      </p:sp>
      <p:sp>
        <p:nvSpPr>
          <p:cNvPr id="16387"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solidFill>
                <a:srgbClr val="FF0000"/>
              </a:solidFill>
            </a:endParaRPr>
          </a:p>
        </p:txBody>
      </p:sp>
    </p:spTree>
    <p:extLst>
      <p:ext uri="{BB962C8B-B14F-4D97-AF65-F5344CB8AC3E}">
        <p14:creationId xmlns:p14="http://schemas.microsoft.com/office/powerpoint/2010/main" val="580862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εικόνας διαφάνειας 1"/>
          <p:cNvSpPr>
            <a:spLocks noGrp="1" noRot="1" noChangeAspect="1" noTextEdit="1"/>
          </p:cNvSpPr>
          <p:nvPr>
            <p:ph type="sldImg"/>
          </p:nvPr>
        </p:nvSpPr>
        <p:spPr>
          <a:ln/>
        </p:spPr>
      </p:sp>
      <p:sp>
        <p:nvSpPr>
          <p:cNvPr id="60419" name="Θέση σημειώσεων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marL="171450" indent="-171450">
              <a:buFontTx/>
              <a:buChar char="•"/>
            </a:pPr>
            <a:endParaRPr lang="el-GR" altLang="el-GR" smtClean="0"/>
          </a:p>
        </p:txBody>
      </p:sp>
      <p:sp>
        <p:nvSpPr>
          <p:cNvPr id="60420" name="Θέση αριθμού διαφάνειας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DBD623-2513-4AD0-AF6F-160A32DA6252}" type="slidenum">
              <a:rPr lang="el-GR" altLang="el-GR" smtClean="0">
                <a:latin typeface="Times New Roman" panose="02020603050405020304" pitchFamily="18" charset="0"/>
              </a:rPr>
              <a:pPr/>
              <a:t>69</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8322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246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5AF7DFA-D67B-4DBE-B360-9828693EFC06}" type="slidenum">
              <a:rPr lang="el-GR" altLang="el-GR" smtClean="0">
                <a:latin typeface="Times New Roman" panose="02020603050405020304" pitchFamily="18" charset="0"/>
              </a:rPr>
              <a:pPr/>
              <a:t>70</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42557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4516"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155E6DD4-9525-42CF-9BAD-F6410158E92D}" type="slidenum">
              <a:rPr lang="el-GR" altLang="el-GR" smtClean="0">
                <a:latin typeface="Times New Roman" panose="02020603050405020304" pitchFamily="18" charset="0"/>
              </a:rPr>
              <a:pPr/>
              <a:t>71</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1897055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6656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577C587A-41FD-425A-8E3D-3FDC24C05D63}" type="slidenum">
              <a:rPr lang="el-GR" altLang="el-GR" smtClean="0">
                <a:latin typeface="Times New Roman" panose="02020603050405020304" pitchFamily="18" charset="0"/>
              </a:rPr>
              <a:pPr/>
              <a:t>72</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3840001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3176563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Tree>
    <p:extLst>
      <p:ext uri="{BB962C8B-B14F-4D97-AF65-F5344CB8AC3E}">
        <p14:creationId xmlns:p14="http://schemas.microsoft.com/office/powerpoint/2010/main" val="158632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l-GR" altLang="el-GR" smtClean="0"/>
          </a:p>
        </p:txBody>
      </p:sp>
      <p:sp>
        <p:nvSpPr>
          <p:cNvPr id="72708"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F202287-FBA4-46C1-B7EB-4AA4FD48BA27}" type="slidenum">
              <a:rPr lang="el-GR" altLang="el-GR" smtClean="0">
                <a:latin typeface="Times New Roman" panose="02020603050405020304" pitchFamily="18" charset="0"/>
              </a:rPr>
              <a:pPr/>
              <a:t>75</a:t>
            </a:fld>
            <a:endParaRPr lang="el-GR" altLang="el-GR" smtClean="0">
              <a:latin typeface="Times New Roman" panose="02020603050405020304" pitchFamily="18" charset="0"/>
            </a:endParaRPr>
          </a:p>
        </p:txBody>
      </p:sp>
    </p:spTree>
    <p:extLst>
      <p:ext uri="{BB962C8B-B14F-4D97-AF65-F5344CB8AC3E}">
        <p14:creationId xmlns:p14="http://schemas.microsoft.com/office/powerpoint/2010/main" val="230700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Tree>
    <p:extLst>
      <p:ext uri="{BB962C8B-B14F-4D97-AF65-F5344CB8AC3E}">
        <p14:creationId xmlns:p14="http://schemas.microsoft.com/office/powerpoint/2010/main" val="33849850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B8D8D9AF-ABEB-4DB2-A9A7-7565346C194D}" type="slidenum">
              <a:rPr lang="el-GR" smtClean="0">
                <a:solidFill>
                  <a:srgbClr val="5075BC"/>
                </a:solidFill>
              </a:rPr>
              <a:pPr algn="ctr">
                <a:defRPr/>
              </a:pPr>
              <a:t>‹#›</a:t>
            </a:fld>
            <a:endParaRPr lang="el-GR" dirty="0">
              <a:solidFill>
                <a:srgbClr val="5075BC"/>
              </a:solidFill>
            </a:endParaRPr>
          </a:p>
        </p:txBody>
      </p:sp>
      <p:sp>
        <p:nvSpPr>
          <p:cNvPr id="5"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5644685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478739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47891D65-4FD5-4C9E-8125-9533E90E911E}" type="slidenum">
              <a:rPr lang="el-GR" smtClean="0">
                <a:solidFill>
                  <a:srgbClr val="5075BC"/>
                </a:solidFill>
              </a:rPr>
              <a:pPr algn="ctr">
                <a:defRPr/>
              </a:pPr>
              <a:t>‹#›</a:t>
            </a:fld>
            <a:endParaRPr lang="el-GR" dirty="0">
              <a:solidFill>
                <a:srgbClr val="5075BC"/>
              </a:solidFill>
            </a:endParaRPr>
          </a:p>
        </p:txBody>
      </p:sp>
      <p:sp>
        <p:nvSpPr>
          <p:cNvPr id="5"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6" name="Picture 5"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474460940"/>
      </p:ext>
    </p:extLst>
  </p:cSld>
  <p:clrMapOvr>
    <a:masterClrMapping/>
  </p:clrMapOvr>
  <p:transition/>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26709680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5D3FB25A-BBC0-4EA0-8774-A73A77F43FCC}" type="slidenum">
              <a:rPr lang="el-GR" smtClean="0">
                <a:solidFill>
                  <a:srgbClr val="5075BC"/>
                </a:solidFill>
              </a:rPr>
              <a:pPr algn="ctr">
                <a:defRPr/>
              </a:pPr>
              <a:t>‹#›</a:t>
            </a:fld>
            <a:endParaRPr lang="el-GR" dirty="0">
              <a:solidFill>
                <a:srgbClr val="5075BC"/>
              </a:solidFill>
            </a:endParaRPr>
          </a:p>
        </p:txBody>
      </p:sp>
      <p:sp>
        <p:nvSpPr>
          <p:cNvPr id="6" name="2 - Θέση υποσέλιδου"/>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925251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77B698D3-8E7C-4045-8180-E1488241FE80}" type="slidenum">
              <a:rPr lang="el-GR" smtClean="0">
                <a:solidFill>
                  <a:srgbClr val="5075BC"/>
                </a:solidFill>
              </a:rPr>
              <a:pPr algn="ctr">
                <a:defRPr/>
              </a:pPr>
              <a:t>‹#›</a:t>
            </a:fld>
            <a:endParaRPr lang="el-GR" dirty="0">
              <a:solidFill>
                <a:srgbClr val="5075BC"/>
              </a:solidFill>
            </a:endParaRPr>
          </a:p>
        </p:txBody>
      </p:sp>
      <p:sp>
        <p:nvSpPr>
          <p:cNvPr id="8"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9" name="Picture 8"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8975798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5F80DA4-E160-44DA-A325-2676CE6E8689}" type="slidenum">
              <a:rPr lang="el-GR" smtClean="0">
                <a:solidFill>
                  <a:srgbClr val="5075BC"/>
                </a:solidFill>
              </a:rPr>
              <a:pPr algn="ctr">
                <a:defRPr/>
              </a:pPr>
              <a:t>‹#›</a:t>
            </a:fld>
            <a:endParaRPr lang="el-GR" dirty="0">
              <a:solidFill>
                <a:srgbClr val="5075BC"/>
              </a:solidFill>
            </a:endParaRPr>
          </a:p>
        </p:txBody>
      </p:sp>
      <p:sp>
        <p:nvSpPr>
          <p:cNvPr id="4"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5" name="Picture 4"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smtClean="0"/>
              <a:t>Στυλ κύριου τίτλου</a:t>
            </a:r>
            <a:endParaRPr lang="el-GR" dirty="0"/>
          </a:p>
        </p:txBody>
      </p:sp>
    </p:spTree>
    <p:extLst>
      <p:ext uri="{BB962C8B-B14F-4D97-AF65-F5344CB8AC3E}">
        <p14:creationId xmlns:p14="http://schemas.microsoft.com/office/powerpoint/2010/main" val="158506128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8488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18A2BF11-534B-4370-A747-A6DA54A50663}" type="slidenum">
              <a:rPr lang="el-GR" smtClean="0">
                <a:solidFill>
                  <a:srgbClr val="5075BC"/>
                </a:solidFill>
              </a:rPr>
              <a:pPr algn="ctr">
                <a:defRPr/>
              </a:pPr>
              <a:t>‹#›</a:t>
            </a:fld>
            <a:endParaRPr lang="el-GR" dirty="0">
              <a:solidFill>
                <a:srgbClr val="5075BC"/>
              </a:solidFill>
            </a:endParaRPr>
          </a:p>
        </p:txBody>
      </p:sp>
      <p:sp>
        <p:nvSpPr>
          <p:cNvPr id="7"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8" name="Picture 7"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9161850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p:nvSpPr>
        <p:spPr>
          <a:xfrm>
            <a:off x="8645525" y="6442075"/>
            <a:ext cx="431800" cy="268288"/>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3AD41766-3C87-4F03-95EB-E8E6D6464939}" type="slidenum">
              <a:rPr lang="el-GR" smtClean="0">
                <a:solidFill>
                  <a:srgbClr val="5075BC"/>
                </a:solidFill>
              </a:rPr>
              <a:pPr algn="ctr">
                <a:defRPr/>
              </a:pPr>
              <a:t>‹#›</a:t>
            </a:fld>
            <a:endParaRPr lang="el-GR" dirty="0">
              <a:solidFill>
                <a:srgbClr val="5075BC"/>
              </a:solidFill>
            </a:endParaRPr>
          </a:p>
        </p:txBody>
      </p:sp>
      <p:sp>
        <p:nvSpPr>
          <p:cNvPr id="6" name="2 - Θέση υποσέλιδου" descr="[DECORATIVE]"/>
          <p:cNvSpPr txBox="1">
            <a:spLocks/>
          </p:cNvSpPr>
          <p:nvPr/>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l-GR" sz="1000" dirty="0" smtClean="0">
                <a:solidFill>
                  <a:srgbClr val="5075BC"/>
                </a:solidFill>
              </a:rPr>
              <a:t>Ενότητα 2: Τεχνολογία </a:t>
            </a:r>
            <a:r>
              <a:rPr lang="en-US" sz="1000" dirty="0" smtClean="0">
                <a:solidFill>
                  <a:srgbClr val="5075BC"/>
                </a:solidFill>
              </a:rPr>
              <a:t>CMOS</a:t>
            </a:r>
          </a:p>
        </p:txBody>
      </p:sp>
      <p:pic>
        <p:nvPicPr>
          <p:cNvPr id="7" name="Picture 6" descr="[DECORATIV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smtClean="0"/>
              <a:t>Στυλ κύριου τίτλου</a:t>
            </a:r>
            <a:endParaRPr lang="el-GR" dirty="0"/>
          </a:p>
        </p:txBody>
      </p:sp>
    </p:spTree>
    <p:extLst>
      <p:ext uri="{BB962C8B-B14F-4D97-AF65-F5344CB8AC3E}">
        <p14:creationId xmlns:p14="http://schemas.microsoft.com/office/powerpoint/2010/main" val="33210045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Layout" Target="../slideLayouts/slideLayout2.xml"/><Relationship Id="rId4"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10" Type="http://schemas.openxmlformats.org/officeDocument/2006/relationships/slideLayout" Target="../slideLayouts/slideLayout2.xml"/><Relationship Id="rId4" Type="http://schemas.openxmlformats.org/officeDocument/2006/relationships/tags" Target="../tags/tag23.xml"/><Relationship Id="rId9" Type="http://schemas.openxmlformats.org/officeDocument/2006/relationships/tags" Target="../tags/tag28.xml"/></Relationships>
</file>

<file path=ppt/slides/_rels/slide19.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10" Type="http://schemas.openxmlformats.org/officeDocument/2006/relationships/slideLayout" Target="../slideLayouts/slideLayout2.xml"/><Relationship Id="rId4" Type="http://schemas.openxmlformats.org/officeDocument/2006/relationships/tags" Target="../tags/tag32.xml"/><Relationship Id="rId9" Type="http://schemas.openxmlformats.org/officeDocument/2006/relationships/tags" Target="../tags/tag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slideLayout" Target="../slideLayouts/slideLayout2.xml"/><Relationship Id="rId4" Type="http://schemas.openxmlformats.org/officeDocument/2006/relationships/tags" Target="../tags/tag48.xml"/><Relationship Id="rId9" Type="http://schemas.openxmlformats.org/officeDocument/2006/relationships/tags" Target="../tags/tag5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tags" Target="../tags/tag6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slideLayout" Target="../slideLayouts/slideLayout2.xml"/><Relationship Id="rId4" Type="http://schemas.openxmlformats.org/officeDocument/2006/relationships/tags" Target="../tags/tag57.xml"/><Relationship Id="rId9" Type="http://schemas.openxmlformats.org/officeDocument/2006/relationships/tags" Target="../tags/tag6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08.xml"/><Relationship Id="rId4" Type="http://schemas.openxmlformats.org/officeDocument/2006/relationships/image" Target="../media/image7.jpe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9.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opencourses.uoa.gr/courses/DI1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0.xml"/><Relationship Id="rId5" Type="http://schemas.openxmlformats.org/officeDocument/2006/relationships/image" Target="../media/image9.png"/><Relationship Id="rId4" Type="http://schemas.openxmlformats.org/officeDocument/2006/relationships/hyperlink" Target="%5b1%5d%20http:/creativecommons.org/licenses/by-nc-sa/4.0/"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Τίτλος 1"/>
          <p:cNvSpPr>
            <a:spLocks noGrp="1"/>
          </p:cNvSpPr>
          <p:nvPr>
            <p:ph type="ctrTitle"/>
          </p:nvPr>
        </p:nvSpPr>
        <p:spPr>
          <a:xfrm>
            <a:off x="685800" y="2006600"/>
            <a:ext cx="7772400" cy="1470025"/>
          </a:xfrm>
        </p:spPr>
        <p:txBody>
          <a:bodyPr/>
          <a:lstStyle/>
          <a:p>
            <a:pPr eaLnBrk="1" hangingPunct="1"/>
            <a:r>
              <a:rPr lang="el-GR" altLang="el-GR" dirty="0">
                <a:solidFill>
                  <a:srgbClr val="5075BC"/>
                </a:solidFill>
              </a:rPr>
              <a:t>Σχεδίαση CMOS Ψηφιακών Ολοκληρωμένων Κυκλωμάτων</a:t>
            </a:r>
            <a:endParaRPr lang="el-GR" altLang="el-GR" dirty="0" smtClean="0">
              <a:solidFill>
                <a:srgbClr val="5075BC"/>
              </a:solidFill>
            </a:endParaRPr>
          </a:p>
        </p:txBody>
      </p:sp>
      <p:sp>
        <p:nvSpPr>
          <p:cNvPr id="15364" name="Υπότιτλος 2"/>
          <p:cNvSpPr>
            <a:spLocks noGrp="1"/>
          </p:cNvSpPr>
          <p:nvPr>
            <p:ph type="subTitle" idx="1"/>
          </p:nvPr>
        </p:nvSpPr>
        <p:spPr>
          <a:xfrm>
            <a:off x="685800" y="3860800"/>
            <a:ext cx="7775575" cy="2997200"/>
          </a:xfrm>
        </p:spPr>
        <p:txBody>
          <a:bodyPr/>
          <a:lstStyle/>
          <a:p>
            <a:pPr eaLnBrk="1" hangingPunct="1"/>
            <a:r>
              <a:rPr lang="el-GR" altLang="el-GR" sz="2800" dirty="0">
                <a:solidFill>
                  <a:srgbClr val="5075BC"/>
                </a:solidFill>
              </a:rPr>
              <a:t>Ενότητα </a:t>
            </a:r>
            <a:r>
              <a:rPr lang="en-US" altLang="el-GR" sz="2800" dirty="0" smtClean="0">
                <a:solidFill>
                  <a:srgbClr val="5075BC"/>
                </a:solidFill>
              </a:rPr>
              <a:t>2</a:t>
            </a:r>
            <a:r>
              <a:rPr lang="el-GR" altLang="el-GR" sz="2800" dirty="0" smtClean="0">
                <a:solidFill>
                  <a:srgbClr val="5075BC"/>
                </a:solidFill>
              </a:rPr>
              <a:t>: </a:t>
            </a:r>
            <a:r>
              <a:rPr lang="el-GR" altLang="el-GR" sz="2800" dirty="0" smtClean="0"/>
              <a:t>Τεχνολογία </a:t>
            </a:r>
            <a:r>
              <a:rPr lang="en-US" altLang="el-GR" sz="2800" dirty="0" smtClean="0"/>
              <a:t>CMOS</a:t>
            </a:r>
          </a:p>
          <a:p>
            <a:pPr eaLnBrk="1" hangingPunct="1"/>
            <a:endParaRPr lang="el-GR" altLang="el-GR" sz="2800" dirty="0" smtClean="0"/>
          </a:p>
          <a:p>
            <a:pPr eaLnBrk="1" hangingPunct="1"/>
            <a:r>
              <a:rPr lang="el-GR" altLang="el-GR" sz="2800" dirty="0" smtClean="0"/>
              <a:t>Αγγελική </a:t>
            </a:r>
            <a:r>
              <a:rPr lang="el-GR" altLang="el-GR" sz="2800" dirty="0" err="1" smtClean="0"/>
              <a:t>Αραπογιάννη</a:t>
            </a:r>
            <a:endParaRPr lang="el-GR" altLang="el-GR" sz="2800" dirty="0" smtClean="0"/>
          </a:p>
          <a:p>
            <a:pPr eaLnBrk="1" hangingPunct="1"/>
            <a:r>
              <a:rPr lang="el-GR" altLang="el-GR" sz="2800" dirty="0"/>
              <a:t>Σχολή Θετικών </a:t>
            </a:r>
            <a:r>
              <a:rPr lang="el-GR" altLang="el-GR" sz="2800" dirty="0" smtClean="0"/>
              <a:t>Επιστημών</a:t>
            </a:r>
            <a:endParaRPr lang="en-US" altLang="el-GR" sz="2800" dirty="0" smtClean="0"/>
          </a:p>
          <a:p>
            <a:pPr eaLnBrk="1" hangingPunct="1"/>
            <a:r>
              <a:rPr lang="el-GR" altLang="el-GR" sz="2800" dirty="0" smtClean="0"/>
              <a:t>Τμήμα Πληροφορικής και Τηλεπικοινωνιών</a:t>
            </a:r>
          </a:p>
          <a:p>
            <a:pPr eaLnBrk="1" hangingPunct="1"/>
            <a:endParaRPr lang="el-GR" altLang="el-GR" sz="2800" dirty="0" smtClean="0"/>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Γραφή με φως- </a:t>
            </a:r>
            <a:r>
              <a:rPr lang="en-US" altLang="el-GR" dirty="0" smtClean="0"/>
              <a:t>Lithography</a:t>
            </a:r>
            <a:r>
              <a:rPr lang="el-GR" altLang="el-GR" dirty="0" smtClean="0"/>
              <a:t> (2 από 2)</a:t>
            </a:r>
            <a:r>
              <a:rPr lang="en-US" altLang="el-GR" dirty="0" smtClean="0"/>
              <a:t> </a:t>
            </a:r>
            <a:endParaRPr lang="el-GR" dirty="0"/>
          </a:p>
        </p:txBody>
      </p:sp>
      <p:sp>
        <p:nvSpPr>
          <p:cNvPr id="16386" name="Content Placeholder 2"/>
          <p:cNvSpPr>
            <a:spLocks noGrp="1"/>
          </p:cNvSpPr>
          <p:nvPr>
            <p:ph idx="1"/>
          </p:nvPr>
        </p:nvSpPr>
        <p:spPr/>
        <p:txBody>
          <a:bodyPr/>
          <a:lstStyle/>
          <a:p>
            <a:pPr eaLnBrk="1" hangingPunct="1"/>
            <a:r>
              <a:rPr lang="el-GR" altLang="el-GR" sz="2800" dirty="0" smtClean="0"/>
              <a:t>Με την έκθεση στο </a:t>
            </a:r>
            <a:r>
              <a:rPr lang="el-GR" altLang="el-GR" sz="2800" dirty="0" err="1" smtClean="0"/>
              <a:t>φώς</a:t>
            </a:r>
            <a:r>
              <a:rPr lang="el-GR" altLang="el-GR" sz="2800" dirty="0" smtClean="0"/>
              <a:t> αλλάζουν οι χημικές ιδιότητες του υλικού επικάλυψης</a:t>
            </a:r>
          </a:p>
          <a:p>
            <a:pPr eaLnBrk="1" hangingPunct="1"/>
            <a:endParaRPr lang="el-GR" altLang="el-GR" sz="2800" dirty="0" smtClean="0"/>
          </a:p>
          <a:p>
            <a:pPr eaLnBrk="1" hangingPunct="1"/>
            <a:r>
              <a:rPr lang="el-GR" altLang="el-GR" sz="2800" dirty="0" smtClean="0"/>
              <a:t>Με χημικές διεργασίες απομακρύνεται το υλικό επικάλυψης στις περιοχές οι οποίες εκτέθηκαν στο φως</a:t>
            </a:r>
          </a:p>
          <a:p>
            <a:pPr eaLnBrk="1" hangingPunct="1"/>
            <a:endParaRPr lang="el-GR" altLang="el-GR" sz="2800" dirty="0" smtClean="0"/>
          </a:p>
          <a:p>
            <a:pPr eaLnBrk="1" hangingPunct="1"/>
            <a:r>
              <a:rPr lang="el-GR" altLang="el-GR" sz="2800" dirty="0" smtClean="0"/>
              <a:t>Εναλλακτικά απομακρύνεται το υλικό από τις περιοχές οι οποίες δεν εκτέθηκαν στο φως.</a:t>
            </a:r>
          </a:p>
        </p:txBody>
      </p:sp>
    </p:spTree>
    <p:extLst>
      <p:ext uri="{BB962C8B-B14F-4D97-AF65-F5344CB8AC3E}">
        <p14:creationId xmlns:p14="http://schemas.microsoft.com/office/powerpoint/2010/main" val="9110093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l-GR" altLang="el-GR" smtClean="0"/>
              <a:t>Υλοποίηση </a:t>
            </a:r>
            <a:r>
              <a:rPr lang="en-US" altLang="el-GR" smtClean="0"/>
              <a:t>n-MOS </a:t>
            </a:r>
            <a:r>
              <a:rPr lang="el-GR" altLang="el-GR" smtClean="0"/>
              <a:t>Τρανζίστορ</a:t>
            </a:r>
          </a:p>
        </p:txBody>
      </p:sp>
      <p:sp>
        <p:nvSpPr>
          <p:cNvPr id="17411" name="Content Placeholder 2"/>
          <p:cNvSpPr>
            <a:spLocks noGrp="1"/>
          </p:cNvSpPr>
          <p:nvPr>
            <p:ph idx="1"/>
          </p:nvPr>
        </p:nvSpPr>
        <p:spPr/>
        <p:txBody>
          <a:bodyPr/>
          <a:lstStyle/>
          <a:p>
            <a:pPr eaLnBrk="1" hangingPunct="1"/>
            <a:r>
              <a:rPr lang="el-GR" altLang="el-GR" smtClean="0"/>
              <a:t>Το </a:t>
            </a:r>
            <a:r>
              <a:rPr lang="en-US" altLang="el-GR" smtClean="0"/>
              <a:t>n-MOS </a:t>
            </a:r>
            <a:r>
              <a:rPr lang="el-GR" altLang="el-GR" smtClean="0"/>
              <a:t>τρανζίστορ έχει υπόστρωμα τύπου</a:t>
            </a:r>
            <a:r>
              <a:rPr lang="en-US" altLang="el-GR" smtClean="0"/>
              <a:t> p</a:t>
            </a:r>
          </a:p>
          <a:p>
            <a:pPr lvl="1" eaLnBrk="1" hangingPunct="1"/>
            <a:r>
              <a:rPr lang="el-GR" altLang="el-GR" smtClean="0"/>
              <a:t>Άρα ξεκινάμε με υπόστρωμα τύπου </a:t>
            </a:r>
            <a:r>
              <a:rPr lang="en-US" altLang="el-GR" smtClean="0"/>
              <a:t>p</a:t>
            </a:r>
          </a:p>
          <a:p>
            <a:pPr lvl="1" eaLnBrk="1" hangingPunct="1"/>
            <a:r>
              <a:rPr lang="el-GR" altLang="el-GR" smtClean="0"/>
              <a:t>Εναλλακτικά δημιουργούμε «πηγάδι» τύπου </a:t>
            </a:r>
            <a:r>
              <a:rPr lang="en-US" altLang="el-GR" smtClean="0"/>
              <a:t>p </a:t>
            </a:r>
            <a:r>
              <a:rPr lang="el-GR" altLang="el-GR" smtClean="0"/>
              <a:t>σε υπόστρωμα  τύπου </a:t>
            </a:r>
            <a:r>
              <a:rPr lang="en-US" altLang="el-GR" smtClean="0"/>
              <a:t>n</a:t>
            </a:r>
          </a:p>
          <a:p>
            <a:pPr eaLnBrk="1" hangingPunct="1"/>
            <a:r>
              <a:rPr lang="el-GR" altLang="el-GR" smtClean="0"/>
              <a:t>Τις περιοχές που δεν θα χρησιμοποιήσουμε για το τρανζίστορ θα τις απομονώσουμε ώστε να μπορούν να τοποθετηθούν από πάνω τους γραμμές χωρίς να τις επηρεάζουν </a:t>
            </a:r>
            <a:endParaRPr lang="en-US" altLang="el-GR" smtClean="0"/>
          </a:p>
        </p:txBody>
      </p:sp>
    </p:spTree>
    <p:extLst>
      <p:ext uri="{BB962C8B-B14F-4D97-AF65-F5344CB8AC3E}">
        <p14:creationId xmlns:p14="http://schemas.microsoft.com/office/powerpoint/2010/main" val="23094939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l-GR" altLang="el-GR" smtClean="0"/>
              <a:t>Υπόστρωμα με μονωτή</a:t>
            </a:r>
          </a:p>
        </p:txBody>
      </p:sp>
      <p:grpSp>
        <p:nvGrpSpPr>
          <p:cNvPr id="18435" name="Group 2" descr="Υπόστρωμα p-sub με μονωτή"/>
          <p:cNvGrpSpPr>
            <a:grpSpLocks/>
          </p:cNvGrpSpPr>
          <p:nvPr/>
        </p:nvGrpSpPr>
        <p:grpSpPr bwMode="auto">
          <a:xfrm>
            <a:off x="1500188" y="2000250"/>
            <a:ext cx="6570662" cy="3800475"/>
            <a:chOff x="3712" y="2084"/>
            <a:chExt cx="10348" cy="5986"/>
          </a:xfrm>
        </p:grpSpPr>
        <p:sp>
          <p:nvSpPr>
            <p:cNvPr id="18436" name="Rectangle 3" descr="Υπόστρωμα p-sub με μονωτή"/>
            <p:cNvSpPr>
              <a:spLocks noChangeArrowheads="1"/>
            </p:cNvSpPr>
            <p:nvPr/>
          </p:nvSpPr>
          <p:spPr bwMode="auto">
            <a:xfrm>
              <a:off x="3712" y="5208"/>
              <a:ext cx="9372" cy="28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8437" name="Rectangle 4" descr="[DECORATIVE]"/>
            <p:cNvSpPr>
              <a:spLocks noChangeArrowheads="1"/>
            </p:cNvSpPr>
            <p:nvPr/>
          </p:nvSpPr>
          <p:spPr bwMode="auto">
            <a:xfrm>
              <a:off x="10528" y="4640"/>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8438" name="AutoShape 5" descr="[DECORATIVE]"/>
            <p:cNvSpPr>
              <a:spLocks noChangeArrowheads="1"/>
            </p:cNvSpPr>
            <p:nvPr/>
          </p:nvSpPr>
          <p:spPr bwMode="auto">
            <a:xfrm rot="16200000" flipH="1">
              <a:off x="9676" y="4924"/>
              <a:ext cx="1136" cy="568"/>
            </a:xfrm>
            <a:prstGeom prst="triangle">
              <a:avLst>
                <a:gd name="adj" fmla="val 50000"/>
              </a:avLst>
            </a:prstGeom>
            <a:solidFill>
              <a:srgbClr val="5A5A5A"/>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8439" name="AutoShape 6" descr="[DECORATIVE]"/>
            <p:cNvSpPr>
              <a:spLocks noChangeArrowheads="1"/>
            </p:cNvSpPr>
            <p:nvPr/>
          </p:nvSpPr>
          <p:spPr bwMode="auto">
            <a:xfrm rot="5400000">
              <a:off x="6006" y="4902"/>
              <a:ext cx="1136" cy="612"/>
            </a:xfrm>
            <a:prstGeom prst="triangle">
              <a:avLst>
                <a:gd name="adj" fmla="val 50000"/>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8440" name="Rectangle 7" descr="[DECORATIVE]"/>
            <p:cNvSpPr>
              <a:spLocks noChangeArrowheads="1"/>
            </p:cNvSpPr>
            <p:nvPr/>
          </p:nvSpPr>
          <p:spPr bwMode="auto">
            <a:xfrm>
              <a:off x="3712" y="4640"/>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18441" name="AutoShape 8" descr="[DECORATIVE]"/>
            <p:cNvCxnSpPr>
              <a:cxnSpLocks noChangeShapeType="1"/>
            </p:cNvCxnSpPr>
            <p:nvPr/>
          </p:nvCxnSpPr>
          <p:spPr bwMode="auto">
            <a:xfrm>
              <a:off x="3712" y="4640"/>
              <a:ext cx="9" cy="3430"/>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18442" name="AutoShape 9" descr="[DECORATIVE]"/>
            <p:cNvCxnSpPr>
              <a:cxnSpLocks noChangeShapeType="1"/>
            </p:cNvCxnSpPr>
            <p:nvPr/>
          </p:nvCxnSpPr>
          <p:spPr bwMode="auto">
            <a:xfrm flipV="1">
              <a:off x="3720" y="8048"/>
              <a:ext cx="9364" cy="22"/>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18443" name="AutoShape 10" descr="[DECORATIVE]"/>
            <p:cNvCxnSpPr>
              <a:cxnSpLocks noChangeShapeType="1"/>
            </p:cNvCxnSpPr>
            <p:nvPr/>
          </p:nvCxnSpPr>
          <p:spPr bwMode="auto">
            <a:xfrm>
              <a:off x="13084" y="4640"/>
              <a:ext cx="0" cy="3408"/>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sp>
          <p:nvSpPr>
            <p:cNvPr id="18444" name="Text Box 11" descr="[DECORATIVE]"/>
            <p:cNvSpPr txBox="1">
              <a:spLocks noChangeArrowheads="1"/>
            </p:cNvSpPr>
            <p:nvPr>
              <p:custDataLst>
                <p:tags r:id="rId2"/>
              </p:custDataLst>
            </p:nvPr>
          </p:nvSpPr>
          <p:spPr bwMode="auto">
            <a:xfrm>
              <a:off x="7254" y="6702"/>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p-sub</a:t>
              </a:r>
              <a:endParaRPr lang="el-GR" altLang="el-GR" dirty="0"/>
            </a:p>
          </p:txBody>
        </p:sp>
        <p:sp>
          <p:nvSpPr>
            <p:cNvPr id="18445" name="Text Box 12" descr="[DECORATIVE]"/>
            <p:cNvSpPr txBox="1">
              <a:spLocks noChangeArrowheads="1"/>
            </p:cNvSpPr>
            <p:nvPr/>
          </p:nvSpPr>
          <p:spPr bwMode="auto">
            <a:xfrm>
              <a:off x="11096" y="2084"/>
              <a:ext cx="2964"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3600">
                  <a:latin typeface="Calibri" panose="020F0502020204030204" pitchFamily="34" charset="0"/>
                </a:rPr>
                <a:t>μονωτής</a:t>
              </a:r>
              <a:endParaRPr lang="el-GR" altLang="el-GR"/>
            </a:p>
          </p:txBody>
        </p:sp>
        <p:grpSp>
          <p:nvGrpSpPr>
            <p:cNvPr id="18446" name="Group 13"/>
            <p:cNvGrpSpPr>
              <a:grpSpLocks/>
            </p:cNvGrpSpPr>
            <p:nvPr/>
          </p:nvGrpSpPr>
          <p:grpSpPr bwMode="auto">
            <a:xfrm>
              <a:off x="3712" y="4640"/>
              <a:ext cx="9372" cy="1136"/>
              <a:chOff x="3712" y="4640"/>
              <a:chExt cx="9372" cy="1136"/>
            </a:xfrm>
          </p:grpSpPr>
          <p:cxnSp>
            <p:nvCxnSpPr>
              <p:cNvPr id="18449" name="AutoShape 14" descr="[DECORATIVE]"/>
              <p:cNvCxnSpPr>
                <a:cxnSpLocks noChangeShapeType="1"/>
              </p:cNvCxnSpPr>
              <p:nvPr/>
            </p:nvCxnSpPr>
            <p:spPr bwMode="auto">
              <a:xfrm>
                <a:off x="3712" y="5776"/>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0" name="AutoShape 15" descr="[DECORATIVE]"/>
              <p:cNvCxnSpPr>
                <a:cxnSpLocks noChangeShapeType="1"/>
              </p:cNvCxnSpPr>
              <p:nvPr/>
            </p:nvCxnSpPr>
            <p:spPr bwMode="auto">
              <a:xfrm flipV="1">
                <a:off x="6268"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1" name="AutoShape 16" descr="[DECORATIVE]"/>
              <p:cNvCxnSpPr>
                <a:cxnSpLocks noChangeShapeType="1"/>
              </p:cNvCxnSpPr>
              <p:nvPr/>
            </p:nvCxnSpPr>
            <p:spPr bwMode="auto">
              <a:xfrm flipH="1" flipV="1">
                <a:off x="6268"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2" name="AutoShape 17" descr="[DECORATIVE]"/>
              <p:cNvCxnSpPr>
                <a:cxnSpLocks noChangeShapeType="1"/>
              </p:cNvCxnSpPr>
              <p:nvPr/>
            </p:nvCxnSpPr>
            <p:spPr bwMode="auto">
              <a:xfrm flipH="1">
                <a:off x="10528"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3" name="AutoShape 18" descr="[DECORATIVE]"/>
              <p:cNvCxnSpPr>
                <a:cxnSpLocks noChangeShapeType="1"/>
              </p:cNvCxnSpPr>
              <p:nvPr/>
            </p:nvCxnSpPr>
            <p:spPr bwMode="auto">
              <a:xfrm flipH="1">
                <a:off x="10528" y="5776"/>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4" name="AutoShape 19" descr="[DECORATIVE]"/>
              <p:cNvCxnSpPr>
                <a:cxnSpLocks noChangeShapeType="1"/>
              </p:cNvCxnSpPr>
              <p:nvPr/>
            </p:nvCxnSpPr>
            <p:spPr bwMode="auto">
              <a:xfrm flipV="1">
                <a:off x="9960"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5" name="AutoShape 20" descr="[DECORATIVE]"/>
              <p:cNvCxnSpPr>
                <a:cxnSpLocks noChangeShapeType="1"/>
              </p:cNvCxnSpPr>
              <p:nvPr/>
            </p:nvCxnSpPr>
            <p:spPr bwMode="auto">
              <a:xfrm flipH="1" flipV="1">
                <a:off x="9960"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6" name="AutoShape 21" descr="[DECORATIVE]"/>
              <p:cNvCxnSpPr>
                <a:cxnSpLocks noChangeShapeType="1"/>
              </p:cNvCxnSpPr>
              <p:nvPr/>
            </p:nvCxnSpPr>
            <p:spPr bwMode="auto">
              <a:xfrm>
                <a:off x="6836" y="5208"/>
                <a:ext cx="3124"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8457" name="AutoShape 22" descr="[DECORATIVE]"/>
              <p:cNvCxnSpPr>
                <a:cxnSpLocks noChangeShapeType="1"/>
              </p:cNvCxnSpPr>
              <p:nvPr/>
            </p:nvCxnSpPr>
            <p:spPr bwMode="auto">
              <a:xfrm flipH="1">
                <a:off x="3712"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18447" name="AutoShape 23" descr="[DECORATIVE]"/>
            <p:cNvCxnSpPr>
              <a:cxnSpLocks noChangeShapeType="1"/>
            </p:cNvCxnSpPr>
            <p:nvPr/>
          </p:nvCxnSpPr>
          <p:spPr bwMode="auto">
            <a:xfrm flipH="1">
              <a:off x="11948" y="3220"/>
              <a:ext cx="1136" cy="1420"/>
            </a:xfrm>
            <a:prstGeom prst="straightConnector1">
              <a:avLst/>
            </a:prstGeom>
            <a:noFill/>
            <a:ln w="19050">
              <a:solidFill>
                <a:srgbClr val="000000"/>
              </a:solidFill>
              <a:prstDash val="lgDash"/>
              <a:round/>
              <a:headEnd/>
              <a:tailEnd type="arrow" w="med" len="med"/>
            </a:ln>
            <a:extLst>
              <a:ext uri="{909E8E84-426E-40DD-AFC4-6F175D3DCCD1}">
                <a14:hiddenFill xmlns:a14="http://schemas.microsoft.com/office/drawing/2010/main">
                  <a:noFill/>
                </a14:hiddenFill>
              </a:ext>
            </a:extLst>
          </p:spPr>
        </p:cxnSp>
        <p:cxnSp>
          <p:nvCxnSpPr>
            <p:cNvPr id="18448" name="AutoShape 24" descr="[DECORATIVE]"/>
            <p:cNvCxnSpPr>
              <a:cxnSpLocks noChangeShapeType="1"/>
            </p:cNvCxnSpPr>
            <p:nvPr/>
          </p:nvCxnSpPr>
          <p:spPr bwMode="auto">
            <a:xfrm flipH="1">
              <a:off x="6268" y="3220"/>
              <a:ext cx="5680" cy="1420"/>
            </a:xfrm>
            <a:prstGeom prst="straightConnector1">
              <a:avLst/>
            </a:prstGeom>
            <a:noFill/>
            <a:ln w="19050">
              <a:solidFill>
                <a:srgbClr val="000000"/>
              </a:solidFill>
              <a:prstDash val="lgDash"/>
              <a:round/>
              <a:headEnd/>
              <a:tailEnd type="arrow"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86131198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l-GR" altLang="el-GR" smtClean="0"/>
              <a:t>Προσθήκη μονωτή Πύλης</a:t>
            </a:r>
          </a:p>
        </p:txBody>
      </p:sp>
      <p:grpSp>
        <p:nvGrpSpPr>
          <p:cNvPr id="19459" name="Group 2" descr="Υπόστρωμα (p-sub) με λεπτό μονωτή"/>
          <p:cNvGrpSpPr>
            <a:grpSpLocks/>
          </p:cNvGrpSpPr>
          <p:nvPr/>
        </p:nvGrpSpPr>
        <p:grpSpPr bwMode="auto">
          <a:xfrm>
            <a:off x="1500188" y="1643063"/>
            <a:ext cx="6751637" cy="4162425"/>
            <a:chOff x="3996" y="1800"/>
            <a:chExt cx="10632" cy="6554"/>
          </a:xfrm>
        </p:grpSpPr>
        <p:grpSp>
          <p:nvGrpSpPr>
            <p:cNvPr id="19460" name="Group 3"/>
            <p:cNvGrpSpPr>
              <a:grpSpLocks/>
            </p:cNvGrpSpPr>
            <p:nvPr/>
          </p:nvGrpSpPr>
          <p:grpSpPr bwMode="auto">
            <a:xfrm>
              <a:off x="4005" y="4764"/>
              <a:ext cx="9348" cy="1136"/>
              <a:chOff x="4005" y="4764"/>
              <a:chExt cx="9348" cy="1136"/>
            </a:xfrm>
          </p:grpSpPr>
          <p:sp>
            <p:nvSpPr>
              <p:cNvPr id="19490" name="Rectangle 4" descr="Υπόστρωμα (p-sub) με λεπτό μονωτή"/>
              <p:cNvSpPr>
                <a:spLocks noChangeArrowheads="1"/>
              </p:cNvSpPr>
              <p:nvPr/>
            </p:nvSpPr>
            <p:spPr bwMode="auto">
              <a:xfrm>
                <a:off x="10788" y="4764"/>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91" name="Rectangle 5" descr="[DECORATIVE]"/>
              <p:cNvSpPr>
                <a:spLocks noChangeArrowheads="1"/>
              </p:cNvSpPr>
              <p:nvPr/>
            </p:nvSpPr>
            <p:spPr bwMode="auto">
              <a:xfrm>
                <a:off x="4005" y="4764"/>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92" name="Rectangle 6" descr="[DECORATIVE]"/>
              <p:cNvSpPr>
                <a:spLocks noChangeArrowheads="1"/>
              </p:cNvSpPr>
              <p:nvPr/>
            </p:nvSpPr>
            <p:spPr bwMode="auto">
              <a:xfrm>
                <a:off x="7026" y="5334"/>
                <a:ext cx="3363"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93" name="AutoShape 7" descr="[DECORATIVE]"/>
              <p:cNvSpPr>
                <a:spLocks noChangeArrowheads="1"/>
              </p:cNvSpPr>
              <p:nvPr/>
            </p:nvSpPr>
            <p:spPr bwMode="auto">
              <a:xfrm rot="16200000" flipH="1">
                <a:off x="9934" y="5048"/>
                <a:ext cx="1136" cy="568"/>
              </a:xfrm>
              <a:prstGeom prst="triangle">
                <a:avLst>
                  <a:gd name="adj" fmla="val 50000"/>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94" name="AutoShape 8" descr="[DECORATIVE]"/>
              <p:cNvSpPr>
                <a:spLocks noChangeArrowheads="1"/>
              </p:cNvSpPr>
              <p:nvPr/>
            </p:nvSpPr>
            <p:spPr bwMode="auto">
              <a:xfrm rot="5400000">
                <a:off x="6286" y="5048"/>
                <a:ext cx="1136" cy="56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sp>
          <p:nvSpPr>
            <p:cNvPr id="19461" name="Rectangle 9" descr="[DECORATIVE]"/>
            <p:cNvSpPr>
              <a:spLocks noChangeArrowheads="1"/>
            </p:cNvSpPr>
            <p:nvPr/>
          </p:nvSpPr>
          <p:spPr bwMode="auto">
            <a:xfrm>
              <a:off x="3996" y="5492"/>
              <a:ext cx="9372" cy="28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62" name="Rectangle 10" descr="[DECORATIVE]"/>
            <p:cNvSpPr>
              <a:spLocks noChangeArrowheads="1"/>
            </p:cNvSpPr>
            <p:nvPr/>
          </p:nvSpPr>
          <p:spPr bwMode="auto">
            <a:xfrm>
              <a:off x="10812" y="4924"/>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63" name="AutoShape 11" descr="[DECORATIVE]"/>
            <p:cNvSpPr>
              <a:spLocks noChangeArrowheads="1"/>
            </p:cNvSpPr>
            <p:nvPr/>
          </p:nvSpPr>
          <p:spPr bwMode="auto">
            <a:xfrm rot="16200000" flipH="1">
              <a:off x="9960" y="5208"/>
              <a:ext cx="1136" cy="568"/>
            </a:xfrm>
            <a:prstGeom prst="triangle">
              <a:avLst>
                <a:gd name="adj" fmla="val 50000"/>
              </a:avLst>
            </a:prstGeom>
            <a:solidFill>
              <a:srgbClr val="5A5A5A"/>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64" name="AutoShape 12" descr="[DECORATIVE]"/>
            <p:cNvSpPr>
              <a:spLocks noChangeArrowheads="1"/>
            </p:cNvSpPr>
            <p:nvPr/>
          </p:nvSpPr>
          <p:spPr bwMode="auto">
            <a:xfrm rot="5400000">
              <a:off x="6268" y="5208"/>
              <a:ext cx="1136" cy="568"/>
            </a:xfrm>
            <a:prstGeom prst="triangle">
              <a:avLst>
                <a:gd name="adj" fmla="val 50000"/>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19465" name="Rectangle 13" descr="[DECORATIVE]"/>
            <p:cNvSpPr>
              <a:spLocks noChangeArrowheads="1"/>
            </p:cNvSpPr>
            <p:nvPr/>
          </p:nvSpPr>
          <p:spPr bwMode="auto">
            <a:xfrm>
              <a:off x="4005" y="4935"/>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19466" name="AutoShape 14" descr="[DECORATIVE]"/>
            <p:cNvCxnSpPr>
              <a:cxnSpLocks noChangeShapeType="1"/>
            </p:cNvCxnSpPr>
            <p:nvPr/>
          </p:nvCxnSpPr>
          <p:spPr bwMode="auto">
            <a:xfrm>
              <a:off x="3996" y="4924"/>
              <a:ext cx="9" cy="3430"/>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19467" name="AutoShape 15" descr="[DECORATIVE]"/>
            <p:cNvCxnSpPr>
              <a:cxnSpLocks noChangeShapeType="1"/>
            </p:cNvCxnSpPr>
            <p:nvPr/>
          </p:nvCxnSpPr>
          <p:spPr bwMode="auto">
            <a:xfrm flipV="1">
              <a:off x="4004" y="8332"/>
              <a:ext cx="9364" cy="22"/>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19468" name="AutoShape 16" descr="[DECORATIVE]"/>
            <p:cNvCxnSpPr>
              <a:cxnSpLocks noChangeShapeType="1"/>
            </p:cNvCxnSpPr>
            <p:nvPr/>
          </p:nvCxnSpPr>
          <p:spPr bwMode="auto">
            <a:xfrm>
              <a:off x="13368" y="4924"/>
              <a:ext cx="0" cy="3408"/>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sp>
          <p:nvSpPr>
            <p:cNvPr id="19469" name="Text Box 17" descr="[DECORATIVE]"/>
            <p:cNvSpPr txBox="1">
              <a:spLocks noChangeArrowheads="1"/>
            </p:cNvSpPr>
            <p:nvPr>
              <p:custDataLst>
                <p:tags r:id="rId2"/>
              </p:custDataLst>
            </p:nvPr>
          </p:nvSpPr>
          <p:spPr bwMode="auto">
            <a:xfrm>
              <a:off x="7538" y="6986"/>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p-sub</a:t>
              </a:r>
              <a:endParaRPr lang="el-GR" altLang="el-GR" dirty="0"/>
            </a:p>
          </p:txBody>
        </p:sp>
        <p:sp>
          <p:nvSpPr>
            <p:cNvPr id="19470" name="Text Box 18" descr="[DECORATIVE]"/>
            <p:cNvSpPr txBox="1">
              <a:spLocks noChangeArrowheads="1"/>
            </p:cNvSpPr>
            <p:nvPr/>
          </p:nvSpPr>
          <p:spPr bwMode="auto">
            <a:xfrm>
              <a:off x="9477" y="1800"/>
              <a:ext cx="5151"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3600">
                  <a:latin typeface="Calibri" panose="020F0502020204030204" pitchFamily="34" charset="0"/>
                </a:rPr>
                <a:t>Λεπτός μονωτής</a:t>
              </a:r>
              <a:endParaRPr lang="el-GR" altLang="el-GR"/>
            </a:p>
          </p:txBody>
        </p:sp>
        <p:grpSp>
          <p:nvGrpSpPr>
            <p:cNvPr id="19471" name="Group 19"/>
            <p:cNvGrpSpPr>
              <a:grpSpLocks/>
            </p:cNvGrpSpPr>
            <p:nvPr/>
          </p:nvGrpSpPr>
          <p:grpSpPr bwMode="auto">
            <a:xfrm>
              <a:off x="4005" y="4935"/>
              <a:ext cx="9372" cy="1136"/>
              <a:chOff x="3712" y="4640"/>
              <a:chExt cx="9372" cy="1136"/>
            </a:xfrm>
          </p:grpSpPr>
          <p:cxnSp>
            <p:nvCxnSpPr>
              <p:cNvPr id="19481" name="AutoShape 20" descr="[DECORATIVE]"/>
              <p:cNvCxnSpPr>
                <a:cxnSpLocks noChangeShapeType="1"/>
              </p:cNvCxnSpPr>
              <p:nvPr/>
            </p:nvCxnSpPr>
            <p:spPr bwMode="auto">
              <a:xfrm>
                <a:off x="3712" y="5776"/>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2" name="AutoShape 21" descr="[DECORATIVE]"/>
              <p:cNvCxnSpPr>
                <a:cxnSpLocks noChangeShapeType="1"/>
              </p:cNvCxnSpPr>
              <p:nvPr/>
            </p:nvCxnSpPr>
            <p:spPr bwMode="auto">
              <a:xfrm flipV="1">
                <a:off x="6268"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3" name="AutoShape 22" descr="[DECORATIVE]"/>
              <p:cNvCxnSpPr>
                <a:cxnSpLocks noChangeShapeType="1"/>
              </p:cNvCxnSpPr>
              <p:nvPr/>
            </p:nvCxnSpPr>
            <p:spPr bwMode="auto">
              <a:xfrm flipH="1" flipV="1">
                <a:off x="6268"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4" name="AutoShape 23" descr="[DECORATIVE]"/>
              <p:cNvCxnSpPr>
                <a:cxnSpLocks noChangeShapeType="1"/>
              </p:cNvCxnSpPr>
              <p:nvPr/>
            </p:nvCxnSpPr>
            <p:spPr bwMode="auto">
              <a:xfrm flipH="1">
                <a:off x="10528"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5" name="AutoShape 24" descr="[DECORATIVE]"/>
              <p:cNvCxnSpPr>
                <a:cxnSpLocks noChangeShapeType="1"/>
              </p:cNvCxnSpPr>
              <p:nvPr/>
            </p:nvCxnSpPr>
            <p:spPr bwMode="auto">
              <a:xfrm flipH="1">
                <a:off x="10528" y="5776"/>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6" name="AutoShape 25" descr="[DECORATIVE]"/>
              <p:cNvCxnSpPr>
                <a:cxnSpLocks noChangeShapeType="1"/>
              </p:cNvCxnSpPr>
              <p:nvPr/>
            </p:nvCxnSpPr>
            <p:spPr bwMode="auto">
              <a:xfrm flipV="1">
                <a:off x="9960"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7" name="AutoShape 26" descr="[DECORATIVE]"/>
              <p:cNvCxnSpPr>
                <a:cxnSpLocks noChangeShapeType="1"/>
              </p:cNvCxnSpPr>
              <p:nvPr/>
            </p:nvCxnSpPr>
            <p:spPr bwMode="auto">
              <a:xfrm flipH="1" flipV="1">
                <a:off x="9960"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8" name="AutoShape 27" descr="[DECORATIVE]"/>
              <p:cNvCxnSpPr>
                <a:cxnSpLocks noChangeShapeType="1"/>
              </p:cNvCxnSpPr>
              <p:nvPr/>
            </p:nvCxnSpPr>
            <p:spPr bwMode="auto">
              <a:xfrm>
                <a:off x="6836" y="5208"/>
                <a:ext cx="3124"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9" name="AutoShape 28" descr="[DECORATIVE]"/>
              <p:cNvCxnSpPr>
                <a:cxnSpLocks noChangeShapeType="1"/>
              </p:cNvCxnSpPr>
              <p:nvPr/>
            </p:nvCxnSpPr>
            <p:spPr bwMode="auto">
              <a:xfrm flipH="1">
                <a:off x="3712"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19472" name="AutoShape 29" descr="[DECORATIVE]"/>
            <p:cNvCxnSpPr>
              <a:cxnSpLocks noChangeShapeType="1"/>
            </p:cNvCxnSpPr>
            <p:nvPr/>
          </p:nvCxnSpPr>
          <p:spPr bwMode="auto">
            <a:xfrm>
              <a:off x="11814" y="2712"/>
              <a:ext cx="399" cy="2052"/>
            </a:xfrm>
            <a:prstGeom prst="straightConnector1">
              <a:avLst/>
            </a:prstGeom>
            <a:noFill/>
            <a:ln w="19050">
              <a:solidFill>
                <a:srgbClr val="000000"/>
              </a:solidFill>
              <a:prstDash val="lgDash"/>
              <a:round/>
              <a:headEnd/>
              <a:tailEnd type="arrow" w="med" len="med"/>
            </a:ln>
            <a:extLst>
              <a:ext uri="{909E8E84-426E-40DD-AFC4-6F175D3DCCD1}">
                <a14:hiddenFill xmlns:a14="http://schemas.microsoft.com/office/drawing/2010/main">
                  <a:noFill/>
                </a14:hiddenFill>
              </a:ext>
            </a:extLst>
          </p:spPr>
        </p:cxnSp>
        <p:grpSp>
          <p:nvGrpSpPr>
            <p:cNvPr id="19473" name="Group 30"/>
            <p:cNvGrpSpPr>
              <a:grpSpLocks/>
            </p:cNvGrpSpPr>
            <p:nvPr/>
          </p:nvGrpSpPr>
          <p:grpSpPr bwMode="auto">
            <a:xfrm>
              <a:off x="4005" y="4764"/>
              <a:ext cx="9348" cy="570"/>
              <a:chOff x="4005" y="4764"/>
              <a:chExt cx="9348" cy="570"/>
            </a:xfrm>
          </p:grpSpPr>
          <p:cxnSp>
            <p:nvCxnSpPr>
              <p:cNvPr id="19474" name="AutoShape 31" descr="[DECORATIVE]"/>
              <p:cNvCxnSpPr>
                <a:cxnSpLocks noChangeShapeType="1"/>
              </p:cNvCxnSpPr>
              <p:nvPr/>
            </p:nvCxnSpPr>
            <p:spPr bwMode="auto">
              <a:xfrm>
                <a:off x="4005" y="4764"/>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75" name="AutoShape 32" descr="[DECORATIVE]"/>
              <p:cNvCxnSpPr>
                <a:cxnSpLocks noChangeShapeType="1"/>
              </p:cNvCxnSpPr>
              <p:nvPr/>
            </p:nvCxnSpPr>
            <p:spPr bwMode="auto">
              <a:xfrm>
                <a:off x="4005" y="476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76" name="AutoShape 33" descr="[DECORATIVE]"/>
              <p:cNvCxnSpPr>
                <a:cxnSpLocks noChangeShapeType="1"/>
              </p:cNvCxnSpPr>
              <p:nvPr/>
            </p:nvCxnSpPr>
            <p:spPr bwMode="auto">
              <a:xfrm>
                <a:off x="6570" y="4764"/>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77" name="AutoShape 34" descr="[DECORATIVE]"/>
              <p:cNvCxnSpPr>
                <a:cxnSpLocks noChangeShapeType="1"/>
              </p:cNvCxnSpPr>
              <p:nvPr/>
            </p:nvCxnSpPr>
            <p:spPr bwMode="auto">
              <a:xfrm>
                <a:off x="7140" y="5334"/>
                <a:ext cx="307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78" name="AutoShape 35" descr="[DECORATIVE]"/>
              <p:cNvCxnSpPr>
                <a:cxnSpLocks noChangeShapeType="1"/>
              </p:cNvCxnSpPr>
              <p:nvPr/>
            </p:nvCxnSpPr>
            <p:spPr bwMode="auto">
              <a:xfrm flipV="1">
                <a:off x="10218" y="4764"/>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79" name="AutoShape 36" descr="[DECORATIVE]"/>
              <p:cNvCxnSpPr>
                <a:cxnSpLocks noChangeShapeType="1"/>
              </p:cNvCxnSpPr>
              <p:nvPr/>
            </p:nvCxnSpPr>
            <p:spPr bwMode="auto">
              <a:xfrm>
                <a:off x="10788" y="4764"/>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19480" name="AutoShape 37" descr="[DECORATIVE]"/>
              <p:cNvCxnSpPr>
                <a:cxnSpLocks noChangeShapeType="1"/>
              </p:cNvCxnSpPr>
              <p:nvPr/>
            </p:nvCxnSpPr>
            <p:spPr bwMode="auto">
              <a:xfrm>
                <a:off x="13353" y="476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spTree>
    <p:custDataLst>
      <p:tags r:id="rId1"/>
    </p:custDataLst>
    <p:extLst>
      <p:ext uri="{BB962C8B-B14F-4D97-AF65-F5344CB8AC3E}">
        <p14:creationId xmlns:p14="http://schemas.microsoft.com/office/powerpoint/2010/main" val="91847264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l-GR" altLang="el-GR" smtClean="0"/>
              <a:t>Προσθήκη Πύλης</a:t>
            </a:r>
          </a:p>
        </p:txBody>
      </p:sp>
      <p:grpSp>
        <p:nvGrpSpPr>
          <p:cNvPr id="20483" name="Group 2" descr="Υπόστρωμα (p-sub) με μονωτή και πύλη (poly )"/>
          <p:cNvGrpSpPr>
            <a:grpSpLocks/>
          </p:cNvGrpSpPr>
          <p:nvPr/>
        </p:nvGrpSpPr>
        <p:grpSpPr bwMode="auto">
          <a:xfrm>
            <a:off x="1571625" y="1714500"/>
            <a:ext cx="6775450" cy="4160838"/>
            <a:chOff x="4280" y="2085"/>
            <a:chExt cx="10669" cy="6553"/>
          </a:xfrm>
        </p:grpSpPr>
        <p:sp>
          <p:nvSpPr>
            <p:cNvPr id="20484" name="Rectangle 3" descr="Υπόστρωμα (p-sub) με μονωτή και πύλη (poly )"/>
            <p:cNvSpPr>
              <a:spLocks noChangeArrowheads="1"/>
            </p:cNvSpPr>
            <p:nvPr/>
          </p:nvSpPr>
          <p:spPr bwMode="auto">
            <a:xfrm>
              <a:off x="8337" y="4764"/>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nvGrpSpPr>
            <p:cNvPr id="20485" name="Group 4"/>
            <p:cNvGrpSpPr>
              <a:grpSpLocks/>
            </p:cNvGrpSpPr>
            <p:nvPr/>
          </p:nvGrpSpPr>
          <p:grpSpPr bwMode="auto">
            <a:xfrm>
              <a:off x="4289" y="5048"/>
              <a:ext cx="9348" cy="1136"/>
              <a:chOff x="4005" y="4764"/>
              <a:chExt cx="9348" cy="1136"/>
            </a:xfrm>
          </p:grpSpPr>
          <p:sp>
            <p:nvSpPr>
              <p:cNvPr id="20515" name="Rectangle 5" descr="[DECORATIVE]"/>
              <p:cNvSpPr>
                <a:spLocks noChangeArrowheads="1"/>
              </p:cNvSpPr>
              <p:nvPr/>
            </p:nvSpPr>
            <p:spPr bwMode="auto">
              <a:xfrm>
                <a:off x="10788" y="4764"/>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16" name="Rectangle 6" descr="[DECORATIVE]"/>
              <p:cNvSpPr>
                <a:spLocks noChangeArrowheads="1"/>
              </p:cNvSpPr>
              <p:nvPr/>
            </p:nvSpPr>
            <p:spPr bwMode="auto">
              <a:xfrm>
                <a:off x="4005" y="4764"/>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17" name="Rectangle 7" descr="[DECORATIVE]"/>
              <p:cNvSpPr>
                <a:spLocks noChangeArrowheads="1"/>
              </p:cNvSpPr>
              <p:nvPr/>
            </p:nvSpPr>
            <p:spPr bwMode="auto">
              <a:xfrm>
                <a:off x="7026" y="5334"/>
                <a:ext cx="3363"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18" name="AutoShape 8" descr="[DECORATIVE]"/>
              <p:cNvSpPr>
                <a:spLocks noChangeArrowheads="1"/>
              </p:cNvSpPr>
              <p:nvPr/>
            </p:nvSpPr>
            <p:spPr bwMode="auto">
              <a:xfrm rot="16200000" flipH="1">
                <a:off x="9934" y="5048"/>
                <a:ext cx="1136" cy="568"/>
              </a:xfrm>
              <a:prstGeom prst="triangle">
                <a:avLst>
                  <a:gd name="adj" fmla="val 50000"/>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519" name="AutoShape 9" descr="[DECORATIVE]"/>
              <p:cNvSpPr>
                <a:spLocks noChangeArrowheads="1"/>
              </p:cNvSpPr>
              <p:nvPr/>
            </p:nvSpPr>
            <p:spPr bwMode="auto">
              <a:xfrm rot="5400000">
                <a:off x="6286" y="5048"/>
                <a:ext cx="1136" cy="56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grpSp>
        <p:sp>
          <p:nvSpPr>
            <p:cNvPr id="20486" name="Rectangle 10" descr="[DECORATIVE]"/>
            <p:cNvSpPr>
              <a:spLocks noChangeArrowheads="1"/>
            </p:cNvSpPr>
            <p:nvPr/>
          </p:nvSpPr>
          <p:spPr bwMode="auto">
            <a:xfrm>
              <a:off x="4280" y="5776"/>
              <a:ext cx="9372" cy="28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487" name="Rectangle 11" descr="[DECORATIVE]"/>
            <p:cNvSpPr>
              <a:spLocks noChangeArrowheads="1"/>
            </p:cNvSpPr>
            <p:nvPr/>
          </p:nvSpPr>
          <p:spPr bwMode="auto">
            <a:xfrm>
              <a:off x="11096" y="5208"/>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488" name="AutoShape 12" descr="[DECORATIVE]"/>
            <p:cNvSpPr>
              <a:spLocks noChangeArrowheads="1"/>
            </p:cNvSpPr>
            <p:nvPr/>
          </p:nvSpPr>
          <p:spPr bwMode="auto">
            <a:xfrm rot="16200000" flipH="1">
              <a:off x="10244" y="5492"/>
              <a:ext cx="1136" cy="568"/>
            </a:xfrm>
            <a:prstGeom prst="triangle">
              <a:avLst>
                <a:gd name="adj" fmla="val 50000"/>
              </a:avLst>
            </a:prstGeom>
            <a:solidFill>
              <a:srgbClr val="5A5A5A"/>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489" name="AutoShape 13" descr="[DECORATIVE]"/>
            <p:cNvSpPr>
              <a:spLocks noChangeArrowheads="1"/>
            </p:cNvSpPr>
            <p:nvPr/>
          </p:nvSpPr>
          <p:spPr bwMode="auto">
            <a:xfrm rot="5400000">
              <a:off x="6552" y="5492"/>
              <a:ext cx="1136" cy="568"/>
            </a:xfrm>
            <a:prstGeom prst="triangle">
              <a:avLst>
                <a:gd name="adj" fmla="val 50000"/>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0490" name="Rectangle 14" descr="[DECORATIVE]"/>
            <p:cNvSpPr>
              <a:spLocks noChangeArrowheads="1"/>
            </p:cNvSpPr>
            <p:nvPr/>
          </p:nvSpPr>
          <p:spPr bwMode="auto">
            <a:xfrm>
              <a:off x="4289" y="5219"/>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0491" name="AutoShape 15" descr="[DECORATIVE]"/>
            <p:cNvCxnSpPr>
              <a:cxnSpLocks noChangeShapeType="1"/>
            </p:cNvCxnSpPr>
            <p:nvPr/>
          </p:nvCxnSpPr>
          <p:spPr bwMode="auto">
            <a:xfrm>
              <a:off x="4280" y="5208"/>
              <a:ext cx="9" cy="3430"/>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20492" name="AutoShape 16" descr="[DECORATIVE]"/>
            <p:cNvCxnSpPr>
              <a:cxnSpLocks noChangeShapeType="1"/>
            </p:cNvCxnSpPr>
            <p:nvPr/>
          </p:nvCxnSpPr>
          <p:spPr bwMode="auto">
            <a:xfrm flipV="1">
              <a:off x="4288" y="8616"/>
              <a:ext cx="9364" cy="22"/>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20493" name="AutoShape 17" descr="[DECORATIVE]"/>
            <p:cNvCxnSpPr>
              <a:cxnSpLocks noChangeShapeType="1"/>
            </p:cNvCxnSpPr>
            <p:nvPr/>
          </p:nvCxnSpPr>
          <p:spPr bwMode="auto">
            <a:xfrm>
              <a:off x="13652" y="5208"/>
              <a:ext cx="0" cy="3408"/>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sp>
          <p:nvSpPr>
            <p:cNvPr id="20494" name="Text Box 18" descr="[DECORATIVE]"/>
            <p:cNvSpPr txBox="1">
              <a:spLocks noChangeArrowheads="1"/>
            </p:cNvSpPr>
            <p:nvPr>
              <p:custDataLst>
                <p:tags r:id="rId2"/>
              </p:custDataLst>
            </p:nvPr>
          </p:nvSpPr>
          <p:spPr bwMode="auto">
            <a:xfrm>
              <a:off x="7822" y="7270"/>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p-sub</a:t>
              </a:r>
              <a:endParaRPr lang="el-GR" altLang="el-GR" dirty="0"/>
            </a:p>
          </p:txBody>
        </p:sp>
        <p:sp>
          <p:nvSpPr>
            <p:cNvPr id="20495" name="Text Box 19" descr="[DECORATIVE]"/>
            <p:cNvSpPr txBox="1">
              <a:spLocks noChangeArrowheads="1"/>
            </p:cNvSpPr>
            <p:nvPr>
              <p:custDataLst>
                <p:tags r:id="rId3"/>
              </p:custDataLst>
            </p:nvPr>
          </p:nvSpPr>
          <p:spPr bwMode="auto">
            <a:xfrm>
              <a:off x="9078" y="2085"/>
              <a:ext cx="5871"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Poly (polysilicon)</a:t>
              </a:r>
              <a:endParaRPr lang="el-GR" altLang="el-GR" dirty="0"/>
            </a:p>
          </p:txBody>
        </p:sp>
        <p:grpSp>
          <p:nvGrpSpPr>
            <p:cNvPr id="20496" name="Group 20"/>
            <p:cNvGrpSpPr>
              <a:grpSpLocks/>
            </p:cNvGrpSpPr>
            <p:nvPr/>
          </p:nvGrpSpPr>
          <p:grpSpPr bwMode="auto">
            <a:xfrm>
              <a:off x="4289" y="5219"/>
              <a:ext cx="9372" cy="1136"/>
              <a:chOff x="3712" y="4640"/>
              <a:chExt cx="9372" cy="1136"/>
            </a:xfrm>
          </p:grpSpPr>
          <p:cxnSp>
            <p:nvCxnSpPr>
              <p:cNvPr id="20506" name="AutoShape 21" descr="[DECORATIVE]"/>
              <p:cNvCxnSpPr>
                <a:cxnSpLocks noChangeShapeType="1"/>
              </p:cNvCxnSpPr>
              <p:nvPr/>
            </p:nvCxnSpPr>
            <p:spPr bwMode="auto">
              <a:xfrm>
                <a:off x="3712" y="5776"/>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7" name="AutoShape 22" descr="[DECORATIVE]"/>
              <p:cNvCxnSpPr>
                <a:cxnSpLocks noChangeShapeType="1"/>
              </p:cNvCxnSpPr>
              <p:nvPr/>
            </p:nvCxnSpPr>
            <p:spPr bwMode="auto">
              <a:xfrm flipV="1">
                <a:off x="6268"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8" name="AutoShape 23" descr="[DECORATIVE]"/>
              <p:cNvCxnSpPr>
                <a:cxnSpLocks noChangeShapeType="1"/>
              </p:cNvCxnSpPr>
              <p:nvPr/>
            </p:nvCxnSpPr>
            <p:spPr bwMode="auto">
              <a:xfrm flipH="1" flipV="1">
                <a:off x="6268"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9" name="AutoShape 24" descr="[DECORATIVE]"/>
              <p:cNvCxnSpPr>
                <a:cxnSpLocks noChangeShapeType="1"/>
              </p:cNvCxnSpPr>
              <p:nvPr/>
            </p:nvCxnSpPr>
            <p:spPr bwMode="auto">
              <a:xfrm flipH="1">
                <a:off x="10528"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10" name="AutoShape 25" descr="[DECORATIVE]"/>
              <p:cNvCxnSpPr>
                <a:cxnSpLocks noChangeShapeType="1"/>
              </p:cNvCxnSpPr>
              <p:nvPr/>
            </p:nvCxnSpPr>
            <p:spPr bwMode="auto">
              <a:xfrm flipH="1">
                <a:off x="10528" y="5776"/>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11" name="AutoShape 26" descr="[DECORATIVE]"/>
              <p:cNvCxnSpPr>
                <a:cxnSpLocks noChangeShapeType="1"/>
              </p:cNvCxnSpPr>
              <p:nvPr/>
            </p:nvCxnSpPr>
            <p:spPr bwMode="auto">
              <a:xfrm flipV="1">
                <a:off x="9960"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12" name="AutoShape 27" descr="[DECORATIVE]"/>
              <p:cNvCxnSpPr>
                <a:cxnSpLocks noChangeShapeType="1"/>
              </p:cNvCxnSpPr>
              <p:nvPr/>
            </p:nvCxnSpPr>
            <p:spPr bwMode="auto">
              <a:xfrm flipH="1" flipV="1">
                <a:off x="9960"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13" name="AutoShape 28" descr="[DECORATIVE]"/>
              <p:cNvCxnSpPr>
                <a:cxnSpLocks noChangeShapeType="1"/>
              </p:cNvCxnSpPr>
              <p:nvPr/>
            </p:nvCxnSpPr>
            <p:spPr bwMode="auto">
              <a:xfrm>
                <a:off x="6836" y="5208"/>
                <a:ext cx="3124"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14" name="AutoShape 29" descr="[DECORATIVE]"/>
              <p:cNvCxnSpPr>
                <a:cxnSpLocks noChangeShapeType="1"/>
              </p:cNvCxnSpPr>
              <p:nvPr/>
            </p:nvCxnSpPr>
            <p:spPr bwMode="auto">
              <a:xfrm flipH="1">
                <a:off x="3712"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0497" name="AutoShape 30" descr="[DECORATIVE]"/>
            <p:cNvCxnSpPr>
              <a:cxnSpLocks noChangeShapeType="1"/>
            </p:cNvCxnSpPr>
            <p:nvPr/>
          </p:nvCxnSpPr>
          <p:spPr bwMode="auto">
            <a:xfrm flipH="1">
              <a:off x="9477" y="3054"/>
              <a:ext cx="2280" cy="1767"/>
            </a:xfrm>
            <a:prstGeom prst="straightConnector1">
              <a:avLst/>
            </a:prstGeom>
            <a:noFill/>
            <a:ln w="19050">
              <a:solidFill>
                <a:srgbClr val="000000"/>
              </a:solidFill>
              <a:prstDash val="lgDash"/>
              <a:round/>
              <a:headEnd/>
              <a:tailEnd type="arrow" w="med" len="med"/>
            </a:ln>
            <a:extLst>
              <a:ext uri="{909E8E84-426E-40DD-AFC4-6F175D3DCCD1}">
                <a14:hiddenFill xmlns:a14="http://schemas.microsoft.com/office/drawing/2010/main">
                  <a:noFill/>
                </a14:hiddenFill>
              </a:ext>
            </a:extLst>
          </p:spPr>
        </p:cxnSp>
        <p:grpSp>
          <p:nvGrpSpPr>
            <p:cNvPr id="20498" name="Group 31"/>
            <p:cNvGrpSpPr>
              <a:grpSpLocks/>
            </p:cNvGrpSpPr>
            <p:nvPr/>
          </p:nvGrpSpPr>
          <p:grpSpPr bwMode="auto">
            <a:xfrm>
              <a:off x="4289" y="5048"/>
              <a:ext cx="9348" cy="570"/>
              <a:chOff x="4005" y="4764"/>
              <a:chExt cx="9348" cy="570"/>
            </a:xfrm>
          </p:grpSpPr>
          <p:cxnSp>
            <p:nvCxnSpPr>
              <p:cNvPr id="20499" name="AutoShape 32" descr="[DECORATIVE]"/>
              <p:cNvCxnSpPr>
                <a:cxnSpLocks noChangeShapeType="1"/>
              </p:cNvCxnSpPr>
              <p:nvPr/>
            </p:nvCxnSpPr>
            <p:spPr bwMode="auto">
              <a:xfrm>
                <a:off x="4005" y="4764"/>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0" name="AutoShape 33" descr="[DECORATIVE]"/>
              <p:cNvCxnSpPr>
                <a:cxnSpLocks noChangeShapeType="1"/>
              </p:cNvCxnSpPr>
              <p:nvPr/>
            </p:nvCxnSpPr>
            <p:spPr bwMode="auto">
              <a:xfrm>
                <a:off x="4005" y="476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1" name="AutoShape 34" descr="[DECORATIVE]"/>
              <p:cNvCxnSpPr>
                <a:cxnSpLocks noChangeShapeType="1"/>
              </p:cNvCxnSpPr>
              <p:nvPr/>
            </p:nvCxnSpPr>
            <p:spPr bwMode="auto">
              <a:xfrm>
                <a:off x="6570" y="4764"/>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2" name="AutoShape 35" descr="[DECORATIVE]"/>
              <p:cNvCxnSpPr>
                <a:cxnSpLocks noChangeShapeType="1"/>
              </p:cNvCxnSpPr>
              <p:nvPr/>
            </p:nvCxnSpPr>
            <p:spPr bwMode="auto">
              <a:xfrm>
                <a:off x="7140" y="5334"/>
                <a:ext cx="307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3" name="AutoShape 36" descr="[DECORATIVE]"/>
              <p:cNvCxnSpPr>
                <a:cxnSpLocks noChangeShapeType="1"/>
              </p:cNvCxnSpPr>
              <p:nvPr/>
            </p:nvCxnSpPr>
            <p:spPr bwMode="auto">
              <a:xfrm flipV="1">
                <a:off x="10218" y="4764"/>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4" name="AutoShape 37" descr="[DECORATIVE]"/>
              <p:cNvCxnSpPr>
                <a:cxnSpLocks noChangeShapeType="1"/>
              </p:cNvCxnSpPr>
              <p:nvPr/>
            </p:nvCxnSpPr>
            <p:spPr bwMode="auto">
              <a:xfrm>
                <a:off x="10788" y="4764"/>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0505" name="AutoShape 38" descr="[DECORATIVE]"/>
              <p:cNvCxnSpPr>
                <a:cxnSpLocks noChangeShapeType="1"/>
              </p:cNvCxnSpPr>
              <p:nvPr/>
            </p:nvCxnSpPr>
            <p:spPr bwMode="auto">
              <a:xfrm>
                <a:off x="13353" y="476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spTree>
    <p:custDataLst>
      <p:tags r:id="rId1"/>
    </p:custDataLst>
    <p:extLst>
      <p:ext uri="{BB962C8B-B14F-4D97-AF65-F5344CB8AC3E}">
        <p14:creationId xmlns:p14="http://schemas.microsoft.com/office/powerpoint/2010/main" val="156713061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l-GR" altLang="el-GR" smtClean="0"/>
              <a:t>Ενεργός Περιοχή</a:t>
            </a:r>
          </a:p>
        </p:txBody>
      </p:sp>
      <p:grpSp>
        <p:nvGrpSpPr>
          <p:cNvPr id="21507" name="Group 2" descr="Σχεδιο ενεργούς περιοχής"/>
          <p:cNvGrpSpPr>
            <a:grpSpLocks/>
          </p:cNvGrpSpPr>
          <p:nvPr/>
        </p:nvGrpSpPr>
        <p:grpSpPr bwMode="auto">
          <a:xfrm>
            <a:off x="1643063" y="1643063"/>
            <a:ext cx="5978525" cy="4521200"/>
            <a:chOff x="4564" y="1800"/>
            <a:chExt cx="9416" cy="7121"/>
          </a:xfrm>
        </p:grpSpPr>
        <p:sp>
          <p:nvSpPr>
            <p:cNvPr id="21508" name="Text Box 3" descr="Σχεδιο ενεργούς περιοχής"/>
            <p:cNvSpPr txBox="1">
              <a:spLocks noChangeArrowheads="1"/>
            </p:cNvSpPr>
            <p:nvPr/>
          </p:nvSpPr>
          <p:spPr bwMode="auto">
            <a:xfrm>
              <a:off x="5373" y="1800"/>
              <a:ext cx="8607"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3600">
                  <a:latin typeface="Calibri" panose="020F0502020204030204" pitchFamily="34" charset="0"/>
                </a:rPr>
                <a:t>Ενεργός Περιοχή (</a:t>
              </a:r>
              <a:r>
                <a:rPr lang="en-US" altLang="el-GR" sz="3600">
                  <a:latin typeface="Calibri" panose="020F0502020204030204" pitchFamily="34" charset="0"/>
                </a:rPr>
                <a:t>Active)</a:t>
              </a:r>
              <a:endParaRPr lang="el-GR" altLang="el-GR"/>
            </a:p>
          </p:txBody>
        </p:sp>
        <p:cxnSp>
          <p:nvCxnSpPr>
            <p:cNvPr id="21509" name="AutoShape 4" descr="[DECORATIVE]"/>
            <p:cNvCxnSpPr>
              <a:cxnSpLocks noChangeShapeType="1"/>
            </p:cNvCxnSpPr>
            <p:nvPr/>
          </p:nvCxnSpPr>
          <p:spPr bwMode="auto">
            <a:xfrm>
              <a:off x="8166" y="3054"/>
              <a:ext cx="0" cy="2850"/>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grpSp>
          <p:nvGrpSpPr>
            <p:cNvPr id="21510" name="Group 5"/>
            <p:cNvGrpSpPr>
              <a:grpSpLocks/>
            </p:cNvGrpSpPr>
            <p:nvPr/>
          </p:nvGrpSpPr>
          <p:grpSpPr bwMode="auto">
            <a:xfrm>
              <a:off x="4564" y="5049"/>
              <a:ext cx="9381" cy="3872"/>
              <a:chOff x="4564" y="5049"/>
              <a:chExt cx="9381" cy="3872"/>
            </a:xfrm>
          </p:grpSpPr>
          <p:grpSp>
            <p:nvGrpSpPr>
              <p:cNvPr id="21512" name="Group 6"/>
              <p:cNvGrpSpPr>
                <a:grpSpLocks/>
              </p:cNvGrpSpPr>
              <p:nvPr/>
            </p:nvGrpSpPr>
            <p:grpSpPr bwMode="auto">
              <a:xfrm>
                <a:off x="4573" y="5331"/>
                <a:ext cx="9348" cy="1136"/>
                <a:chOff x="4573" y="5331"/>
                <a:chExt cx="9348" cy="1136"/>
              </a:xfrm>
            </p:grpSpPr>
            <p:sp>
              <p:nvSpPr>
                <p:cNvPr id="21535" name="Rectangle 7" descr="[DECORATIVE]"/>
                <p:cNvSpPr>
                  <a:spLocks noChangeArrowheads="1"/>
                </p:cNvSpPr>
                <p:nvPr/>
              </p:nvSpPr>
              <p:spPr bwMode="auto">
                <a:xfrm>
                  <a:off x="8679" y="5904"/>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36" name="Rectangle 8" descr="[DECORATIVE]"/>
                <p:cNvSpPr>
                  <a:spLocks noChangeArrowheads="1"/>
                </p:cNvSpPr>
                <p:nvPr/>
              </p:nvSpPr>
              <p:spPr bwMode="auto">
                <a:xfrm>
                  <a:off x="11356" y="5331"/>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37" name="AutoShape 9" descr="[DECORATIVE]"/>
                <p:cNvSpPr>
                  <a:spLocks noChangeArrowheads="1"/>
                </p:cNvSpPr>
                <p:nvPr/>
              </p:nvSpPr>
              <p:spPr bwMode="auto">
                <a:xfrm rot="16200000" flipH="1">
                  <a:off x="10502" y="5615"/>
                  <a:ext cx="1136" cy="568"/>
                </a:xfrm>
                <a:prstGeom prst="triangle">
                  <a:avLst>
                    <a:gd name="adj" fmla="val 50000"/>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38" name="Rectangle 10" descr="[DECORATIVE]"/>
                <p:cNvSpPr>
                  <a:spLocks noChangeArrowheads="1"/>
                </p:cNvSpPr>
                <p:nvPr/>
              </p:nvSpPr>
              <p:spPr bwMode="auto">
                <a:xfrm>
                  <a:off x="10332" y="5904"/>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39" name="Rectangle 11" descr="[DECORATIVE]"/>
                <p:cNvSpPr>
                  <a:spLocks noChangeArrowheads="1"/>
                </p:cNvSpPr>
                <p:nvPr/>
              </p:nvSpPr>
              <p:spPr bwMode="auto">
                <a:xfrm>
                  <a:off x="6969" y="5904"/>
                  <a:ext cx="1197"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40" name="AutoShape 12" descr="[DECORATIVE]"/>
                <p:cNvSpPr>
                  <a:spLocks noChangeArrowheads="1"/>
                </p:cNvSpPr>
                <p:nvPr/>
              </p:nvSpPr>
              <p:spPr bwMode="auto">
                <a:xfrm rot="5400000">
                  <a:off x="6854" y="5615"/>
                  <a:ext cx="1136" cy="56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41" name="Rectangle 13" descr="[DECORATIVE]"/>
                <p:cNvSpPr>
                  <a:spLocks noChangeArrowheads="1"/>
                </p:cNvSpPr>
                <p:nvPr/>
              </p:nvSpPr>
              <p:spPr bwMode="auto">
                <a:xfrm>
                  <a:off x="4573" y="5331"/>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1542" name="AutoShape 14" descr="[DECORATIVE]"/>
                <p:cNvCxnSpPr>
                  <a:cxnSpLocks noChangeShapeType="1"/>
                </p:cNvCxnSpPr>
                <p:nvPr/>
              </p:nvCxnSpPr>
              <p:spPr bwMode="auto">
                <a:xfrm>
                  <a:off x="4573" y="5331"/>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3" name="AutoShape 15" descr="[DECORATIVE]"/>
                <p:cNvCxnSpPr>
                  <a:cxnSpLocks noChangeShapeType="1"/>
                </p:cNvCxnSpPr>
                <p:nvPr/>
              </p:nvCxnSpPr>
              <p:spPr bwMode="auto">
                <a:xfrm>
                  <a:off x="7138" y="5331"/>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4" name="AutoShape 16" descr="[DECORATIVE]"/>
                <p:cNvCxnSpPr>
                  <a:cxnSpLocks noChangeShapeType="1"/>
                </p:cNvCxnSpPr>
                <p:nvPr/>
              </p:nvCxnSpPr>
              <p:spPr bwMode="auto">
                <a:xfrm>
                  <a:off x="7710" y="590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5" name="AutoShape 17" descr="[DECORATIVE]"/>
                <p:cNvCxnSpPr>
                  <a:cxnSpLocks noChangeShapeType="1"/>
                </p:cNvCxnSpPr>
                <p:nvPr/>
              </p:nvCxnSpPr>
              <p:spPr bwMode="auto">
                <a:xfrm flipV="1">
                  <a:off x="10786" y="5331"/>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6" name="AutoShape 18" descr="[DECORATIVE]"/>
                <p:cNvCxnSpPr>
                  <a:cxnSpLocks noChangeShapeType="1"/>
                </p:cNvCxnSpPr>
                <p:nvPr/>
              </p:nvCxnSpPr>
              <p:spPr bwMode="auto">
                <a:xfrm>
                  <a:off x="11356" y="5331"/>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7" name="AutoShape 19" descr="[DECORATIVE]"/>
                <p:cNvCxnSpPr>
                  <a:cxnSpLocks noChangeShapeType="1"/>
                </p:cNvCxnSpPr>
                <p:nvPr/>
              </p:nvCxnSpPr>
              <p:spPr bwMode="auto">
                <a:xfrm>
                  <a:off x="10332" y="590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8" name="AutoShape 20" descr="[DECORATIVE]"/>
                <p:cNvCxnSpPr>
                  <a:cxnSpLocks noChangeShapeType="1"/>
                </p:cNvCxnSpPr>
                <p:nvPr/>
              </p:nvCxnSpPr>
              <p:spPr bwMode="auto">
                <a:xfrm>
                  <a:off x="8166" y="590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49" name="AutoShape 21" descr="[DECORATIVE]"/>
                <p:cNvCxnSpPr>
                  <a:cxnSpLocks noChangeShapeType="1"/>
                </p:cNvCxnSpPr>
                <p:nvPr/>
              </p:nvCxnSpPr>
              <p:spPr bwMode="auto">
                <a:xfrm flipV="1">
                  <a:off x="10332" y="5905"/>
                  <a:ext cx="1" cy="1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50" name="AutoShape 22" descr="[DECORATIVE]"/>
                <p:cNvCxnSpPr>
                  <a:cxnSpLocks noChangeShapeType="1"/>
                </p:cNvCxnSpPr>
                <p:nvPr/>
              </p:nvCxnSpPr>
              <p:spPr bwMode="auto">
                <a:xfrm flipV="1">
                  <a:off x="8679" y="5905"/>
                  <a:ext cx="1" cy="1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51" name="AutoShape 23" descr="[DECORATIVE]"/>
                <p:cNvCxnSpPr>
                  <a:cxnSpLocks noChangeShapeType="1"/>
                </p:cNvCxnSpPr>
                <p:nvPr/>
              </p:nvCxnSpPr>
              <p:spPr bwMode="auto">
                <a:xfrm>
                  <a:off x="9819" y="590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21513" name="Rectangle 24" descr="[DECORATIVE]"/>
              <p:cNvSpPr>
                <a:spLocks noChangeArrowheads="1"/>
              </p:cNvSpPr>
              <p:nvPr/>
            </p:nvSpPr>
            <p:spPr bwMode="auto">
              <a:xfrm>
                <a:off x="8679" y="5049"/>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14" name="Rectangle 25" descr="[DECORATIVE]"/>
              <p:cNvSpPr>
                <a:spLocks noChangeArrowheads="1"/>
              </p:cNvSpPr>
              <p:nvPr/>
            </p:nvSpPr>
            <p:spPr bwMode="auto">
              <a:xfrm>
                <a:off x="4564" y="6059"/>
                <a:ext cx="9372" cy="28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15" name="Rectangle 26" descr="[DECORATIVE]"/>
              <p:cNvSpPr>
                <a:spLocks noChangeArrowheads="1"/>
              </p:cNvSpPr>
              <p:nvPr/>
            </p:nvSpPr>
            <p:spPr bwMode="auto">
              <a:xfrm>
                <a:off x="11380" y="5491"/>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16" name="AutoShape 27" descr="[DECORATIVE]"/>
              <p:cNvSpPr>
                <a:spLocks noChangeArrowheads="1"/>
              </p:cNvSpPr>
              <p:nvPr/>
            </p:nvSpPr>
            <p:spPr bwMode="auto">
              <a:xfrm rot="16200000" flipH="1">
                <a:off x="10528" y="5775"/>
                <a:ext cx="1136" cy="568"/>
              </a:xfrm>
              <a:prstGeom prst="triangle">
                <a:avLst>
                  <a:gd name="adj" fmla="val 50000"/>
                </a:avLst>
              </a:prstGeom>
              <a:solidFill>
                <a:srgbClr val="5A5A5A"/>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17" name="AutoShape 28" descr="[DECORATIVE]"/>
              <p:cNvSpPr>
                <a:spLocks noChangeArrowheads="1"/>
              </p:cNvSpPr>
              <p:nvPr/>
            </p:nvSpPr>
            <p:spPr bwMode="auto">
              <a:xfrm rot="5400000">
                <a:off x="6836" y="5775"/>
                <a:ext cx="1136" cy="568"/>
              </a:xfrm>
              <a:prstGeom prst="triangle">
                <a:avLst>
                  <a:gd name="adj" fmla="val 50000"/>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1518" name="Rectangle 29" descr="[DECORATIVE]"/>
              <p:cNvSpPr>
                <a:spLocks noChangeArrowheads="1"/>
              </p:cNvSpPr>
              <p:nvPr/>
            </p:nvSpPr>
            <p:spPr bwMode="auto">
              <a:xfrm>
                <a:off x="4573" y="5502"/>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1519" name="AutoShape 30" descr="[DECORATIVE]"/>
              <p:cNvCxnSpPr>
                <a:cxnSpLocks noChangeShapeType="1"/>
              </p:cNvCxnSpPr>
              <p:nvPr/>
            </p:nvCxnSpPr>
            <p:spPr bwMode="auto">
              <a:xfrm>
                <a:off x="4564" y="5491"/>
                <a:ext cx="9" cy="3430"/>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21520" name="AutoShape 31" descr="[DECORATIVE]"/>
              <p:cNvCxnSpPr>
                <a:cxnSpLocks noChangeShapeType="1"/>
              </p:cNvCxnSpPr>
              <p:nvPr/>
            </p:nvCxnSpPr>
            <p:spPr bwMode="auto">
              <a:xfrm flipV="1">
                <a:off x="4572" y="8899"/>
                <a:ext cx="9364" cy="22"/>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21521" name="AutoShape 32" descr="[DECORATIVE]"/>
              <p:cNvCxnSpPr>
                <a:cxnSpLocks noChangeShapeType="1"/>
              </p:cNvCxnSpPr>
              <p:nvPr/>
            </p:nvCxnSpPr>
            <p:spPr bwMode="auto">
              <a:xfrm>
                <a:off x="13936" y="5491"/>
                <a:ext cx="0" cy="3408"/>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sp>
            <p:nvSpPr>
              <p:cNvPr id="21522" name="Text Box 33" descr="[DECORATIVE]"/>
              <p:cNvSpPr txBox="1">
                <a:spLocks noChangeArrowheads="1"/>
              </p:cNvSpPr>
              <p:nvPr>
                <p:custDataLst>
                  <p:tags r:id="rId2"/>
                </p:custDataLst>
              </p:nvPr>
            </p:nvSpPr>
            <p:spPr bwMode="auto">
              <a:xfrm>
                <a:off x="8106" y="7553"/>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p-sub</a:t>
                </a:r>
                <a:endParaRPr lang="el-GR" altLang="el-GR" dirty="0"/>
              </a:p>
            </p:txBody>
          </p:sp>
          <p:grpSp>
            <p:nvGrpSpPr>
              <p:cNvPr id="21523" name="Group 34"/>
              <p:cNvGrpSpPr>
                <a:grpSpLocks/>
              </p:cNvGrpSpPr>
              <p:nvPr/>
            </p:nvGrpSpPr>
            <p:grpSpPr bwMode="auto">
              <a:xfrm>
                <a:off x="4573" y="5502"/>
                <a:ext cx="9372" cy="1136"/>
                <a:chOff x="3712" y="4640"/>
                <a:chExt cx="9372" cy="1136"/>
              </a:xfrm>
            </p:grpSpPr>
            <p:cxnSp>
              <p:nvCxnSpPr>
                <p:cNvPr id="21526" name="AutoShape 35" descr="[DECORATIVE]"/>
                <p:cNvCxnSpPr>
                  <a:cxnSpLocks noChangeShapeType="1"/>
                </p:cNvCxnSpPr>
                <p:nvPr/>
              </p:nvCxnSpPr>
              <p:spPr bwMode="auto">
                <a:xfrm>
                  <a:off x="3712" y="5776"/>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27" name="AutoShape 36" descr="[DECORATIVE]"/>
                <p:cNvCxnSpPr>
                  <a:cxnSpLocks noChangeShapeType="1"/>
                </p:cNvCxnSpPr>
                <p:nvPr/>
              </p:nvCxnSpPr>
              <p:spPr bwMode="auto">
                <a:xfrm flipV="1">
                  <a:off x="6268"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28" name="AutoShape 37" descr="[DECORATIVE]"/>
                <p:cNvCxnSpPr>
                  <a:cxnSpLocks noChangeShapeType="1"/>
                </p:cNvCxnSpPr>
                <p:nvPr/>
              </p:nvCxnSpPr>
              <p:spPr bwMode="auto">
                <a:xfrm flipH="1" flipV="1">
                  <a:off x="6268"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29" name="AutoShape 38" descr="[DECORATIVE]"/>
                <p:cNvCxnSpPr>
                  <a:cxnSpLocks noChangeShapeType="1"/>
                </p:cNvCxnSpPr>
                <p:nvPr/>
              </p:nvCxnSpPr>
              <p:spPr bwMode="auto">
                <a:xfrm flipH="1">
                  <a:off x="10528"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30" name="AutoShape 39" descr="[DECORATIVE]"/>
                <p:cNvCxnSpPr>
                  <a:cxnSpLocks noChangeShapeType="1"/>
                </p:cNvCxnSpPr>
                <p:nvPr/>
              </p:nvCxnSpPr>
              <p:spPr bwMode="auto">
                <a:xfrm flipH="1">
                  <a:off x="10528" y="5776"/>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31" name="AutoShape 40" descr="[DECORATIVE]"/>
                <p:cNvCxnSpPr>
                  <a:cxnSpLocks noChangeShapeType="1"/>
                </p:cNvCxnSpPr>
                <p:nvPr/>
              </p:nvCxnSpPr>
              <p:spPr bwMode="auto">
                <a:xfrm flipV="1">
                  <a:off x="9960"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32" name="AutoShape 41" descr="[DECORATIVE]"/>
                <p:cNvCxnSpPr>
                  <a:cxnSpLocks noChangeShapeType="1"/>
                </p:cNvCxnSpPr>
                <p:nvPr/>
              </p:nvCxnSpPr>
              <p:spPr bwMode="auto">
                <a:xfrm flipH="1" flipV="1">
                  <a:off x="9960"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33" name="AutoShape 42" descr="[DECORATIVE]"/>
                <p:cNvCxnSpPr>
                  <a:cxnSpLocks noChangeShapeType="1"/>
                </p:cNvCxnSpPr>
                <p:nvPr/>
              </p:nvCxnSpPr>
              <p:spPr bwMode="auto">
                <a:xfrm>
                  <a:off x="6836" y="5208"/>
                  <a:ext cx="3124"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34" name="AutoShape 43" descr="[DECORATIVE]"/>
                <p:cNvCxnSpPr>
                  <a:cxnSpLocks noChangeShapeType="1"/>
                </p:cNvCxnSpPr>
                <p:nvPr/>
              </p:nvCxnSpPr>
              <p:spPr bwMode="auto">
                <a:xfrm flipH="1">
                  <a:off x="3712"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1524" name="AutoShape 44" descr="[DECORATIVE]"/>
              <p:cNvCxnSpPr>
                <a:cxnSpLocks noChangeShapeType="1"/>
              </p:cNvCxnSpPr>
              <p:nvPr/>
            </p:nvCxnSpPr>
            <p:spPr bwMode="auto">
              <a:xfrm>
                <a:off x="4573" y="5331"/>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1525" name="AutoShape 45" descr="[DECORATIVE]"/>
              <p:cNvCxnSpPr>
                <a:cxnSpLocks noChangeShapeType="1"/>
              </p:cNvCxnSpPr>
              <p:nvPr/>
            </p:nvCxnSpPr>
            <p:spPr bwMode="auto">
              <a:xfrm>
                <a:off x="13921" y="5331"/>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1511" name="AutoShape 46" descr="[DECORATIVE]"/>
            <p:cNvCxnSpPr>
              <a:cxnSpLocks noChangeShapeType="1"/>
            </p:cNvCxnSpPr>
            <p:nvPr/>
          </p:nvCxnSpPr>
          <p:spPr bwMode="auto">
            <a:xfrm>
              <a:off x="10332" y="3054"/>
              <a:ext cx="0" cy="2850"/>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165944752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4450"/>
            <a:ext cx="8229600" cy="1143000"/>
          </a:xfrm>
        </p:spPr>
        <p:txBody>
          <a:bodyPr>
            <a:normAutofit/>
          </a:bodyPr>
          <a:lstStyle/>
          <a:p>
            <a:pPr eaLnBrk="1" fontAlgn="auto" hangingPunct="1">
              <a:spcAft>
                <a:spcPts val="0"/>
              </a:spcAft>
              <a:defRPr/>
            </a:pPr>
            <a:r>
              <a:rPr lang="el-GR" dirty="0" smtClean="0"/>
              <a:t>Δημιουργία Πηγής και </a:t>
            </a:r>
            <a:r>
              <a:rPr lang="el-GR" dirty="0" err="1" smtClean="0"/>
              <a:t>Απαγωγού</a:t>
            </a:r>
            <a:endParaRPr lang="el-GR" dirty="0" smtClean="0"/>
          </a:p>
        </p:txBody>
      </p:sp>
      <p:grpSp>
        <p:nvGrpSpPr>
          <p:cNvPr id="22531" name="Group 123" descr="Σχέδιο n-MOS κατα τη φάση της δημιουργίας πηγής και απαγωγού"/>
          <p:cNvGrpSpPr>
            <a:grpSpLocks/>
          </p:cNvGrpSpPr>
          <p:nvPr/>
        </p:nvGrpSpPr>
        <p:grpSpPr bwMode="auto">
          <a:xfrm>
            <a:off x="1143000" y="1500188"/>
            <a:ext cx="7454900" cy="4600575"/>
            <a:chOff x="4804" y="1914"/>
            <a:chExt cx="11741" cy="7247"/>
          </a:xfrm>
        </p:grpSpPr>
        <p:sp>
          <p:nvSpPr>
            <p:cNvPr id="22532" name="Text Box 124" descr="Σχέδιο n-MOS κατα τη φάση της δημιουργίας πηγής και απαγωγού"/>
            <p:cNvSpPr txBox="1">
              <a:spLocks noChangeArrowheads="1"/>
            </p:cNvSpPr>
            <p:nvPr>
              <p:custDataLst>
                <p:tags r:id="rId2"/>
              </p:custDataLst>
            </p:nvPr>
          </p:nvSpPr>
          <p:spPr bwMode="auto">
            <a:xfrm>
              <a:off x="10617" y="2427"/>
              <a:ext cx="592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n</a:t>
              </a:r>
              <a:r>
                <a:rPr lang="en-US" altLang="el-GR" sz="3600" baseline="30000" dirty="0">
                  <a:latin typeface="Calibri" panose="020F0502020204030204" pitchFamily="34" charset="0"/>
                </a:rPr>
                <a:t>+</a:t>
              </a:r>
              <a:r>
                <a:rPr lang="en-US" altLang="el-GR" sz="3600" dirty="0">
                  <a:latin typeface="Calibri" panose="020F0502020204030204" pitchFamily="34" charset="0"/>
                </a:rPr>
                <a:t> (Source + Drain)</a:t>
              </a:r>
              <a:endParaRPr lang="el-GR" altLang="el-GR" dirty="0"/>
            </a:p>
          </p:txBody>
        </p:sp>
        <p:sp>
          <p:nvSpPr>
            <p:cNvPr id="22533" name="Text Box 125" descr="[DECORATIVE]"/>
            <p:cNvSpPr txBox="1">
              <a:spLocks noChangeArrowheads="1"/>
            </p:cNvSpPr>
            <p:nvPr>
              <p:custDataLst>
                <p:tags r:id="rId3"/>
              </p:custDataLst>
            </p:nvPr>
          </p:nvSpPr>
          <p:spPr bwMode="auto">
            <a:xfrm>
              <a:off x="7254" y="1914"/>
              <a:ext cx="3921"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n</a:t>
              </a:r>
              <a:r>
                <a:rPr lang="en-US" altLang="el-GR" sz="3600" baseline="30000" dirty="0">
                  <a:latin typeface="Calibri" panose="020F0502020204030204" pitchFamily="34" charset="0"/>
                </a:rPr>
                <a:t>+</a:t>
              </a:r>
              <a:r>
                <a:rPr lang="en-US" altLang="el-GR" sz="3600" dirty="0">
                  <a:latin typeface="Calibri" panose="020F0502020204030204" pitchFamily="34" charset="0"/>
                </a:rPr>
                <a:t> Diffusion</a:t>
              </a:r>
              <a:endParaRPr lang="el-GR" altLang="el-GR" dirty="0"/>
            </a:p>
          </p:txBody>
        </p:sp>
        <p:cxnSp>
          <p:nvCxnSpPr>
            <p:cNvPr id="22534" name="AutoShape 126" descr="[DECORATIVE]"/>
            <p:cNvCxnSpPr>
              <a:cxnSpLocks noChangeShapeType="1"/>
            </p:cNvCxnSpPr>
            <p:nvPr/>
          </p:nvCxnSpPr>
          <p:spPr bwMode="auto">
            <a:xfrm>
              <a:off x="8166" y="3282"/>
              <a:ext cx="0" cy="2850"/>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grpSp>
          <p:nvGrpSpPr>
            <p:cNvPr id="22535" name="Group 127"/>
            <p:cNvGrpSpPr>
              <a:grpSpLocks/>
            </p:cNvGrpSpPr>
            <p:nvPr/>
          </p:nvGrpSpPr>
          <p:grpSpPr bwMode="auto">
            <a:xfrm>
              <a:off x="4804" y="5289"/>
              <a:ext cx="9381" cy="3872"/>
              <a:chOff x="4564" y="5049"/>
              <a:chExt cx="9381" cy="3872"/>
            </a:xfrm>
          </p:grpSpPr>
          <p:grpSp>
            <p:nvGrpSpPr>
              <p:cNvPr id="22552" name="Group 128"/>
              <p:cNvGrpSpPr>
                <a:grpSpLocks/>
              </p:cNvGrpSpPr>
              <p:nvPr/>
            </p:nvGrpSpPr>
            <p:grpSpPr bwMode="auto">
              <a:xfrm>
                <a:off x="4573" y="5331"/>
                <a:ext cx="9348" cy="1136"/>
                <a:chOff x="4573" y="5331"/>
                <a:chExt cx="9348" cy="1136"/>
              </a:xfrm>
            </p:grpSpPr>
            <p:sp>
              <p:nvSpPr>
                <p:cNvPr id="22575" name="Rectangle 129" descr="[DECORATIVE]"/>
                <p:cNvSpPr>
                  <a:spLocks noChangeArrowheads="1"/>
                </p:cNvSpPr>
                <p:nvPr/>
              </p:nvSpPr>
              <p:spPr bwMode="auto">
                <a:xfrm>
                  <a:off x="8679" y="5904"/>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76" name="Rectangle 130" descr="[DECORATIVE]"/>
                <p:cNvSpPr>
                  <a:spLocks noChangeArrowheads="1"/>
                </p:cNvSpPr>
                <p:nvPr/>
              </p:nvSpPr>
              <p:spPr bwMode="auto">
                <a:xfrm>
                  <a:off x="11356" y="5331"/>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77" name="AutoShape 131" descr="[DECORATIVE]"/>
                <p:cNvSpPr>
                  <a:spLocks noChangeArrowheads="1"/>
                </p:cNvSpPr>
                <p:nvPr/>
              </p:nvSpPr>
              <p:spPr bwMode="auto">
                <a:xfrm rot="16200000" flipH="1">
                  <a:off x="10502" y="5615"/>
                  <a:ext cx="1136" cy="568"/>
                </a:xfrm>
                <a:prstGeom prst="triangle">
                  <a:avLst>
                    <a:gd name="adj" fmla="val 50000"/>
                  </a:avLst>
                </a:prstGeom>
                <a:solidFill>
                  <a:srgbClr val="808080"/>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78" name="Rectangle 132" descr="[DECORATIVE]"/>
                <p:cNvSpPr>
                  <a:spLocks noChangeArrowheads="1"/>
                </p:cNvSpPr>
                <p:nvPr/>
              </p:nvSpPr>
              <p:spPr bwMode="auto">
                <a:xfrm>
                  <a:off x="10332" y="5904"/>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79" name="Rectangle 133" descr="[DECORATIVE]"/>
                <p:cNvSpPr>
                  <a:spLocks noChangeArrowheads="1"/>
                </p:cNvSpPr>
                <p:nvPr/>
              </p:nvSpPr>
              <p:spPr bwMode="auto">
                <a:xfrm>
                  <a:off x="6969" y="5904"/>
                  <a:ext cx="1197"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80" name="AutoShape 134" descr="[DECORATIVE]"/>
                <p:cNvSpPr>
                  <a:spLocks noChangeArrowheads="1"/>
                </p:cNvSpPr>
                <p:nvPr/>
              </p:nvSpPr>
              <p:spPr bwMode="auto">
                <a:xfrm rot="5400000">
                  <a:off x="6854" y="5615"/>
                  <a:ext cx="1136" cy="568"/>
                </a:xfrm>
                <a:prstGeom prst="triangle">
                  <a:avLst>
                    <a:gd name="adj" fmla="val 5000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81" name="Rectangle 135" descr="[DECORATIVE]"/>
                <p:cNvSpPr>
                  <a:spLocks noChangeArrowheads="1"/>
                </p:cNvSpPr>
                <p:nvPr/>
              </p:nvSpPr>
              <p:spPr bwMode="auto">
                <a:xfrm>
                  <a:off x="4573" y="5331"/>
                  <a:ext cx="2565"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2582" name="AutoShape 136" descr="[DECORATIVE]"/>
                <p:cNvCxnSpPr>
                  <a:cxnSpLocks noChangeShapeType="1"/>
                </p:cNvCxnSpPr>
                <p:nvPr/>
              </p:nvCxnSpPr>
              <p:spPr bwMode="auto">
                <a:xfrm>
                  <a:off x="4573" y="5331"/>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3" name="AutoShape 137" descr="[DECORATIVE]"/>
                <p:cNvCxnSpPr>
                  <a:cxnSpLocks noChangeShapeType="1"/>
                </p:cNvCxnSpPr>
                <p:nvPr/>
              </p:nvCxnSpPr>
              <p:spPr bwMode="auto">
                <a:xfrm>
                  <a:off x="7138" y="5331"/>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4" name="AutoShape 138" descr="[DECORATIVE]"/>
                <p:cNvCxnSpPr>
                  <a:cxnSpLocks noChangeShapeType="1"/>
                </p:cNvCxnSpPr>
                <p:nvPr/>
              </p:nvCxnSpPr>
              <p:spPr bwMode="auto">
                <a:xfrm>
                  <a:off x="7710" y="590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5" name="AutoShape 139" descr="[DECORATIVE]"/>
                <p:cNvCxnSpPr>
                  <a:cxnSpLocks noChangeShapeType="1"/>
                </p:cNvCxnSpPr>
                <p:nvPr/>
              </p:nvCxnSpPr>
              <p:spPr bwMode="auto">
                <a:xfrm flipV="1">
                  <a:off x="10786" y="5331"/>
                  <a:ext cx="570" cy="5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6" name="AutoShape 140" descr="[DECORATIVE]"/>
                <p:cNvCxnSpPr>
                  <a:cxnSpLocks noChangeShapeType="1"/>
                </p:cNvCxnSpPr>
                <p:nvPr/>
              </p:nvCxnSpPr>
              <p:spPr bwMode="auto">
                <a:xfrm>
                  <a:off x="11356" y="5331"/>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7" name="AutoShape 141" descr="[DECORATIVE]"/>
                <p:cNvCxnSpPr>
                  <a:cxnSpLocks noChangeShapeType="1"/>
                </p:cNvCxnSpPr>
                <p:nvPr/>
              </p:nvCxnSpPr>
              <p:spPr bwMode="auto">
                <a:xfrm>
                  <a:off x="10332" y="590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8" name="AutoShape 142" descr="[DECORATIVE]"/>
                <p:cNvCxnSpPr>
                  <a:cxnSpLocks noChangeShapeType="1"/>
                </p:cNvCxnSpPr>
                <p:nvPr/>
              </p:nvCxnSpPr>
              <p:spPr bwMode="auto">
                <a:xfrm>
                  <a:off x="8166" y="590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89" name="AutoShape 143" descr="[DECORATIVE]"/>
                <p:cNvCxnSpPr>
                  <a:cxnSpLocks noChangeShapeType="1"/>
                </p:cNvCxnSpPr>
                <p:nvPr/>
              </p:nvCxnSpPr>
              <p:spPr bwMode="auto">
                <a:xfrm flipV="1">
                  <a:off x="10332" y="5905"/>
                  <a:ext cx="1" cy="1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90" name="AutoShape 144" descr="[DECORATIVE]"/>
                <p:cNvCxnSpPr>
                  <a:cxnSpLocks noChangeShapeType="1"/>
                </p:cNvCxnSpPr>
                <p:nvPr/>
              </p:nvCxnSpPr>
              <p:spPr bwMode="auto">
                <a:xfrm flipV="1">
                  <a:off x="8679" y="5905"/>
                  <a:ext cx="1" cy="17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91" name="AutoShape 145" descr="[DECORATIVE]"/>
                <p:cNvCxnSpPr>
                  <a:cxnSpLocks noChangeShapeType="1"/>
                </p:cNvCxnSpPr>
                <p:nvPr/>
              </p:nvCxnSpPr>
              <p:spPr bwMode="auto">
                <a:xfrm>
                  <a:off x="9819" y="590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22553" name="Rectangle 146" descr="[DECORATIVE]"/>
              <p:cNvSpPr>
                <a:spLocks noChangeArrowheads="1"/>
              </p:cNvSpPr>
              <p:nvPr/>
            </p:nvSpPr>
            <p:spPr bwMode="auto">
              <a:xfrm>
                <a:off x="8679" y="5049"/>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54" name="Rectangle 147" descr="[DECORATIVE]"/>
              <p:cNvSpPr>
                <a:spLocks noChangeArrowheads="1"/>
              </p:cNvSpPr>
              <p:nvPr/>
            </p:nvSpPr>
            <p:spPr bwMode="auto">
              <a:xfrm>
                <a:off x="4564" y="6059"/>
                <a:ext cx="9372" cy="28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55" name="Rectangle 148" descr="[DECORATIVE]"/>
              <p:cNvSpPr>
                <a:spLocks noChangeArrowheads="1"/>
              </p:cNvSpPr>
              <p:nvPr/>
            </p:nvSpPr>
            <p:spPr bwMode="auto">
              <a:xfrm>
                <a:off x="11380" y="5491"/>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56" name="AutoShape 149" descr="[DECORATIVE]"/>
              <p:cNvSpPr>
                <a:spLocks noChangeArrowheads="1"/>
              </p:cNvSpPr>
              <p:nvPr/>
            </p:nvSpPr>
            <p:spPr bwMode="auto">
              <a:xfrm rot="16200000" flipH="1">
                <a:off x="10528" y="5775"/>
                <a:ext cx="1136" cy="568"/>
              </a:xfrm>
              <a:prstGeom prst="triangle">
                <a:avLst>
                  <a:gd name="adj" fmla="val 50000"/>
                </a:avLst>
              </a:prstGeom>
              <a:solidFill>
                <a:srgbClr val="5A5A5A"/>
              </a:solidFill>
              <a:ln>
                <a:noFill/>
              </a:ln>
              <a:extLs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57" name="AutoShape 150" descr="[DECORATIVE]"/>
              <p:cNvSpPr>
                <a:spLocks noChangeArrowheads="1"/>
              </p:cNvSpPr>
              <p:nvPr/>
            </p:nvSpPr>
            <p:spPr bwMode="auto">
              <a:xfrm rot="5400000">
                <a:off x="6836" y="5775"/>
                <a:ext cx="1136" cy="568"/>
              </a:xfrm>
              <a:prstGeom prst="triangle">
                <a:avLst>
                  <a:gd name="adj" fmla="val 50000"/>
                </a:avLst>
              </a:prstGeom>
              <a:solidFill>
                <a:srgbClr val="5A5A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58" name="Rectangle 151" descr="[DECORATIVE]"/>
              <p:cNvSpPr>
                <a:spLocks noChangeArrowheads="1"/>
              </p:cNvSpPr>
              <p:nvPr/>
            </p:nvSpPr>
            <p:spPr bwMode="auto">
              <a:xfrm>
                <a:off x="4573" y="5502"/>
                <a:ext cx="2556" cy="1140"/>
              </a:xfrm>
              <a:prstGeom prst="rect">
                <a:avLst/>
              </a:prstGeom>
              <a:solidFill>
                <a:srgbClr val="5A5A5A"/>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2559" name="AutoShape 152" descr="[DECORATIVE]"/>
              <p:cNvCxnSpPr>
                <a:cxnSpLocks noChangeShapeType="1"/>
              </p:cNvCxnSpPr>
              <p:nvPr/>
            </p:nvCxnSpPr>
            <p:spPr bwMode="auto">
              <a:xfrm>
                <a:off x="4564" y="5491"/>
                <a:ext cx="9" cy="3430"/>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22560" name="AutoShape 153" descr="[DECORATIVE]"/>
              <p:cNvCxnSpPr>
                <a:cxnSpLocks noChangeShapeType="1"/>
              </p:cNvCxnSpPr>
              <p:nvPr/>
            </p:nvCxnSpPr>
            <p:spPr bwMode="auto">
              <a:xfrm flipV="1">
                <a:off x="4572" y="8899"/>
                <a:ext cx="9364" cy="22"/>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cxnSp>
            <p:nvCxnSpPr>
              <p:cNvPr id="22561" name="AutoShape 154" descr="[DECORATIVE]"/>
              <p:cNvCxnSpPr>
                <a:cxnSpLocks noChangeShapeType="1"/>
              </p:cNvCxnSpPr>
              <p:nvPr/>
            </p:nvCxnSpPr>
            <p:spPr bwMode="auto">
              <a:xfrm>
                <a:off x="13936" y="5491"/>
                <a:ext cx="0" cy="3408"/>
              </a:xfrm>
              <a:prstGeom prst="straightConnector1">
                <a:avLst/>
              </a:prstGeom>
              <a:noFill/>
              <a:ln w="31750">
                <a:solidFill>
                  <a:srgbClr val="000000"/>
                </a:solidFill>
                <a:round/>
                <a:headEnd/>
                <a:tailEnd/>
              </a:ln>
              <a:extLst>
                <a:ext uri="{909E8E84-426E-40DD-AFC4-6F175D3DCCD1}">
                  <a14:hiddenFill xmlns:a14="http://schemas.microsoft.com/office/drawing/2010/main">
                    <a:noFill/>
                  </a14:hiddenFill>
                </a:ext>
              </a:extLst>
            </p:spPr>
          </p:cxnSp>
          <p:sp>
            <p:nvSpPr>
              <p:cNvPr id="22562" name="Text Box 155" descr="[DECORATIVE]"/>
              <p:cNvSpPr txBox="1">
                <a:spLocks noChangeArrowheads="1"/>
              </p:cNvSpPr>
              <p:nvPr>
                <p:custDataLst>
                  <p:tags r:id="rId4"/>
                </p:custDataLst>
              </p:nvPr>
            </p:nvSpPr>
            <p:spPr bwMode="auto">
              <a:xfrm>
                <a:off x="8106" y="7553"/>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3600" dirty="0">
                    <a:latin typeface="Calibri" panose="020F0502020204030204" pitchFamily="34" charset="0"/>
                  </a:rPr>
                  <a:t>p-sub</a:t>
                </a:r>
                <a:endParaRPr lang="el-GR" altLang="el-GR" dirty="0"/>
              </a:p>
            </p:txBody>
          </p:sp>
          <p:grpSp>
            <p:nvGrpSpPr>
              <p:cNvPr id="22563" name="Group 156"/>
              <p:cNvGrpSpPr>
                <a:grpSpLocks/>
              </p:cNvGrpSpPr>
              <p:nvPr/>
            </p:nvGrpSpPr>
            <p:grpSpPr bwMode="auto">
              <a:xfrm>
                <a:off x="4573" y="5502"/>
                <a:ext cx="9372" cy="1136"/>
                <a:chOff x="3712" y="4640"/>
                <a:chExt cx="9372" cy="1136"/>
              </a:xfrm>
            </p:grpSpPr>
            <p:cxnSp>
              <p:nvCxnSpPr>
                <p:cNvPr id="22566" name="AutoShape 157" descr="[DECORATIVE]"/>
                <p:cNvCxnSpPr>
                  <a:cxnSpLocks noChangeShapeType="1"/>
                </p:cNvCxnSpPr>
                <p:nvPr/>
              </p:nvCxnSpPr>
              <p:spPr bwMode="auto">
                <a:xfrm>
                  <a:off x="3712" y="5776"/>
                  <a:ext cx="2565"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67" name="AutoShape 158" descr="[DECORATIVE]"/>
                <p:cNvCxnSpPr>
                  <a:cxnSpLocks noChangeShapeType="1"/>
                </p:cNvCxnSpPr>
                <p:nvPr/>
              </p:nvCxnSpPr>
              <p:spPr bwMode="auto">
                <a:xfrm flipV="1">
                  <a:off x="6268"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68" name="AutoShape 159" descr="[DECORATIVE]"/>
                <p:cNvCxnSpPr>
                  <a:cxnSpLocks noChangeShapeType="1"/>
                </p:cNvCxnSpPr>
                <p:nvPr/>
              </p:nvCxnSpPr>
              <p:spPr bwMode="auto">
                <a:xfrm flipH="1" flipV="1">
                  <a:off x="6268"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69" name="AutoShape 160" descr="[DECORATIVE]"/>
                <p:cNvCxnSpPr>
                  <a:cxnSpLocks noChangeShapeType="1"/>
                </p:cNvCxnSpPr>
                <p:nvPr/>
              </p:nvCxnSpPr>
              <p:spPr bwMode="auto">
                <a:xfrm flipH="1">
                  <a:off x="10528"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70" name="AutoShape 161" descr="[DECORATIVE]"/>
                <p:cNvCxnSpPr>
                  <a:cxnSpLocks noChangeShapeType="1"/>
                </p:cNvCxnSpPr>
                <p:nvPr/>
              </p:nvCxnSpPr>
              <p:spPr bwMode="auto">
                <a:xfrm flipH="1">
                  <a:off x="10528" y="5776"/>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71" name="AutoShape 162" descr="[DECORATIVE]"/>
                <p:cNvCxnSpPr>
                  <a:cxnSpLocks noChangeShapeType="1"/>
                </p:cNvCxnSpPr>
                <p:nvPr/>
              </p:nvCxnSpPr>
              <p:spPr bwMode="auto">
                <a:xfrm flipV="1">
                  <a:off x="9960" y="4640"/>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72" name="AutoShape 163" descr="[DECORATIVE]"/>
                <p:cNvCxnSpPr>
                  <a:cxnSpLocks noChangeShapeType="1"/>
                </p:cNvCxnSpPr>
                <p:nvPr/>
              </p:nvCxnSpPr>
              <p:spPr bwMode="auto">
                <a:xfrm flipH="1" flipV="1">
                  <a:off x="9960" y="5208"/>
                  <a:ext cx="568" cy="56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73" name="AutoShape 164" descr="[DECORATIVE]"/>
                <p:cNvCxnSpPr>
                  <a:cxnSpLocks noChangeShapeType="1"/>
                </p:cNvCxnSpPr>
                <p:nvPr/>
              </p:nvCxnSpPr>
              <p:spPr bwMode="auto">
                <a:xfrm>
                  <a:off x="6836" y="5208"/>
                  <a:ext cx="3124"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74" name="AutoShape 165" descr="[DECORATIVE]"/>
                <p:cNvCxnSpPr>
                  <a:cxnSpLocks noChangeShapeType="1"/>
                </p:cNvCxnSpPr>
                <p:nvPr/>
              </p:nvCxnSpPr>
              <p:spPr bwMode="auto">
                <a:xfrm flipH="1">
                  <a:off x="3712" y="4640"/>
                  <a:ext cx="25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2564" name="AutoShape 166" descr="[DECORATIVE]"/>
              <p:cNvCxnSpPr>
                <a:cxnSpLocks noChangeShapeType="1"/>
              </p:cNvCxnSpPr>
              <p:nvPr/>
            </p:nvCxnSpPr>
            <p:spPr bwMode="auto">
              <a:xfrm>
                <a:off x="4573" y="5331"/>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2565" name="AutoShape 167" descr="[DECORATIVE]"/>
              <p:cNvCxnSpPr>
                <a:cxnSpLocks noChangeShapeType="1"/>
              </p:cNvCxnSpPr>
              <p:nvPr/>
            </p:nvCxnSpPr>
            <p:spPr bwMode="auto">
              <a:xfrm>
                <a:off x="13921" y="5331"/>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22536" name="AutoShape 168" descr="[DECORATIVE]"/>
            <p:cNvCxnSpPr>
              <a:cxnSpLocks noChangeShapeType="1"/>
            </p:cNvCxnSpPr>
            <p:nvPr/>
          </p:nvCxnSpPr>
          <p:spPr bwMode="auto">
            <a:xfrm>
              <a:off x="10788" y="3282"/>
              <a:ext cx="0" cy="2850"/>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sp>
          <p:nvSpPr>
            <p:cNvPr id="22537" name="Rectangle 169" descr="[DECORATIVE]"/>
            <p:cNvSpPr>
              <a:spLocks noChangeArrowheads="1"/>
            </p:cNvSpPr>
            <p:nvPr/>
          </p:nvSpPr>
          <p:spPr bwMode="auto">
            <a:xfrm>
              <a:off x="8394" y="6303"/>
              <a:ext cx="509" cy="578"/>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2538" name="Rectangle 170" descr="[DECORATIVE]"/>
            <p:cNvSpPr>
              <a:spLocks noChangeArrowheads="1"/>
            </p:cNvSpPr>
            <p:nvPr/>
          </p:nvSpPr>
          <p:spPr bwMode="auto">
            <a:xfrm>
              <a:off x="10047" y="6303"/>
              <a:ext cx="509" cy="578"/>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2539" name="AutoShape 171" descr="[DECORATIVE]"/>
            <p:cNvCxnSpPr>
              <a:cxnSpLocks noChangeShapeType="1"/>
            </p:cNvCxnSpPr>
            <p:nvPr/>
          </p:nvCxnSpPr>
          <p:spPr bwMode="auto">
            <a:xfrm flipH="1">
              <a:off x="8565" y="3567"/>
              <a:ext cx="3819" cy="3021"/>
            </a:xfrm>
            <a:prstGeom prst="straightConnector1">
              <a:avLst/>
            </a:prstGeom>
            <a:noFill/>
            <a:ln w="25400">
              <a:solidFill>
                <a:srgbClr val="000000"/>
              </a:solidFill>
              <a:prstDash val="lgDash"/>
              <a:round/>
              <a:headEnd/>
              <a:tailEnd type="arrow" w="med" len="med"/>
            </a:ln>
            <a:extLst>
              <a:ext uri="{909E8E84-426E-40DD-AFC4-6F175D3DCCD1}">
                <a14:hiddenFill xmlns:a14="http://schemas.microsoft.com/office/drawing/2010/main">
                  <a:noFill/>
                </a14:hiddenFill>
              </a:ext>
            </a:extLst>
          </p:spPr>
        </p:cxnSp>
        <p:cxnSp>
          <p:nvCxnSpPr>
            <p:cNvPr id="22540" name="AutoShape 172" descr="[DECORATIVE]"/>
            <p:cNvCxnSpPr>
              <a:cxnSpLocks noChangeShapeType="1"/>
            </p:cNvCxnSpPr>
            <p:nvPr/>
          </p:nvCxnSpPr>
          <p:spPr bwMode="auto">
            <a:xfrm flipH="1">
              <a:off x="10275" y="3681"/>
              <a:ext cx="2451" cy="2907"/>
            </a:xfrm>
            <a:prstGeom prst="straightConnector1">
              <a:avLst/>
            </a:prstGeom>
            <a:noFill/>
            <a:ln w="25400">
              <a:solidFill>
                <a:srgbClr val="000000"/>
              </a:solidFill>
              <a:prstDash val="lgDash"/>
              <a:round/>
              <a:headEnd/>
              <a:tailEnd type="arrow" w="med" len="med"/>
            </a:ln>
            <a:extLst>
              <a:ext uri="{909E8E84-426E-40DD-AFC4-6F175D3DCCD1}">
                <a14:hiddenFill xmlns:a14="http://schemas.microsoft.com/office/drawing/2010/main">
                  <a:noFill/>
                </a14:hiddenFill>
              </a:ext>
            </a:extLst>
          </p:spPr>
        </p:cxnSp>
        <p:cxnSp>
          <p:nvCxnSpPr>
            <p:cNvPr id="22541" name="AutoShape 173" descr="[DECORATIVE]"/>
            <p:cNvCxnSpPr>
              <a:cxnSpLocks noChangeShapeType="1"/>
            </p:cNvCxnSpPr>
            <p:nvPr/>
          </p:nvCxnSpPr>
          <p:spPr bwMode="auto">
            <a:xfrm>
              <a:off x="8565"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2" name="AutoShape 174" descr="[DECORATIVE]"/>
            <p:cNvCxnSpPr>
              <a:cxnSpLocks noChangeShapeType="1"/>
            </p:cNvCxnSpPr>
            <p:nvPr/>
          </p:nvCxnSpPr>
          <p:spPr bwMode="auto">
            <a:xfrm>
              <a:off x="8793"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3" name="AutoShape 175" descr="[DECORATIVE]"/>
            <p:cNvCxnSpPr>
              <a:cxnSpLocks noChangeShapeType="1"/>
            </p:cNvCxnSpPr>
            <p:nvPr/>
          </p:nvCxnSpPr>
          <p:spPr bwMode="auto">
            <a:xfrm>
              <a:off x="9021"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4" name="AutoShape 176" descr="[DECORATIVE]"/>
            <p:cNvCxnSpPr>
              <a:cxnSpLocks noChangeShapeType="1"/>
            </p:cNvCxnSpPr>
            <p:nvPr/>
          </p:nvCxnSpPr>
          <p:spPr bwMode="auto">
            <a:xfrm>
              <a:off x="9249"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5" name="AutoShape 177" descr="[DECORATIVE]"/>
            <p:cNvCxnSpPr>
              <a:cxnSpLocks noChangeShapeType="1"/>
            </p:cNvCxnSpPr>
            <p:nvPr/>
          </p:nvCxnSpPr>
          <p:spPr bwMode="auto">
            <a:xfrm>
              <a:off x="9477"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6" name="AutoShape 178" descr="[DECORATIVE]"/>
            <p:cNvCxnSpPr>
              <a:cxnSpLocks noChangeShapeType="1"/>
            </p:cNvCxnSpPr>
            <p:nvPr/>
          </p:nvCxnSpPr>
          <p:spPr bwMode="auto">
            <a:xfrm>
              <a:off x="9705"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7" name="AutoShape 179" descr="[DECORATIVE]"/>
            <p:cNvCxnSpPr>
              <a:cxnSpLocks noChangeShapeType="1"/>
            </p:cNvCxnSpPr>
            <p:nvPr/>
          </p:nvCxnSpPr>
          <p:spPr bwMode="auto">
            <a:xfrm>
              <a:off x="9933"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8" name="AutoShape 180" descr="[DECORATIVE]"/>
            <p:cNvCxnSpPr>
              <a:cxnSpLocks noChangeShapeType="1"/>
            </p:cNvCxnSpPr>
            <p:nvPr/>
          </p:nvCxnSpPr>
          <p:spPr bwMode="auto">
            <a:xfrm>
              <a:off x="10161"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49" name="AutoShape 181" descr="[DECORATIVE]"/>
            <p:cNvCxnSpPr>
              <a:cxnSpLocks noChangeShapeType="1"/>
            </p:cNvCxnSpPr>
            <p:nvPr/>
          </p:nvCxnSpPr>
          <p:spPr bwMode="auto">
            <a:xfrm>
              <a:off x="10389"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50" name="AutoShape 182" descr="[DECORATIVE]"/>
            <p:cNvCxnSpPr>
              <a:cxnSpLocks noChangeShapeType="1"/>
            </p:cNvCxnSpPr>
            <p:nvPr/>
          </p:nvCxnSpPr>
          <p:spPr bwMode="auto">
            <a:xfrm>
              <a:off x="8337"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2551" name="AutoShape 183" descr="[DECORATIVE]"/>
            <p:cNvCxnSpPr>
              <a:cxnSpLocks noChangeShapeType="1"/>
            </p:cNvCxnSpPr>
            <p:nvPr/>
          </p:nvCxnSpPr>
          <p:spPr bwMode="auto">
            <a:xfrm>
              <a:off x="10620" y="3396"/>
              <a:ext cx="0" cy="1767"/>
            </a:xfrm>
            <a:prstGeom prst="straightConnector1">
              <a:avLst/>
            </a:prstGeom>
            <a:noFill/>
            <a:ln w="9525">
              <a:solidFill>
                <a:srgbClr val="4E6128"/>
              </a:solidFill>
              <a:round/>
              <a:headEnd/>
              <a:tailEnd type="triangle"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272854609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custDataLst>
              <p:tags r:id="rId1"/>
            </p:custDataLst>
          </p:nvPr>
        </p:nvSpPr>
        <p:spPr/>
        <p:txBody>
          <a:bodyPr/>
          <a:lstStyle/>
          <a:p>
            <a:pPr eaLnBrk="1" hangingPunct="1"/>
            <a:r>
              <a:rPr lang="en-US" altLang="el-GR" dirty="0" smtClean="0"/>
              <a:t>Self-</a:t>
            </a:r>
            <a:r>
              <a:rPr lang="en-US" altLang="el-GR" dirty="0" err="1" smtClean="0"/>
              <a:t>Alingment</a:t>
            </a:r>
            <a:endParaRPr lang="el-GR" altLang="el-GR" dirty="0" smtClean="0"/>
          </a:p>
        </p:txBody>
      </p:sp>
      <p:sp>
        <p:nvSpPr>
          <p:cNvPr id="23555" name="Content Placeholder 2"/>
          <p:cNvSpPr>
            <a:spLocks noGrp="1"/>
          </p:cNvSpPr>
          <p:nvPr>
            <p:ph idx="1"/>
          </p:nvPr>
        </p:nvSpPr>
        <p:spPr/>
        <p:txBody>
          <a:bodyPr/>
          <a:lstStyle/>
          <a:p>
            <a:pPr eaLnBrk="1" hangingPunct="1"/>
            <a:r>
              <a:rPr lang="el-GR" altLang="el-GR" smtClean="0"/>
              <a:t>Η μάσκα για το </a:t>
            </a:r>
            <a:r>
              <a:rPr lang="en-US" altLang="el-GR" smtClean="0"/>
              <a:t>n</a:t>
            </a:r>
            <a:r>
              <a:rPr lang="en-US" altLang="el-GR" baseline="30000" smtClean="0"/>
              <a:t>+</a:t>
            </a:r>
            <a:r>
              <a:rPr lang="en-US" altLang="el-GR" smtClean="0"/>
              <a:t> diff (n</a:t>
            </a:r>
            <a:r>
              <a:rPr lang="en-US" altLang="el-GR" baseline="30000" smtClean="0"/>
              <a:t>+</a:t>
            </a:r>
            <a:r>
              <a:rPr lang="en-US" altLang="el-GR" smtClean="0"/>
              <a:t> diffusion)</a:t>
            </a:r>
            <a:r>
              <a:rPr lang="el-GR" altLang="el-GR" smtClean="0"/>
              <a:t> υπερκαλύπτει το </a:t>
            </a:r>
            <a:r>
              <a:rPr lang="en-US" altLang="el-GR" smtClean="0"/>
              <a:t>poly</a:t>
            </a:r>
          </a:p>
          <a:p>
            <a:pPr lvl="1" eaLnBrk="1" hangingPunct="1"/>
            <a:r>
              <a:rPr lang="el-GR" altLang="el-GR" smtClean="0"/>
              <a:t>Δεν μπορούμε να τοποθετήσουμε μάσκες με απόλυτη ακρίβεια</a:t>
            </a:r>
          </a:p>
          <a:p>
            <a:pPr lvl="1" eaLnBrk="1" hangingPunct="1"/>
            <a:r>
              <a:rPr lang="el-GR" altLang="el-GR" smtClean="0"/>
              <a:t>Με υπερκάλυψη και καθώς το </a:t>
            </a:r>
            <a:r>
              <a:rPr lang="en-US" altLang="el-GR" smtClean="0"/>
              <a:t>n</a:t>
            </a:r>
            <a:r>
              <a:rPr lang="en-US" altLang="el-GR" baseline="30000" smtClean="0"/>
              <a:t>+</a:t>
            </a:r>
            <a:r>
              <a:rPr lang="en-US" altLang="el-GR" smtClean="0"/>
              <a:t> diff </a:t>
            </a:r>
            <a:r>
              <a:rPr lang="el-GR" altLang="el-GR" smtClean="0"/>
              <a:t>δεν μπορεί να περάσει το μονωτή δεν δημιουργείται πρόβλημα με την ακρίβεια στην τοποθέτηση μάσκας</a:t>
            </a:r>
          </a:p>
          <a:p>
            <a:pPr lvl="1" eaLnBrk="1" hangingPunct="1"/>
            <a:endParaRPr lang="el-GR" altLang="el-GR" smtClean="0"/>
          </a:p>
          <a:p>
            <a:pPr eaLnBrk="1" hangingPunct="1"/>
            <a:endParaRPr lang="el-GR" altLang="el-GR" smtClean="0"/>
          </a:p>
        </p:txBody>
      </p:sp>
    </p:spTree>
    <p:extLst>
      <p:ext uri="{BB962C8B-B14F-4D97-AF65-F5344CB8AC3E}">
        <p14:creationId xmlns:p14="http://schemas.microsoft.com/office/powerpoint/2010/main" val="36563183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l-GR" altLang="el-GR" smtClean="0"/>
              <a:t>Με </a:t>
            </a:r>
            <a:r>
              <a:rPr lang="en-US" altLang="el-GR" smtClean="0"/>
              <a:t>Self- Alignment</a:t>
            </a:r>
            <a:endParaRPr lang="el-GR" altLang="el-GR" smtClean="0"/>
          </a:p>
        </p:txBody>
      </p:sp>
      <p:grpSp>
        <p:nvGrpSpPr>
          <p:cNvPr id="24579" name="Group 68" descr="[DECORATIVE]"/>
          <p:cNvGrpSpPr>
            <a:grpSpLocks/>
          </p:cNvGrpSpPr>
          <p:nvPr/>
        </p:nvGrpSpPr>
        <p:grpSpPr bwMode="auto">
          <a:xfrm>
            <a:off x="928688" y="2214563"/>
            <a:ext cx="7385050" cy="3511550"/>
            <a:chOff x="2751" y="3738"/>
            <a:chExt cx="11628" cy="5529"/>
          </a:xfrm>
        </p:grpSpPr>
        <p:sp>
          <p:nvSpPr>
            <p:cNvPr id="24580" name="Rectangle 69" descr="[DECORATIVE]"/>
            <p:cNvSpPr>
              <a:spLocks noChangeArrowheads="1"/>
            </p:cNvSpPr>
            <p:nvPr/>
          </p:nvSpPr>
          <p:spPr bwMode="auto">
            <a:xfrm>
              <a:off x="9705" y="5790"/>
              <a:ext cx="3990" cy="11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581" name="Text Box 70" descr="[DECORATIVE]"/>
            <p:cNvSpPr txBox="1">
              <a:spLocks noChangeArrowheads="1"/>
            </p:cNvSpPr>
            <p:nvPr>
              <p:custDataLst>
                <p:tags r:id="rId2"/>
              </p:custDataLst>
            </p:nvPr>
          </p:nvSpPr>
          <p:spPr bwMode="auto">
            <a:xfrm>
              <a:off x="4461" y="6189"/>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p-sub</a:t>
              </a:r>
              <a:endParaRPr lang="el-GR" altLang="el-GR" dirty="0"/>
            </a:p>
          </p:txBody>
        </p:sp>
        <p:cxnSp>
          <p:nvCxnSpPr>
            <p:cNvPr id="24582" name="AutoShape 71" descr="[DECORATIVE]"/>
            <p:cNvCxnSpPr>
              <a:cxnSpLocks noChangeShapeType="1"/>
            </p:cNvCxnSpPr>
            <p:nvPr/>
          </p:nvCxnSpPr>
          <p:spPr bwMode="auto">
            <a:xfrm>
              <a:off x="10275" y="3795"/>
              <a:ext cx="0"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583" name="AutoShape 72" descr="[DECORATIVE]"/>
            <p:cNvCxnSpPr>
              <a:cxnSpLocks noChangeShapeType="1"/>
            </p:cNvCxnSpPr>
            <p:nvPr/>
          </p:nvCxnSpPr>
          <p:spPr bwMode="auto">
            <a:xfrm>
              <a:off x="13695" y="3738"/>
              <a:ext cx="1"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584" name="AutoShape 73" descr="[DECORATIVE]"/>
            <p:cNvCxnSpPr>
              <a:cxnSpLocks noChangeShapeType="1"/>
            </p:cNvCxnSpPr>
            <p:nvPr/>
          </p:nvCxnSpPr>
          <p:spPr bwMode="auto">
            <a:xfrm>
              <a:off x="10845"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85" name="AutoShape 74" descr="[DECORATIVE]"/>
            <p:cNvCxnSpPr>
              <a:cxnSpLocks noChangeShapeType="1"/>
            </p:cNvCxnSpPr>
            <p:nvPr/>
          </p:nvCxnSpPr>
          <p:spPr bwMode="auto">
            <a:xfrm>
              <a:off x="11130"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86" name="AutoShape 75" descr="[DECORATIVE]"/>
            <p:cNvCxnSpPr>
              <a:cxnSpLocks noChangeShapeType="1"/>
            </p:cNvCxnSpPr>
            <p:nvPr/>
          </p:nvCxnSpPr>
          <p:spPr bwMode="auto">
            <a:xfrm>
              <a:off x="11415"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87" name="AutoShape 76" descr="[DECORATIVE]"/>
            <p:cNvCxnSpPr>
              <a:cxnSpLocks noChangeShapeType="1"/>
            </p:cNvCxnSpPr>
            <p:nvPr/>
          </p:nvCxnSpPr>
          <p:spPr bwMode="auto">
            <a:xfrm>
              <a:off x="11700"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88" name="AutoShape 77" descr="[DECORATIVE]"/>
            <p:cNvCxnSpPr>
              <a:cxnSpLocks noChangeShapeType="1"/>
            </p:cNvCxnSpPr>
            <p:nvPr/>
          </p:nvCxnSpPr>
          <p:spPr bwMode="auto">
            <a:xfrm>
              <a:off x="11985"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89" name="AutoShape 78" descr="[DECORATIVE]"/>
            <p:cNvCxnSpPr>
              <a:cxnSpLocks noChangeShapeType="1"/>
            </p:cNvCxnSpPr>
            <p:nvPr/>
          </p:nvCxnSpPr>
          <p:spPr bwMode="auto">
            <a:xfrm>
              <a:off x="12270"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90" name="AutoShape 79" descr="[DECORATIVE]"/>
            <p:cNvCxnSpPr>
              <a:cxnSpLocks noChangeShapeType="1"/>
            </p:cNvCxnSpPr>
            <p:nvPr/>
          </p:nvCxnSpPr>
          <p:spPr bwMode="auto">
            <a:xfrm>
              <a:off x="12555"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91" name="AutoShape 80" descr="[DECORATIVE]"/>
            <p:cNvCxnSpPr>
              <a:cxnSpLocks noChangeShapeType="1"/>
            </p:cNvCxnSpPr>
            <p:nvPr/>
          </p:nvCxnSpPr>
          <p:spPr bwMode="auto">
            <a:xfrm>
              <a:off x="1284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92" name="AutoShape 81" descr="[DECORATIVE]"/>
            <p:cNvCxnSpPr>
              <a:cxnSpLocks noChangeShapeType="1"/>
            </p:cNvCxnSpPr>
            <p:nvPr/>
          </p:nvCxnSpPr>
          <p:spPr bwMode="auto">
            <a:xfrm>
              <a:off x="13125"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593" name="AutoShape 82" descr="[DECORATIVE]"/>
            <p:cNvCxnSpPr>
              <a:cxnSpLocks noChangeShapeType="1"/>
            </p:cNvCxnSpPr>
            <p:nvPr/>
          </p:nvCxnSpPr>
          <p:spPr bwMode="auto">
            <a:xfrm>
              <a:off x="1056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sp>
          <p:nvSpPr>
            <p:cNvPr id="24594" name="Rectangle 83" descr="[DECORATIVE]"/>
            <p:cNvSpPr>
              <a:spLocks noChangeArrowheads="1"/>
            </p:cNvSpPr>
            <p:nvPr/>
          </p:nvSpPr>
          <p:spPr bwMode="auto">
            <a:xfrm>
              <a:off x="13125" y="5619"/>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595" name="Rectangle 84" descr="[DECORATIVE]"/>
            <p:cNvSpPr>
              <a:spLocks noChangeArrowheads="1"/>
            </p:cNvSpPr>
            <p:nvPr/>
          </p:nvSpPr>
          <p:spPr bwMode="auto">
            <a:xfrm>
              <a:off x="9705" y="5619"/>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4596" name="AutoShape 85" descr="[DECORATIVE]"/>
            <p:cNvCxnSpPr>
              <a:cxnSpLocks noChangeShapeType="1"/>
            </p:cNvCxnSpPr>
            <p:nvPr/>
          </p:nvCxnSpPr>
          <p:spPr bwMode="auto">
            <a:xfrm>
              <a:off x="9705" y="5619"/>
              <a:ext cx="57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597" name="AutoShape 86" descr="[DECORATIVE]"/>
            <p:cNvCxnSpPr>
              <a:cxnSpLocks noChangeShapeType="1"/>
            </p:cNvCxnSpPr>
            <p:nvPr/>
          </p:nvCxnSpPr>
          <p:spPr bwMode="auto">
            <a:xfrm>
              <a:off x="10275"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598" name="Rectangle 87" descr="[DECORATIVE]"/>
            <p:cNvSpPr>
              <a:spLocks noChangeArrowheads="1"/>
            </p:cNvSpPr>
            <p:nvPr/>
          </p:nvSpPr>
          <p:spPr bwMode="auto">
            <a:xfrm>
              <a:off x="11130" y="5619"/>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4599" name="AutoShape 88" descr="[DECORATIVE]"/>
            <p:cNvCxnSpPr>
              <a:cxnSpLocks noChangeShapeType="1"/>
            </p:cNvCxnSpPr>
            <p:nvPr/>
          </p:nvCxnSpPr>
          <p:spPr bwMode="auto">
            <a:xfrm flipV="1">
              <a:off x="11130"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00" name="AutoShape 89" descr="[DECORATIVE]"/>
            <p:cNvCxnSpPr>
              <a:cxnSpLocks noChangeShapeType="1"/>
            </p:cNvCxnSpPr>
            <p:nvPr/>
          </p:nvCxnSpPr>
          <p:spPr bwMode="auto">
            <a:xfrm>
              <a:off x="12270"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601" name="Rectangle 90" descr="[DECORATIVE]"/>
            <p:cNvSpPr>
              <a:spLocks noChangeArrowheads="1"/>
            </p:cNvSpPr>
            <p:nvPr/>
          </p:nvSpPr>
          <p:spPr bwMode="auto">
            <a:xfrm>
              <a:off x="10275" y="5790"/>
              <a:ext cx="855"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602" name="Rectangle 91" descr="[DECORATIVE]"/>
            <p:cNvSpPr>
              <a:spLocks noChangeArrowheads="1"/>
            </p:cNvSpPr>
            <p:nvPr/>
          </p:nvSpPr>
          <p:spPr bwMode="auto">
            <a:xfrm>
              <a:off x="12270" y="5790"/>
              <a:ext cx="855"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603" name="Rectangle 92" descr="[DECORATIVE]"/>
            <p:cNvSpPr>
              <a:spLocks noChangeArrowheads="1"/>
            </p:cNvSpPr>
            <p:nvPr/>
          </p:nvSpPr>
          <p:spPr bwMode="auto">
            <a:xfrm>
              <a:off x="11130" y="4764"/>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4604" name="AutoShape 93" descr="[DECORATIVE]"/>
            <p:cNvCxnSpPr>
              <a:cxnSpLocks noChangeShapeType="1"/>
            </p:cNvCxnSpPr>
            <p:nvPr/>
          </p:nvCxnSpPr>
          <p:spPr bwMode="auto">
            <a:xfrm>
              <a:off x="9705" y="5790"/>
              <a:ext cx="399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05" name="AutoShape 94" descr="[DECORATIVE]"/>
            <p:cNvCxnSpPr>
              <a:cxnSpLocks noChangeShapeType="1"/>
            </p:cNvCxnSpPr>
            <p:nvPr/>
          </p:nvCxnSpPr>
          <p:spPr bwMode="auto">
            <a:xfrm>
              <a:off x="13125" y="5619"/>
              <a:ext cx="570"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06" name="AutoShape 95" descr="[DECORATIVE]"/>
            <p:cNvCxnSpPr>
              <a:cxnSpLocks noChangeShapeType="1"/>
            </p:cNvCxnSpPr>
            <p:nvPr/>
          </p:nvCxnSpPr>
          <p:spPr bwMode="auto">
            <a:xfrm>
              <a:off x="13125"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607" name="Text Box 96" descr="[DECORATIVE]"/>
            <p:cNvSpPr txBox="1">
              <a:spLocks noChangeArrowheads="1"/>
            </p:cNvSpPr>
            <p:nvPr>
              <p:custDataLst>
                <p:tags r:id="rId3"/>
              </p:custDataLst>
            </p:nvPr>
          </p:nvSpPr>
          <p:spPr bwMode="auto">
            <a:xfrm>
              <a:off x="12384" y="5733"/>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4608" name="Text Box 97" descr="[DECORATIVE]"/>
            <p:cNvSpPr txBox="1">
              <a:spLocks noChangeArrowheads="1"/>
            </p:cNvSpPr>
            <p:nvPr>
              <p:custDataLst>
                <p:tags r:id="rId4"/>
              </p:custDataLst>
            </p:nvPr>
          </p:nvSpPr>
          <p:spPr bwMode="auto">
            <a:xfrm>
              <a:off x="10389" y="5790"/>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4609" name="Text Box 98" descr="[DECORATIVE]"/>
            <p:cNvSpPr txBox="1">
              <a:spLocks noChangeArrowheads="1"/>
            </p:cNvSpPr>
            <p:nvPr>
              <p:custDataLst>
                <p:tags r:id="rId5"/>
              </p:custDataLst>
            </p:nvPr>
          </p:nvSpPr>
          <p:spPr bwMode="auto">
            <a:xfrm>
              <a:off x="11130" y="4935"/>
              <a:ext cx="1140"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poly</a:t>
              </a:r>
              <a:endParaRPr lang="el-GR" altLang="el-GR" dirty="0"/>
            </a:p>
          </p:txBody>
        </p:sp>
        <p:cxnSp>
          <p:nvCxnSpPr>
            <p:cNvPr id="24610" name="AutoShape 99" descr="[DECORATIVE]"/>
            <p:cNvCxnSpPr>
              <a:cxnSpLocks noChangeShapeType="1"/>
            </p:cNvCxnSpPr>
            <p:nvPr/>
          </p:nvCxnSpPr>
          <p:spPr bwMode="auto">
            <a:xfrm>
              <a:off x="1341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sp>
          <p:nvSpPr>
            <p:cNvPr id="24611" name="Text Box 100" descr="[DECORATIVE]"/>
            <p:cNvSpPr txBox="1">
              <a:spLocks noChangeArrowheads="1"/>
            </p:cNvSpPr>
            <p:nvPr/>
          </p:nvSpPr>
          <p:spPr bwMode="auto">
            <a:xfrm>
              <a:off x="2751" y="7329"/>
              <a:ext cx="4959" cy="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2200">
                  <a:latin typeface="Calibri" panose="020F0502020204030204" pitchFamily="34" charset="0"/>
                </a:rPr>
                <a:t>Ιδανική Περίπτωση με</a:t>
              </a:r>
            </a:p>
            <a:p>
              <a:pPr algn="ctr" eaLnBrk="1" hangingPunct="1">
                <a:spcAft>
                  <a:spcPts val="1000"/>
                </a:spcAft>
              </a:pPr>
              <a:r>
                <a:rPr lang="en-US" altLang="el-GR" sz="2200">
                  <a:latin typeface="Calibri" panose="020F0502020204030204" pitchFamily="34" charset="0"/>
                </a:rPr>
                <a:t>Self-Alignment</a:t>
              </a:r>
              <a:endParaRPr lang="el-GR" altLang="el-GR"/>
            </a:p>
          </p:txBody>
        </p:sp>
        <p:sp>
          <p:nvSpPr>
            <p:cNvPr id="24612" name="Text Box 101" descr="[DECORATIVE]"/>
            <p:cNvSpPr txBox="1">
              <a:spLocks noChangeArrowheads="1"/>
            </p:cNvSpPr>
            <p:nvPr>
              <p:custDataLst>
                <p:tags r:id="rId6"/>
              </p:custDataLst>
            </p:nvPr>
          </p:nvSpPr>
          <p:spPr bwMode="auto">
            <a:xfrm>
              <a:off x="11073" y="6132"/>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p-sub</a:t>
              </a:r>
              <a:endParaRPr lang="el-GR" altLang="el-GR" dirty="0"/>
            </a:p>
          </p:txBody>
        </p:sp>
        <p:sp>
          <p:nvSpPr>
            <p:cNvPr id="24613" name="Text Box 102" descr="[DECORATIVE]"/>
            <p:cNvSpPr txBox="1">
              <a:spLocks noChangeArrowheads="1"/>
            </p:cNvSpPr>
            <p:nvPr/>
          </p:nvSpPr>
          <p:spPr bwMode="auto">
            <a:xfrm>
              <a:off x="9420" y="7272"/>
              <a:ext cx="4959" cy="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2200">
                  <a:latin typeface="Calibri" panose="020F0502020204030204" pitchFamily="34" charset="0"/>
                </a:rPr>
                <a:t>Δεξιά ολίσθηση με</a:t>
              </a:r>
            </a:p>
            <a:p>
              <a:pPr algn="ctr" eaLnBrk="1" hangingPunct="1">
                <a:spcAft>
                  <a:spcPts val="1000"/>
                </a:spcAft>
              </a:pPr>
              <a:r>
                <a:rPr lang="en-US" altLang="el-GR" sz="2200">
                  <a:latin typeface="Calibri" panose="020F0502020204030204" pitchFamily="34" charset="0"/>
                </a:rPr>
                <a:t>Self-Alignment</a:t>
              </a:r>
              <a:endParaRPr lang="el-GR" altLang="el-GR"/>
            </a:p>
          </p:txBody>
        </p:sp>
        <p:cxnSp>
          <p:nvCxnSpPr>
            <p:cNvPr id="24614" name="AutoShape 103" descr="[DECORATIVE]"/>
            <p:cNvCxnSpPr>
              <a:cxnSpLocks noChangeShapeType="1"/>
            </p:cNvCxnSpPr>
            <p:nvPr/>
          </p:nvCxnSpPr>
          <p:spPr bwMode="auto">
            <a:xfrm>
              <a:off x="3435" y="3795"/>
              <a:ext cx="0"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615" name="AutoShape 104" descr="[DECORATIVE]"/>
            <p:cNvCxnSpPr>
              <a:cxnSpLocks noChangeShapeType="1"/>
            </p:cNvCxnSpPr>
            <p:nvPr/>
          </p:nvCxnSpPr>
          <p:spPr bwMode="auto">
            <a:xfrm>
              <a:off x="6855" y="3795"/>
              <a:ext cx="1"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4616" name="AutoShape 105" descr="[DECORATIVE]"/>
            <p:cNvCxnSpPr>
              <a:cxnSpLocks noChangeShapeType="1"/>
            </p:cNvCxnSpPr>
            <p:nvPr/>
          </p:nvCxnSpPr>
          <p:spPr bwMode="auto">
            <a:xfrm>
              <a:off x="429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17" name="AutoShape 106" descr="[DECORATIVE]"/>
            <p:cNvCxnSpPr>
              <a:cxnSpLocks noChangeShapeType="1"/>
            </p:cNvCxnSpPr>
            <p:nvPr/>
          </p:nvCxnSpPr>
          <p:spPr bwMode="auto">
            <a:xfrm>
              <a:off x="4575"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18" name="AutoShape 107" descr="[DECORATIVE]"/>
            <p:cNvCxnSpPr>
              <a:cxnSpLocks noChangeShapeType="1"/>
            </p:cNvCxnSpPr>
            <p:nvPr/>
          </p:nvCxnSpPr>
          <p:spPr bwMode="auto">
            <a:xfrm>
              <a:off x="4860"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19" name="AutoShape 108" descr="[DECORATIVE]"/>
            <p:cNvCxnSpPr>
              <a:cxnSpLocks noChangeShapeType="1"/>
            </p:cNvCxnSpPr>
            <p:nvPr/>
          </p:nvCxnSpPr>
          <p:spPr bwMode="auto">
            <a:xfrm>
              <a:off x="5145"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20" name="AutoShape 109" descr="[DECORATIVE]"/>
            <p:cNvCxnSpPr>
              <a:cxnSpLocks noChangeShapeType="1"/>
            </p:cNvCxnSpPr>
            <p:nvPr/>
          </p:nvCxnSpPr>
          <p:spPr bwMode="auto">
            <a:xfrm>
              <a:off x="5430"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21" name="AutoShape 110" descr="[DECORATIVE]"/>
            <p:cNvCxnSpPr>
              <a:cxnSpLocks noChangeShapeType="1"/>
            </p:cNvCxnSpPr>
            <p:nvPr/>
          </p:nvCxnSpPr>
          <p:spPr bwMode="auto">
            <a:xfrm>
              <a:off x="5715" y="3798"/>
              <a:ext cx="1" cy="85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22" name="AutoShape 111" descr="[DECORATIVE]"/>
            <p:cNvCxnSpPr>
              <a:cxnSpLocks noChangeShapeType="1"/>
            </p:cNvCxnSpPr>
            <p:nvPr/>
          </p:nvCxnSpPr>
          <p:spPr bwMode="auto">
            <a:xfrm>
              <a:off x="600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23" name="AutoShape 112" descr="[DECORATIVE]"/>
            <p:cNvCxnSpPr>
              <a:cxnSpLocks noChangeShapeType="1"/>
            </p:cNvCxnSpPr>
            <p:nvPr/>
          </p:nvCxnSpPr>
          <p:spPr bwMode="auto">
            <a:xfrm>
              <a:off x="6285"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24" name="AutoShape 113" descr="[DECORATIVE]"/>
            <p:cNvCxnSpPr>
              <a:cxnSpLocks noChangeShapeType="1"/>
            </p:cNvCxnSpPr>
            <p:nvPr/>
          </p:nvCxnSpPr>
          <p:spPr bwMode="auto">
            <a:xfrm>
              <a:off x="657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4625" name="AutoShape 114" descr="[DECORATIVE]"/>
            <p:cNvCxnSpPr>
              <a:cxnSpLocks noChangeShapeType="1"/>
            </p:cNvCxnSpPr>
            <p:nvPr/>
          </p:nvCxnSpPr>
          <p:spPr bwMode="auto">
            <a:xfrm>
              <a:off x="4005"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sp>
          <p:nvSpPr>
            <p:cNvPr id="24626" name="Rectangle 115" descr="[DECORATIVE]"/>
            <p:cNvSpPr>
              <a:spLocks noChangeArrowheads="1"/>
            </p:cNvSpPr>
            <p:nvPr/>
          </p:nvSpPr>
          <p:spPr bwMode="auto">
            <a:xfrm>
              <a:off x="6570" y="5619"/>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627" name="Rectangle 116" descr="[DECORATIVE]"/>
            <p:cNvSpPr>
              <a:spLocks noChangeArrowheads="1"/>
            </p:cNvSpPr>
            <p:nvPr/>
          </p:nvSpPr>
          <p:spPr bwMode="auto">
            <a:xfrm>
              <a:off x="3150" y="5790"/>
              <a:ext cx="3990" cy="11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628" name="Rectangle 117" descr="[DECORATIVE]"/>
            <p:cNvSpPr>
              <a:spLocks noChangeArrowheads="1"/>
            </p:cNvSpPr>
            <p:nvPr/>
          </p:nvSpPr>
          <p:spPr bwMode="auto">
            <a:xfrm>
              <a:off x="3150" y="5619"/>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4629" name="AutoShape 118" descr="[DECORATIVE]"/>
            <p:cNvCxnSpPr>
              <a:cxnSpLocks noChangeShapeType="1"/>
            </p:cNvCxnSpPr>
            <p:nvPr/>
          </p:nvCxnSpPr>
          <p:spPr bwMode="auto">
            <a:xfrm>
              <a:off x="3150" y="5619"/>
              <a:ext cx="57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30" name="AutoShape 119" descr="[DECORATIVE]"/>
            <p:cNvCxnSpPr>
              <a:cxnSpLocks noChangeShapeType="1"/>
            </p:cNvCxnSpPr>
            <p:nvPr/>
          </p:nvCxnSpPr>
          <p:spPr bwMode="auto">
            <a:xfrm>
              <a:off x="3720"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631" name="Rectangle 120" descr="[DECORATIVE]"/>
            <p:cNvSpPr>
              <a:spLocks noChangeArrowheads="1"/>
            </p:cNvSpPr>
            <p:nvPr/>
          </p:nvSpPr>
          <p:spPr bwMode="auto">
            <a:xfrm>
              <a:off x="4575" y="5619"/>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4632" name="AutoShape 121" descr="[DECORATIVE]"/>
            <p:cNvCxnSpPr>
              <a:cxnSpLocks noChangeShapeType="1"/>
            </p:cNvCxnSpPr>
            <p:nvPr/>
          </p:nvCxnSpPr>
          <p:spPr bwMode="auto">
            <a:xfrm flipV="1">
              <a:off x="4575"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33" name="AutoShape 122" descr="[DECORATIVE]"/>
            <p:cNvCxnSpPr>
              <a:cxnSpLocks noChangeShapeType="1"/>
            </p:cNvCxnSpPr>
            <p:nvPr/>
          </p:nvCxnSpPr>
          <p:spPr bwMode="auto">
            <a:xfrm>
              <a:off x="5715"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634" name="Rectangle 123" descr="[DECORATIVE]"/>
            <p:cNvSpPr>
              <a:spLocks noChangeArrowheads="1"/>
            </p:cNvSpPr>
            <p:nvPr/>
          </p:nvSpPr>
          <p:spPr bwMode="auto">
            <a:xfrm>
              <a:off x="3720" y="5790"/>
              <a:ext cx="855"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635" name="Rectangle 124" descr="[DECORATIVE]"/>
            <p:cNvSpPr>
              <a:spLocks noChangeArrowheads="1"/>
            </p:cNvSpPr>
            <p:nvPr/>
          </p:nvSpPr>
          <p:spPr bwMode="auto">
            <a:xfrm>
              <a:off x="5715" y="5790"/>
              <a:ext cx="855"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4636" name="Rectangle 125" descr="[DECORATIVE]"/>
            <p:cNvSpPr>
              <a:spLocks noChangeArrowheads="1"/>
            </p:cNvSpPr>
            <p:nvPr/>
          </p:nvSpPr>
          <p:spPr bwMode="auto">
            <a:xfrm>
              <a:off x="4575" y="4764"/>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4637" name="AutoShape 126" descr="[DECORATIVE]"/>
            <p:cNvCxnSpPr>
              <a:cxnSpLocks noChangeShapeType="1"/>
            </p:cNvCxnSpPr>
            <p:nvPr/>
          </p:nvCxnSpPr>
          <p:spPr bwMode="auto">
            <a:xfrm>
              <a:off x="3150" y="5790"/>
              <a:ext cx="399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38" name="AutoShape 127" descr="[DECORATIVE]"/>
            <p:cNvCxnSpPr>
              <a:cxnSpLocks noChangeShapeType="1"/>
            </p:cNvCxnSpPr>
            <p:nvPr/>
          </p:nvCxnSpPr>
          <p:spPr bwMode="auto">
            <a:xfrm>
              <a:off x="6570" y="5619"/>
              <a:ext cx="570"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4639" name="AutoShape 128" descr="[DECORATIVE]"/>
            <p:cNvCxnSpPr>
              <a:cxnSpLocks noChangeShapeType="1"/>
            </p:cNvCxnSpPr>
            <p:nvPr/>
          </p:nvCxnSpPr>
          <p:spPr bwMode="auto">
            <a:xfrm>
              <a:off x="6570" y="5619"/>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4640" name="Text Box 129" descr="[DECORATIVE]"/>
            <p:cNvSpPr txBox="1">
              <a:spLocks noChangeArrowheads="1"/>
            </p:cNvSpPr>
            <p:nvPr>
              <p:custDataLst>
                <p:tags r:id="rId7"/>
              </p:custDataLst>
            </p:nvPr>
          </p:nvSpPr>
          <p:spPr bwMode="auto">
            <a:xfrm>
              <a:off x="5829" y="5733"/>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4641" name="Text Box 130" descr="[DECORATIVE]"/>
            <p:cNvSpPr txBox="1">
              <a:spLocks noChangeArrowheads="1"/>
            </p:cNvSpPr>
            <p:nvPr>
              <p:custDataLst>
                <p:tags r:id="rId8"/>
              </p:custDataLst>
            </p:nvPr>
          </p:nvSpPr>
          <p:spPr bwMode="auto">
            <a:xfrm>
              <a:off x="3834" y="5790"/>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4642" name="Text Box 131" descr="[DECORATIVE]"/>
            <p:cNvSpPr txBox="1">
              <a:spLocks noChangeArrowheads="1"/>
            </p:cNvSpPr>
            <p:nvPr>
              <p:custDataLst>
                <p:tags r:id="rId9"/>
              </p:custDataLst>
            </p:nvPr>
          </p:nvSpPr>
          <p:spPr bwMode="auto">
            <a:xfrm>
              <a:off x="4575" y="4935"/>
              <a:ext cx="1140"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poly</a:t>
              </a:r>
              <a:endParaRPr lang="el-GR" altLang="el-GR" dirty="0"/>
            </a:p>
          </p:txBody>
        </p:sp>
        <p:cxnSp>
          <p:nvCxnSpPr>
            <p:cNvPr id="24643" name="AutoShape 132" descr="[DECORATIVE]"/>
            <p:cNvCxnSpPr>
              <a:cxnSpLocks noChangeShapeType="1"/>
            </p:cNvCxnSpPr>
            <p:nvPr/>
          </p:nvCxnSpPr>
          <p:spPr bwMode="auto">
            <a:xfrm>
              <a:off x="3720" y="3798"/>
              <a:ext cx="1" cy="1425"/>
            </a:xfrm>
            <a:prstGeom prst="straightConnector1">
              <a:avLst/>
            </a:prstGeom>
            <a:noFill/>
            <a:ln w="38100">
              <a:solidFill>
                <a:srgbClr val="4E6128"/>
              </a:solidFill>
              <a:round/>
              <a:headEnd/>
              <a:tailEnd type="triangle"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32667460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l-GR" altLang="el-GR" smtClean="0"/>
              <a:t>Χωρίς </a:t>
            </a:r>
            <a:r>
              <a:rPr lang="en-US" altLang="el-GR" smtClean="0"/>
              <a:t>Self-Alignment</a:t>
            </a:r>
            <a:endParaRPr lang="el-GR" altLang="el-GR" smtClean="0"/>
          </a:p>
        </p:txBody>
      </p:sp>
      <p:grpSp>
        <p:nvGrpSpPr>
          <p:cNvPr id="25603" name="Group 113" descr="[DECORATIVE]"/>
          <p:cNvGrpSpPr>
            <a:grpSpLocks/>
          </p:cNvGrpSpPr>
          <p:nvPr/>
        </p:nvGrpSpPr>
        <p:grpSpPr bwMode="auto">
          <a:xfrm>
            <a:off x="1285875" y="1714500"/>
            <a:ext cx="6480175" cy="4162425"/>
            <a:chOff x="2466" y="2427"/>
            <a:chExt cx="10203" cy="6555"/>
          </a:xfrm>
        </p:grpSpPr>
        <p:sp>
          <p:nvSpPr>
            <p:cNvPr id="25604" name="Text Box 114" descr="[DECORATIVE]"/>
            <p:cNvSpPr txBox="1">
              <a:spLocks noChangeArrowheads="1"/>
            </p:cNvSpPr>
            <p:nvPr/>
          </p:nvSpPr>
          <p:spPr bwMode="auto">
            <a:xfrm>
              <a:off x="2466" y="7044"/>
              <a:ext cx="4959" cy="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2200">
                  <a:latin typeface="Calibri" panose="020F0502020204030204" pitchFamily="34" charset="0"/>
                </a:rPr>
                <a:t>Ιδανική Περίπτωση χωρίς</a:t>
              </a:r>
            </a:p>
            <a:p>
              <a:pPr algn="ctr" eaLnBrk="1" hangingPunct="1">
                <a:spcAft>
                  <a:spcPts val="1000"/>
                </a:spcAft>
              </a:pPr>
              <a:r>
                <a:rPr lang="en-US" altLang="el-GR" sz="2200">
                  <a:latin typeface="Calibri" panose="020F0502020204030204" pitchFamily="34" charset="0"/>
                </a:rPr>
                <a:t>Self-Alignment</a:t>
              </a:r>
              <a:endParaRPr lang="el-GR" altLang="el-GR"/>
            </a:p>
          </p:txBody>
        </p:sp>
        <p:sp>
          <p:nvSpPr>
            <p:cNvPr id="25605" name="Rectangle 115" descr="[DECORATIVE]"/>
            <p:cNvSpPr>
              <a:spLocks noChangeArrowheads="1"/>
            </p:cNvSpPr>
            <p:nvPr/>
          </p:nvSpPr>
          <p:spPr bwMode="auto">
            <a:xfrm>
              <a:off x="7995" y="5505"/>
              <a:ext cx="3990" cy="11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06" name="Text Box 116" descr="[DECORATIVE]"/>
            <p:cNvSpPr txBox="1">
              <a:spLocks noChangeArrowheads="1"/>
            </p:cNvSpPr>
            <p:nvPr>
              <p:custDataLst>
                <p:tags r:id="rId2"/>
              </p:custDataLst>
            </p:nvPr>
          </p:nvSpPr>
          <p:spPr bwMode="auto">
            <a:xfrm>
              <a:off x="4176" y="5904"/>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p-sub</a:t>
              </a:r>
              <a:endParaRPr lang="el-GR" altLang="el-GR" dirty="0"/>
            </a:p>
          </p:txBody>
        </p:sp>
        <p:cxnSp>
          <p:nvCxnSpPr>
            <p:cNvPr id="25607" name="AutoShape 117" descr="[DECORATIVE]"/>
            <p:cNvCxnSpPr>
              <a:cxnSpLocks noChangeShapeType="1"/>
            </p:cNvCxnSpPr>
            <p:nvPr/>
          </p:nvCxnSpPr>
          <p:spPr bwMode="auto">
            <a:xfrm>
              <a:off x="8850" y="3510"/>
              <a:ext cx="1" cy="1881"/>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08" name="AutoShape 118" descr="[DECORATIVE]"/>
            <p:cNvCxnSpPr>
              <a:cxnSpLocks noChangeShapeType="1"/>
            </p:cNvCxnSpPr>
            <p:nvPr/>
          </p:nvCxnSpPr>
          <p:spPr bwMode="auto">
            <a:xfrm>
              <a:off x="11700" y="3510"/>
              <a:ext cx="1"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09" name="AutoShape 119" descr="[DECORATIVE]"/>
            <p:cNvCxnSpPr>
              <a:cxnSpLocks noChangeShapeType="1"/>
            </p:cNvCxnSpPr>
            <p:nvPr/>
          </p:nvCxnSpPr>
          <p:spPr bwMode="auto">
            <a:xfrm>
              <a:off x="9135"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5610" name="AutoShape 120" descr="[DECORATIVE]"/>
            <p:cNvCxnSpPr>
              <a:cxnSpLocks noChangeShapeType="1"/>
            </p:cNvCxnSpPr>
            <p:nvPr/>
          </p:nvCxnSpPr>
          <p:spPr bwMode="auto">
            <a:xfrm>
              <a:off x="9420" y="3510"/>
              <a:ext cx="1" cy="85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5611" name="AutoShape 121" descr="[DECORATIVE]"/>
            <p:cNvCxnSpPr>
              <a:cxnSpLocks noChangeShapeType="1"/>
            </p:cNvCxnSpPr>
            <p:nvPr/>
          </p:nvCxnSpPr>
          <p:spPr bwMode="auto">
            <a:xfrm>
              <a:off x="11130"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5612" name="AutoShape 122" descr="[DECORATIVE]"/>
            <p:cNvCxnSpPr>
              <a:cxnSpLocks noChangeShapeType="1"/>
            </p:cNvCxnSpPr>
            <p:nvPr/>
          </p:nvCxnSpPr>
          <p:spPr bwMode="auto">
            <a:xfrm>
              <a:off x="11415"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sp>
          <p:nvSpPr>
            <p:cNvPr id="25613" name="Rectangle 123" descr="[DECORATIVE]"/>
            <p:cNvSpPr>
              <a:spLocks noChangeArrowheads="1"/>
            </p:cNvSpPr>
            <p:nvPr/>
          </p:nvSpPr>
          <p:spPr bwMode="auto">
            <a:xfrm>
              <a:off x="11415" y="5334"/>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14" name="Rectangle 124" descr="[DECORATIVE]"/>
            <p:cNvSpPr>
              <a:spLocks noChangeArrowheads="1"/>
            </p:cNvSpPr>
            <p:nvPr/>
          </p:nvSpPr>
          <p:spPr bwMode="auto">
            <a:xfrm>
              <a:off x="7995" y="5334"/>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5615" name="AutoShape 125" descr="[DECORATIVE]"/>
            <p:cNvCxnSpPr>
              <a:cxnSpLocks noChangeShapeType="1"/>
            </p:cNvCxnSpPr>
            <p:nvPr/>
          </p:nvCxnSpPr>
          <p:spPr bwMode="auto">
            <a:xfrm>
              <a:off x="7995" y="5334"/>
              <a:ext cx="57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16" name="AutoShape 126" descr="[DECORATIVE]"/>
            <p:cNvCxnSpPr>
              <a:cxnSpLocks noChangeShapeType="1"/>
            </p:cNvCxnSpPr>
            <p:nvPr/>
          </p:nvCxnSpPr>
          <p:spPr bwMode="auto">
            <a:xfrm>
              <a:off x="8565"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5617" name="Rectangle 127" descr="[DECORATIVE]"/>
            <p:cNvSpPr>
              <a:spLocks noChangeArrowheads="1"/>
            </p:cNvSpPr>
            <p:nvPr/>
          </p:nvSpPr>
          <p:spPr bwMode="auto">
            <a:xfrm>
              <a:off x="9420" y="5334"/>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5618" name="AutoShape 128" descr="[DECORATIVE]"/>
            <p:cNvCxnSpPr>
              <a:cxnSpLocks noChangeShapeType="1"/>
            </p:cNvCxnSpPr>
            <p:nvPr/>
          </p:nvCxnSpPr>
          <p:spPr bwMode="auto">
            <a:xfrm flipV="1">
              <a:off x="9420"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19" name="AutoShape 129" descr="[DECORATIVE]"/>
            <p:cNvCxnSpPr>
              <a:cxnSpLocks noChangeShapeType="1"/>
            </p:cNvCxnSpPr>
            <p:nvPr/>
          </p:nvCxnSpPr>
          <p:spPr bwMode="auto">
            <a:xfrm>
              <a:off x="10560"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5620" name="Rectangle 130" descr="[DECORATIVE]"/>
            <p:cNvSpPr>
              <a:spLocks noChangeArrowheads="1"/>
            </p:cNvSpPr>
            <p:nvPr/>
          </p:nvSpPr>
          <p:spPr bwMode="auto">
            <a:xfrm>
              <a:off x="8850" y="5505"/>
              <a:ext cx="570"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21" name="Rectangle 131" descr="[DECORATIVE]"/>
            <p:cNvSpPr>
              <a:spLocks noChangeArrowheads="1"/>
            </p:cNvSpPr>
            <p:nvPr/>
          </p:nvSpPr>
          <p:spPr bwMode="auto">
            <a:xfrm>
              <a:off x="10845" y="5505"/>
              <a:ext cx="570"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22" name="Rectangle 132" descr="[DECORATIVE]"/>
            <p:cNvSpPr>
              <a:spLocks noChangeArrowheads="1"/>
            </p:cNvSpPr>
            <p:nvPr/>
          </p:nvSpPr>
          <p:spPr bwMode="auto">
            <a:xfrm>
              <a:off x="9420" y="4479"/>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5623" name="AutoShape 133" descr="[DECORATIVE]"/>
            <p:cNvCxnSpPr>
              <a:cxnSpLocks noChangeShapeType="1"/>
            </p:cNvCxnSpPr>
            <p:nvPr/>
          </p:nvCxnSpPr>
          <p:spPr bwMode="auto">
            <a:xfrm>
              <a:off x="7995" y="5505"/>
              <a:ext cx="399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24" name="AutoShape 134" descr="[DECORATIVE]"/>
            <p:cNvCxnSpPr>
              <a:cxnSpLocks noChangeShapeType="1"/>
            </p:cNvCxnSpPr>
            <p:nvPr/>
          </p:nvCxnSpPr>
          <p:spPr bwMode="auto">
            <a:xfrm>
              <a:off x="11415" y="5334"/>
              <a:ext cx="570"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25" name="AutoShape 135" descr="[DECORATIVE]"/>
            <p:cNvCxnSpPr>
              <a:cxnSpLocks noChangeShapeType="1"/>
            </p:cNvCxnSpPr>
            <p:nvPr/>
          </p:nvCxnSpPr>
          <p:spPr bwMode="auto">
            <a:xfrm>
              <a:off x="11415"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5626" name="Text Box 136" descr="[DECORATIVE]"/>
            <p:cNvSpPr txBox="1">
              <a:spLocks noChangeArrowheads="1"/>
            </p:cNvSpPr>
            <p:nvPr>
              <p:custDataLst>
                <p:tags r:id="rId3"/>
              </p:custDataLst>
            </p:nvPr>
          </p:nvSpPr>
          <p:spPr bwMode="auto">
            <a:xfrm>
              <a:off x="10845" y="5448"/>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5627" name="Text Box 137" descr="[DECORATIVE]"/>
            <p:cNvSpPr txBox="1">
              <a:spLocks noChangeArrowheads="1"/>
            </p:cNvSpPr>
            <p:nvPr>
              <p:custDataLst>
                <p:tags r:id="rId4"/>
              </p:custDataLst>
            </p:nvPr>
          </p:nvSpPr>
          <p:spPr bwMode="auto">
            <a:xfrm>
              <a:off x="8850" y="5448"/>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5628" name="Text Box 138" descr="[DECORATIVE]"/>
            <p:cNvSpPr txBox="1">
              <a:spLocks noChangeArrowheads="1"/>
            </p:cNvSpPr>
            <p:nvPr>
              <p:custDataLst>
                <p:tags r:id="rId5"/>
              </p:custDataLst>
            </p:nvPr>
          </p:nvSpPr>
          <p:spPr bwMode="auto">
            <a:xfrm>
              <a:off x="9420" y="4650"/>
              <a:ext cx="1140"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poly</a:t>
              </a:r>
              <a:endParaRPr lang="el-GR" altLang="el-GR" dirty="0"/>
            </a:p>
          </p:txBody>
        </p:sp>
        <p:sp>
          <p:nvSpPr>
            <p:cNvPr id="25629" name="Text Box 139" descr="[DECORATIVE]"/>
            <p:cNvSpPr txBox="1">
              <a:spLocks noChangeArrowheads="1"/>
            </p:cNvSpPr>
            <p:nvPr>
              <p:custDataLst>
                <p:tags r:id="rId6"/>
              </p:custDataLst>
            </p:nvPr>
          </p:nvSpPr>
          <p:spPr bwMode="auto">
            <a:xfrm>
              <a:off x="9420" y="5847"/>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p-sub</a:t>
              </a:r>
              <a:endParaRPr lang="el-GR" altLang="el-GR" dirty="0"/>
            </a:p>
          </p:txBody>
        </p:sp>
        <p:sp>
          <p:nvSpPr>
            <p:cNvPr id="25630" name="Text Box 140" descr="[DECORATIVE]"/>
            <p:cNvSpPr txBox="1">
              <a:spLocks noChangeArrowheads="1"/>
            </p:cNvSpPr>
            <p:nvPr/>
          </p:nvSpPr>
          <p:spPr bwMode="auto">
            <a:xfrm>
              <a:off x="7710" y="6987"/>
              <a:ext cx="4959" cy="193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1000"/>
                </a:spcAft>
              </a:pPr>
              <a:r>
                <a:rPr lang="el-GR" altLang="el-GR" sz="2200">
                  <a:latin typeface="Calibri" panose="020F0502020204030204" pitchFamily="34" charset="0"/>
                </a:rPr>
                <a:t>Δεξιά ολίσθηση χωρίς</a:t>
              </a:r>
            </a:p>
            <a:p>
              <a:pPr algn="ctr" eaLnBrk="1" hangingPunct="1">
                <a:spcAft>
                  <a:spcPts val="1000"/>
                </a:spcAft>
              </a:pPr>
              <a:r>
                <a:rPr lang="en-US" altLang="el-GR" sz="2200">
                  <a:latin typeface="Calibri" panose="020F0502020204030204" pitchFamily="34" charset="0"/>
                </a:rPr>
                <a:t>Self-Alignment</a:t>
              </a:r>
              <a:endParaRPr lang="el-GR" altLang="el-GR"/>
            </a:p>
          </p:txBody>
        </p:sp>
        <p:cxnSp>
          <p:nvCxnSpPr>
            <p:cNvPr id="25631" name="AutoShape 141" descr="[DECORATIVE]"/>
            <p:cNvCxnSpPr>
              <a:cxnSpLocks noChangeShapeType="1"/>
            </p:cNvCxnSpPr>
            <p:nvPr/>
          </p:nvCxnSpPr>
          <p:spPr bwMode="auto">
            <a:xfrm>
              <a:off x="3435" y="3510"/>
              <a:ext cx="0"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32" name="AutoShape 142" descr="[DECORATIVE]"/>
            <p:cNvCxnSpPr>
              <a:cxnSpLocks noChangeShapeType="1"/>
            </p:cNvCxnSpPr>
            <p:nvPr/>
          </p:nvCxnSpPr>
          <p:spPr bwMode="auto">
            <a:xfrm>
              <a:off x="6285" y="3510"/>
              <a:ext cx="1" cy="1824"/>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33" name="AutoShape 143" descr="[DECORATIVE]"/>
            <p:cNvCxnSpPr>
              <a:cxnSpLocks noChangeShapeType="1"/>
            </p:cNvCxnSpPr>
            <p:nvPr/>
          </p:nvCxnSpPr>
          <p:spPr bwMode="auto">
            <a:xfrm>
              <a:off x="4005"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5634" name="AutoShape 144" descr="[DECORATIVE]"/>
            <p:cNvCxnSpPr>
              <a:cxnSpLocks noChangeShapeType="1"/>
            </p:cNvCxnSpPr>
            <p:nvPr/>
          </p:nvCxnSpPr>
          <p:spPr bwMode="auto">
            <a:xfrm>
              <a:off x="5715"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5635" name="AutoShape 145" descr="[DECORATIVE]"/>
            <p:cNvCxnSpPr>
              <a:cxnSpLocks noChangeShapeType="1"/>
            </p:cNvCxnSpPr>
            <p:nvPr/>
          </p:nvCxnSpPr>
          <p:spPr bwMode="auto">
            <a:xfrm>
              <a:off x="6000"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cxnSp>
          <p:nvCxnSpPr>
            <p:cNvPr id="25636" name="AutoShape 146" descr="[DECORATIVE]"/>
            <p:cNvCxnSpPr>
              <a:cxnSpLocks noChangeShapeType="1"/>
            </p:cNvCxnSpPr>
            <p:nvPr/>
          </p:nvCxnSpPr>
          <p:spPr bwMode="auto">
            <a:xfrm>
              <a:off x="3720" y="3510"/>
              <a:ext cx="1" cy="1425"/>
            </a:xfrm>
            <a:prstGeom prst="straightConnector1">
              <a:avLst/>
            </a:prstGeom>
            <a:noFill/>
            <a:ln w="50800">
              <a:solidFill>
                <a:srgbClr val="4E6128"/>
              </a:solidFill>
              <a:round/>
              <a:headEnd/>
              <a:tailEnd type="triangle" w="med" len="med"/>
            </a:ln>
            <a:extLst>
              <a:ext uri="{909E8E84-426E-40DD-AFC4-6F175D3DCCD1}">
                <a14:hiddenFill xmlns:a14="http://schemas.microsoft.com/office/drawing/2010/main">
                  <a:noFill/>
                </a14:hiddenFill>
              </a:ext>
            </a:extLst>
          </p:spPr>
        </p:cxnSp>
        <p:sp>
          <p:nvSpPr>
            <p:cNvPr id="25637" name="Rectangle 147" descr="[DECORATIVE]"/>
            <p:cNvSpPr>
              <a:spLocks noChangeArrowheads="1"/>
            </p:cNvSpPr>
            <p:nvPr/>
          </p:nvSpPr>
          <p:spPr bwMode="auto">
            <a:xfrm>
              <a:off x="6285" y="5334"/>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38" name="Rectangle 148" descr="[DECORATIVE]"/>
            <p:cNvSpPr>
              <a:spLocks noChangeArrowheads="1"/>
            </p:cNvSpPr>
            <p:nvPr/>
          </p:nvSpPr>
          <p:spPr bwMode="auto">
            <a:xfrm>
              <a:off x="2865" y="5505"/>
              <a:ext cx="3990" cy="1140"/>
            </a:xfrm>
            <a:prstGeom prst="rect">
              <a:avLst/>
            </a:prstGeom>
            <a:solidFill>
              <a:srgbClr val="C4BC96"/>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39" name="Rectangle 149" descr="[DECORATIVE]"/>
            <p:cNvSpPr>
              <a:spLocks noChangeArrowheads="1"/>
            </p:cNvSpPr>
            <p:nvPr/>
          </p:nvSpPr>
          <p:spPr bwMode="auto">
            <a:xfrm>
              <a:off x="2865" y="5334"/>
              <a:ext cx="57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5640" name="AutoShape 150" descr="[DECORATIVE]"/>
            <p:cNvCxnSpPr>
              <a:cxnSpLocks noChangeShapeType="1"/>
            </p:cNvCxnSpPr>
            <p:nvPr/>
          </p:nvCxnSpPr>
          <p:spPr bwMode="auto">
            <a:xfrm>
              <a:off x="2865" y="5334"/>
              <a:ext cx="57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41" name="AutoShape 151" descr="[DECORATIVE]"/>
            <p:cNvCxnSpPr>
              <a:cxnSpLocks noChangeShapeType="1"/>
            </p:cNvCxnSpPr>
            <p:nvPr/>
          </p:nvCxnSpPr>
          <p:spPr bwMode="auto">
            <a:xfrm>
              <a:off x="3435"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5642" name="Rectangle 152" descr="[DECORATIVE]"/>
            <p:cNvSpPr>
              <a:spLocks noChangeArrowheads="1"/>
            </p:cNvSpPr>
            <p:nvPr/>
          </p:nvSpPr>
          <p:spPr bwMode="auto">
            <a:xfrm>
              <a:off x="4290" y="5334"/>
              <a:ext cx="1140" cy="171"/>
            </a:xfrm>
            <a:prstGeom prst="rect">
              <a:avLst/>
            </a:prstGeom>
            <a:solidFill>
              <a:srgbClr val="808080"/>
            </a:solidFill>
            <a:ln>
              <a:noFill/>
            </a:ln>
            <a:extLst>
              <a:ext uri="{91240B29-F687-4F45-9708-019B960494DF}">
                <a14:hiddenLine xmlns:a14="http://schemas.microsoft.com/office/drawing/2010/main" w="3175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5643" name="AutoShape 153" descr="[DECORATIVE]"/>
            <p:cNvCxnSpPr>
              <a:cxnSpLocks noChangeShapeType="1"/>
            </p:cNvCxnSpPr>
            <p:nvPr/>
          </p:nvCxnSpPr>
          <p:spPr bwMode="auto">
            <a:xfrm flipV="1">
              <a:off x="4290"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44" name="AutoShape 154" descr="[DECORATIVE]"/>
            <p:cNvCxnSpPr>
              <a:cxnSpLocks noChangeShapeType="1"/>
            </p:cNvCxnSpPr>
            <p:nvPr/>
          </p:nvCxnSpPr>
          <p:spPr bwMode="auto">
            <a:xfrm>
              <a:off x="5430"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5645" name="Rectangle 155" descr="[DECORATIVE]"/>
            <p:cNvSpPr>
              <a:spLocks noChangeArrowheads="1"/>
            </p:cNvSpPr>
            <p:nvPr/>
          </p:nvSpPr>
          <p:spPr bwMode="auto">
            <a:xfrm>
              <a:off x="3435" y="5505"/>
              <a:ext cx="855"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46" name="Rectangle 156" descr="[DECORATIVE]"/>
            <p:cNvSpPr>
              <a:spLocks noChangeArrowheads="1"/>
            </p:cNvSpPr>
            <p:nvPr/>
          </p:nvSpPr>
          <p:spPr bwMode="auto">
            <a:xfrm>
              <a:off x="5430" y="5505"/>
              <a:ext cx="855" cy="570"/>
            </a:xfrm>
            <a:prstGeom prst="rect">
              <a:avLst/>
            </a:prstGeom>
            <a:solidFill>
              <a:srgbClr val="76923C"/>
            </a:solidFill>
            <a:ln w="317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5647" name="Rectangle 157" descr="[DECORATIVE]"/>
            <p:cNvSpPr>
              <a:spLocks noChangeArrowheads="1"/>
            </p:cNvSpPr>
            <p:nvPr/>
          </p:nvSpPr>
          <p:spPr bwMode="auto">
            <a:xfrm>
              <a:off x="4290" y="4479"/>
              <a:ext cx="1136" cy="852"/>
            </a:xfrm>
            <a:prstGeom prst="rect">
              <a:avLst/>
            </a:prstGeom>
            <a:solidFill>
              <a:srgbClr val="FF0000"/>
            </a:solidFill>
            <a:ln w="19050">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25648" name="AutoShape 158" descr="[DECORATIVE]"/>
            <p:cNvCxnSpPr>
              <a:cxnSpLocks noChangeShapeType="1"/>
            </p:cNvCxnSpPr>
            <p:nvPr/>
          </p:nvCxnSpPr>
          <p:spPr bwMode="auto">
            <a:xfrm>
              <a:off x="2865" y="5505"/>
              <a:ext cx="3990"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49" name="AutoShape 159" descr="[DECORATIVE]"/>
            <p:cNvCxnSpPr>
              <a:cxnSpLocks noChangeShapeType="1"/>
            </p:cNvCxnSpPr>
            <p:nvPr/>
          </p:nvCxnSpPr>
          <p:spPr bwMode="auto">
            <a:xfrm>
              <a:off x="6285" y="5334"/>
              <a:ext cx="570"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25650" name="AutoShape 160" descr="[DECORATIVE]"/>
            <p:cNvCxnSpPr>
              <a:cxnSpLocks noChangeShapeType="1"/>
            </p:cNvCxnSpPr>
            <p:nvPr/>
          </p:nvCxnSpPr>
          <p:spPr bwMode="auto">
            <a:xfrm>
              <a:off x="6285" y="5334"/>
              <a:ext cx="0" cy="17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25651" name="Text Box 161" descr="[DECORATIVE]"/>
            <p:cNvSpPr txBox="1">
              <a:spLocks noChangeArrowheads="1"/>
            </p:cNvSpPr>
            <p:nvPr>
              <p:custDataLst>
                <p:tags r:id="rId7"/>
              </p:custDataLst>
            </p:nvPr>
          </p:nvSpPr>
          <p:spPr bwMode="auto">
            <a:xfrm>
              <a:off x="5544" y="5448"/>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5652" name="Text Box 162" descr="[DECORATIVE]"/>
            <p:cNvSpPr txBox="1">
              <a:spLocks noChangeArrowheads="1"/>
            </p:cNvSpPr>
            <p:nvPr>
              <p:custDataLst>
                <p:tags r:id="rId8"/>
              </p:custDataLst>
            </p:nvPr>
          </p:nvSpPr>
          <p:spPr bwMode="auto">
            <a:xfrm>
              <a:off x="3549" y="5505"/>
              <a:ext cx="798"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25653" name="Text Box 163" descr="[DECORATIVE]"/>
            <p:cNvSpPr txBox="1">
              <a:spLocks noChangeArrowheads="1"/>
            </p:cNvSpPr>
            <p:nvPr>
              <p:custDataLst>
                <p:tags r:id="rId9"/>
              </p:custDataLst>
            </p:nvPr>
          </p:nvSpPr>
          <p:spPr bwMode="auto">
            <a:xfrm>
              <a:off x="4290" y="4650"/>
              <a:ext cx="1140" cy="627"/>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poly</a:t>
              </a:r>
              <a:endParaRPr lang="el-GR" altLang="el-GR" dirty="0"/>
            </a:p>
          </p:txBody>
        </p:sp>
        <p:cxnSp>
          <p:nvCxnSpPr>
            <p:cNvPr id="25654" name="AutoShape 164" descr="[DECORATIVE]"/>
            <p:cNvCxnSpPr>
              <a:cxnSpLocks noChangeShapeType="1"/>
            </p:cNvCxnSpPr>
            <p:nvPr/>
          </p:nvCxnSpPr>
          <p:spPr bwMode="auto">
            <a:xfrm>
              <a:off x="4290" y="3510"/>
              <a:ext cx="1" cy="912"/>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55" name="AutoShape 165" descr="[DECORATIVE]"/>
            <p:cNvCxnSpPr>
              <a:cxnSpLocks noChangeShapeType="1"/>
            </p:cNvCxnSpPr>
            <p:nvPr/>
          </p:nvCxnSpPr>
          <p:spPr bwMode="auto">
            <a:xfrm>
              <a:off x="5430" y="3567"/>
              <a:ext cx="1" cy="912"/>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56" name="AutoShape 166" descr="[DECORATIVE]"/>
            <p:cNvCxnSpPr>
              <a:cxnSpLocks noChangeShapeType="1"/>
            </p:cNvCxnSpPr>
            <p:nvPr/>
          </p:nvCxnSpPr>
          <p:spPr bwMode="auto">
            <a:xfrm>
              <a:off x="9705" y="3510"/>
              <a:ext cx="1" cy="912"/>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57" name="AutoShape 167" descr="[DECORATIVE]"/>
            <p:cNvCxnSpPr>
              <a:cxnSpLocks noChangeShapeType="1"/>
            </p:cNvCxnSpPr>
            <p:nvPr/>
          </p:nvCxnSpPr>
          <p:spPr bwMode="auto">
            <a:xfrm>
              <a:off x="10845" y="3510"/>
              <a:ext cx="0" cy="1995"/>
            </a:xfrm>
            <a:prstGeom prst="straightConnector1">
              <a:avLst/>
            </a:prstGeom>
            <a:noFill/>
            <a:ln w="19050">
              <a:solidFill>
                <a:srgbClr val="000000"/>
              </a:solidFill>
              <a:prstDash val="lgDash"/>
              <a:round/>
              <a:headEnd/>
              <a:tailEnd/>
            </a:ln>
            <a:extLst>
              <a:ext uri="{909E8E84-426E-40DD-AFC4-6F175D3DCCD1}">
                <a14:hiddenFill xmlns:a14="http://schemas.microsoft.com/office/drawing/2010/main">
                  <a:noFill/>
                </a14:hiddenFill>
              </a:ext>
            </a:extLst>
          </p:spPr>
        </p:cxnSp>
        <p:cxnSp>
          <p:nvCxnSpPr>
            <p:cNvPr id="25658" name="AutoShape 168" descr="[DECORATIVE]"/>
            <p:cNvCxnSpPr>
              <a:cxnSpLocks noChangeShapeType="1"/>
            </p:cNvCxnSpPr>
            <p:nvPr/>
          </p:nvCxnSpPr>
          <p:spPr bwMode="auto">
            <a:xfrm>
              <a:off x="10674" y="3225"/>
              <a:ext cx="1" cy="2283"/>
            </a:xfrm>
            <a:prstGeom prst="straightConnector1">
              <a:avLst/>
            </a:prstGeom>
            <a:noFill/>
            <a:ln w="19050">
              <a:solidFill>
                <a:srgbClr val="C00000"/>
              </a:solidFill>
              <a:prstDash val="lgDash"/>
              <a:round/>
              <a:headEnd/>
              <a:tailEnd type="triangle" w="med" len="med"/>
            </a:ln>
            <a:extLst>
              <a:ext uri="{909E8E84-426E-40DD-AFC4-6F175D3DCCD1}">
                <a14:hiddenFill xmlns:a14="http://schemas.microsoft.com/office/drawing/2010/main">
                  <a:noFill/>
                </a14:hiddenFill>
              </a:ext>
            </a:extLst>
          </p:spPr>
        </p:cxnSp>
        <p:sp>
          <p:nvSpPr>
            <p:cNvPr id="25659" name="Text Box 169" descr="[DECORATIVE]"/>
            <p:cNvSpPr txBox="1">
              <a:spLocks noChangeArrowheads="1"/>
            </p:cNvSpPr>
            <p:nvPr/>
          </p:nvSpPr>
          <p:spPr bwMode="auto">
            <a:xfrm>
              <a:off x="9477" y="2427"/>
              <a:ext cx="2508" cy="1254"/>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2200">
                  <a:latin typeface="Calibri" panose="020F0502020204030204" pitchFamily="34" charset="0"/>
                </a:rPr>
                <a:t>πρόβλημα</a:t>
              </a:r>
              <a:endParaRPr lang="el-GR" altLang="el-GR"/>
            </a:p>
          </p:txBody>
        </p:sp>
      </p:grpSp>
    </p:spTree>
    <p:custDataLst>
      <p:tags r:id="rId1"/>
    </p:custDataLst>
    <p:extLst>
      <p:ext uri="{BB962C8B-B14F-4D97-AF65-F5344CB8AC3E}">
        <p14:creationId xmlns:p14="http://schemas.microsoft.com/office/powerpoint/2010/main" val="17546093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l-GR" altLang="el-GR" dirty="0" smtClean="0"/>
              <a:t>Πυρίτιο</a:t>
            </a:r>
          </a:p>
        </p:txBody>
      </p:sp>
      <p:sp>
        <p:nvSpPr>
          <p:cNvPr id="8195" name="Content Placeholder 2"/>
          <p:cNvSpPr>
            <a:spLocks noGrp="1"/>
          </p:cNvSpPr>
          <p:nvPr>
            <p:ph idx="1"/>
          </p:nvPr>
        </p:nvSpPr>
        <p:spPr/>
        <p:txBody>
          <a:bodyPr/>
          <a:lstStyle/>
          <a:p>
            <a:pPr eaLnBrk="1" hangingPunct="1"/>
            <a:r>
              <a:rPr lang="el-GR" altLang="el-GR" dirty="0" smtClean="0"/>
              <a:t>Η βάση για τα σύγχρονα </a:t>
            </a:r>
            <a:r>
              <a:rPr lang="el-GR" altLang="el-GR" dirty="0" err="1" smtClean="0"/>
              <a:t>ημιαγωγικά</a:t>
            </a:r>
            <a:r>
              <a:rPr lang="el-GR" altLang="el-GR" dirty="0" smtClean="0"/>
              <a:t> κυκλώματα είναι το πυρίτιο</a:t>
            </a:r>
          </a:p>
          <a:p>
            <a:pPr eaLnBrk="1" hangingPunct="1"/>
            <a:r>
              <a:rPr lang="el-GR" altLang="el-GR" dirty="0" smtClean="0"/>
              <a:t>Ένας κρύσταλλος καθαρού πυριτίου συμπεριφέρεται σαν μονωτής</a:t>
            </a:r>
          </a:p>
          <a:p>
            <a:pPr eaLnBrk="1" hangingPunct="1"/>
            <a:r>
              <a:rPr lang="el-GR" altLang="el-GR" dirty="0" smtClean="0"/>
              <a:t>Εάν προσθέσουμε προσμίξεις (</a:t>
            </a:r>
            <a:r>
              <a:rPr lang="en-US" altLang="el-GR" dirty="0" smtClean="0"/>
              <a:t>impurities) </a:t>
            </a:r>
            <a:r>
              <a:rPr lang="el-GR" altLang="el-GR" dirty="0" smtClean="0"/>
              <a:t>τότε αλλάζουμε την αγωγιμότητα</a:t>
            </a:r>
          </a:p>
        </p:txBody>
      </p:sp>
    </p:spTree>
    <p:extLst>
      <p:ext uri="{BB962C8B-B14F-4D97-AF65-F5344CB8AC3E}">
        <p14:creationId xmlns:p14="http://schemas.microsoft.com/office/powerpoint/2010/main" val="168388516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04813"/>
            <a:ext cx="8229600" cy="1143000"/>
          </a:xfrm>
        </p:spPr>
        <p:txBody>
          <a:bodyPr/>
          <a:lstStyle/>
          <a:p>
            <a:pPr eaLnBrk="1" hangingPunct="1"/>
            <a:r>
              <a:rPr lang="el-GR" altLang="el-GR" smtClean="0"/>
              <a:t>Κάτοψη Τρανζίστορ</a:t>
            </a:r>
          </a:p>
        </p:txBody>
      </p:sp>
      <p:grpSp>
        <p:nvGrpSpPr>
          <p:cNvPr id="26628" name="Group 14" descr="Σχέδιο κάτοψης τρανζιστορ"/>
          <p:cNvGrpSpPr>
            <a:grpSpLocks/>
          </p:cNvGrpSpPr>
          <p:nvPr/>
        </p:nvGrpSpPr>
        <p:grpSpPr bwMode="auto">
          <a:xfrm>
            <a:off x="2724150" y="1793875"/>
            <a:ext cx="3619500" cy="2714625"/>
            <a:chOff x="4290" y="2370"/>
            <a:chExt cx="5700" cy="4275"/>
          </a:xfrm>
        </p:grpSpPr>
        <p:sp>
          <p:nvSpPr>
            <p:cNvPr id="26629" name="Text Box 15" descr="Σχέδιο κάτοψης τρανζιστορ"/>
            <p:cNvSpPr txBox="1">
              <a:spLocks noChangeArrowheads="1"/>
            </p:cNvSpPr>
            <p:nvPr/>
          </p:nvSpPr>
          <p:spPr bwMode="auto">
            <a:xfrm>
              <a:off x="4290" y="2370"/>
              <a:ext cx="5700" cy="4275"/>
            </a:xfrm>
            <a:prstGeom prst="rect">
              <a:avLst/>
            </a:prstGeom>
            <a:solidFill>
              <a:srgbClr val="C4BC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6630" name="Text Box 16" descr="[DECORATIVE]"/>
            <p:cNvSpPr txBox="1">
              <a:spLocks noChangeArrowheads="1"/>
            </p:cNvSpPr>
            <p:nvPr/>
          </p:nvSpPr>
          <p:spPr bwMode="auto">
            <a:xfrm>
              <a:off x="6570" y="2943"/>
              <a:ext cx="855" cy="3132"/>
            </a:xfrm>
            <a:prstGeom prst="rect">
              <a:avLst/>
            </a:prstGeom>
            <a:solidFill>
              <a:srgbClr val="FF0000">
                <a:alpha val="50195"/>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6631" name="Text Box 17" descr="[DECORATIVE]"/>
            <p:cNvSpPr txBox="1">
              <a:spLocks noChangeArrowheads="1"/>
            </p:cNvSpPr>
            <p:nvPr/>
          </p:nvSpPr>
          <p:spPr bwMode="auto">
            <a:xfrm>
              <a:off x="5145" y="3795"/>
              <a:ext cx="3705" cy="1425"/>
            </a:xfrm>
            <a:prstGeom prst="rect">
              <a:avLst/>
            </a:prstGeom>
            <a:solidFill>
              <a:srgbClr val="76923C">
                <a:alpha val="50195"/>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6632" name="Text Box 18" descr="[DECORATIVE]"/>
            <p:cNvSpPr txBox="1">
              <a:spLocks noChangeArrowheads="1"/>
            </p:cNvSpPr>
            <p:nvPr/>
          </p:nvSpPr>
          <p:spPr bwMode="auto">
            <a:xfrm>
              <a:off x="5430" y="4080"/>
              <a:ext cx="3135" cy="855"/>
            </a:xfrm>
            <a:prstGeom prst="rect">
              <a:avLst/>
            </a:prstGeom>
            <a:solidFill>
              <a:srgbClr val="FFFFFF">
                <a:alpha val="0"/>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26633" name="Text Box 19" descr="[DECORATIVE]"/>
            <p:cNvSpPr txBox="1">
              <a:spLocks noChangeArrowheads="1"/>
            </p:cNvSpPr>
            <p:nvPr>
              <p:custDataLst>
                <p:tags r:id="rId2"/>
              </p:custDataLst>
            </p:nvPr>
          </p:nvSpPr>
          <p:spPr bwMode="auto">
            <a:xfrm>
              <a:off x="7881" y="2541"/>
              <a:ext cx="1653"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Poly</a:t>
              </a:r>
              <a:endParaRPr lang="el-GR" altLang="el-GR" dirty="0"/>
            </a:p>
          </p:txBody>
        </p:sp>
        <p:sp>
          <p:nvSpPr>
            <p:cNvPr id="26634" name="Text Box 20" descr="[DECORATIVE]"/>
            <p:cNvSpPr txBox="1">
              <a:spLocks noChangeArrowheads="1"/>
            </p:cNvSpPr>
            <p:nvPr>
              <p:custDataLst>
                <p:tags r:id="rId3"/>
              </p:custDataLst>
            </p:nvPr>
          </p:nvSpPr>
          <p:spPr bwMode="auto">
            <a:xfrm>
              <a:off x="8280" y="5733"/>
              <a:ext cx="1653"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p-Well</a:t>
              </a:r>
              <a:endParaRPr lang="el-GR" altLang="el-GR" dirty="0"/>
            </a:p>
          </p:txBody>
        </p:sp>
        <p:sp>
          <p:nvSpPr>
            <p:cNvPr id="26635" name="Text Box 21" descr="[DECORATIVE]"/>
            <p:cNvSpPr txBox="1">
              <a:spLocks noChangeArrowheads="1"/>
            </p:cNvSpPr>
            <p:nvPr>
              <p:custDataLst>
                <p:tags r:id="rId4"/>
              </p:custDataLst>
            </p:nvPr>
          </p:nvSpPr>
          <p:spPr bwMode="auto">
            <a:xfrm>
              <a:off x="4689" y="5733"/>
              <a:ext cx="1653"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n-Diff</a:t>
              </a:r>
              <a:endParaRPr lang="el-GR" altLang="el-GR" dirty="0"/>
            </a:p>
          </p:txBody>
        </p:sp>
        <p:sp>
          <p:nvSpPr>
            <p:cNvPr id="26636" name="Text Box 22" descr="[DECORATIVE]"/>
            <p:cNvSpPr txBox="1">
              <a:spLocks noChangeArrowheads="1"/>
            </p:cNvSpPr>
            <p:nvPr>
              <p:custDataLst>
                <p:tags r:id="rId5"/>
              </p:custDataLst>
            </p:nvPr>
          </p:nvSpPr>
          <p:spPr bwMode="auto">
            <a:xfrm>
              <a:off x="4518" y="2712"/>
              <a:ext cx="2622"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Active</a:t>
              </a:r>
              <a:endParaRPr lang="el-GR" altLang="el-GR" dirty="0"/>
            </a:p>
          </p:txBody>
        </p:sp>
        <p:cxnSp>
          <p:nvCxnSpPr>
            <p:cNvPr id="26637" name="AutoShape 23" descr="[DECORATIVE]"/>
            <p:cNvCxnSpPr>
              <a:cxnSpLocks noChangeShapeType="1"/>
            </p:cNvCxnSpPr>
            <p:nvPr/>
          </p:nvCxnSpPr>
          <p:spPr bwMode="auto">
            <a:xfrm>
              <a:off x="5202" y="3225"/>
              <a:ext cx="855" cy="912"/>
            </a:xfrm>
            <a:prstGeom prst="straightConnector1">
              <a:avLst/>
            </a:prstGeom>
            <a:noFill/>
            <a:ln w="317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26638" name="AutoShape 24" descr="[DECORATIVE]"/>
            <p:cNvCxnSpPr>
              <a:cxnSpLocks noChangeShapeType="1"/>
            </p:cNvCxnSpPr>
            <p:nvPr/>
          </p:nvCxnSpPr>
          <p:spPr bwMode="auto">
            <a:xfrm flipV="1">
              <a:off x="5259" y="5220"/>
              <a:ext cx="342" cy="627"/>
            </a:xfrm>
            <a:prstGeom prst="straightConnector1">
              <a:avLst/>
            </a:prstGeom>
            <a:noFill/>
            <a:ln w="317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26639" name="AutoShape 25" descr="[DECORATIVE]"/>
            <p:cNvCxnSpPr>
              <a:cxnSpLocks noChangeShapeType="1"/>
            </p:cNvCxnSpPr>
            <p:nvPr/>
          </p:nvCxnSpPr>
          <p:spPr bwMode="auto">
            <a:xfrm flipH="1">
              <a:off x="7425" y="3111"/>
              <a:ext cx="912" cy="342"/>
            </a:xfrm>
            <a:prstGeom prst="straightConnector1">
              <a:avLst/>
            </a:prstGeom>
            <a:noFill/>
            <a:ln w="31750">
              <a:solidFill>
                <a:srgbClr val="000000"/>
              </a:solidFill>
              <a:prstDash val="dash"/>
              <a:round/>
              <a:headEnd/>
              <a:tailEnd type="arrow" w="med" len="med"/>
            </a:ln>
            <a:extLst>
              <a:ext uri="{909E8E84-426E-40DD-AFC4-6F175D3DCCD1}">
                <a14:hiddenFill xmlns:a14="http://schemas.microsoft.com/office/drawing/2010/main">
                  <a:noFill/>
                </a14:hiddenFill>
              </a:ext>
            </a:extLst>
          </p:spPr>
        </p:cxnSp>
      </p:grpSp>
      <p:sp>
        <p:nvSpPr>
          <p:cNvPr id="26627" name="Content Placeholder 2"/>
          <p:cNvSpPr>
            <a:spLocks noGrp="1"/>
          </p:cNvSpPr>
          <p:nvPr>
            <p:ph idx="1"/>
          </p:nvPr>
        </p:nvSpPr>
        <p:spPr>
          <a:xfrm>
            <a:off x="457200" y="4786313"/>
            <a:ext cx="8229600" cy="1339850"/>
          </a:xfrm>
        </p:spPr>
        <p:txBody>
          <a:bodyPr/>
          <a:lstStyle/>
          <a:p>
            <a:pPr eaLnBrk="1" hangingPunct="1"/>
            <a:r>
              <a:rPr lang="el-GR" altLang="el-GR" smtClean="0"/>
              <a:t>Υπερκαλύψεις για αποφυγή κατασκευαστικών ατελειών</a:t>
            </a:r>
          </a:p>
        </p:txBody>
      </p:sp>
    </p:spTree>
    <p:custDataLst>
      <p:tags r:id="rId1"/>
    </p:custDataLst>
    <p:extLst>
      <p:ext uri="{BB962C8B-B14F-4D97-AF65-F5344CB8AC3E}">
        <p14:creationId xmlns:p14="http://schemas.microsoft.com/office/powerpoint/2010/main" val="285145265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l-GR" altLang="el-GR" smtClean="0"/>
              <a:t>Παραλλαγές</a:t>
            </a:r>
          </a:p>
        </p:txBody>
      </p:sp>
      <p:sp>
        <p:nvSpPr>
          <p:cNvPr id="27651" name="Content Placeholder 2"/>
          <p:cNvSpPr>
            <a:spLocks noGrp="1"/>
          </p:cNvSpPr>
          <p:nvPr>
            <p:ph idx="1"/>
            <p:custDataLst>
              <p:tags r:id="rId1"/>
            </p:custDataLst>
          </p:nvPr>
        </p:nvSpPr>
        <p:spPr/>
        <p:txBody>
          <a:bodyPr/>
          <a:lstStyle/>
          <a:p>
            <a:pPr eaLnBrk="1" hangingPunct="1"/>
            <a:r>
              <a:rPr lang="en-US" altLang="el-GR" dirty="0" smtClean="0"/>
              <a:t>n-Well</a:t>
            </a:r>
          </a:p>
          <a:p>
            <a:pPr eaLnBrk="1" hangingPunct="1"/>
            <a:r>
              <a:rPr lang="en-US" altLang="el-GR" dirty="0" smtClean="0"/>
              <a:t>p-Well</a:t>
            </a:r>
          </a:p>
          <a:p>
            <a:pPr eaLnBrk="1" hangingPunct="1"/>
            <a:r>
              <a:rPr lang="en-US" altLang="el-GR" dirty="0" smtClean="0"/>
              <a:t>Triple Well</a:t>
            </a:r>
          </a:p>
          <a:p>
            <a:pPr eaLnBrk="1" hangingPunct="1"/>
            <a:r>
              <a:rPr lang="en-US" altLang="el-GR" dirty="0" smtClean="0"/>
              <a:t>Twin-tub</a:t>
            </a:r>
          </a:p>
          <a:p>
            <a:pPr eaLnBrk="1" hangingPunct="1"/>
            <a:r>
              <a:rPr lang="en-US" altLang="el-GR" dirty="0" smtClean="0"/>
              <a:t>SOI</a:t>
            </a:r>
            <a:endParaRPr lang="el-GR" altLang="el-GR" dirty="0" smtClean="0"/>
          </a:p>
          <a:p>
            <a:pPr eaLnBrk="1" hangingPunct="1"/>
            <a:r>
              <a:rPr lang="en-US" altLang="el-GR" dirty="0" smtClean="0"/>
              <a:t>Spacers (Low Doping-High Doping)</a:t>
            </a:r>
          </a:p>
          <a:p>
            <a:pPr eaLnBrk="1" hangingPunct="1"/>
            <a:r>
              <a:rPr lang="el-GR" altLang="el-GR" dirty="0" smtClean="0"/>
              <a:t>Κ.τ.λ.</a:t>
            </a:r>
          </a:p>
        </p:txBody>
      </p:sp>
    </p:spTree>
    <p:extLst>
      <p:ext uri="{BB962C8B-B14F-4D97-AF65-F5344CB8AC3E}">
        <p14:creationId xmlns:p14="http://schemas.microsoft.com/office/powerpoint/2010/main" val="33702284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l-GR" altLang="el-GR" dirty="0" smtClean="0"/>
              <a:t>Συνδέσεις</a:t>
            </a:r>
            <a:r>
              <a:rPr lang="en-US" altLang="el-GR" dirty="0" smtClean="0"/>
              <a:t> </a:t>
            </a:r>
            <a:r>
              <a:rPr lang="el-GR" altLang="el-GR" dirty="0" smtClean="0"/>
              <a:t>(1 από 4)</a:t>
            </a:r>
          </a:p>
        </p:txBody>
      </p:sp>
      <p:sp>
        <p:nvSpPr>
          <p:cNvPr id="28675" name="Content Placeholder 2"/>
          <p:cNvSpPr>
            <a:spLocks noGrp="1"/>
          </p:cNvSpPr>
          <p:nvPr>
            <p:ph idx="1"/>
            <p:custDataLst>
              <p:tags r:id="rId1"/>
            </p:custDataLst>
          </p:nvPr>
        </p:nvSpPr>
        <p:spPr>
          <a:xfrm>
            <a:off x="457200" y="1827213"/>
            <a:ext cx="8229600" cy="4697412"/>
          </a:xfrm>
        </p:spPr>
        <p:txBody>
          <a:bodyPr/>
          <a:lstStyle/>
          <a:p>
            <a:pPr eaLnBrk="1" hangingPunct="1"/>
            <a:r>
              <a:rPr lang="en-US" altLang="el-GR" dirty="0" smtClean="0"/>
              <a:t>To metal1 </a:t>
            </a:r>
            <a:r>
              <a:rPr lang="el-GR" altLang="el-GR" dirty="0" smtClean="0"/>
              <a:t> συνδέεται</a:t>
            </a:r>
            <a:r>
              <a:rPr lang="en-US" altLang="el-GR" dirty="0" smtClean="0"/>
              <a:t>:</a:t>
            </a:r>
            <a:endParaRPr lang="el-GR" altLang="el-GR" dirty="0" smtClean="0"/>
          </a:p>
          <a:p>
            <a:pPr lvl="1" eaLnBrk="1" hangingPunct="1"/>
            <a:r>
              <a:rPr lang="el-GR" altLang="el-GR" dirty="0" smtClean="0"/>
              <a:t>Με </a:t>
            </a:r>
            <a:r>
              <a:rPr lang="en-US" altLang="el-GR" dirty="0" smtClean="0"/>
              <a:t>contact </a:t>
            </a:r>
            <a:r>
              <a:rPr lang="el-GR" altLang="el-GR" dirty="0" smtClean="0"/>
              <a:t>με </a:t>
            </a:r>
            <a:r>
              <a:rPr lang="en-US" altLang="el-GR" dirty="0" err="1" smtClean="0"/>
              <a:t>n</a:t>
            </a:r>
            <a:r>
              <a:rPr lang="en-US" altLang="el-GR" baseline="30000" dirty="0" err="1" smtClean="0"/>
              <a:t>+</a:t>
            </a:r>
            <a:r>
              <a:rPr lang="en-US" altLang="el-GR" dirty="0" err="1" smtClean="0"/>
              <a:t>,p</a:t>
            </a:r>
            <a:r>
              <a:rPr lang="en-US" altLang="el-GR" baseline="30000" dirty="0" smtClean="0"/>
              <a:t>+</a:t>
            </a:r>
            <a:r>
              <a:rPr lang="en-US" altLang="el-GR" dirty="0" smtClean="0"/>
              <a:t>, poly</a:t>
            </a:r>
            <a:endParaRPr lang="el-GR" altLang="el-GR" dirty="0" smtClean="0"/>
          </a:p>
          <a:p>
            <a:pPr lvl="1" eaLnBrk="1" hangingPunct="1"/>
            <a:r>
              <a:rPr lang="el-GR" altLang="el-GR" dirty="0" smtClean="0"/>
              <a:t>Με </a:t>
            </a:r>
            <a:r>
              <a:rPr lang="en-US" altLang="el-GR" dirty="0" smtClean="0"/>
              <a:t>via1 </a:t>
            </a:r>
            <a:r>
              <a:rPr lang="el-GR" altLang="el-GR" dirty="0" smtClean="0"/>
              <a:t>με </a:t>
            </a:r>
            <a:r>
              <a:rPr lang="en-US" altLang="el-GR" dirty="0" smtClean="0"/>
              <a:t>metal2</a:t>
            </a:r>
            <a:endParaRPr lang="el-GR" altLang="el-GR" dirty="0" smtClean="0"/>
          </a:p>
          <a:p>
            <a:pPr eaLnBrk="1" hangingPunct="1"/>
            <a:r>
              <a:rPr lang="el-GR" altLang="el-GR" dirty="0" smtClean="0"/>
              <a:t>Το </a:t>
            </a:r>
            <a:r>
              <a:rPr lang="en-US" altLang="el-GR" dirty="0" smtClean="0"/>
              <a:t>metal2</a:t>
            </a:r>
            <a:r>
              <a:rPr lang="el-GR" altLang="el-GR" dirty="0" smtClean="0"/>
              <a:t> συνδέεται</a:t>
            </a:r>
            <a:r>
              <a:rPr lang="en-US" altLang="el-GR" dirty="0" smtClean="0"/>
              <a:t>:</a:t>
            </a:r>
            <a:endParaRPr lang="el-GR" altLang="el-GR" dirty="0" smtClean="0"/>
          </a:p>
          <a:p>
            <a:pPr lvl="1" eaLnBrk="1" hangingPunct="1"/>
            <a:r>
              <a:rPr lang="el-GR" altLang="el-GR" dirty="0" smtClean="0"/>
              <a:t>Με </a:t>
            </a:r>
            <a:r>
              <a:rPr lang="en-US" altLang="el-GR" dirty="0" smtClean="0"/>
              <a:t>via1 </a:t>
            </a:r>
            <a:r>
              <a:rPr lang="el-GR" altLang="el-GR" dirty="0" smtClean="0"/>
              <a:t>με </a:t>
            </a:r>
            <a:r>
              <a:rPr lang="en-US" altLang="el-GR" dirty="0" smtClean="0"/>
              <a:t>metal</a:t>
            </a:r>
            <a:r>
              <a:rPr lang="el-GR" altLang="el-GR" dirty="0" smtClean="0"/>
              <a:t>1</a:t>
            </a:r>
          </a:p>
          <a:p>
            <a:pPr lvl="1" eaLnBrk="1" hangingPunct="1"/>
            <a:r>
              <a:rPr lang="el-GR" altLang="el-GR" dirty="0" smtClean="0"/>
              <a:t>Με </a:t>
            </a:r>
            <a:r>
              <a:rPr lang="en-US" altLang="el-GR" dirty="0" smtClean="0"/>
              <a:t>via</a:t>
            </a:r>
            <a:r>
              <a:rPr lang="el-GR" altLang="el-GR" dirty="0" smtClean="0"/>
              <a:t>2</a:t>
            </a:r>
            <a:r>
              <a:rPr lang="en-US" altLang="el-GR" dirty="0" smtClean="0"/>
              <a:t> </a:t>
            </a:r>
            <a:r>
              <a:rPr lang="el-GR" altLang="el-GR" dirty="0" smtClean="0"/>
              <a:t>με </a:t>
            </a:r>
            <a:r>
              <a:rPr lang="en-US" altLang="el-GR" dirty="0" smtClean="0"/>
              <a:t>metal</a:t>
            </a:r>
            <a:r>
              <a:rPr lang="el-GR" altLang="el-GR" dirty="0" smtClean="0"/>
              <a:t>3</a:t>
            </a:r>
          </a:p>
        </p:txBody>
      </p:sp>
    </p:spTree>
    <p:extLst>
      <p:ext uri="{BB962C8B-B14F-4D97-AF65-F5344CB8AC3E}">
        <p14:creationId xmlns:p14="http://schemas.microsoft.com/office/powerpoint/2010/main" val="321782715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l-GR" altLang="el-GR" dirty="0" smtClean="0"/>
              <a:t>Συνδέσεις (2 από 4)</a:t>
            </a:r>
          </a:p>
        </p:txBody>
      </p:sp>
      <p:sp>
        <p:nvSpPr>
          <p:cNvPr id="29699" name="Content Placeholder 2"/>
          <p:cNvSpPr>
            <a:spLocks noGrp="1"/>
          </p:cNvSpPr>
          <p:nvPr>
            <p:ph idx="1"/>
          </p:nvPr>
        </p:nvSpPr>
        <p:spPr/>
        <p:txBody>
          <a:bodyPr/>
          <a:lstStyle/>
          <a:p>
            <a:pPr eaLnBrk="1" hangingPunct="1"/>
            <a:r>
              <a:rPr lang="el-GR" altLang="el-GR" smtClean="0"/>
              <a:t>Γενικά το </a:t>
            </a:r>
            <a:r>
              <a:rPr lang="en-US" altLang="el-GR" smtClean="0"/>
              <a:t>metalx</a:t>
            </a:r>
            <a:r>
              <a:rPr lang="el-GR" altLang="el-GR" smtClean="0"/>
              <a:t> συνδέεται</a:t>
            </a:r>
            <a:r>
              <a:rPr lang="en-US" altLang="el-GR" smtClean="0"/>
              <a:t>:</a:t>
            </a:r>
            <a:endParaRPr lang="el-GR" altLang="el-GR" smtClean="0"/>
          </a:p>
          <a:p>
            <a:pPr lvl="1" eaLnBrk="1" hangingPunct="1"/>
            <a:r>
              <a:rPr lang="el-GR" altLang="el-GR" smtClean="0"/>
              <a:t>Με </a:t>
            </a:r>
            <a:r>
              <a:rPr lang="en-US" altLang="el-GR" smtClean="0"/>
              <a:t>via(x-1) </a:t>
            </a:r>
            <a:r>
              <a:rPr lang="el-GR" altLang="el-GR" smtClean="0"/>
              <a:t>με </a:t>
            </a:r>
            <a:r>
              <a:rPr lang="en-US" altLang="el-GR" smtClean="0"/>
              <a:t>metal(x-1)</a:t>
            </a:r>
            <a:endParaRPr lang="el-GR" altLang="el-GR" smtClean="0"/>
          </a:p>
          <a:p>
            <a:pPr lvl="1" eaLnBrk="1" hangingPunct="1"/>
            <a:r>
              <a:rPr lang="el-GR" altLang="el-GR" smtClean="0"/>
              <a:t>Με </a:t>
            </a:r>
            <a:r>
              <a:rPr lang="en-US" altLang="el-GR" smtClean="0"/>
              <a:t>viax </a:t>
            </a:r>
            <a:r>
              <a:rPr lang="el-GR" altLang="el-GR" smtClean="0"/>
              <a:t>με </a:t>
            </a:r>
            <a:r>
              <a:rPr lang="en-US" altLang="el-GR" smtClean="0"/>
              <a:t>metal(x+1)</a:t>
            </a:r>
            <a:endParaRPr lang="el-GR" altLang="el-GR" smtClean="0"/>
          </a:p>
          <a:p>
            <a:pPr eaLnBrk="1" hangingPunct="1"/>
            <a:endParaRPr lang="el-GR" altLang="el-GR" smtClean="0"/>
          </a:p>
          <a:p>
            <a:pPr eaLnBrk="1" hangingPunct="1"/>
            <a:r>
              <a:rPr lang="el-GR" altLang="el-GR" smtClean="0"/>
              <a:t>Για σύνδεση του </a:t>
            </a:r>
            <a:r>
              <a:rPr lang="en-US" altLang="el-GR" smtClean="0"/>
              <a:t>metal2 </a:t>
            </a:r>
            <a:r>
              <a:rPr lang="el-GR" altLang="el-GR" smtClean="0"/>
              <a:t>με </a:t>
            </a:r>
            <a:r>
              <a:rPr lang="en-US" altLang="el-GR" smtClean="0"/>
              <a:t>poly</a:t>
            </a:r>
          </a:p>
          <a:p>
            <a:pPr lvl="1" eaLnBrk="1" hangingPunct="1"/>
            <a:r>
              <a:rPr lang="en-US" altLang="el-GR" smtClean="0"/>
              <a:t>metal2-metal1 </a:t>
            </a:r>
            <a:r>
              <a:rPr lang="el-GR" altLang="el-GR" smtClean="0"/>
              <a:t>με </a:t>
            </a:r>
            <a:r>
              <a:rPr lang="en-US" altLang="el-GR" smtClean="0"/>
              <a:t>via1</a:t>
            </a:r>
          </a:p>
          <a:p>
            <a:pPr lvl="1" eaLnBrk="1" hangingPunct="1"/>
            <a:r>
              <a:rPr lang="en-US" altLang="el-GR" smtClean="0"/>
              <a:t>Metal1-poly </a:t>
            </a:r>
            <a:r>
              <a:rPr lang="el-GR" altLang="el-GR" smtClean="0"/>
              <a:t>με </a:t>
            </a:r>
            <a:r>
              <a:rPr lang="en-US" altLang="el-GR" smtClean="0"/>
              <a:t>contact</a:t>
            </a:r>
          </a:p>
        </p:txBody>
      </p:sp>
    </p:spTree>
    <p:extLst>
      <p:ext uri="{BB962C8B-B14F-4D97-AF65-F5344CB8AC3E}">
        <p14:creationId xmlns:p14="http://schemas.microsoft.com/office/powerpoint/2010/main" val="239915851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l-GR" altLang="el-GR" dirty="0" smtClean="0"/>
              <a:t>Συνδέσεις (3 από 4)</a:t>
            </a:r>
          </a:p>
        </p:txBody>
      </p:sp>
      <p:sp>
        <p:nvSpPr>
          <p:cNvPr id="30723" name="Content Placeholder 2"/>
          <p:cNvSpPr>
            <a:spLocks noGrp="1"/>
          </p:cNvSpPr>
          <p:nvPr>
            <p:ph idx="1"/>
          </p:nvPr>
        </p:nvSpPr>
        <p:spPr/>
        <p:txBody>
          <a:bodyPr/>
          <a:lstStyle/>
          <a:p>
            <a:pPr eaLnBrk="1" hangingPunct="1"/>
            <a:r>
              <a:rPr lang="el-GR" altLang="el-GR" smtClean="0"/>
              <a:t>Το</a:t>
            </a:r>
            <a:r>
              <a:rPr lang="en-US" altLang="el-GR" smtClean="0"/>
              <a:t> sub (</a:t>
            </a:r>
            <a:r>
              <a:rPr lang="el-GR" altLang="el-GR" smtClean="0"/>
              <a:t>υπόστρωμα) ή το  </a:t>
            </a:r>
            <a:r>
              <a:rPr lang="en-US" altLang="el-GR" smtClean="0"/>
              <a:t>well </a:t>
            </a:r>
            <a:r>
              <a:rPr lang="el-GR" altLang="el-GR" smtClean="0"/>
              <a:t>πρέπει να συνδέονται σε κατάλληλη τάση</a:t>
            </a:r>
          </a:p>
          <a:p>
            <a:pPr lvl="1" eaLnBrk="1" hangingPunct="1"/>
            <a:r>
              <a:rPr lang="en-US" altLang="el-GR" smtClean="0"/>
              <a:t>n-sub, n-well </a:t>
            </a:r>
            <a:r>
              <a:rPr lang="el-GR" altLang="el-GR" smtClean="0"/>
              <a:t>μέσω </a:t>
            </a:r>
            <a:r>
              <a:rPr lang="en-US" altLang="el-GR" smtClean="0"/>
              <a:t>n</a:t>
            </a:r>
            <a:r>
              <a:rPr lang="en-US" altLang="el-GR" baseline="30000" smtClean="0"/>
              <a:t>+</a:t>
            </a:r>
            <a:r>
              <a:rPr lang="en-US" altLang="el-GR" smtClean="0"/>
              <a:t>,</a:t>
            </a:r>
          </a:p>
          <a:p>
            <a:pPr lvl="1" eaLnBrk="1" hangingPunct="1"/>
            <a:r>
              <a:rPr lang="en-US" altLang="el-GR" smtClean="0"/>
              <a:t>p-sub, p-well </a:t>
            </a:r>
            <a:r>
              <a:rPr lang="el-GR" altLang="el-GR" smtClean="0"/>
              <a:t>μέσω </a:t>
            </a:r>
            <a:r>
              <a:rPr lang="en-US" altLang="el-GR" smtClean="0"/>
              <a:t>p</a:t>
            </a:r>
            <a:r>
              <a:rPr lang="en-US" altLang="el-GR" baseline="30000" smtClean="0"/>
              <a:t>+</a:t>
            </a:r>
            <a:r>
              <a:rPr lang="en-US" altLang="el-GR" smtClean="0"/>
              <a:t>,</a:t>
            </a:r>
          </a:p>
          <a:p>
            <a:pPr eaLnBrk="1" hangingPunct="1"/>
            <a:r>
              <a:rPr lang="el-GR" altLang="el-GR" smtClean="0"/>
              <a:t>Εάν η έκταση μεγάλη, περισσότερες από μία συνδέσεις (αποφυγή </a:t>
            </a:r>
            <a:r>
              <a:rPr lang="en-US" altLang="el-GR" smtClean="0"/>
              <a:t>latch-up)</a:t>
            </a:r>
            <a:endParaRPr lang="el-GR" altLang="el-GR" smtClean="0"/>
          </a:p>
        </p:txBody>
      </p:sp>
    </p:spTree>
    <p:extLst>
      <p:ext uri="{BB962C8B-B14F-4D97-AF65-F5344CB8AC3E}">
        <p14:creationId xmlns:p14="http://schemas.microsoft.com/office/powerpoint/2010/main" val="35101396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l-GR" altLang="el-GR" dirty="0" smtClean="0"/>
              <a:t>Συνδέσεις (4 από 4)</a:t>
            </a:r>
          </a:p>
        </p:txBody>
      </p:sp>
      <p:grpSp>
        <p:nvGrpSpPr>
          <p:cNvPr id="31747" name="Group 2" descr="Σχέδιο συνδέσεων n- MOS"/>
          <p:cNvGrpSpPr>
            <a:grpSpLocks/>
          </p:cNvGrpSpPr>
          <p:nvPr/>
        </p:nvGrpSpPr>
        <p:grpSpPr bwMode="auto">
          <a:xfrm>
            <a:off x="1143000" y="2286000"/>
            <a:ext cx="6588125" cy="3076575"/>
            <a:chOff x="1668" y="1686"/>
            <a:chExt cx="10374" cy="4845"/>
          </a:xfrm>
        </p:grpSpPr>
        <p:sp>
          <p:nvSpPr>
            <p:cNvPr id="31748" name="Text Box 3" descr="Σχέδιο συνδέσεων n- MOS"/>
            <p:cNvSpPr txBox="1">
              <a:spLocks noChangeArrowheads="1"/>
            </p:cNvSpPr>
            <p:nvPr>
              <p:custDataLst>
                <p:tags r:id="rId2"/>
              </p:custDataLst>
            </p:nvPr>
          </p:nvSpPr>
          <p:spPr bwMode="auto">
            <a:xfrm>
              <a:off x="3150" y="5220"/>
              <a:ext cx="6555" cy="1311"/>
            </a:xfrm>
            <a:prstGeom prst="rect">
              <a:avLst/>
            </a:prstGeom>
            <a:solidFill>
              <a:srgbClr val="C4BC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endParaRPr lang="en-US" altLang="el-GR" sz="1100" dirty="0">
                <a:latin typeface="Times New Roman" panose="02020603050405020304" pitchFamily="18" charset="0"/>
              </a:endParaRPr>
            </a:p>
            <a:p>
              <a:pPr algn="r" eaLnBrk="1" hangingPunct="1">
                <a:spcAft>
                  <a:spcPts val="1000"/>
                </a:spcAft>
              </a:pPr>
              <a:r>
                <a:rPr lang="en-US" altLang="el-GR" sz="2200" dirty="0">
                  <a:latin typeface="Calibri" panose="020F0502020204030204" pitchFamily="34" charset="0"/>
                </a:rPr>
                <a:t>p-sub</a:t>
              </a:r>
              <a:endParaRPr lang="el-GR" altLang="el-GR" dirty="0"/>
            </a:p>
          </p:txBody>
        </p:sp>
        <p:sp>
          <p:nvSpPr>
            <p:cNvPr id="31749" name="Text Box 4" descr="[DECORATIVE]"/>
            <p:cNvSpPr txBox="1">
              <a:spLocks noChangeArrowheads="1"/>
            </p:cNvSpPr>
            <p:nvPr>
              <p:custDataLst>
                <p:tags r:id="rId3"/>
              </p:custDataLst>
            </p:nvPr>
          </p:nvSpPr>
          <p:spPr bwMode="auto">
            <a:xfrm>
              <a:off x="4005" y="5220"/>
              <a:ext cx="855" cy="741"/>
            </a:xfrm>
            <a:prstGeom prst="rect">
              <a:avLst/>
            </a:prstGeom>
            <a:solidFill>
              <a:srgbClr val="938953"/>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a:t>
              </a:r>
              <a:r>
                <a:rPr lang="en-US" altLang="el-GR" sz="2200" baseline="30000" dirty="0">
                  <a:latin typeface="Calibri" panose="020F0502020204030204" pitchFamily="34" charset="0"/>
                </a:rPr>
                <a:t>+</a:t>
              </a:r>
              <a:endParaRPr lang="el-GR" altLang="el-GR" dirty="0"/>
            </a:p>
          </p:txBody>
        </p:sp>
        <p:sp>
          <p:nvSpPr>
            <p:cNvPr id="31750" name="Text Box 5" descr="[DECORATIVE]"/>
            <p:cNvSpPr txBox="1">
              <a:spLocks noChangeArrowheads="1"/>
            </p:cNvSpPr>
            <p:nvPr>
              <p:custDataLst>
                <p:tags r:id="rId4"/>
              </p:custDataLst>
            </p:nvPr>
          </p:nvSpPr>
          <p:spPr bwMode="auto">
            <a:xfrm>
              <a:off x="5715" y="5220"/>
              <a:ext cx="855" cy="798"/>
            </a:xfrm>
            <a:prstGeom prst="rect">
              <a:avLst/>
            </a:prstGeom>
            <a:solidFill>
              <a:srgbClr val="76923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n</a:t>
              </a:r>
              <a:r>
                <a:rPr lang="en-US" altLang="el-GR" sz="2200" baseline="30000" dirty="0">
                  <a:latin typeface="Calibri" panose="020F0502020204030204" pitchFamily="34" charset="0"/>
                </a:rPr>
                <a:t>+</a:t>
              </a:r>
              <a:endParaRPr lang="el-GR" altLang="el-GR" dirty="0"/>
            </a:p>
          </p:txBody>
        </p:sp>
        <p:sp>
          <p:nvSpPr>
            <p:cNvPr id="31751" name="Text Box 6" descr="[DECORATIVE]"/>
            <p:cNvSpPr txBox="1">
              <a:spLocks noChangeArrowheads="1"/>
            </p:cNvSpPr>
            <p:nvPr/>
          </p:nvSpPr>
          <p:spPr bwMode="auto">
            <a:xfrm>
              <a:off x="6570" y="5049"/>
              <a:ext cx="1425" cy="171"/>
            </a:xfrm>
            <a:prstGeom prst="rect">
              <a:avLst/>
            </a:prstGeom>
            <a:solidFill>
              <a:srgbClr val="5A5A5A"/>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2" name="Text Box 7" descr="[DECORATIVE]"/>
            <p:cNvSpPr txBox="1">
              <a:spLocks noChangeArrowheads="1"/>
            </p:cNvSpPr>
            <p:nvPr>
              <p:custDataLst>
                <p:tags r:id="rId5"/>
              </p:custDataLst>
            </p:nvPr>
          </p:nvSpPr>
          <p:spPr bwMode="auto">
            <a:xfrm>
              <a:off x="6570" y="4080"/>
              <a:ext cx="1425" cy="969"/>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Poly</a:t>
              </a:r>
              <a:endParaRPr lang="el-GR" altLang="el-GR" dirty="0"/>
            </a:p>
          </p:txBody>
        </p:sp>
        <p:sp>
          <p:nvSpPr>
            <p:cNvPr id="31753" name="Text Box 8" descr="[DECORATIVE]"/>
            <p:cNvSpPr txBox="1">
              <a:spLocks noChangeArrowheads="1"/>
            </p:cNvSpPr>
            <p:nvPr/>
          </p:nvSpPr>
          <p:spPr bwMode="auto">
            <a:xfrm>
              <a:off x="4290" y="3510"/>
              <a:ext cx="285" cy="171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4" name="Text Box 9" descr="[DECORATIVE]"/>
            <p:cNvSpPr txBox="1">
              <a:spLocks noChangeArrowheads="1"/>
            </p:cNvSpPr>
            <p:nvPr/>
          </p:nvSpPr>
          <p:spPr bwMode="auto">
            <a:xfrm>
              <a:off x="6000" y="3510"/>
              <a:ext cx="285" cy="171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5" name="Text Box 10" descr="[DECORATIVE]"/>
            <p:cNvSpPr txBox="1">
              <a:spLocks noChangeArrowheads="1"/>
            </p:cNvSpPr>
            <p:nvPr/>
          </p:nvSpPr>
          <p:spPr bwMode="auto">
            <a:xfrm>
              <a:off x="7140" y="3510"/>
              <a:ext cx="285" cy="57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6" name="Text Box 11" descr="[DECORATIVE]"/>
            <p:cNvSpPr txBox="1">
              <a:spLocks noChangeArrowheads="1"/>
            </p:cNvSpPr>
            <p:nvPr/>
          </p:nvSpPr>
          <p:spPr bwMode="auto">
            <a:xfrm>
              <a:off x="3435" y="3225"/>
              <a:ext cx="6270" cy="285"/>
            </a:xfrm>
            <a:prstGeom prst="rect">
              <a:avLst/>
            </a:prstGeom>
            <a:solidFill>
              <a:srgbClr val="548DD4"/>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7" name="Text Box 12" descr="[DECORATIVE]"/>
            <p:cNvSpPr txBox="1">
              <a:spLocks noChangeArrowheads="1"/>
            </p:cNvSpPr>
            <p:nvPr/>
          </p:nvSpPr>
          <p:spPr bwMode="auto">
            <a:xfrm>
              <a:off x="8622" y="2655"/>
              <a:ext cx="285" cy="570"/>
            </a:xfrm>
            <a:prstGeom prst="rect">
              <a:avLst/>
            </a:prstGeom>
            <a:solidFill>
              <a:srgbClr val="D99594"/>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8" name="Text Box 13" descr="[DECORATIVE]"/>
            <p:cNvSpPr txBox="1">
              <a:spLocks noChangeArrowheads="1"/>
            </p:cNvSpPr>
            <p:nvPr/>
          </p:nvSpPr>
          <p:spPr bwMode="auto">
            <a:xfrm>
              <a:off x="5943" y="2370"/>
              <a:ext cx="3762" cy="285"/>
            </a:xfrm>
            <a:prstGeom prst="rect">
              <a:avLst/>
            </a:prstGeom>
            <a:solidFill>
              <a:srgbClr val="FFFF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1759" name="Text Box 14" descr="[DECORATIVE]"/>
            <p:cNvSpPr txBox="1">
              <a:spLocks noChangeArrowheads="1"/>
            </p:cNvSpPr>
            <p:nvPr>
              <p:custDataLst>
                <p:tags r:id="rId6"/>
              </p:custDataLst>
            </p:nvPr>
          </p:nvSpPr>
          <p:spPr bwMode="auto">
            <a:xfrm>
              <a:off x="9762" y="2541"/>
              <a:ext cx="2280"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Via1</a:t>
              </a:r>
              <a:endParaRPr lang="el-GR" altLang="el-GR" dirty="0"/>
            </a:p>
          </p:txBody>
        </p:sp>
        <p:sp>
          <p:nvSpPr>
            <p:cNvPr id="31760" name="Text Box 15" descr="[DECORATIVE]"/>
            <p:cNvSpPr txBox="1">
              <a:spLocks noChangeArrowheads="1"/>
            </p:cNvSpPr>
            <p:nvPr>
              <p:custDataLst>
                <p:tags r:id="rId7"/>
              </p:custDataLst>
            </p:nvPr>
          </p:nvSpPr>
          <p:spPr bwMode="auto">
            <a:xfrm>
              <a:off x="1668" y="2598"/>
              <a:ext cx="2280"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Metal1</a:t>
              </a:r>
              <a:endParaRPr lang="el-GR" altLang="el-GR" dirty="0"/>
            </a:p>
          </p:txBody>
        </p:sp>
        <p:sp>
          <p:nvSpPr>
            <p:cNvPr id="31761" name="Text Box 16" descr="[DECORATIVE]"/>
            <p:cNvSpPr txBox="1">
              <a:spLocks noChangeArrowheads="1"/>
            </p:cNvSpPr>
            <p:nvPr>
              <p:custDataLst>
                <p:tags r:id="rId8"/>
              </p:custDataLst>
            </p:nvPr>
          </p:nvSpPr>
          <p:spPr bwMode="auto">
            <a:xfrm>
              <a:off x="3378" y="1686"/>
              <a:ext cx="2280"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metal2</a:t>
              </a:r>
              <a:endParaRPr lang="el-GR" altLang="el-GR" dirty="0"/>
            </a:p>
          </p:txBody>
        </p:sp>
        <p:sp>
          <p:nvSpPr>
            <p:cNvPr id="31762" name="Text Box 17" descr="[DECORATIVE]"/>
            <p:cNvSpPr txBox="1">
              <a:spLocks noChangeArrowheads="1"/>
            </p:cNvSpPr>
            <p:nvPr>
              <p:custDataLst>
                <p:tags r:id="rId9"/>
              </p:custDataLst>
            </p:nvPr>
          </p:nvSpPr>
          <p:spPr bwMode="auto">
            <a:xfrm>
              <a:off x="1725" y="3966"/>
              <a:ext cx="2280" cy="85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contact</a:t>
              </a:r>
              <a:endParaRPr lang="el-GR" altLang="el-GR" dirty="0"/>
            </a:p>
          </p:txBody>
        </p:sp>
        <p:cxnSp>
          <p:nvCxnSpPr>
            <p:cNvPr id="31763" name="AutoShape 18" descr="[DECORATIVE]"/>
            <p:cNvCxnSpPr>
              <a:cxnSpLocks noChangeShapeType="1"/>
            </p:cNvCxnSpPr>
            <p:nvPr/>
          </p:nvCxnSpPr>
          <p:spPr bwMode="auto">
            <a:xfrm flipV="1">
              <a:off x="3321" y="3795"/>
              <a:ext cx="3819" cy="456"/>
            </a:xfrm>
            <a:prstGeom prst="straightConnector1">
              <a:avLst/>
            </a:prstGeom>
            <a:noFill/>
            <a:ln w="190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31764" name="AutoShape 19" descr="[DECORATIVE]"/>
            <p:cNvCxnSpPr>
              <a:cxnSpLocks noChangeShapeType="1"/>
            </p:cNvCxnSpPr>
            <p:nvPr/>
          </p:nvCxnSpPr>
          <p:spPr bwMode="auto">
            <a:xfrm flipH="1">
              <a:off x="8850" y="2883"/>
              <a:ext cx="969" cy="57"/>
            </a:xfrm>
            <a:prstGeom prst="straightConnector1">
              <a:avLst/>
            </a:prstGeom>
            <a:noFill/>
            <a:ln w="190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31765" name="AutoShape 20" descr="[DECORATIVE]"/>
            <p:cNvCxnSpPr>
              <a:cxnSpLocks noChangeShapeType="1"/>
            </p:cNvCxnSpPr>
            <p:nvPr/>
          </p:nvCxnSpPr>
          <p:spPr bwMode="auto">
            <a:xfrm>
              <a:off x="3321" y="4536"/>
              <a:ext cx="969" cy="399"/>
            </a:xfrm>
            <a:prstGeom prst="straightConnector1">
              <a:avLst/>
            </a:prstGeom>
            <a:noFill/>
            <a:ln w="190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31766" name="AutoShape 21" descr="[DECORATIVE]"/>
            <p:cNvCxnSpPr>
              <a:cxnSpLocks noChangeShapeType="1"/>
            </p:cNvCxnSpPr>
            <p:nvPr/>
          </p:nvCxnSpPr>
          <p:spPr bwMode="auto">
            <a:xfrm>
              <a:off x="3321" y="4422"/>
              <a:ext cx="2622" cy="228"/>
            </a:xfrm>
            <a:prstGeom prst="straightConnector1">
              <a:avLst/>
            </a:prstGeom>
            <a:noFill/>
            <a:ln w="190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31767" name="AutoShape 22" descr="[DECORATIVE]"/>
            <p:cNvCxnSpPr>
              <a:cxnSpLocks noChangeShapeType="1"/>
            </p:cNvCxnSpPr>
            <p:nvPr/>
          </p:nvCxnSpPr>
          <p:spPr bwMode="auto">
            <a:xfrm>
              <a:off x="4860" y="2085"/>
              <a:ext cx="1083" cy="399"/>
            </a:xfrm>
            <a:prstGeom prst="straightConnector1">
              <a:avLst/>
            </a:prstGeom>
            <a:noFill/>
            <a:ln w="19050">
              <a:solidFill>
                <a:srgbClr val="000000"/>
              </a:solidFill>
              <a:prstDash val="dash"/>
              <a:round/>
              <a:headEnd/>
              <a:tailEnd type="arrow" w="med" len="med"/>
            </a:ln>
            <a:extLst>
              <a:ext uri="{909E8E84-426E-40DD-AFC4-6F175D3DCCD1}">
                <a14:hiddenFill xmlns:a14="http://schemas.microsoft.com/office/drawing/2010/main">
                  <a:noFill/>
                </a14:hiddenFill>
              </a:ext>
            </a:extLst>
          </p:spPr>
        </p:cxnSp>
        <p:cxnSp>
          <p:nvCxnSpPr>
            <p:cNvPr id="31768" name="AutoShape 23" descr="[DECORATIVE]"/>
            <p:cNvCxnSpPr>
              <a:cxnSpLocks noChangeShapeType="1"/>
            </p:cNvCxnSpPr>
            <p:nvPr/>
          </p:nvCxnSpPr>
          <p:spPr bwMode="auto">
            <a:xfrm>
              <a:off x="2523" y="3168"/>
              <a:ext cx="855" cy="228"/>
            </a:xfrm>
            <a:prstGeom prst="straightConnector1">
              <a:avLst/>
            </a:prstGeom>
            <a:noFill/>
            <a:ln w="19050">
              <a:solidFill>
                <a:srgbClr val="000000"/>
              </a:solidFill>
              <a:prstDash val="dash"/>
              <a:round/>
              <a:headEnd/>
              <a:tailEnd type="arrow" w="med" len="med"/>
            </a:ln>
            <a:extLst>
              <a:ext uri="{909E8E84-426E-40DD-AFC4-6F175D3DCCD1}">
                <a14:hiddenFill xmlns:a14="http://schemas.microsoft.com/office/drawing/2010/main">
                  <a:noFill/>
                </a14:hiddenFill>
              </a:ext>
            </a:extLst>
          </p:spPr>
        </p:cxnSp>
      </p:grpSp>
    </p:spTree>
    <p:custDataLst>
      <p:tags r:id="rId1"/>
    </p:custDataLst>
    <p:extLst>
      <p:ext uri="{BB962C8B-B14F-4D97-AF65-F5344CB8AC3E}">
        <p14:creationId xmlns:p14="http://schemas.microsoft.com/office/powerpoint/2010/main" val="107513766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88913"/>
            <a:ext cx="8229600" cy="1143000"/>
          </a:xfrm>
        </p:spPr>
        <p:txBody>
          <a:bodyPr/>
          <a:lstStyle/>
          <a:p>
            <a:pPr eaLnBrk="1" hangingPunct="1"/>
            <a:r>
              <a:rPr lang="el-GR" altLang="el-GR" smtClean="0"/>
              <a:t>Συνδέσεις - Κατασκευή</a:t>
            </a:r>
          </a:p>
        </p:txBody>
      </p:sp>
      <p:sp>
        <p:nvSpPr>
          <p:cNvPr id="32771" name="Content Placeholder 2"/>
          <p:cNvSpPr>
            <a:spLocks noGrp="1"/>
          </p:cNvSpPr>
          <p:nvPr>
            <p:ph idx="1"/>
          </p:nvPr>
        </p:nvSpPr>
        <p:spPr/>
        <p:txBody>
          <a:bodyPr/>
          <a:lstStyle/>
          <a:p>
            <a:pPr eaLnBrk="1" hangingPunct="1"/>
            <a:r>
              <a:rPr lang="el-GR" altLang="el-GR" smtClean="0"/>
              <a:t>Υπάρχει επικάλυψη για αντιμετώπιση κατασκευαστικών ατελειών</a:t>
            </a:r>
          </a:p>
          <a:p>
            <a:pPr eaLnBrk="1" hangingPunct="1"/>
            <a:endParaRPr lang="el-GR" altLang="el-GR" smtClean="0"/>
          </a:p>
          <a:p>
            <a:pPr eaLnBrk="1" hangingPunct="1"/>
            <a:r>
              <a:rPr lang="el-GR" altLang="el-GR" smtClean="0"/>
              <a:t>Οι </a:t>
            </a:r>
            <a:r>
              <a:rPr lang="en-US" altLang="el-GR" smtClean="0"/>
              <a:t>contact,</a:t>
            </a:r>
            <a:r>
              <a:rPr lang="el-GR" altLang="el-GR" smtClean="0"/>
              <a:t> </a:t>
            </a:r>
            <a:r>
              <a:rPr lang="en-US" altLang="el-GR" smtClean="0"/>
              <a:t>via </a:t>
            </a:r>
            <a:r>
              <a:rPr lang="el-GR" altLang="el-GR" smtClean="0"/>
              <a:t>έχουν πεπερασμένο μέγεθος</a:t>
            </a:r>
          </a:p>
          <a:p>
            <a:pPr eaLnBrk="1" hangingPunct="1"/>
            <a:endParaRPr lang="el-GR" altLang="el-GR" smtClean="0"/>
          </a:p>
          <a:p>
            <a:pPr marL="342900" lvl="1" indent="-342900" eaLnBrk="1" hangingPunct="1">
              <a:buFont typeface="Arial" panose="020B0604020202020204" pitchFamily="34" charset="0"/>
              <a:buChar char="•"/>
            </a:pPr>
            <a:r>
              <a:rPr lang="el-GR" altLang="el-GR" smtClean="0"/>
              <a:t>Οι </a:t>
            </a:r>
            <a:r>
              <a:rPr lang="en-US" altLang="el-GR" smtClean="0"/>
              <a:t>via </a:t>
            </a:r>
            <a:r>
              <a:rPr lang="el-GR" altLang="el-GR" smtClean="0"/>
              <a:t>και </a:t>
            </a:r>
            <a:r>
              <a:rPr lang="en-US" altLang="el-GR" smtClean="0"/>
              <a:t>contact </a:t>
            </a:r>
            <a:r>
              <a:rPr lang="el-GR" altLang="el-GR" smtClean="0"/>
              <a:t>μπορούν να είναι ακριβώς η μία πάνω από την άλλη μόνο εάν το επιτρέπει η τεχνολογία</a:t>
            </a:r>
          </a:p>
          <a:p>
            <a:pPr eaLnBrk="1" hangingPunct="1">
              <a:buFont typeface="Wingdings 2" panose="05020102010507070707" pitchFamily="18" charset="2"/>
              <a:buNone/>
            </a:pPr>
            <a:endParaRPr lang="el-GR" altLang="el-GR" smtClean="0"/>
          </a:p>
        </p:txBody>
      </p:sp>
    </p:spTree>
    <p:extLst>
      <p:ext uri="{BB962C8B-B14F-4D97-AF65-F5344CB8AC3E}">
        <p14:creationId xmlns:p14="http://schemas.microsoft.com/office/powerpoint/2010/main" val="253274749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404813"/>
            <a:ext cx="8229600" cy="781050"/>
          </a:xfrm>
        </p:spPr>
        <p:txBody>
          <a:bodyPr>
            <a:normAutofit/>
          </a:bodyPr>
          <a:lstStyle/>
          <a:p>
            <a:pPr eaLnBrk="1" fontAlgn="auto" hangingPunct="1">
              <a:spcAft>
                <a:spcPts val="0"/>
              </a:spcAft>
              <a:defRPr/>
            </a:pPr>
            <a:r>
              <a:rPr lang="el-GR" dirty="0" smtClean="0"/>
              <a:t>Επικαλύψεις</a:t>
            </a:r>
          </a:p>
        </p:txBody>
      </p:sp>
      <p:grpSp>
        <p:nvGrpSpPr>
          <p:cNvPr id="33795" name="Group 19" descr="Σχέδια επικαλύψεων"/>
          <p:cNvGrpSpPr>
            <a:grpSpLocks/>
          </p:cNvGrpSpPr>
          <p:nvPr/>
        </p:nvGrpSpPr>
        <p:grpSpPr bwMode="auto">
          <a:xfrm>
            <a:off x="1214438" y="1214438"/>
            <a:ext cx="6670675" cy="4868862"/>
            <a:chOff x="3144" y="2084"/>
            <a:chExt cx="10505" cy="7668"/>
          </a:xfrm>
        </p:grpSpPr>
        <p:sp>
          <p:nvSpPr>
            <p:cNvPr id="33797" name="Text Box 21" descr="[DECORATIVE]"/>
            <p:cNvSpPr txBox="1">
              <a:spLocks noChangeArrowheads="1"/>
            </p:cNvSpPr>
            <p:nvPr>
              <p:custDataLst>
                <p:tags r:id="rId2"/>
              </p:custDataLst>
            </p:nvPr>
          </p:nvSpPr>
          <p:spPr bwMode="auto">
            <a:xfrm>
              <a:off x="3428" y="2652"/>
              <a:ext cx="2850" cy="1140"/>
            </a:xfrm>
            <a:prstGeom prst="rect">
              <a:avLst/>
            </a:prstGeom>
            <a:solidFill>
              <a:srgbClr val="548DD4">
                <a:alpha val="50195"/>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Metal1</a:t>
              </a: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Times New Roman" panose="02020603050405020304" pitchFamily="18" charset="0"/>
              </a:endParaRPr>
            </a:p>
            <a:p>
              <a:pPr eaLnBrk="1" hangingPunct="1"/>
              <a:endParaRPr lang="el-GR" altLang="el-GR" dirty="0"/>
            </a:p>
          </p:txBody>
        </p:sp>
        <p:sp>
          <p:nvSpPr>
            <p:cNvPr id="33796" name="Text Box 20" descr="Σχέδια επικαλύψεων"/>
            <p:cNvSpPr txBox="1">
              <a:spLocks noChangeArrowheads="1"/>
            </p:cNvSpPr>
            <p:nvPr>
              <p:custDataLst>
                <p:tags r:id="rId3"/>
              </p:custDataLst>
            </p:nvPr>
          </p:nvSpPr>
          <p:spPr bwMode="auto">
            <a:xfrm>
              <a:off x="5138" y="2652"/>
              <a:ext cx="1140" cy="228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endParaRPr lang="en-US" altLang="el-GR" sz="2200" dirty="0">
                <a:latin typeface="Times New Roman" panose="02020603050405020304" pitchFamily="18" charset="0"/>
              </a:endParaRPr>
            </a:p>
            <a:p>
              <a:pPr eaLnBrk="1" hangingPunct="1">
                <a:spcAft>
                  <a:spcPts val="1000"/>
                </a:spcAft>
              </a:pPr>
              <a:endParaRPr lang="en-US" altLang="el-GR" sz="2200" dirty="0">
                <a:latin typeface="Times New Roman" panose="02020603050405020304" pitchFamily="18" charset="0"/>
              </a:endParaRPr>
            </a:p>
            <a:p>
              <a:pPr eaLnBrk="1" hangingPunct="1">
                <a:spcAft>
                  <a:spcPts val="1000"/>
                </a:spcAft>
              </a:pPr>
              <a:r>
                <a:rPr lang="en-US" altLang="el-GR" sz="2200" dirty="0">
                  <a:latin typeface="Calibri" panose="020F0502020204030204" pitchFamily="34" charset="0"/>
                </a:rPr>
                <a:t>Poly</a:t>
              </a:r>
              <a:endParaRPr lang="el-GR" altLang="el-GR" dirty="0"/>
            </a:p>
          </p:txBody>
        </p:sp>
        <p:sp>
          <p:nvSpPr>
            <p:cNvPr id="33798" name="Text Box 22" descr="[DECORATIVE]"/>
            <p:cNvSpPr txBox="1">
              <a:spLocks noChangeArrowheads="1"/>
            </p:cNvSpPr>
            <p:nvPr/>
          </p:nvSpPr>
          <p:spPr bwMode="auto">
            <a:xfrm>
              <a:off x="5426" y="2937"/>
              <a:ext cx="570" cy="57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3808" name="Text Box 32" descr="[DECORATIVE]"/>
            <p:cNvSpPr txBox="1">
              <a:spLocks noChangeArrowheads="1"/>
            </p:cNvSpPr>
            <p:nvPr/>
          </p:nvSpPr>
          <p:spPr bwMode="auto">
            <a:xfrm>
              <a:off x="3147" y="5208"/>
              <a:ext cx="4825" cy="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2200" dirty="0">
                  <a:latin typeface="Calibri" panose="020F0502020204030204" pitchFamily="34" charset="0"/>
                </a:rPr>
                <a:t>Ιδανικό με επικάλυψη</a:t>
              </a:r>
              <a:endParaRPr lang="el-GR" altLang="el-GR" dirty="0"/>
            </a:p>
          </p:txBody>
        </p:sp>
        <p:sp>
          <p:nvSpPr>
            <p:cNvPr id="33800" name="Text Box 24" descr="[DECORATIVE]"/>
            <p:cNvSpPr txBox="1">
              <a:spLocks noChangeArrowheads="1"/>
            </p:cNvSpPr>
            <p:nvPr>
              <p:custDataLst>
                <p:tags r:id="rId4"/>
              </p:custDataLst>
            </p:nvPr>
          </p:nvSpPr>
          <p:spPr bwMode="auto">
            <a:xfrm>
              <a:off x="8256" y="2084"/>
              <a:ext cx="2850" cy="1140"/>
            </a:xfrm>
            <a:prstGeom prst="rect">
              <a:avLst/>
            </a:prstGeom>
            <a:solidFill>
              <a:srgbClr val="548DD4">
                <a:alpha val="50195"/>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Metal1</a:t>
              </a: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Times New Roman" panose="02020603050405020304" pitchFamily="18" charset="0"/>
              </a:endParaRPr>
            </a:p>
            <a:p>
              <a:pPr eaLnBrk="1" hangingPunct="1"/>
              <a:endParaRPr lang="el-GR" altLang="el-GR" dirty="0"/>
            </a:p>
          </p:txBody>
        </p:sp>
        <p:sp>
          <p:nvSpPr>
            <p:cNvPr id="33799" name="Text Box 23" descr="[DECORATIVE]"/>
            <p:cNvSpPr txBox="1">
              <a:spLocks noChangeArrowheads="1"/>
            </p:cNvSpPr>
            <p:nvPr>
              <p:custDataLst>
                <p:tags r:id="rId5"/>
              </p:custDataLst>
            </p:nvPr>
          </p:nvSpPr>
          <p:spPr bwMode="auto">
            <a:xfrm>
              <a:off x="10528" y="2652"/>
              <a:ext cx="1140" cy="2280"/>
            </a:xfrm>
            <a:prstGeom prst="rect">
              <a:avLst/>
            </a:prstGeom>
            <a:solidFill>
              <a:srgbClr val="FF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endParaRPr lang="en-US" altLang="el-GR" sz="2200" dirty="0">
                <a:latin typeface="Times New Roman" panose="02020603050405020304" pitchFamily="18" charset="0"/>
              </a:endParaRPr>
            </a:p>
            <a:p>
              <a:pPr eaLnBrk="1" hangingPunct="1">
                <a:spcAft>
                  <a:spcPts val="1000"/>
                </a:spcAft>
              </a:pPr>
              <a:endParaRPr lang="en-US" altLang="el-GR" sz="2200" dirty="0">
                <a:latin typeface="Times New Roman" panose="02020603050405020304" pitchFamily="18" charset="0"/>
              </a:endParaRPr>
            </a:p>
            <a:p>
              <a:pPr eaLnBrk="1" hangingPunct="1">
                <a:spcAft>
                  <a:spcPts val="1000"/>
                </a:spcAft>
              </a:pPr>
              <a:r>
                <a:rPr lang="en-US" altLang="el-GR" sz="2200" dirty="0">
                  <a:latin typeface="Calibri" panose="020F0502020204030204" pitchFamily="34" charset="0"/>
                </a:rPr>
                <a:t>Poly</a:t>
              </a:r>
              <a:endParaRPr lang="el-GR" altLang="el-GR" dirty="0"/>
            </a:p>
          </p:txBody>
        </p:sp>
        <p:sp>
          <p:nvSpPr>
            <p:cNvPr id="33801" name="Text Box 25" descr="[DECORATIVE]"/>
            <p:cNvSpPr txBox="1">
              <a:spLocks noChangeArrowheads="1"/>
            </p:cNvSpPr>
            <p:nvPr/>
          </p:nvSpPr>
          <p:spPr bwMode="auto">
            <a:xfrm>
              <a:off x="10538" y="2653"/>
              <a:ext cx="570" cy="57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3810" name="Text Box 34" descr="[DECORATIVE]"/>
            <p:cNvSpPr txBox="1">
              <a:spLocks noChangeArrowheads="1"/>
            </p:cNvSpPr>
            <p:nvPr/>
          </p:nvSpPr>
          <p:spPr bwMode="auto">
            <a:xfrm>
              <a:off x="8256" y="5208"/>
              <a:ext cx="4825" cy="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2200" dirty="0">
                  <a:latin typeface="Calibri" panose="020F0502020204030204" pitchFamily="34" charset="0"/>
                </a:rPr>
                <a:t>Ολίσθηση με επικάλυψη</a:t>
              </a:r>
              <a:endParaRPr lang="el-GR" altLang="el-GR" dirty="0"/>
            </a:p>
          </p:txBody>
        </p:sp>
        <p:sp>
          <p:nvSpPr>
            <p:cNvPr id="33803" name="Text Box 27" descr="[DECORATIVE]"/>
            <p:cNvSpPr txBox="1">
              <a:spLocks noChangeArrowheads="1"/>
            </p:cNvSpPr>
            <p:nvPr>
              <p:custDataLst>
                <p:tags r:id="rId6"/>
              </p:custDataLst>
            </p:nvPr>
          </p:nvSpPr>
          <p:spPr bwMode="auto">
            <a:xfrm>
              <a:off x="3422" y="6628"/>
              <a:ext cx="2850" cy="568"/>
            </a:xfrm>
            <a:prstGeom prst="rect">
              <a:avLst/>
            </a:prstGeom>
            <a:solidFill>
              <a:srgbClr val="548DD4">
                <a:alpha val="50195"/>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Metal1</a:t>
              </a: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Times New Roman" panose="02020603050405020304" pitchFamily="18" charset="0"/>
              </a:endParaRPr>
            </a:p>
            <a:p>
              <a:pPr eaLnBrk="1" hangingPunct="1"/>
              <a:endParaRPr lang="el-GR" altLang="el-GR" dirty="0"/>
            </a:p>
          </p:txBody>
        </p:sp>
        <p:sp>
          <p:nvSpPr>
            <p:cNvPr id="33804" name="Text Box 28" descr="[DECORATIVE]"/>
            <p:cNvSpPr txBox="1">
              <a:spLocks noChangeArrowheads="1"/>
            </p:cNvSpPr>
            <p:nvPr/>
          </p:nvSpPr>
          <p:spPr bwMode="auto">
            <a:xfrm>
              <a:off x="5700" y="6628"/>
              <a:ext cx="570" cy="57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3802" name="Text Box 26" descr="[DECORATIVE]"/>
            <p:cNvSpPr txBox="1">
              <a:spLocks noChangeArrowheads="1"/>
            </p:cNvSpPr>
            <p:nvPr>
              <p:custDataLst>
                <p:tags r:id="rId7"/>
              </p:custDataLst>
            </p:nvPr>
          </p:nvSpPr>
          <p:spPr bwMode="auto">
            <a:xfrm>
              <a:off x="5700" y="7196"/>
              <a:ext cx="568" cy="1420"/>
            </a:xfrm>
            <a:prstGeom prst="rect">
              <a:avLst/>
            </a:prstGeom>
            <a:solidFill>
              <a:srgbClr val="FF0000"/>
            </a:solidFill>
            <a:ln w="9525">
              <a:solidFill>
                <a:srgbClr val="000000"/>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    </a:t>
              </a:r>
            </a:p>
            <a:p>
              <a:pPr eaLnBrk="1" hangingPunct="1">
                <a:spcAft>
                  <a:spcPts val="1000"/>
                </a:spcAft>
              </a:pPr>
              <a:endParaRPr lang="en-US" altLang="el-GR" sz="2200" dirty="0">
                <a:latin typeface="Calibri" panose="020F0502020204030204" pitchFamily="34" charset="0"/>
              </a:endParaRPr>
            </a:p>
            <a:p>
              <a:pPr eaLnBrk="1" hangingPunct="1"/>
              <a:endParaRPr lang="el-GR" altLang="el-GR" dirty="0"/>
            </a:p>
          </p:txBody>
        </p:sp>
        <p:sp>
          <p:nvSpPr>
            <p:cNvPr id="33809" name="Text Box 33" descr="[DECORATIVE]"/>
            <p:cNvSpPr txBox="1">
              <a:spLocks noChangeArrowheads="1"/>
            </p:cNvSpPr>
            <p:nvPr/>
          </p:nvSpPr>
          <p:spPr bwMode="auto">
            <a:xfrm>
              <a:off x="3144" y="8900"/>
              <a:ext cx="5396" cy="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2200">
                  <a:latin typeface="Calibri" panose="020F0502020204030204" pitchFamily="34" charset="0"/>
                </a:rPr>
                <a:t>Ιδανικό χωρίς επικάλυψη</a:t>
              </a:r>
              <a:endParaRPr lang="el-GR" altLang="el-GR"/>
            </a:p>
          </p:txBody>
        </p:sp>
        <p:sp>
          <p:nvSpPr>
            <p:cNvPr id="33811" name="Text Box 35" descr="[DECORATIVE]"/>
            <p:cNvSpPr txBox="1">
              <a:spLocks noChangeArrowheads="1"/>
            </p:cNvSpPr>
            <p:nvPr/>
          </p:nvSpPr>
          <p:spPr bwMode="auto">
            <a:xfrm>
              <a:off x="8253" y="8900"/>
              <a:ext cx="5396" cy="8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sz="2200">
                  <a:latin typeface="Calibri" panose="020F0502020204030204" pitchFamily="34" charset="0"/>
                </a:rPr>
                <a:t>Ολίσθηση χωρίς επικάλυψη</a:t>
              </a:r>
              <a:endParaRPr lang="el-GR" altLang="el-GR"/>
            </a:p>
          </p:txBody>
        </p:sp>
        <p:sp>
          <p:nvSpPr>
            <p:cNvPr id="33806" name="Text Box 30" descr="[DECORATIVE]"/>
            <p:cNvSpPr txBox="1">
              <a:spLocks noChangeArrowheads="1"/>
            </p:cNvSpPr>
            <p:nvPr>
              <p:custDataLst>
                <p:tags r:id="rId8"/>
              </p:custDataLst>
            </p:nvPr>
          </p:nvSpPr>
          <p:spPr bwMode="auto">
            <a:xfrm>
              <a:off x="8256" y="6628"/>
              <a:ext cx="2850" cy="568"/>
            </a:xfrm>
            <a:prstGeom prst="rect">
              <a:avLst/>
            </a:prstGeom>
            <a:solidFill>
              <a:srgbClr val="548DD4">
                <a:alpha val="50195"/>
              </a:srgbClr>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Metal1</a:t>
              </a: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Calibri" panose="020F0502020204030204" pitchFamily="34" charset="0"/>
              </a:endParaRPr>
            </a:p>
            <a:p>
              <a:pPr eaLnBrk="1" hangingPunct="1">
                <a:spcAft>
                  <a:spcPts val="1000"/>
                </a:spcAft>
              </a:pPr>
              <a:endParaRPr lang="en-US" altLang="el-GR" sz="2200" dirty="0">
                <a:latin typeface="Times New Roman" panose="02020603050405020304" pitchFamily="18" charset="0"/>
              </a:endParaRPr>
            </a:p>
            <a:p>
              <a:pPr eaLnBrk="1" hangingPunct="1"/>
              <a:endParaRPr lang="el-GR" altLang="el-GR" dirty="0"/>
            </a:p>
          </p:txBody>
        </p:sp>
        <p:sp>
          <p:nvSpPr>
            <p:cNvPr id="33807" name="Text Box 31" descr="[DECORATIVE]"/>
            <p:cNvSpPr txBox="1">
              <a:spLocks noChangeArrowheads="1"/>
            </p:cNvSpPr>
            <p:nvPr/>
          </p:nvSpPr>
          <p:spPr bwMode="auto">
            <a:xfrm>
              <a:off x="10812" y="6912"/>
              <a:ext cx="570" cy="570"/>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sp>
          <p:nvSpPr>
            <p:cNvPr id="33805" name="Text Box 29" descr="[DECORATIVE]"/>
            <p:cNvSpPr txBox="1">
              <a:spLocks noChangeArrowheads="1"/>
            </p:cNvSpPr>
            <p:nvPr>
              <p:custDataLst>
                <p:tags r:id="rId9"/>
              </p:custDataLst>
            </p:nvPr>
          </p:nvSpPr>
          <p:spPr bwMode="auto">
            <a:xfrm>
              <a:off x="11096" y="7196"/>
              <a:ext cx="568" cy="1420"/>
            </a:xfrm>
            <a:prstGeom prst="rect">
              <a:avLst/>
            </a:prstGeom>
            <a:solidFill>
              <a:srgbClr val="FF0000"/>
            </a:solidFill>
            <a:ln w="9525">
              <a:solidFill>
                <a:srgbClr val="000000"/>
              </a:solidFill>
              <a:miter lim="800000"/>
              <a:headEnd/>
              <a:tailEnd/>
            </a:ln>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sz="2200" dirty="0">
                  <a:latin typeface="Calibri" panose="020F0502020204030204" pitchFamily="34" charset="0"/>
                </a:rPr>
                <a:t>  </a:t>
              </a:r>
              <a:endParaRPr lang="el-GR" altLang="el-GR" dirty="0"/>
            </a:p>
          </p:txBody>
        </p:sp>
      </p:grpSp>
    </p:spTree>
    <p:custDataLst>
      <p:tags r:id="rId1"/>
    </p:custDataLst>
    <p:extLst>
      <p:ext uri="{BB962C8B-B14F-4D97-AF65-F5344CB8AC3E}">
        <p14:creationId xmlns:p14="http://schemas.microsoft.com/office/powerpoint/2010/main" val="8065213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custDataLst>
              <p:tags r:id="rId1"/>
            </p:custDataLst>
          </p:nvPr>
        </p:nvSpPr>
        <p:spPr/>
        <p:txBody>
          <a:bodyPr/>
          <a:lstStyle/>
          <a:p>
            <a:pPr eaLnBrk="1" hangingPunct="1"/>
            <a:r>
              <a:rPr lang="en-US" altLang="el-GR" dirty="0" smtClean="0"/>
              <a:t>Layout Rules</a:t>
            </a:r>
            <a:r>
              <a:rPr lang="el-GR" altLang="el-GR" dirty="0" smtClean="0"/>
              <a:t> (1 από 3)</a:t>
            </a:r>
          </a:p>
        </p:txBody>
      </p:sp>
      <p:sp>
        <p:nvSpPr>
          <p:cNvPr id="34819" name="Content Placeholder 2"/>
          <p:cNvSpPr>
            <a:spLocks noGrp="1"/>
          </p:cNvSpPr>
          <p:nvPr>
            <p:ph idx="1"/>
          </p:nvPr>
        </p:nvSpPr>
        <p:spPr/>
        <p:txBody>
          <a:bodyPr/>
          <a:lstStyle/>
          <a:p>
            <a:pPr eaLnBrk="1" hangingPunct="1"/>
            <a:r>
              <a:rPr lang="el-GR" altLang="el-GR" smtClean="0"/>
              <a:t>Κανόνες σχεδίασης για αντιμετώπιση κατασκευαστικών ατελειών</a:t>
            </a:r>
          </a:p>
          <a:p>
            <a:pPr eaLnBrk="1" hangingPunct="1"/>
            <a:r>
              <a:rPr lang="el-GR" altLang="el-GR" smtClean="0"/>
              <a:t>Κανόνες υπάρχουν για στοιχεία του ίδιου επιπέδου</a:t>
            </a:r>
          </a:p>
          <a:p>
            <a:pPr lvl="1" eaLnBrk="1" hangingPunct="1"/>
            <a:r>
              <a:rPr lang="el-GR" altLang="el-GR" smtClean="0"/>
              <a:t>Ελάχιστο πλάτος γραμμών (</a:t>
            </a:r>
            <a:r>
              <a:rPr lang="en-US" altLang="el-GR" smtClean="0"/>
              <a:t>minimum width)</a:t>
            </a:r>
            <a:endParaRPr lang="el-GR" altLang="el-GR" smtClean="0"/>
          </a:p>
          <a:p>
            <a:pPr lvl="1" eaLnBrk="1" hangingPunct="1"/>
            <a:r>
              <a:rPr lang="el-GR" altLang="el-GR" smtClean="0"/>
              <a:t>Ελάχιστη απόσταση</a:t>
            </a:r>
            <a:r>
              <a:rPr lang="en-US" altLang="el-GR" smtClean="0"/>
              <a:t> (minimum spacing)</a:t>
            </a:r>
            <a:endParaRPr lang="el-GR" altLang="el-GR" smtClean="0"/>
          </a:p>
        </p:txBody>
      </p:sp>
    </p:spTree>
    <p:extLst>
      <p:ext uri="{BB962C8B-B14F-4D97-AF65-F5344CB8AC3E}">
        <p14:creationId xmlns:p14="http://schemas.microsoft.com/office/powerpoint/2010/main" val="209768644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Layout </a:t>
            </a:r>
            <a:r>
              <a:rPr lang="en-US" altLang="el-GR" dirty="0" smtClean="0"/>
              <a:t>Rules</a:t>
            </a:r>
            <a:r>
              <a:rPr lang="el-GR" altLang="el-GR" dirty="0" smtClean="0"/>
              <a:t> (2 από 3)</a:t>
            </a:r>
            <a:endParaRPr lang="el-GR" dirty="0"/>
          </a:p>
        </p:txBody>
      </p:sp>
      <p:sp>
        <p:nvSpPr>
          <p:cNvPr id="35842" name="Content Placeholder 2"/>
          <p:cNvSpPr>
            <a:spLocks noGrp="1"/>
          </p:cNvSpPr>
          <p:nvPr>
            <p:ph idx="1"/>
          </p:nvPr>
        </p:nvSpPr>
        <p:spPr/>
        <p:txBody>
          <a:bodyPr/>
          <a:lstStyle/>
          <a:p>
            <a:pPr eaLnBrk="1" hangingPunct="1"/>
            <a:r>
              <a:rPr lang="el-GR" altLang="el-GR" smtClean="0"/>
              <a:t>Στοιχεία διαφορετικών επιπέδων</a:t>
            </a:r>
          </a:p>
          <a:p>
            <a:pPr lvl="1" eaLnBrk="1" hangingPunct="1"/>
            <a:r>
              <a:rPr lang="el-GR" altLang="el-GR" smtClean="0"/>
              <a:t>Επικαλύψεις</a:t>
            </a:r>
          </a:p>
          <a:p>
            <a:pPr lvl="1" eaLnBrk="1" hangingPunct="1"/>
            <a:endParaRPr lang="el-GR" altLang="el-GR" smtClean="0"/>
          </a:p>
          <a:p>
            <a:pPr eaLnBrk="1" hangingPunct="1"/>
            <a:r>
              <a:rPr lang="el-GR" altLang="el-GR" smtClean="0"/>
              <a:t>Υπάρχουν περιορισμοί για τον τρόπο σχεδίασης</a:t>
            </a:r>
          </a:p>
          <a:p>
            <a:pPr lvl="1" eaLnBrk="1" hangingPunct="1"/>
            <a:r>
              <a:rPr lang="en-US" altLang="el-GR" smtClean="0"/>
              <a:t>Design Grid</a:t>
            </a:r>
          </a:p>
          <a:p>
            <a:pPr lvl="1" eaLnBrk="1" hangingPunct="1"/>
            <a:r>
              <a:rPr lang="en-US" altLang="el-GR" smtClean="0"/>
              <a:t>Orientation (orthogonal </a:t>
            </a:r>
            <a:r>
              <a:rPr lang="el-GR" altLang="el-GR" smtClean="0"/>
              <a:t>κ.τ.λ.)</a:t>
            </a:r>
          </a:p>
        </p:txBody>
      </p:sp>
    </p:spTree>
    <p:extLst>
      <p:ext uri="{BB962C8B-B14F-4D97-AF65-F5344CB8AC3E}">
        <p14:creationId xmlns:p14="http://schemas.microsoft.com/office/powerpoint/2010/main" val="36776987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l-GR" altLang="el-GR" dirty="0" smtClean="0"/>
              <a:t>Κατηγορίες προσμίξεων</a:t>
            </a:r>
          </a:p>
        </p:txBody>
      </p:sp>
      <p:sp>
        <p:nvSpPr>
          <p:cNvPr id="9219" name="Content Placeholder 2"/>
          <p:cNvSpPr>
            <a:spLocks noGrp="1"/>
          </p:cNvSpPr>
          <p:nvPr>
            <p:ph idx="1"/>
            <p:custDataLst>
              <p:tags r:id="rId1"/>
            </p:custDataLst>
          </p:nvPr>
        </p:nvSpPr>
        <p:spPr/>
        <p:txBody>
          <a:bodyPr/>
          <a:lstStyle/>
          <a:p>
            <a:pPr eaLnBrk="1" hangingPunct="1"/>
            <a:r>
              <a:rPr lang="en-US" altLang="el-GR" dirty="0" smtClean="0"/>
              <a:t>Donors : </a:t>
            </a:r>
            <a:r>
              <a:rPr lang="el-GR" altLang="el-GR" dirty="0" smtClean="0"/>
              <a:t>Δίνουν ελεύθερα ηλεκτρόνια (Δότες)</a:t>
            </a:r>
          </a:p>
          <a:p>
            <a:pPr eaLnBrk="1" hangingPunct="1"/>
            <a:r>
              <a:rPr lang="en-US" altLang="el-GR" dirty="0" smtClean="0"/>
              <a:t>Acceptors :</a:t>
            </a:r>
            <a:r>
              <a:rPr lang="el-GR" altLang="el-GR" dirty="0" smtClean="0"/>
              <a:t> Δίνουν ελεύθερες οπές (Αποδέκτες)</a:t>
            </a:r>
            <a:r>
              <a:rPr lang="en-US" altLang="el-GR" dirty="0" smtClean="0"/>
              <a:t> </a:t>
            </a:r>
            <a:r>
              <a:rPr lang="el-GR" altLang="el-GR" dirty="0" smtClean="0"/>
              <a:t>(οι οπές δημιουργούνται με δέσμευση ηλεκτρονίων)</a:t>
            </a:r>
          </a:p>
        </p:txBody>
      </p:sp>
    </p:spTree>
    <p:extLst>
      <p:ext uri="{BB962C8B-B14F-4D97-AF65-F5344CB8AC3E}">
        <p14:creationId xmlns:p14="http://schemas.microsoft.com/office/powerpoint/2010/main" val="380254542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Layout Rules</a:t>
            </a:r>
            <a:r>
              <a:rPr lang="el-GR" altLang="el-GR" dirty="0"/>
              <a:t> </a:t>
            </a:r>
            <a:r>
              <a:rPr lang="el-GR" altLang="el-GR" dirty="0" smtClean="0"/>
              <a:t>(3 από 3</a:t>
            </a:r>
            <a:r>
              <a:rPr lang="el-GR" altLang="el-GR" dirty="0"/>
              <a:t>)</a:t>
            </a:r>
            <a:endParaRPr lang="el-GR" dirty="0"/>
          </a:p>
        </p:txBody>
      </p:sp>
      <p:sp>
        <p:nvSpPr>
          <p:cNvPr id="36866" name="Content Placeholder 2"/>
          <p:cNvSpPr>
            <a:spLocks noGrp="1"/>
          </p:cNvSpPr>
          <p:nvPr>
            <p:ph idx="1"/>
          </p:nvPr>
        </p:nvSpPr>
        <p:spPr/>
        <p:txBody>
          <a:bodyPr/>
          <a:lstStyle/>
          <a:p>
            <a:pPr eaLnBrk="1" hangingPunct="1"/>
            <a:r>
              <a:rPr lang="el-GR" altLang="el-GR" sz="2800" dirty="0" smtClean="0"/>
              <a:t>Συμβιβασμός μεταξύ </a:t>
            </a:r>
          </a:p>
          <a:p>
            <a:pPr lvl="1" eaLnBrk="1" hangingPunct="1"/>
            <a:r>
              <a:rPr lang="el-GR" altLang="el-GR" sz="2400" dirty="0" smtClean="0"/>
              <a:t>απόδοσης συστήματος (ταχύτητα, μέγεθος ολοκληρωμένου) –</a:t>
            </a:r>
            <a:r>
              <a:rPr lang="en-US" altLang="el-GR" sz="2400" dirty="0" smtClean="0"/>
              <a:t> “performance” </a:t>
            </a:r>
            <a:r>
              <a:rPr lang="el-GR" altLang="el-GR" sz="2400" dirty="0" smtClean="0"/>
              <a:t>(επιδώσεις)</a:t>
            </a:r>
          </a:p>
          <a:p>
            <a:pPr lvl="1" eaLnBrk="1" hangingPunct="1"/>
            <a:r>
              <a:rPr lang="el-GR" altLang="el-GR" sz="2400" dirty="0" smtClean="0"/>
              <a:t>Ποσοστού ολοκληρωμένων ελεύθερων σφαλμάτων</a:t>
            </a:r>
          </a:p>
          <a:p>
            <a:pPr eaLnBrk="1" hangingPunct="1"/>
            <a:r>
              <a:rPr lang="el-GR" altLang="el-GR" sz="2800" dirty="0" smtClean="0"/>
              <a:t>Με συντηρητικούς κανόνες</a:t>
            </a:r>
          </a:p>
          <a:p>
            <a:pPr lvl="1" eaLnBrk="1" hangingPunct="1"/>
            <a:r>
              <a:rPr lang="el-GR" altLang="el-GR" sz="2400" dirty="0" smtClean="0"/>
              <a:t>Μεγάλο </a:t>
            </a:r>
            <a:r>
              <a:rPr lang="en-US" altLang="el-GR" sz="2400" dirty="0" smtClean="0"/>
              <a:t>“yield”</a:t>
            </a:r>
          </a:p>
          <a:p>
            <a:pPr eaLnBrk="1" hangingPunct="1"/>
            <a:r>
              <a:rPr lang="el-GR" altLang="el-GR" sz="2800" dirty="0" smtClean="0"/>
              <a:t>Σε αντίθετη περίπτωση </a:t>
            </a:r>
          </a:p>
          <a:p>
            <a:pPr lvl="1" eaLnBrk="1" hangingPunct="1"/>
            <a:r>
              <a:rPr lang="el-GR" altLang="el-GR" sz="2400" dirty="0" smtClean="0"/>
              <a:t>Επιδόσεις</a:t>
            </a:r>
          </a:p>
        </p:txBody>
      </p:sp>
    </p:spTree>
    <p:extLst>
      <p:ext uri="{BB962C8B-B14F-4D97-AF65-F5344CB8AC3E}">
        <p14:creationId xmlns:p14="http://schemas.microsoft.com/office/powerpoint/2010/main" val="187605172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l-GR" altLang="el-GR" smtClean="0"/>
              <a:t>Σχεδίαση με λ ή μ</a:t>
            </a:r>
            <a:r>
              <a:rPr lang="en-US" altLang="el-GR" smtClean="0"/>
              <a:t>m</a:t>
            </a:r>
            <a:endParaRPr lang="el-GR" altLang="el-GR" smtClean="0"/>
          </a:p>
        </p:txBody>
      </p:sp>
      <p:sp>
        <p:nvSpPr>
          <p:cNvPr id="37891" name="Content Placeholder 2"/>
          <p:cNvSpPr>
            <a:spLocks noGrp="1"/>
          </p:cNvSpPr>
          <p:nvPr>
            <p:ph idx="1"/>
          </p:nvPr>
        </p:nvSpPr>
        <p:spPr/>
        <p:txBody>
          <a:bodyPr/>
          <a:lstStyle/>
          <a:p>
            <a:pPr eaLnBrk="1" hangingPunct="1"/>
            <a:r>
              <a:rPr lang="el-GR" altLang="el-GR" smtClean="0"/>
              <a:t>Οι κανόνες μπορούν να εκφραστούν σε λ ή μ</a:t>
            </a:r>
            <a:r>
              <a:rPr lang="en-US" altLang="el-GR" smtClean="0"/>
              <a:t>m</a:t>
            </a:r>
            <a:endParaRPr lang="el-GR" altLang="el-GR" smtClean="0"/>
          </a:p>
          <a:p>
            <a:pPr eaLnBrk="1" hangingPunct="1"/>
            <a:r>
              <a:rPr lang="el-GR" altLang="el-GR" smtClean="0"/>
              <a:t>Για συγκεκριμένη τεχνολογία το λ αντιστοιχεί σε κάποια τιμή σε μ</a:t>
            </a:r>
            <a:r>
              <a:rPr lang="en-US" altLang="el-GR" smtClean="0"/>
              <a:t>m</a:t>
            </a:r>
            <a:r>
              <a:rPr lang="el-GR" altLang="el-GR" smtClean="0"/>
              <a:t>. </a:t>
            </a:r>
          </a:p>
          <a:p>
            <a:pPr eaLnBrk="1" hangingPunct="1"/>
            <a:r>
              <a:rPr lang="el-GR" altLang="el-GR" smtClean="0"/>
              <a:t>Παράδειγμα,  εάν λ=0.5μ</a:t>
            </a:r>
            <a:r>
              <a:rPr lang="en-US" altLang="el-GR" smtClean="0"/>
              <a:t>m</a:t>
            </a:r>
            <a:r>
              <a:rPr lang="el-GR" altLang="el-GR" smtClean="0"/>
              <a:t>, τότε 2λ=1μ</a:t>
            </a:r>
            <a:r>
              <a:rPr lang="en-US" altLang="el-GR" smtClean="0"/>
              <a:t>m</a:t>
            </a:r>
            <a:r>
              <a:rPr lang="el-GR" altLang="el-GR" smtClean="0"/>
              <a:t>, 3λ=1.5μ</a:t>
            </a:r>
            <a:r>
              <a:rPr lang="en-US" altLang="el-GR" smtClean="0"/>
              <a:t>m</a:t>
            </a:r>
            <a:r>
              <a:rPr lang="el-GR" altLang="el-GR" smtClean="0"/>
              <a:t>, κ.τ.λ.</a:t>
            </a:r>
          </a:p>
        </p:txBody>
      </p:sp>
    </p:spTree>
    <p:extLst>
      <p:ext uri="{BB962C8B-B14F-4D97-AF65-F5344CB8AC3E}">
        <p14:creationId xmlns:p14="http://schemas.microsoft.com/office/powerpoint/2010/main" val="3868453866"/>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l-GR" altLang="el-GR" smtClean="0"/>
              <a:t>Παράδειγμα με λ</a:t>
            </a:r>
          </a:p>
        </p:txBody>
      </p:sp>
      <p:sp>
        <p:nvSpPr>
          <p:cNvPr id="38915" name="Content Placeholder 2"/>
          <p:cNvSpPr>
            <a:spLocks noGrp="1"/>
          </p:cNvSpPr>
          <p:nvPr>
            <p:ph idx="1"/>
          </p:nvPr>
        </p:nvSpPr>
        <p:spPr/>
        <p:txBody>
          <a:bodyPr/>
          <a:lstStyle/>
          <a:p>
            <a:pPr eaLnBrk="1" hangingPunct="1"/>
            <a:r>
              <a:rPr lang="el-GR" altLang="el-GR" smtClean="0"/>
              <a:t>Ας θεωρήσουμε τους εξής περιορισμούς</a:t>
            </a:r>
          </a:p>
          <a:p>
            <a:pPr lvl="1" eaLnBrk="1" hangingPunct="1"/>
            <a:r>
              <a:rPr lang="en-US" altLang="el-GR" smtClean="0"/>
              <a:t>Spacing metal1 1.8</a:t>
            </a:r>
            <a:r>
              <a:rPr lang="el-GR" altLang="el-GR" smtClean="0"/>
              <a:t> μ</a:t>
            </a:r>
            <a:r>
              <a:rPr lang="en-US" altLang="el-GR" smtClean="0"/>
              <a:t>m</a:t>
            </a:r>
          </a:p>
          <a:p>
            <a:pPr lvl="1" eaLnBrk="1" hangingPunct="1"/>
            <a:r>
              <a:rPr lang="en-US" altLang="el-GR" smtClean="0"/>
              <a:t>Width metal1 1.2 </a:t>
            </a:r>
            <a:r>
              <a:rPr lang="el-GR" altLang="el-GR" smtClean="0"/>
              <a:t>μ</a:t>
            </a:r>
            <a:r>
              <a:rPr lang="en-US" altLang="el-GR" smtClean="0"/>
              <a:t>m</a:t>
            </a:r>
          </a:p>
          <a:p>
            <a:pPr eaLnBrk="1" hangingPunct="1"/>
            <a:r>
              <a:rPr lang="el-GR" altLang="el-GR" smtClean="0"/>
              <a:t>Χρησιμοποιώ λ=0.6 μ</a:t>
            </a:r>
            <a:r>
              <a:rPr lang="en-US" altLang="el-GR" smtClean="0"/>
              <a:t>m </a:t>
            </a:r>
            <a:r>
              <a:rPr lang="el-GR" altLang="el-GR" smtClean="0"/>
              <a:t>και οι περιορισμοί μου γίνονται</a:t>
            </a:r>
          </a:p>
          <a:p>
            <a:pPr lvl="1" eaLnBrk="1" hangingPunct="1"/>
            <a:r>
              <a:rPr lang="en-US" altLang="el-GR" smtClean="0"/>
              <a:t>Spacing metal1 </a:t>
            </a:r>
            <a:r>
              <a:rPr lang="el-GR" altLang="el-GR" smtClean="0"/>
              <a:t>3λ</a:t>
            </a:r>
            <a:endParaRPr lang="en-US" altLang="el-GR" smtClean="0"/>
          </a:p>
          <a:p>
            <a:pPr lvl="1" eaLnBrk="1" hangingPunct="1"/>
            <a:r>
              <a:rPr lang="en-US" altLang="el-GR" smtClean="0"/>
              <a:t>Width metal1 </a:t>
            </a:r>
            <a:r>
              <a:rPr lang="el-GR" altLang="el-GR" smtClean="0"/>
              <a:t>2λ</a:t>
            </a:r>
            <a:endParaRPr lang="en-US" altLang="el-GR" smtClean="0"/>
          </a:p>
          <a:p>
            <a:pPr lvl="1" eaLnBrk="1" hangingPunct="1"/>
            <a:endParaRPr lang="el-GR" altLang="el-GR" smtClean="0"/>
          </a:p>
        </p:txBody>
      </p:sp>
    </p:spTree>
    <p:extLst>
      <p:ext uri="{BB962C8B-B14F-4D97-AF65-F5344CB8AC3E}">
        <p14:creationId xmlns:p14="http://schemas.microsoft.com/office/powerpoint/2010/main" val="324821182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l-GR" altLang="el-GR" smtClean="0"/>
              <a:t>Επαναχρησιμοποίηση σχεδίου</a:t>
            </a:r>
          </a:p>
        </p:txBody>
      </p:sp>
      <p:sp>
        <p:nvSpPr>
          <p:cNvPr id="39939" name="Content Placeholder 2"/>
          <p:cNvSpPr>
            <a:spLocks noGrp="1"/>
          </p:cNvSpPr>
          <p:nvPr>
            <p:ph idx="1"/>
          </p:nvPr>
        </p:nvSpPr>
        <p:spPr/>
        <p:txBody>
          <a:bodyPr/>
          <a:lstStyle/>
          <a:p>
            <a:pPr eaLnBrk="1" hangingPunct="1"/>
            <a:r>
              <a:rPr lang="el-GR" altLang="el-GR" dirty="0" smtClean="0"/>
              <a:t>Έστω νέα τεχνολογία με</a:t>
            </a:r>
          </a:p>
          <a:p>
            <a:pPr lvl="1" eaLnBrk="1" hangingPunct="1"/>
            <a:r>
              <a:rPr lang="en-US" altLang="el-GR" dirty="0" smtClean="0"/>
              <a:t>Spacing metal1 1.</a:t>
            </a:r>
            <a:r>
              <a:rPr lang="el-GR" altLang="el-GR" dirty="0" smtClean="0"/>
              <a:t>5 μ</a:t>
            </a:r>
            <a:r>
              <a:rPr lang="en-US" altLang="el-GR" dirty="0" smtClean="0"/>
              <a:t>m</a:t>
            </a:r>
          </a:p>
          <a:p>
            <a:pPr lvl="1" eaLnBrk="1" hangingPunct="1"/>
            <a:r>
              <a:rPr lang="en-US" altLang="el-GR" dirty="0" smtClean="0"/>
              <a:t>Width metal1 1.</a:t>
            </a:r>
            <a:r>
              <a:rPr lang="el-GR" altLang="el-GR" dirty="0" smtClean="0"/>
              <a:t>0</a:t>
            </a:r>
            <a:r>
              <a:rPr lang="en-US" altLang="el-GR" dirty="0" smtClean="0"/>
              <a:t> </a:t>
            </a:r>
            <a:r>
              <a:rPr lang="el-GR" altLang="el-GR" dirty="0" smtClean="0"/>
              <a:t>μ</a:t>
            </a:r>
            <a:r>
              <a:rPr lang="en-US" altLang="el-GR" dirty="0" smtClean="0"/>
              <a:t>m</a:t>
            </a:r>
            <a:endParaRPr lang="el-GR" altLang="el-GR" dirty="0" smtClean="0"/>
          </a:p>
          <a:p>
            <a:pPr eaLnBrk="1" hangingPunct="1"/>
            <a:r>
              <a:rPr lang="el-GR" altLang="el-GR" dirty="0" smtClean="0"/>
              <a:t>Με αλλαγή του λ από 0.6 μ</a:t>
            </a:r>
            <a:r>
              <a:rPr lang="en-US" altLang="el-GR" dirty="0" smtClean="0"/>
              <a:t>m </a:t>
            </a:r>
            <a:r>
              <a:rPr lang="el-GR" altLang="el-GR" dirty="0" smtClean="0"/>
              <a:t>σε 0.5 μ</a:t>
            </a:r>
            <a:r>
              <a:rPr lang="en-US" altLang="el-GR" dirty="0" smtClean="0"/>
              <a:t>m</a:t>
            </a:r>
            <a:r>
              <a:rPr lang="el-GR" altLang="el-GR" dirty="0" smtClean="0"/>
              <a:t> οι περιορισμοί παραμένουν οι ίδιοι</a:t>
            </a:r>
          </a:p>
          <a:p>
            <a:pPr lvl="1" eaLnBrk="1" hangingPunct="1"/>
            <a:r>
              <a:rPr lang="en-US" altLang="el-GR" dirty="0" smtClean="0"/>
              <a:t>Spacing metal1 </a:t>
            </a:r>
            <a:r>
              <a:rPr lang="el-GR" altLang="el-GR" dirty="0" smtClean="0"/>
              <a:t>3λ</a:t>
            </a:r>
            <a:endParaRPr lang="en-US" altLang="el-GR" dirty="0" smtClean="0"/>
          </a:p>
          <a:p>
            <a:pPr lvl="1" eaLnBrk="1" hangingPunct="1"/>
            <a:r>
              <a:rPr lang="en-US" altLang="el-GR" dirty="0" smtClean="0"/>
              <a:t>Width metal1 </a:t>
            </a:r>
            <a:r>
              <a:rPr lang="el-GR" altLang="el-GR" dirty="0" smtClean="0"/>
              <a:t>2λ</a:t>
            </a:r>
            <a:endParaRPr lang="en-US" altLang="el-GR" dirty="0" smtClean="0"/>
          </a:p>
          <a:p>
            <a:pPr eaLnBrk="1" hangingPunct="1"/>
            <a:r>
              <a:rPr lang="el-GR" altLang="el-GR" dirty="0" smtClean="0"/>
              <a:t>Το σχέδιο μπορεί να επαναχρησιμοποιηθεί</a:t>
            </a:r>
            <a:endParaRPr lang="en-US" altLang="el-GR" dirty="0" smtClean="0"/>
          </a:p>
        </p:txBody>
      </p:sp>
    </p:spTree>
    <p:extLst>
      <p:ext uri="{BB962C8B-B14F-4D97-AF65-F5344CB8AC3E}">
        <p14:creationId xmlns:p14="http://schemas.microsoft.com/office/powerpoint/2010/main" val="233984654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l-GR" altLang="el-GR" smtClean="0"/>
              <a:t>Πιθανό πρόβλημα</a:t>
            </a:r>
          </a:p>
        </p:txBody>
      </p:sp>
      <p:sp>
        <p:nvSpPr>
          <p:cNvPr id="3" name="Content Placeholder 2"/>
          <p:cNvSpPr>
            <a:spLocks noGrp="1"/>
          </p:cNvSpPr>
          <p:nvPr>
            <p:ph idx="1"/>
          </p:nvPr>
        </p:nvSpPr>
        <p:spPr/>
        <p:txBody>
          <a:bodyPr>
            <a:normAutofit/>
          </a:bodyPr>
          <a:lstStyle/>
          <a:p>
            <a:pPr marL="274320" indent="-274320" eaLnBrk="1" fontAlgn="auto" hangingPunct="1">
              <a:spcAft>
                <a:spcPts val="0"/>
              </a:spcAft>
              <a:buFont typeface="Wingdings 2"/>
              <a:buChar char=""/>
              <a:defRPr/>
            </a:pPr>
            <a:r>
              <a:rPr lang="el-GR" dirty="0" smtClean="0"/>
              <a:t>Έστω τεχνολογία με</a:t>
            </a:r>
          </a:p>
          <a:p>
            <a:pPr marL="850392" lvl="1" indent="-457200" eaLnBrk="1" fontAlgn="auto" hangingPunct="1">
              <a:spcAft>
                <a:spcPts val="0"/>
              </a:spcAft>
              <a:buFont typeface="Wingdings" panose="05000000000000000000" pitchFamily="2" charset="2"/>
              <a:buChar char="Ø"/>
              <a:defRPr/>
            </a:pPr>
            <a:r>
              <a:rPr lang="en-US" dirty="0" smtClean="0"/>
              <a:t>Spacing metal1 1.</a:t>
            </a:r>
            <a:r>
              <a:rPr lang="el-GR" dirty="0" smtClean="0"/>
              <a:t>5 μ</a:t>
            </a:r>
            <a:r>
              <a:rPr lang="en-US" dirty="0" smtClean="0"/>
              <a:t>m</a:t>
            </a:r>
          </a:p>
          <a:p>
            <a:pPr marL="850392" lvl="1" indent="-457200" eaLnBrk="1" fontAlgn="auto" hangingPunct="1">
              <a:spcAft>
                <a:spcPts val="0"/>
              </a:spcAft>
              <a:buFont typeface="Wingdings" panose="05000000000000000000" pitchFamily="2" charset="2"/>
              <a:buChar char="Ø"/>
              <a:defRPr/>
            </a:pPr>
            <a:r>
              <a:rPr lang="en-US" dirty="0" smtClean="0"/>
              <a:t>Width metal1 </a:t>
            </a:r>
            <a:r>
              <a:rPr lang="el-GR" dirty="0" smtClean="0"/>
              <a:t>0</a:t>
            </a:r>
            <a:r>
              <a:rPr lang="en-US" dirty="0" smtClean="0"/>
              <a:t>.</a:t>
            </a:r>
            <a:r>
              <a:rPr lang="el-GR" dirty="0" smtClean="0"/>
              <a:t>9</a:t>
            </a:r>
            <a:r>
              <a:rPr lang="en-US" dirty="0" smtClean="0"/>
              <a:t> </a:t>
            </a:r>
            <a:r>
              <a:rPr lang="el-GR" dirty="0" smtClean="0"/>
              <a:t>μ</a:t>
            </a:r>
            <a:r>
              <a:rPr lang="en-US" dirty="0" smtClean="0"/>
              <a:t>m</a:t>
            </a:r>
            <a:endParaRPr lang="el-GR" dirty="0" smtClean="0"/>
          </a:p>
          <a:p>
            <a:pPr marL="274320" indent="-274320" eaLnBrk="1" fontAlgn="auto" hangingPunct="1">
              <a:spcAft>
                <a:spcPts val="0"/>
              </a:spcAft>
              <a:buFont typeface="Wingdings 2"/>
              <a:buChar char=""/>
              <a:defRPr/>
            </a:pPr>
            <a:r>
              <a:rPr lang="el-GR" dirty="0" smtClean="0"/>
              <a:t>Τώρα τα λ είναι διαφορετικά</a:t>
            </a:r>
          </a:p>
          <a:p>
            <a:pPr marL="742950" lvl="2" indent="-342900" eaLnBrk="1" fontAlgn="auto" hangingPunct="1">
              <a:spcAft>
                <a:spcPts val="0"/>
              </a:spcAft>
              <a:buFont typeface="Wingdings" panose="05000000000000000000" pitchFamily="2" charset="2"/>
              <a:buChar char="Ø"/>
              <a:defRPr/>
            </a:pPr>
            <a:r>
              <a:rPr lang="el-GR" dirty="0" smtClean="0"/>
              <a:t>Για </a:t>
            </a:r>
            <a:r>
              <a:rPr lang="en-US" dirty="0" smtClean="0"/>
              <a:t>Spacing </a:t>
            </a:r>
            <a:r>
              <a:rPr lang="el-GR" dirty="0" smtClean="0"/>
              <a:t>με περιορισμό 3λ έχω λ=0.5 μ</a:t>
            </a:r>
            <a:r>
              <a:rPr lang="en-US" dirty="0" smtClean="0"/>
              <a:t>m</a:t>
            </a:r>
            <a:endParaRPr lang="el-GR" dirty="0" smtClean="0"/>
          </a:p>
          <a:p>
            <a:pPr marL="742950" lvl="2" indent="-342900" eaLnBrk="1" fontAlgn="auto" hangingPunct="1">
              <a:spcAft>
                <a:spcPts val="0"/>
              </a:spcAft>
              <a:buFont typeface="Wingdings" panose="05000000000000000000" pitchFamily="2" charset="2"/>
              <a:buChar char="Ø"/>
              <a:defRPr/>
            </a:pPr>
            <a:r>
              <a:rPr lang="el-GR" dirty="0" smtClean="0"/>
              <a:t>Για </a:t>
            </a:r>
            <a:r>
              <a:rPr lang="en-US" dirty="0" smtClean="0"/>
              <a:t>Width</a:t>
            </a:r>
            <a:r>
              <a:rPr lang="el-GR" dirty="0" smtClean="0"/>
              <a:t> με περιορισμό 2λ έχω λ=0.45 μ</a:t>
            </a:r>
            <a:r>
              <a:rPr lang="en-US" dirty="0" smtClean="0"/>
              <a:t>m</a:t>
            </a:r>
            <a:endParaRPr lang="el-GR" dirty="0" smtClean="0"/>
          </a:p>
          <a:p>
            <a:pPr marL="742950" lvl="2" indent="-342900" eaLnBrk="1" fontAlgn="auto" hangingPunct="1">
              <a:spcAft>
                <a:spcPts val="0"/>
              </a:spcAft>
              <a:buFont typeface="Wingdings" panose="05000000000000000000" pitchFamily="2" charset="2"/>
              <a:buChar char="Ø"/>
              <a:defRPr/>
            </a:pPr>
            <a:r>
              <a:rPr lang="el-GR" dirty="0" smtClean="0"/>
              <a:t>Επειδή πρέπει να ικανοποιούνται και οι δύο περιορισμοί θα επιλέξω το μέγιστο</a:t>
            </a:r>
            <a:endParaRPr lang="en-US" dirty="0" smtClean="0"/>
          </a:p>
        </p:txBody>
      </p:sp>
    </p:spTree>
    <p:extLst>
      <p:ext uri="{BB962C8B-B14F-4D97-AF65-F5344CB8AC3E}">
        <p14:creationId xmlns:p14="http://schemas.microsoft.com/office/powerpoint/2010/main" val="412549234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188913"/>
            <a:ext cx="8229600" cy="1143000"/>
          </a:xfrm>
        </p:spPr>
        <p:txBody>
          <a:bodyPr/>
          <a:lstStyle/>
          <a:p>
            <a:pPr eaLnBrk="1" hangingPunct="1"/>
            <a:r>
              <a:rPr lang="el-GR" altLang="el-GR" smtClean="0"/>
              <a:t>Μη βέλτιστη λύση</a:t>
            </a:r>
          </a:p>
        </p:txBody>
      </p:sp>
      <p:sp>
        <p:nvSpPr>
          <p:cNvPr id="41987" name="Content Placeholder 2"/>
          <p:cNvSpPr>
            <a:spLocks noGrp="1"/>
          </p:cNvSpPr>
          <p:nvPr>
            <p:ph idx="1"/>
          </p:nvPr>
        </p:nvSpPr>
        <p:spPr>
          <a:xfrm>
            <a:off x="457200" y="1468438"/>
            <a:ext cx="8229600" cy="4840287"/>
          </a:xfrm>
        </p:spPr>
        <p:txBody>
          <a:bodyPr/>
          <a:lstStyle/>
          <a:p>
            <a:pPr eaLnBrk="1" hangingPunct="1"/>
            <a:r>
              <a:rPr lang="el-GR" altLang="el-GR" sz="2800" dirty="0" smtClean="0"/>
              <a:t>Μπορώ να επαναχρησιμοποιήσω σχέδιο με περιορισμούς</a:t>
            </a:r>
          </a:p>
          <a:p>
            <a:pPr lvl="1" eaLnBrk="1" hangingPunct="1"/>
            <a:r>
              <a:rPr lang="en-US" altLang="el-GR" sz="2400" dirty="0" smtClean="0"/>
              <a:t>Spacing metal1 </a:t>
            </a:r>
            <a:r>
              <a:rPr lang="el-GR" altLang="el-GR" sz="2400" dirty="0" smtClean="0"/>
              <a:t>3λ</a:t>
            </a:r>
            <a:endParaRPr lang="en-US" altLang="el-GR" sz="2400" dirty="0" smtClean="0"/>
          </a:p>
          <a:p>
            <a:pPr lvl="1" eaLnBrk="1" hangingPunct="1"/>
            <a:r>
              <a:rPr lang="en-US" altLang="el-GR" sz="2400" dirty="0" smtClean="0"/>
              <a:t>Width metal1 </a:t>
            </a:r>
            <a:r>
              <a:rPr lang="el-GR" altLang="el-GR" sz="2400" dirty="0" smtClean="0"/>
              <a:t>2λ</a:t>
            </a:r>
            <a:endParaRPr lang="en-US" altLang="el-GR" sz="2400" dirty="0" smtClean="0"/>
          </a:p>
          <a:p>
            <a:pPr lvl="1" eaLnBrk="1" hangingPunct="1"/>
            <a:r>
              <a:rPr lang="el-GR" altLang="el-GR" sz="2400" dirty="0" smtClean="0"/>
              <a:t>λ=0.5 μ</a:t>
            </a:r>
            <a:r>
              <a:rPr lang="en-US" altLang="el-GR" sz="2400" dirty="0" smtClean="0"/>
              <a:t>m</a:t>
            </a:r>
            <a:endParaRPr lang="el-GR" altLang="el-GR" sz="2400" dirty="0" smtClean="0"/>
          </a:p>
          <a:p>
            <a:pPr eaLnBrk="1" hangingPunct="1"/>
            <a:r>
              <a:rPr lang="el-GR" altLang="el-GR" sz="2800" dirty="0" smtClean="0"/>
              <a:t>Τότε οι περιορισμοί μου γίνονται</a:t>
            </a:r>
          </a:p>
          <a:p>
            <a:pPr lvl="1" eaLnBrk="1" hangingPunct="1"/>
            <a:r>
              <a:rPr lang="en-US" altLang="el-GR" sz="2400" dirty="0" smtClean="0"/>
              <a:t>Spacing metal1 </a:t>
            </a:r>
            <a:r>
              <a:rPr lang="el-GR" altLang="el-GR" sz="2400" dirty="0" smtClean="0"/>
              <a:t>1.5 μ</a:t>
            </a:r>
            <a:r>
              <a:rPr lang="en-US" altLang="el-GR" sz="2400" dirty="0" smtClean="0"/>
              <a:t>m</a:t>
            </a:r>
          </a:p>
          <a:p>
            <a:pPr lvl="1" eaLnBrk="1" hangingPunct="1"/>
            <a:r>
              <a:rPr lang="en-US" altLang="el-GR" sz="2400" dirty="0" smtClean="0"/>
              <a:t>Width metal1 </a:t>
            </a:r>
            <a:r>
              <a:rPr lang="el-GR" altLang="el-GR" sz="2400" dirty="0" smtClean="0"/>
              <a:t>1.0</a:t>
            </a:r>
            <a:r>
              <a:rPr lang="en-US" altLang="el-GR" sz="2400" dirty="0" smtClean="0"/>
              <a:t>m</a:t>
            </a:r>
            <a:endParaRPr lang="el-GR" altLang="el-GR" sz="2400" dirty="0" smtClean="0"/>
          </a:p>
          <a:p>
            <a:pPr eaLnBrk="1" hangingPunct="1"/>
            <a:r>
              <a:rPr lang="el-GR" altLang="el-GR" sz="2800" dirty="0" smtClean="0"/>
              <a:t>Το πλάτος δεν είναι το ελάχιστο δυνατό</a:t>
            </a:r>
            <a:endParaRPr lang="en-US" altLang="el-GR" sz="2800" dirty="0" smtClean="0"/>
          </a:p>
        </p:txBody>
      </p:sp>
    </p:spTree>
    <p:extLst>
      <p:ext uri="{BB962C8B-B14F-4D97-AF65-F5344CB8AC3E}">
        <p14:creationId xmlns:p14="http://schemas.microsoft.com/office/powerpoint/2010/main" val="386293046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custDataLst>
              <p:tags r:id="rId1"/>
            </p:custDataLst>
          </p:nvPr>
        </p:nvSpPr>
        <p:spPr/>
        <p:txBody>
          <a:bodyPr/>
          <a:lstStyle/>
          <a:p>
            <a:pPr eaLnBrk="1" hangingPunct="1"/>
            <a:r>
              <a:rPr lang="en-US" altLang="el-GR" dirty="0" smtClean="0"/>
              <a:t>Stick-Diagrams</a:t>
            </a:r>
            <a:r>
              <a:rPr lang="el-GR" altLang="el-GR" dirty="0" smtClean="0"/>
              <a:t> (1 από 4)</a:t>
            </a:r>
          </a:p>
        </p:txBody>
      </p:sp>
      <p:sp>
        <p:nvSpPr>
          <p:cNvPr id="43011" name="Content Placeholder 2"/>
          <p:cNvSpPr>
            <a:spLocks noGrp="1"/>
          </p:cNvSpPr>
          <p:nvPr>
            <p:ph idx="1"/>
          </p:nvPr>
        </p:nvSpPr>
        <p:spPr/>
        <p:txBody>
          <a:bodyPr/>
          <a:lstStyle/>
          <a:p>
            <a:pPr eaLnBrk="1" hangingPunct="1"/>
            <a:r>
              <a:rPr lang="el-GR" altLang="el-GR" dirty="0" smtClean="0"/>
              <a:t>Γραμμές χωρίς μέγεθος</a:t>
            </a:r>
          </a:p>
          <a:p>
            <a:pPr eaLnBrk="1" hangingPunct="1"/>
            <a:r>
              <a:rPr lang="en-US" altLang="el-GR" dirty="0" smtClean="0"/>
              <a:t>Contacts, </a:t>
            </a:r>
            <a:r>
              <a:rPr lang="en-US" altLang="el-GR" dirty="0" err="1" smtClean="0"/>
              <a:t>vias</a:t>
            </a:r>
            <a:r>
              <a:rPr lang="en-US" altLang="el-GR" dirty="0" smtClean="0"/>
              <a:t> </a:t>
            </a:r>
            <a:r>
              <a:rPr lang="el-GR" altLang="el-GR" dirty="0" smtClean="0"/>
              <a:t>με μικρό μαύρο κουτί</a:t>
            </a:r>
          </a:p>
          <a:p>
            <a:pPr eaLnBrk="1" hangingPunct="1"/>
            <a:r>
              <a:rPr lang="el-GR" altLang="el-GR" dirty="0" smtClean="0"/>
              <a:t>Μπορούμε να σημειώσουμε μέγεθος τρανζίστορ</a:t>
            </a:r>
          </a:p>
          <a:p>
            <a:pPr eaLnBrk="1" hangingPunct="1"/>
            <a:r>
              <a:rPr lang="el-GR" altLang="el-GR" dirty="0" smtClean="0"/>
              <a:t>Εύκολη σχεδίαση στο χέρι</a:t>
            </a:r>
          </a:p>
          <a:p>
            <a:pPr eaLnBrk="1" hangingPunct="1"/>
            <a:r>
              <a:rPr lang="el-GR" altLang="el-GR" dirty="0" smtClean="0"/>
              <a:t>Είναι </a:t>
            </a:r>
            <a:r>
              <a:rPr lang="en-US" altLang="el-GR" dirty="0" smtClean="0"/>
              <a:t>“</a:t>
            </a:r>
            <a:r>
              <a:rPr lang="el-GR" altLang="el-GR" dirty="0" smtClean="0"/>
              <a:t>προσχέδιο</a:t>
            </a:r>
            <a:r>
              <a:rPr lang="en-US" altLang="el-GR" dirty="0" smtClean="0"/>
              <a:t>”</a:t>
            </a:r>
            <a:r>
              <a:rPr lang="el-GR" altLang="el-GR" dirty="0" smtClean="0"/>
              <a:t> για κανονικό </a:t>
            </a:r>
            <a:r>
              <a:rPr lang="en-US" altLang="el-GR" dirty="0" smtClean="0"/>
              <a:t>layout</a:t>
            </a:r>
          </a:p>
          <a:p>
            <a:pPr eaLnBrk="1" hangingPunct="1"/>
            <a:r>
              <a:rPr lang="el-GR" altLang="el-GR" dirty="0" smtClean="0"/>
              <a:t>Συνδέσεις σε υποστρώματα, </a:t>
            </a:r>
            <a:r>
              <a:rPr lang="en-US" altLang="el-GR" dirty="0" smtClean="0"/>
              <a:t>wells</a:t>
            </a:r>
            <a:r>
              <a:rPr lang="el-GR" altLang="el-GR" dirty="0" smtClean="0"/>
              <a:t>, κ.τ.λ. συνήθως δεν περιλαμβάνονται</a:t>
            </a:r>
          </a:p>
        </p:txBody>
      </p:sp>
    </p:spTree>
    <p:extLst>
      <p:ext uri="{BB962C8B-B14F-4D97-AF65-F5344CB8AC3E}">
        <p14:creationId xmlns:p14="http://schemas.microsoft.com/office/powerpoint/2010/main" val="240730648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a:xfrm>
            <a:off x="385763" y="76918"/>
            <a:ext cx="8229600" cy="1143000"/>
          </a:xfrm>
        </p:spPr>
        <p:txBody>
          <a:bodyPr/>
          <a:lstStyle/>
          <a:p>
            <a:r>
              <a:rPr lang="en-US" altLang="el-GR" dirty="0" smtClean="0"/>
              <a:t>Stick-Diagrams</a:t>
            </a:r>
            <a:r>
              <a:rPr lang="el-GR" altLang="el-GR" dirty="0" smtClean="0"/>
              <a:t> (2 από 4)</a:t>
            </a:r>
            <a:endParaRPr lang="el-GR" dirty="0"/>
          </a:p>
        </p:txBody>
      </p:sp>
      <p:pic>
        <p:nvPicPr>
          <p:cNvPr id="5" name="Picture 4" descr="Σχέδιο stick-diagram"/>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1052736"/>
            <a:ext cx="4157384"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337420"/>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Stick-Diagrams</a:t>
            </a:r>
            <a:r>
              <a:rPr lang="el-GR" altLang="el-GR" dirty="0"/>
              <a:t> </a:t>
            </a:r>
            <a:r>
              <a:rPr lang="el-GR" altLang="el-GR" dirty="0" smtClean="0"/>
              <a:t>(3</a:t>
            </a:r>
            <a:r>
              <a:rPr lang="en-US" altLang="el-GR" dirty="0" smtClean="0"/>
              <a:t> </a:t>
            </a:r>
            <a:r>
              <a:rPr lang="el-GR" altLang="el-GR" dirty="0" smtClean="0"/>
              <a:t>από</a:t>
            </a:r>
            <a:r>
              <a:rPr lang="en-US" altLang="el-GR" dirty="0" smtClean="0"/>
              <a:t> </a:t>
            </a:r>
            <a:r>
              <a:rPr lang="el-GR" altLang="el-GR" dirty="0" smtClean="0"/>
              <a:t>4)</a:t>
            </a:r>
            <a:endParaRPr lang="el-GR" dirty="0"/>
          </a:p>
        </p:txBody>
      </p:sp>
      <p:sp>
        <p:nvSpPr>
          <p:cNvPr id="45058" name="Content Placeholder 2"/>
          <p:cNvSpPr>
            <a:spLocks noGrp="1"/>
          </p:cNvSpPr>
          <p:nvPr>
            <p:ph idx="1"/>
          </p:nvPr>
        </p:nvSpPr>
        <p:spPr/>
        <p:txBody>
          <a:bodyPr/>
          <a:lstStyle/>
          <a:p>
            <a:pPr eaLnBrk="1" hangingPunct="1"/>
            <a:r>
              <a:rPr lang="el-GR" altLang="el-GR" sz="2800" dirty="0" smtClean="0"/>
              <a:t>Τα τρανζίστορ σε σειρά εάν τοποθετηθούν μαζί μπορούν να υλοποιηθούν σε ενιαίο τμήμα </a:t>
            </a:r>
            <a:r>
              <a:rPr lang="en-US" altLang="el-GR" sz="2800" dirty="0" smtClean="0"/>
              <a:t>diffusion (n-diff </a:t>
            </a:r>
            <a:r>
              <a:rPr lang="el-GR" altLang="el-GR" sz="2800" dirty="0" smtClean="0"/>
              <a:t>για </a:t>
            </a:r>
            <a:r>
              <a:rPr lang="en-US" altLang="el-GR" sz="2800" dirty="0" smtClean="0"/>
              <a:t>n-MOS, p-diff</a:t>
            </a:r>
            <a:r>
              <a:rPr lang="el-GR" altLang="el-GR" sz="2800" dirty="0" smtClean="0"/>
              <a:t> </a:t>
            </a:r>
            <a:r>
              <a:rPr lang="en-US" altLang="el-GR" sz="2800" dirty="0" smtClean="0"/>
              <a:t> </a:t>
            </a:r>
            <a:r>
              <a:rPr lang="el-GR" altLang="el-GR" sz="2800" dirty="0" smtClean="0"/>
              <a:t>για </a:t>
            </a:r>
            <a:r>
              <a:rPr lang="en-US" altLang="el-GR" sz="2800" dirty="0" smtClean="0"/>
              <a:t>p-MOS)</a:t>
            </a:r>
          </a:p>
          <a:p>
            <a:pPr eaLnBrk="1" hangingPunct="1"/>
            <a:r>
              <a:rPr lang="el-GR" altLang="el-GR" sz="2800" dirty="0" smtClean="0"/>
              <a:t>Όταν σχεδιάζουμε προσπαθούμε να αποφύγουμε επιπλέον κόμβους που αυξάνουν την χωρητικότητα </a:t>
            </a:r>
          </a:p>
          <a:p>
            <a:pPr eaLnBrk="1" hangingPunct="1"/>
            <a:r>
              <a:rPr lang="el-GR" altLang="el-GR" sz="2800" dirty="0" smtClean="0"/>
              <a:t>Προσπαθούμε τυχόν χωρητικότητα να είναι συγκεντρωμένη στις τροφοδοσίες (</a:t>
            </a:r>
            <a:r>
              <a:rPr lang="en-US" altLang="el-GR" sz="2800" dirty="0" smtClean="0"/>
              <a:t>VDD, GND) </a:t>
            </a:r>
            <a:r>
              <a:rPr lang="el-GR" altLang="el-GR" sz="2800" dirty="0" smtClean="0"/>
              <a:t>και όχι προς την έξοδο</a:t>
            </a:r>
          </a:p>
        </p:txBody>
      </p:sp>
    </p:spTree>
    <p:extLst>
      <p:ext uri="{BB962C8B-B14F-4D97-AF65-F5344CB8AC3E}">
        <p14:creationId xmlns:p14="http://schemas.microsoft.com/office/powerpoint/2010/main" val="50373822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1"/>
            </p:custDataLst>
          </p:nvPr>
        </p:nvSpPr>
        <p:spPr/>
        <p:txBody>
          <a:bodyPr/>
          <a:lstStyle/>
          <a:p>
            <a:r>
              <a:rPr lang="en-US" altLang="el-GR" dirty="0"/>
              <a:t>Stick-Diagrams</a:t>
            </a:r>
            <a:r>
              <a:rPr lang="el-GR" altLang="el-GR" dirty="0"/>
              <a:t> </a:t>
            </a:r>
            <a:r>
              <a:rPr lang="el-GR" altLang="el-GR" dirty="0" smtClean="0"/>
              <a:t>(4</a:t>
            </a:r>
            <a:r>
              <a:rPr lang="en-US" altLang="el-GR" dirty="0" smtClean="0"/>
              <a:t> </a:t>
            </a:r>
            <a:r>
              <a:rPr lang="el-GR" altLang="el-GR" dirty="0" smtClean="0"/>
              <a:t>από</a:t>
            </a:r>
            <a:r>
              <a:rPr lang="en-US" altLang="el-GR" dirty="0" smtClean="0"/>
              <a:t> </a:t>
            </a:r>
            <a:r>
              <a:rPr lang="el-GR" altLang="el-GR" dirty="0" smtClean="0"/>
              <a:t>4)</a:t>
            </a:r>
            <a:endParaRPr lang="el-GR" dirty="0"/>
          </a:p>
        </p:txBody>
      </p:sp>
      <p:sp>
        <p:nvSpPr>
          <p:cNvPr id="46082" name="Content Placeholder 2"/>
          <p:cNvSpPr>
            <a:spLocks noGrp="1"/>
          </p:cNvSpPr>
          <p:nvPr>
            <p:ph idx="1"/>
          </p:nvPr>
        </p:nvSpPr>
        <p:spPr/>
        <p:txBody>
          <a:bodyPr/>
          <a:lstStyle/>
          <a:p>
            <a:pPr eaLnBrk="1" hangingPunct="1"/>
            <a:r>
              <a:rPr lang="el-GR" altLang="el-GR" sz="2800" dirty="0" smtClean="0"/>
              <a:t>Ελαχιστοποιούμε το μήκος των </a:t>
            </a:r>
            <a:r>
              <a:rPr lang="en-US" altLang="el-GR" sz="2800" dirty="0" smtClean="0"/>
              <a:t>diffusion</a:t>
            </a:r>
          </a:p>
          <a:p>
            <a:pPr lvl="1" eaLnBrk="1" hangingPunct="1"/>
            <a:r>
              <a:rPr lang="el-GR" altLang="el-GR" dirty="0" smtClean="0"/>
              <a:t>Μεγάλη αντίσταση</a:t>
            </a:r>
          </a:p>
          <a:p>
            <a:pPr lvl="1" eaLnBrk="1" hangingPunct="1"/>
            <a:r>
              <a:rPr lang="el-GR" altLang="el-GR" dirty="0" smtClean="0"/>
              <a:t>Σχετικά μεγάλη χωρητικότητα</a:t>
            </a:r>
          </a:p>
          <a:p>
            <a:pPr eaLnBrk="1" hangingPunct="1"/>
            <a:r>
              <a:rPr lang="el-GR" altLang="el-GR" sz="2800" dirty="0" smtClean="0"/>
              <a:t>Καλό είναι το μήκος των </a:t>
            </a:r>
            <a:r>
              <a:rPr lang="en-US" altLang="el-GR" sz="2800" dirty="0" smtClean="0"/>
              <a:t>poly </a:t>
            </a:r>
            <a:r>
              <a:rPr lang="el-GR" altLang="el-GR" sz="2800" dirty="0" smtClean="0"/>
              <a:t>να είναι μειωμένο</a:t>
            </a:r>
          </a:p>
          <a:p>
            <a:pPr lvl="1" eaLnBrk="1" hangingPunct="1"/>
            <a:r>
              <a:rPr lang="el-GR" altLang="el-GR" dirty="0" smtClean="0"/>
              <a:t>Μέτρια αντίσταση</a:t>
            </a:r>
          </a:p>
          <a:p>
            <a:pPr lvl="1" eaLnBrk="1" hangingPunct="1"/>
            <a:r>
              <a:rPr lang="el-GR" altLang="el-GR" dirty="0" smtClean="0"/>
              <a:t>Σχετικά μεγάλη χωρητικότητα</a:t>
            </a:r>
          </a:p>
          <a:p>
            <a:pPr eaLnBrk="1" hangingPunct="1"/>
            <a:r>
              <a:rPr lang="el-GR" altLang="el-GR" sz="2800" dirty="0" smtClean="0"/>
              <a:t>Τα μέταλλα έχουν μικρή χωρητικότητα και αντίσταση</a:t>
            </a:r>
          </a:p>
        </p:txBody>
      </p:sp>
    </p:spTree>
    <p:extLst>
      <p:ext uri="{BB962C8B-B14F-4D97-AF65-F5344CB8AC3E}">
        <p14:creationId xmlns:p14="http://schemas.microsoft.com/office/powerpoint/2010/main" val="18510273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1"/>
            </p:custDataLst>
          </p:nvPr>
        </p:nvSpPr>
        <p:spPr/>
        <p:txBody>
          <a:bodyPr/>
          <a:lstStyle/>
          <a:p>
            <a:pPr eaLnBrk="1" hangingPunct="1"/>
            <a:r>
              <a:rPr lang="en-US" altLang="el-GR" dirty="0" smtClean="0"/>
              <a:t>Wafers</a:t>
            </a:r>
            <a:endParaRPr lang="el-GR" altLang="el-GR" dirty="0" smtClean="0"/>
          </a:p>
        </p:txBody>
      </p:sp>
      <p:sp>
        <p:nvSpPr>
          <p:cNvPr id="10243" name="Content Placeholder 2"/>
          <p:cNvSpPr>
            <a:spLocks noGrp="1"/>
          </p:cNvSpPr>
          <p:nvPr>
            <p:ph idx="1"/>
          </p:nvPr>
        </p:nvSpPr>
        <p:spPr/>
        <p:txBody>
          <a:bodyPr/>
          <a:lstStyle/>
          <a:p>
            <a:pPr eaLnBrk="1" hangingPunct="1"/>
            <a:r>
              <a:rPr lang="el-GR" altLang="el-GR" dirty="0" smtClean="0"/>
              <a:t>Ξεκινώντας με «σπέρμα» παράγουμε κύλινδρο κρυσταλλικού πυριτίου</a:t>
            </a:r>
          </a:p>
          <a:p>
            <a:pPr eaLnBrk="1" hangingPunct="1"/>
            <a:r>
              <a:rPr lang="el-GR" altLang="el-GR" dirty="0" smtClean="0"/>
              <a:t>Ο κύλινδρος κόβεται σε λεπτές φέτες</a:t>
            </a:r>
          </a:p>
          <a:p>
            <a:pPr eaLnBrk="1" hangingPunct="1"/>
            <a:r>
              <a:rPr lang="el-GR" altLang="el-GR" dirty="0" smtClean="0"/>
              <a:t>Η μία πλευρά κάθε φέτας γυαλίζεται και χρησιμοποιείτε για κατασκευή ολοκληρωμένων</a:t>
            </a:r>
          </a:p>
        </p:txBody>
      </p:sp>
    </p:spTree>
    <p:extLst>
      <p:ext uri="{BB962C8B-B14F-4D97-AF65-F5344CB8AC3E}">
        <p14:creationId xmlns:p14="http://schemas.microsoft.com/office/powerpoint/2010/main" val="43552266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custDataLst>
              <p:tags r:id="rId2"/>
            </p:custDataLst>
          </p:nvPr>
        </p:nvSpPr>
        <p:spPr>
          <a:xfrm>
            <a:off x="457200" y="274638"/>
            <a:ext cx="8229600" cy="796925"/>
          </a:xfrm>
        </p:spPr>
        <p:txBody>
          <a:bodyPr>
            <a:normAutofit fontScale="90000"/>
          </a:bodyPr>
          <a:lstStyle/>
          <a:p>
            <a:pPr eaLnBrk="1" fontAlgn="auto" hangingPunct="1">
              <a:spcAft>
                <a:spcPts val="0"/>
              </a:spcAft>
              <a:defRPr/>
            </a:pPr>
            <a:r>
              <a:rPr lang="en-US" dirty="0" smtClean="0"/>
              <a:t>n-MOS </a:t>
            </a:r>
            <a:r>
              <a:rPr lang="el-GR" dirty="0" smtClean="0"/>
              <a:t>δικτύωμα </a:t>
            </a:r>
            <a:r>
              <a:rPr lang="en-US" dirty="0" smtClean="0"/>
              <a:t>NOR </a:t>
            </a:r>
            <a:r>
              <a:rPr lang="el-GR" dirty="0" smtClean="0"/>
              <a:t>Πύλης (1</a:t>
            </a:r>
            <a:r>
              <a:rPr lang="en-US" dirty="0" smtClean="0"/>
              <a:t> </a:t>
            </a:r>
            <a:r>
              <a:rPr lang="el-GR" dirty="0" smtClean="0"/>
              <a:t>από</a:t>
            </a:r>
            <a:r>
              <a:rPr lang="en-US" dirty="0" smtClean="0"/>
              <a:t> </a:t>
            </a:r>
            <a:r>
              <a:rPr lang="el-GR" dirty="0" smtClean="0"/>
              <a:t>3)</a:t>
            </a:r>
          </a:p>
        </p:txBody>
      </p:sp>
      <p:cxnSp>
        <p:nvCxnSpPr>
          <p:cNvPr id="5" name="Straight Connector 4"/>
          <p:cNvCxnSpPr/>
          <p:nvPr/>
        </p:nvCxnSpPr>
        <p:spPr>
          <a:xfrm>
            <a:off x="4912010" y="3342729"/>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83073" y="3342729"/>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12804" y="3341935"/>
            <a:ext cx="142875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2019585" y="3377654"/>
            <a:ext cx="15001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483804" y="3913435"/>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4376229" y="3949948"/>
            <a:ext cx="1071563" cy="3175"/>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2912554" y="2698998"/>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5734335" y="2736304"/>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1268698" y="4485729"/>
            <a:ext cx="5072062"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40385" y="2128292"/>
            <a:ext cx="478631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26" name="Rectangle 25" descr="[DECORATIVE]"/>
          <p:cNvSpPr/>
          <p:nvPr/>
        </p:nvSpPr>
        <p:spPr>
          <a:xfrm>
            <a:off x="1840198" y="3128417"/>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7" name="Rectangle 26" descr="[DECORATIVE]"/>
          <p:cNvSpPr/>
          <p:nvPr/>
        </p:nvSpPr>
        <p:spPr>
          <a:xfrm>
            <a:off x="3268948" y="3128417"/>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9" name="Rectangle 28" descr="[DECORATIVE]"/>
          <p:cNvSpPr/>
          <p:nvPr/>
        </p:nvSpPr>
        <p:spPr>
          <a:xfrm>
            <a:off x="4697698" y="3128417"/>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8" name="Rectangle 27" descr="[DECORATIVE]"/>
          <p:cNvSpPr/>
          <p:nvPr/>
        </p:nvSpPr>
        <p:spPr>
          <a:xfrm>
            <a:off x="6126448" y="3128417"/>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7121" name="TextBox 45"/>
          <p:cNvSpPr txBox="1">
            <a:spLocks noChangeArrowheads="1"/>
          </p:cNvSpPr>
          <p:nvPr/>
        </p:nvSpPr>
        <p:spPr bwMode="auto">
          <a:xfrm>
            <a:off x="6912260" y="1556792"/>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47122" name="TextBox 47"/>
          <p:cNvSpPr txBox="1">
            <a:spLocks noChangeArrowheads="1"/>
          </p:cNvSpPr>
          <p:nvPr/>
        </p:nvSpPr>
        <p:spPr bwMode="auto">
          <a:xfrm>
            <a:off x="1411573" y="2271167"/>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47123" name="TextBox 48"/>
          <p:cNvSpPr txBox="1">
            <a:spLocks noChangeArrowheads="1"/>
          </p:cNvSpPr>
          <p:nvPr/>
        </p:nvSpPr>
        <p:spPr bwMode="auto">
          <a:xfrm>
            <a:off x="5983573" y="4700042"/>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47124" name="TextBox 49"/>
          <p:cNvSpPr txBox="1">
            <a:spLocks noChangeArrowheads="1"/>
          </p:cNvSpPr>
          <p:nvPr/>
        </p:nvSpPr>
        <p:spPr bwMode="auto">
          <a:xfrm>
            <a:off x="4340510" y="2414042"/>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spTree>
    <p:custDataLst>
      <p:tags r:id="rId1"/>
    </p:custDataLst>
    <p:extLst>
      <p:ext uri="{BB962C8B-B14F-4D97-AF65-F5344CB8AC3E}">
        <p14:creationId xmlns:p14="http://schemas.microsoft.com/office/powerpoint/2010/main" val="307847364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custDataLst>
              <p:tags r:id="rId2"/>
            </p:custDataLst>
          </p:nvPr>
        </p:nvSpPr>
        <p:spPr>
          <a:xfrm>
            <a:off x="457200" y="260350"/>
            <a:ext cx="8229600" cy="1143000"/>
          </a:xfrm>
        </p:spPr>
        <p:txBody>
          <a:bodyPr/>
          <a:lstStyle/>
          <a:p>
            <a:pPr eaLnBrk="1" hangingPunct="1"/>
            <a:r>
              <a:rPr lang="en-US" sz="4000" dirty="0"/>
              <a:t>n-MOS </a:t>
            </a:r>
            <a:r>
              <a:rPr lang="el-GR" sz="4000" dirty="0"/>
              <a:t>δικτύωμα </a:t>
            </a:r>
            <a:r>
              <a:rPr lang="en-US" sz="4000" dirty="0"/>
              <a:t>NOR </a:t>
            </a:r>
            <a:r>
              <a:rPr lang="el-GR" sz="4000" dirty="0"/>
              <a:t>Πύλης </a:t>
            </a:r>
            <a:r>
              <a:rPr lang="el-GR" sz="4000" dirty="0" smtClean="0"/>
              <a:t>(2από3</a:t>
            </a:r>
            <a:r>
              <a:rPr lang="el-GR" sz="4000" dirty="0"/>
              <a:t>)</a:t>
            </a:r>
            <a:endParaRPr lang="el-GR" altLang="el-GR" sz="4000" dirty="0" smtClean="0"/>
          </a:p>
        </p:txBody>
      </p:sp>
      <p:sp>
        <p:nvSpPr>
          <p:cNvPr id="48131" name="Content Placeholder 2"/>
          <p:cNvSpPr>
            <a:spLocks noGrp="1"/>
          </p:cNvSpPr>
          <p:nvPr>
            <p:ph idx="1"/>
          </p:nvPr>
        </p:nvSpPr>
        <p:spPr>
          <a:xfrm>
            <a:off x="457200" y="1600200"/>
            <a:ext cx="8229600" cy="1185863"/>
          </a:xfrm>
        </p:spPr>
        <p:txBody>
          <a:bodyPr/>
          <a:lstStyle/>
          <a:p>
            <a:pPr eaLnBrk="1" hangingPunct="1"/>
            <a:r>
              <a:rPr lang="el-GR" altLang="el-GR" smtClean="0"/>
              <a:t>Κοινός κόμβος για γείωση</a:t>
            </a:r>
          </a:p>
          <a:p>
            <a:pPr lvl="1" eaLnBrk="1" hangingPunct="1"/>
            <a:r>
              <a:rPr lang="el-GR" altLang="el-GR" smtClean="0"/>
              <a:t>Η χωρητικότητα μειωμένη στην γείωση</a:t>
            </a:r>
          </a:p>
        </p:txBody>
      </p:sp>
      <p:cxnSp>
        <p:nvCxnSpPr>
          <p:cNvPr id="4" name="Straight Connector 3"/>
          <p:cNvCxnSpPr/>
          <p:nvPr/>
        </p:nvCxnSpPr>
        <p:spPr>
          <a:xfrm>
            <a:off x="4572000" y="485775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71813" y="485775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572794" y="4856956"/>
            <a:ext cx="142875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08325" y="4892675"/>
            <a:ext cx="15001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036219" y="5464969"/>
            <a:ext cx="1071563" cy="3175"/>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572544" y="4214019"/>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394325" y="42513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928688" y="6000750"/>
            <a:ext cx="5072062"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00375" y="3643313"/>
            <a:ext cx="478631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5" name="Rectangle 14" descr="[DECORATIVE]"/>
          <p:cNvSpPr/>
          <p:nvPr/>
        </p:nvSpPr>
        <p:spPr>
          <a:xfrm>
            <a:off x="29289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6" name="Rectangle 15" descr="[DECORATIVE]"/>
          <p:cNvSpPr/>
          <p:nvPr/>
        </p:nvSpPr>
        <p:spPr>
          <a:xfrm>
            <a:off x="435768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7" name="Rectangle 16" descr="[DECORATIVE]"/>
          <p:cNvSpPr/>
          <p:nvPr/>
        </p:nvSpPr>
        <p:spPr>
          <a:xfrm>
            <a:off x="57864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8144" name="TextBox 17"/>
          <p:cNvSpPr txBox="1">
            <a:spLocks noChangeArrowheads="1"/>
          </p:cNvSpPr>
          <p:nvPr/>
        </p:nvSpPr>
        <p:spPr bwMode="auto">
          <a:xfrm>
            <a:off x="6572250" y="3071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48145" name="TextBox 18"/>
          <p:cNvSpPr txBox="1">
            <a:spLocks noChangeArrowheads="1"/>
          </p:cNvSpPr>
          <p:nvPr/>
        </p:nvSpPr>
        <p:spPr bwMode="auto">
          <a:xfrm>
            <a:off x="2357438" y="521493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48146" name="TextBox 19"/>
          <p:cNvSpPr txBox="1">
            <a:spLocks noChangeArrowheads="1"/>
          </p:cNvSpPr>
          <p:nvPr/>
        </p:nvSpPr>
        <p:spPr bwMode="auto">
          <a:xfrm>
            <a:off x="5643563" y="6215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48147" name="TextBox 20"/>
          <p:cNvSpPr txBox="1">
            <a:spLocks noChangeArrowheads="1"/>
          </p:cNvSpPr>
          <p:nvPr/>
        </p:nvSpPr>
        <p:spPr bwMode="auto">
          <a:xfrm>
            <a:off x="5500688" y="521493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spTree>
    <p:custDataLst>
      <p:tags r:id="rId1"/>
    </p:custDataLst>
    <p:extLst>
      <p:ext uri="{BB962C8B-B14F-4D97-AF65-F5344CB8AC3E}">
        <p14:creationId xmlns:p14="http://schemas.microsoft.com/office/powerpoint/2010/main" val="329694842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custDataLst>
              <p:tags r:id="rId2"/>
            </p:custDataLst>
          </p:nvPr>
        </p:nvSpPr>
        <p:spPr>
          <a:xfrm>
            <a:off x="457200" y="188913"/>
            <a:ext cx="8229600" cy="1143000"/>
          </a:xfrm>
        </p:spPr>
        <p:txBody>
          <a:bodyPr/>
          <a:lstStyle/>
          <a:p>
            <a:pPr eaLnBrk="1" hangingPunct="1"/>
            <a:r>
              <a:rPr lang="en-US" sz="4000" dirty="0"/>
              <a:t>n-MOS </a:t>
            </a:r>
            <a:r>
              <a:rPr lang="el-GR" sz="4000" dirty="0"/>
              <a:t>δικτύωμα </a:t>
            </a:r>
            <a:r>
              <a:rPr lang="en-US" sz="4000" dirty="0"/>
              <a:t>NOR </a:t>
            </a:r>
            <a:r>
              <a:rPr lang="el-GR" sz="4000" dirty="0"/>
              <a:t>Πύλης </a:t>
            </a:r>
            <a:r>
              <a:rPr lang="el-GR" sz="4000" dirty="0" smtClean="0"/>
              <a:t>(3από3</a:t>
            </a:r>
            <a:r>
              <a:rPr lang="el-GR" sz="4000" dirty="0"/>
              <a:t>)</a:t>
            </a:r>
            <a:endParaRPr lang="el-GR" altLang="el-GR" sz="4000" dirty="0" smtClean="0"/>
          </a:p>
        </p:txBody>
      </p:sp>
      <p:sp>
        <p:nvSpPr>
          <p:cNvPr id="49155" name="Content Placeholder 2"/>
          <p:cNvSpPr>
            <a:spLocks noGrp="1"/>
          </p:cNvSpPr>
          <p:nvPr>
            <p:ph idx="1"/>
          </p:nvPr>
        </p:nvSpPr>
        <p:spPr>
          <a:xfrm>
            <a:off x="457200" y="1600200"/>
            <a:ext cx="8229600" cy="1471613"/>
          </a:xfrm>
        </p:spPr>
        <p:txBody>
          <a:bodyPr/>
          <a:lstStyle/>
          <a:p>
            <a:pPr eaLnBrk="1" hangingPunct="1"/>
            <a:r>
              <a:rPr lang="el-GR" altLang="el-GR" dirty="0" smtClean="0"/>
              <a:t>Κοινός κόμβος στην έξοδο</a:t>
            </a:r>
          </a:p>
          <a:p>
            <a:pPr lvl="1" eaLnBrk="1" hangingPunct="1"/>
            <a:r>
              <a:rPr lang="el-GR" altLang="el-GR" dirty="0" smtClean="0"/>
              <a:t>Μειωμένη χωρητικότητα στη έξοδο – Επιθυμητό αποτέλεσμα</a:t>
            </a:r>
          </a:p>
        </p:txBody>
      </p:sp>
      <p:cxnSp>
        <p:nvCxnSpPr>
          <p:cNvPr id="4" name="Straight Connector 3"/>
          <p:cNvCxnSpPr/>
          <p:nvPr/>
        </p:nvCxnSpPr>
        <p:spPr>
          <a:xfrm>
            <a:off x="4572000" y="485775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071813" y="485775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572794" y="4856956"/>
            <a:ext cx="142875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08325" y="4892675"/>
            <a:ext cx="15001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608262" y="5392738"/>
            <a:ext cx="1071563"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001294" y="4285456"/>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394325" y="546417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928688" y="6000750"/>
            <a:ext cx="600075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29125" y="3643313"/>
            <a:ext cx="335756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3" name="Rectangle 12" descr="[DECORATIVE]"/>
          <p:cNvSpPr/>
          <p:nvPr/>
        </p:nvSpPr>
        <p:spPr>
          <a:xfrm>
            <a:off x="29289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Rectangle 13" descr="[DECORATIVE]"/>
          <p:cNvSpPr/>
          <p:nvPr/>
        </p:nvSpPr>
        <p:spPr>
          <a:xfrm>
            <a:off x="435768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Rectangle 14" descr="[DECORATIVE]"/>
          <p:cNvSpPr/>
          <p:nvPr/>
        </p:nvSpPr>
        <p:spPr>
          <a:xfrm>
            <a:off x="57864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49168" name="TextBox 15"/>
          <p:cNvSpPr txBox="1">
            <a:spLocks noChangeArrowheads="1"/>
          </p:cNvSpPr>
          <p:nvPr/>
        </p:nvSpPr>
        <p:spPr bwMode="auto">
          <a:xfrm>
            <a:off x="6572250" y="3071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49169" name="TextBox 16"/>
          <p:cNvSpPr txBox="1">
            <a:spLocks noChangeArrowheads="1"/>
          </p:cNvSpPr>
          <p:nvPr/>
        </p:nvSpPr>
        <p:spPr bwMode="auto">
          <a:xfrm>
            <a:off x="1928813" y="421481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49170" name="TextBox 17"/>
          <p:cNvSpPr txBox="1">
            <a:spLocks noChangeArrowheads="1"/>
          </p:cNvSpPr>
          <p:nvPr/>
        </p:nvSpPr>
        <p:spPr bwMode="auto">
          <a:xfrm>
            <a:off x="5643563" y="6215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49171" name="TextBox 18"/>
          <p:cNvSpPr txBox="1">
            <a:spLocks noChangeArrowheads="1"/>
          </p:cNvSpPr>
          <p:nvPr/>
        </p:nvSpPr>
        <p:spPr bwMode="auto">
          <a:xfrm>
            <a:off x="5500688" y="4143375"/>
            <a:ext cx="164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spTree>
    <p:custDataLst>
      <p:tags r:id="rId1"/>
    </p:custDataLst>
    <p:extLst>
      <p:ext uri="{BB962C8B-B14F-4D97-AF65-F5344CB8AC3E}">
        <p14:creationId xmlns:p14="http://schemas.microsoft.com/office/powerpoint/2010/main" val="1818578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74638"/>
            <a:ext cx="8229600" cy="868362"/>
          </a:xfrm>
        </p:spPr>
        <p:txBody>
          <a:bodyPr/>
          <a:lstStyle/>
          <a:p>
            <a:pPr eaLnBrk="1" hangingPunct="1"/>
            <a:r>
              <a:rPr lang="el-GR" altLang="el-GR" dirty="0" smtClean="0"/>
              <a:t>Πύλη </a:t>
            </a:r>
            <a:r>
              <a:rPr lang="en-US" altLang="el-GR" dirty="0" smtClean="0"/>
              <a:t>NOR</a:t>
            </a:r>
            <a:r>
              <a:rPr lang="el-GR" altLang="el-GR" dirty="0" smtClean="0"/>
              <a:t> (1από2)</a:t>
            </a:r>
          </a:p>
        </p:txBody>
      </p:sp>
      <p:sp>
        <p:nvSpPr>
          <p:cNvPr id="50179" name="Content Placeholder 2"/>
          <p:cNvSpPr>
            <a:spLocks noGrp="1"/>
          </p:cNvSpPr>
          <p:nvPr>
            <p:ph idx="1"/>
          </p:nvPr>
        </p:nvSpPr>
        <p:spPr>
          <a:xfrm>
            <a:off x="500063" y="1071563"/>
            <a:ext cx="8229600" cy="971550"/>
          </a:xfrm>
        </p:spPr>
        <p:txBody>
          <a:bodyPr/>
          <a:lstStyle/>
          <a:p>
            <a:pPr eaLnBrk="1" hangingPunct="1"/>
            <a:r>
              <a:rPr lang="el-GR" altLang="el-GR" sz="2800" dirty="0" smtClean="0"/>
              <a:t>Τα τρανζίστορ δεν είναι με την ίδια σειρά στα δικτυώματα</a:t>
            </a:r>
          </a:p>
        </p:txBody>
      </p:sp>
      <p:cxnSp>
        <p:nvCxnSpPr>
          <p:cNvPr id="4" name="Straight Connector 3"/>
          <p:cNvCxnSpPr/>
          <p:nvPr/>
        </p:nvCxnSpPr>
        <p:spPr>
          <a:xfrm>
            <a:off x="4437683" y="505260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937496" y="505260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295602" y="4624769"/>
            <a:ext cx="171450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115296" y="4946238"/>
            <a:ext cx="1214437" cy="1587"/>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473945" y="5587588"/>
            <a:ext cx="1071563"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043983" y="4660488"/>
            <a:ext cx="785813"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260008" y="56590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794371" y="6195600"/>
            <a:ext cx="600075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94808" y="4266788"/>
            <a:ext cx="335756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3" name="Rectangle 12" descr="[DECORATIVE]"/>
          <p:cNvSpPr/>
          <p:nvPr/>
        </p:nvSpPr>
        <p:spPr>
          <a:xfrm>
            <a:off x="2794621" y="48382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Rectangle 13" descr="[DECORATIVE]"/>
          <p:cNvSpPr/>
          <p:nvPr/>
        </p:nvSpPr>
        <p:spPr>
          <a:xfrm>
            <a:off x="4223371" y="48382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Rectangle 14" descr="[DECORATIVE]"/>
          <p:cNvSpPr/>
          <p:nvPr/>
        </p:nvSpPr>
        <p:spPr>
          <a:xfrm>
            <a:off x="5652121" y="48382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0192" name="TextBox 15"/>
          <p:cNvSpPr txBox="1">
            <a:spLocks noChangeArrowheads="1"/>
          </p:cNvSpPr>
          <p:nvPr/>
        </p:nvSpPr>
        <p:spPr bwMode="auto">
          <a:xfrm>
            <a:off x="3151808" y="55526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50193" name="TextBox 16"/>
          <p:cNvSpPr txBox="1">
            <a:spLocks noChangeArrowheads="1"/>
          </p:cNvSpPr>
          <p:nvPr/>
        </p:nvSpPr>
        <p:spPr bwMode="auto">
          <a:xfrm>
            <a:off x="7080871" y="598128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0194" name="TextBox 17"/>
          <p:cNvSpPr txBox="1">
            <a:spLocks noChangeArrowheads="1"/>
          </p:cNvSpPr>
          <p:nvPr/>
        </p:nvSpPr>
        <p:spPr bwMode="auto">
          <a:xfrm>
            <a:off x="4580558" y="55526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cxnSp>
        <p:nvCxnSpPr>
          <p:cNvPr id="20" name="Straight Connector 19"/>
          <p:cNvCxnSpPr/>
          <p:nvPr/>
        </p:nvCxnSpPr>
        <p:spPr>
          <a:xfrm>
            <a:off x="1008683" y="2052225"/>
            <a:ext cx="6429375"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116758" y="2444338"/>
            <a:ext cx="785813"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365996" y="2838038"/>
            <a:ext cx="3429000" cy="1587"/>
          </a:xfrm>
          <a:prstGeom prst="line">
            <a:avLst/>
          </a:prstGeom>
          <a:ln w="254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081414" y="3480182"/>
            <a:ext cx="1285875" cy="1588"/>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31" name="Rectangle 30" descr="[DECORATIVE]"/>
          <p:cNvSpPr/>
          <p:nvPr/>
        </p:nvSpPr>
        <p:spPr>
          <a:xfrm>
            <a:off x="5509246" y="2623725"/>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2" name="Rectangle 31" descr="[DECORATIVE]"/>
          <p:cNvSpPr/>
          <p:nvPr/>
        </p:nvSpPr>
        <p:spPr>
          <a:xfrm>
            <a:off x="2294558" y="2623725"/>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39" name="Straight Connector 38"/>
          <p:cNvCxnSpPr/>
          <p:nvPr/>
        </p:nvCxnSpPr>
        <p:spPr>
          <a:xfrm rot="5400000">
            <a:off x="2616821" y="3015838"/>
            <a:ext cx="1500187" cy="1587"/>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3795539" y="3194432"/>
            <a:ext cx="1857375"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580433" y="4195350"/>
            <a:ext cx="1285875" cy="1588"/>
          </a:xfrm>
          <a:prstGeom prst="line">
            <a:avLst/>
          </a:prstGeom>
          <a:ln w="2667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223246" y="3695288"/>
            <a:ext cx="2000250"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37" name="Rectangle 36" descr="[DECORATIVE]"/>
          <p:cNvSpPr/>
          <p:nvPr/>
        </p:nvSpPr>
        <p:spPr>
          <a:xfrm>
            <a:off x="3151808" y="3480975"/>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8" name="Rectangle 37" descr="[DECORATIVE]"/>
          <p:cNvSpPr/>
          <p:nvPr/>
        </p:nvSpPr>
        <p:spPr>
          <a:xfrm>
            <a:off x="4937746" y="3480975"/>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0207" name="TextBox 52"/>
          <p:cNvSpPr txBox="1">
            <a:spLocks noChangeArrowheads="1"/>
          </p:cNvSpPr>
          <p:nvPr/>
        </p:nvSpPr>
        <p:spPr bwMode="auto">
          <a:xfrm>
            <a:off x="7009433" y="3695288"/>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0208" name="TextBox 53"/>
          <p:cNvSpPr txBox="1">
            <a:spLocks noChangeArrowheads="1"/>
          </p:cNvSpPr>
          <p:nvPr>
            <p:custDataLst>
              <p:tags r:id="rId2"/>
            </p:custDataLst>
          </p:nvPr>
        </p:nvSpPr>
        <p:spPr bwMode="auto">
          <a:xfrm>
            <a:off x="6795121" y="226653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VDD</a:t>
            </a:r>
            <a:endParaRPr lang="el-GR" altLang="el-GR" dirty="0"/>
          </a:p>
        </p:txBody>
      </p:sp>
    </p:spTree>
    <p:custDataLst>
      <p:tags r:id="rId1"/>
    </p:custDataLst>
    <p:extLst>
      <p:ext uri="{BB962C8B-B14F-4D97-AF65-F5344CB8AC3E}">
        <p14:creationId xmlns:p14="http://schemas.microsoft.com/office/powerpoint/2010/main" val="356565878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29600" cy="868362"/>
          </a:xfrm>
        </p:spPr>
        <p:txBody>
          <a:bodyPr/>
          <a:lstStyle/>
          <a:p>
            <a:pPr eaLnBrk="1" hangingPunct="1"/>
            <a:r>
              <a:rPr lang="el-GR" altLang="el-GR" dirty="0" smtClean="0"/>
              <a:t>Πύλη </a:t>
            </a:r>
            <a:r>
              <a:rPr lang="en-US" altLang="el-GR" dirty="0" smtClean="0"/>
              <a:t>NOR</a:t>
            </a:r>
            <a:r>
              <a:rPr lang="el-GR" altLang="el-GR" dirty="0" smtClean="0"/>
              <a:t> (2από2)</a:t>
            </a:r>
          </a:p>
        </p:txBody>
      </p:sp>
      <p:sp>
        <p:nvSpPr>
          <p:cNvPr id="51203" name="Content Placeholder 2"/>
          <p:cNvSpPr>
            <a:spLocks noGrp="1"/>
          </p:cNvSpPr>
          <p:nvPr>
            <p:ph idx="1"/>
          </p:nvPr>
        </p:nvSpPr>
        <p:spPr>
          <a:xfrm>
            <a:off x="500063" y="1071563"/>
            <a:ext cx="8229600" cy="971550"/>
          </a:xfrm>
        </p:spPr>
        <p:txBody>
          <a:bodyPr/>
          <a:lstStyle/>
          <a:p>
            <a:pPr eaLnBrk="1" hangingPunct="1"/>
            <a:r>
              <a:rPr lang="el-GR" altLang="el-GR" smtClean="0"/>
              <a:t>Τα τρανζίστορ με «σωστή» σειρά στα δικτυώματα</a:t>
            </a:r>
          </a:p>
        </p:txBody>
      </p:sp>
      <p:cxnSp>
        <p:nvCxnSpPr>
          <p:cNvPr id="4" name="Straight Connector 3"/>
          <p:cNvCxnSpPr/>
          <p:nvPr/>
        </p:nvCxnSpPr>
        <p:spPr>
          <a:xfrm>
            <a:off x="4286250" y="400050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86063" y="400050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322512" y="4535488"/>
            <a:ext cx="1071563"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998913" y="3714750"/>
            <a:ext cx="573088"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108575" y="46069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642938" y="5143500"/>
            <a:ext cx="6858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214813" y="3571875"/>
            <a:ext cx="3357562" cy="1588"/>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3" name="Rectangle 12" descr="[DECORATIVE]"/>
          <p:cNvSpPr/>
          <p:nvPr/>
        </p:nvSpPr>
        <p:spPr>
          <a:xfrm>
            <a:off x="264318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Rectangle 13" descr="[DECORATIVE]"/>
          <p:cNvSpPr/>
          <p:nvPr/>
        </p:nvSpPr>
        <p:spPr>
          <a:xfrm>
            <a:off x="407193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Rectangle 14" descr="[DECORATIVE]"/>
          <p:cNvSpPr/>
          <p:nvPr/>
        </p:nvSpPr>
        <p:spPr>
          <a:xfrm>
            <a:off x="550068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1214" name="TextBox 15"/>
          <p:cNvSpPr txBox="1">
            <a:spLocks noChangeArrowheads="1"/>
          </p:cNvSpPr>
          <p:nvPr/>
        </p:nvSpPr>
        <p:spPr bwMode="auto">
          <a:xfrm>
            <a:off x="3000375" y="45005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51215" name="TextBox 16"/>
          <p:cNvSpPr txBox="1">
            <a:spLocks noChangeArrowheads="1"/>
          </p:cNvSpPr>
          <p:nvPr/>
        </p:nvSpPr>
        <p:spPr bwMode="auto">
          <a:xfrm>
            <a:off x="6572250" y="5357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1216" name="TextBox 17"/>
          <p:cNvSpPr txBox="1">
            <a:spLocks noChangeArrowheads="1"/>
          </p:cNvSpPr>
          <p:nvPr/>
        </p:nvSpPr>
        <p:spPr bwMode="auto">
          <a:xfrm>
            <a:off x="4429125" y="45005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cxnSp>
        <p:nvCxnSpPr>
          <p:cNvPr id="20" name="Straight Connector 19"/>
          <p:cNvCxnSpPr/>
          <p:nvPr/>
        </p:nvCxnSpPr>
        <p:spPr>
          <a:xfrm>
            <a:off x="1000125" y="2286000"/>
            <a:ext cx="6429375"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2465388" y="2749550"/>
            <a:ext cx="785812"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928938" y="3071813"/>
            <a:ext cx="2857500" cy="1587"/>
          </a:xfrm>
          <a:prstGeom prst="line">
            <a:avLst/>
          </a:prstGeom>
          <a:ln w="254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Rectangle 31" descr="[DECORATIVE]"/>
          <p:cNvSpPr/>
          <p:nvPr/>
        </p:nvSpPr>
        <p:spPr>
          <a:xfrm>
            <a:off x="2643188" y="2857500"/>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1221" name="TextBox 52"/>
          <p:cNvSpPr txBox="1">
            <a:spLocks noChangeArrowheads="1"/>
          </p:cNvSpPr>
          <p:nvPr/>
        </p:nvSpPr>
        <p:spPr bwMode="auto">
          <a:xfrm>
            <a:off x="6643688" y="3929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1222" name="TextBox 53"/>
          <p:cNvSpPr txBox="1">
            <a:spLocks noChangeArrowheads="1"/>
          </p:cNvSpPr>
          <p:nvPr>
            <p:custDataLst>
              <p:tags r:id="rId2"/>
            </p:custDataLst>
          </p:nvPr>
        </p:nvSpPr>
        <p:spPr bwMode="auto">
          <a:xfrm>
            <a:off x="6715125" y="25003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VDD</a:t>
            </a:r>
            <a:endParaRPr lang="el-GR" altLang="el-GR" dirty="0"/>
          </a:p>
        </p:txBody>
      </p:sp>
      <p:cxnSp>
        <p:nvCxnSpPr>
          <p:cNvPr id="7" name="Straight Connector 6"/>
          <p:cNvCxnSpPr/>
          <p:nvPr/>
        </p:nvCxnSpPr>
        <p:spPr>
          <a:xfrm rot="5400000">
            <a:off x="2677319" y="3607594"/>
            <a:ext cx="1787525" cy="1587"/>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4143375" y="3571875"/>
            <a:ext cx="17160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5393531" y="3250407"/>
            <a:ext cx="644525" cy="1588"/>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31" name="Rectangle 30" descr="[DECORATIVE]"/>
          <p:cNvSpPr/>
          <p:nvPr/>
        </p:nvSpPr>
        <p:spPr>
          <a:xfrm>
            <a:off x="5500688" y="2857500"/>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ustDataLst>
      <p:tags r:id="rId1"/>
    </p:custDataLst>
    <p:extLst>
      <p:ext uri="{BB962C8B-B14F-4D97-AF65-F5344CB8AC3E}">
        <p14:creationId xmlns:p14="http://schemas.microsoft.com/office/powerpoint/2010/main" val="246572394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a:xfrm rot="5400000">
            <a:off x="4858544" y="3071019"/>
            <a:ext cx="857250" cy="1588"/>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52227" name="Title 1"/>
          <p:cNvSpPr>
            <a:spLocks noGrp="1"/>
          </p:cNvSpPr>
          <p:nvPr>
            <p:ph type="title"/>
          </p:nvPr>
        </p:nvSpPr>
        <p:spPr>
          <a:xfrm>
            <a:off x="457200" y="260350"/>
            <a:ext cx="8229600" cy="1143000"/>
          </a:xfrm>
        </p:spPr>
        <p:txBody>
          <a:bodyPr/>
          <a:lstStyle/>
          <a:p>
            <a:pPr eaLnBrk="1" hangingPunct="1"/>
            <a:r>
              <a:rPr lang="el-GR" altLang="el-GR" smtClean="0"/>
              <a:t>Μείωση του μήκους των </a:t>
            </a:r>
            <a:r>
              <a:rPr lang="en-US" altLang="el-GR" smtClean="0"/>
              <a:t>diff</a:t>
            </a:r>
            <a:endParaRPr lang="el-GR" altLang="el-GR" smtClean="0"/>
          </a:p>
        </p:txBody>
      </p:sp>
      <p:cxnSp>
        <p:nvCxnSpPr>
          <p:cNvPr id="4" name="Straight Connector 3"/>
          <p:cNvCxnSpPr/>
          <p:nvPr/>
        </p:nvCxnSpPr>
        <p:spPr>
          <a:xfrm>
            <a:off x="4286250" y="400050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86063" y="400050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322512" y="4535488"/>
            <a:ext cx="1071563"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98913" y="3714750"/>
            <a:ext cx="573088"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108575" y="46069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42938" y="5143500"/>
            <a:ext cx="6858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43375" y="3429000"/>
            <a:ext cx="3357563" cy="1588"/>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1" name="Rectangle 10" descr="[DECORATIVE]"/>
          <p:cNvSpPr/>
          <p:nvPr/>
        </p:nvSpPr>
        <p:spPr>
          <a:xfrm>
            <a:off x="264318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2" name="Rectangle 11" descr="[DECORATIVE]"/>
          <p:cNvSpPr/>
          <p:nvPr/>
        </p:nvSpPr>
        <p:spPr>
          <a:xfrm>
            <a:off x="407193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Rectangle 12" descr="[DECORATIVE]"/>
          <p:cNvSpPr/>
          <p:nvPr/>
        </p:nvSpPr>
        <p:spPr>
          <a:xfrm>
            <a:off x="550068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2238" name="TextBox 13"/>
          <p:cNvSpPr txBox="1">
            <a:spLocks noChangeArrowheads="1"/>
          </p:cNvSpPr>
          <p:nvPr/>
        </p:nvSpPr>
        <p:spPr bwMode="auto">
          <a:xfrm>
            <a:off x="3000375" y="45005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52239" name="TextBox 14"/>
          <p:cNvSpPr txBox="1">
            <a:spLocks noChangeArrowheads="1"/>
          </p:cNvSpPr>
          <p:nvPr/>
        </p:nvSpPr>
        <p:spPr bwMode="auto">
          <a:xfrm>
            <a:off x="6572250" y="5357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2240" name="TextBox 15"/>
          <p:cNvSpPr txBox="1">
            <a:spLocks noChangeArrowheads="1"/>
          </p:cNvSpPr>
          <p:nvPr/>
        </p:nvSpPr>
        <p:spPr bwMode="auto">
          <a:xfrm>
            <a:off x="4429125" y="45005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cxnSp>
        <p:nvCxnSpPr>
          <p:cNvPr id="17" name="Straight Connector 16"/>
          <p:cNvCxnSpPr/>
          <p:nvPr/>
        </p:nvCxnSpPr>
        <p:spPr>
          <a:xfrm>
            <a:off x="1000125" y="2000250"/>
            <a:ext cx="6429375"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894013" y="2463800"/>
            <a:ext cx="785812"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57563" y="2786063"/>
            <a:ext cx="1857375" cy="1587"/>
          </a:xfrm>
          <a:prstGeom prst="line">
            <a:avLst/>
          </a:prstGeom>
          <a:ln w="254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descr="[DECORATIVE]"/>
          <p:cNvSpPr/>
          <p:nvPr/>
        </p:nvSpPr>
        <p:spPr>
          <a:xfrm>
            <a:off x="3071813" y="2571750"/>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2245" name="TextBox 20"/>
          <p:cNvSpPr txBox="1">
            <a:spLocks noChangeArrowheads="1"/>
          </p:cNvSpPr>
          <p:nvPr/>
        </p:nvSpPr>
        <p:spPr bwMode="auto">
          <a:xfrm>
            <a:off x="6643688" y="3929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2246" name="TextBox 21"/>
          <p:cNvSpPr txBox="1">
            <a:spLocks noChangeArrowheads="1"/>
          </p:cNvSpPr>
          <p:nvPr>
            <p:custDataLst>
              <p:tags r:id="rId2"/>
            </p:custDataLst>
          </p:nvPr>
        </p:nvSpPr>
        <p:spPr bwMode="auto">
          <a:xfrm>
            <a:off x="6715125" y="25003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VDD</a:t>
            </a:r>
            <a:endParaRPr lang="el-GR" altLang="el-GR" dirty="0"/>
          </a:p>
        </p:txBody>
      </p:sp>
      <p:cxnSp>
        <p:nvCxnSpPr>
          <p:cNvPr id="23" name="Straight Connector 22"/>
          <p:cNvCxnSpPr/>
          <p:nvPr/>
        </p:nvCxnSpPr>
        <p:spPr>
          <a:xfrm rot="5400000">
            <a:off x="3034507" y="3964781"/>
            <a:ext cx="1073150" cy="1587"/>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499768" y="3929857"/>
            <a:ext cx="1001713" cy="0"/>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26" name="Rectangle 25" descr="[DECORATIVE]"/>
          <p:cNvSpPr/>
          <p:nvPr/>
        </p:nvSpPr>
        <p:spPr>
          <a:xfrm>
            <a:off x="5072063" y="2571750"/>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31" name="Straight Connector 30"/>
          <p:cNvCxnSpPr/>
          <p:nvPr/>
        </p:nvCxnSpPr>
        <p:spPr>
          <a:xfrm>
            <a:off x="4500563" y="3286125"/>
            <a:ext cx="642937" cy="1588"/>
          </a:xfrm>
          <a:prstGeom prst="line">
            <a:avLst/>
          </a:prstGeom>
          <a:ln w="2794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251326" y="2749550"/>
            <a:ext cx="785812" cy="1587"/>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3607594" y="2750344"/>
            <a:ext cx="785812" cy="0"/>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0800000">
            <a:off x="3429000" y="3286125"/>
            <a:ext cx="714375" cy="1588"/>
          </a:xfrm>
          <a:prstGeom prst="line">
            <a:avLst/>
          </a:prstGeom>
          <a:ln w="2794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201739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custDataLst>
              <p:tags r:id="rId1"/>
            </p:custDataLst>
          </p:nvPr>
        </p:nvSpPr>
        <p:spPr/>
        <p:txBody>
          <a:bodyPr/>
          <a:lstStyle/>
          <a:p>
            <a:pPr eaLnBrk="1" hangingPunct="1"/>
            <a:r>
              <a:rPr lang="en-US" altLang="el-GR" dirty="0" smtClean="0"/>
              <a:t>Euler path</a:t>
            </a:r>
            <a:endParaRPr lang="el-GR" altLang="el-GR" dirty="0" smtClean="0"/>
          </a:p>
        </p:txBody>
      </p:sp>
      <p:sp>
        <p:nvSpPr>
          <p:cNvPr id="53251" name="Content Placeholder 2"/>
          <p:cNvSpPr>
            <a:spLocks noGrp="1"/>
          </p:cNvSpPr>
          <p:nvPr>
            <p:ph idx="1"/>
          </p:nvPr>
        </p:nvSpPr>
        <p:spPr/>
        <p:txBody>
          <a:bodyPr/>
          <a:lstStyle/>
          <a:p>
            <a:pPr eaLnBrk="1" hangingPunct="1"/>
            <a:r>
              <a:rPr lang="el-GR" altLang="el-GR" smtClean="0"/>
              <a:t>Συνεχές μονοπάτι που διασχίζει μία φορά τον κάθε κλάδο του σχηματικού</a:t>
            </a:r>
          </a:p>
          <a:p>
            <a:pPr eaLnBrk="1" hangingPunct="1"/>
            <a:r>
              <a:rPr lang="el-GR" altLang="el-GR" smtClean="0"/>
              <a:t>Πρέπει να περνάει με την ίδια σειρά τα τρανζίστορ στα </a:t>
            </a:r>
            <a:r>
              <a:rPr lang="en-US" altLang="el-GR" smtClean="0"/>
              <a:t>n-MOS </a:t>
            </a:r>
            <a:r>
              <a:rPr lang="el-GR" altLang="el-GR" smtClean="0"/>
              <a:t>και στα </a:t>
            </a:r>
            <a:r>
              <a:rPr lang="en-US" altLang="el-GR" smtClean="0"/>
              <a:t>p-MOS </a:t>
            </a:r>
            <a:r>
              <a:rPr lang="el-GR" altLang="el-GR" smtClean="0"/>
              <a:t>δικτυώματα</a:t>
            </a:r>
          </a:p>
          <a:p>
            <a:pPr eaLnBrk="1" hangingPunct="1"/>
            <a:r>
              <a:rPr lang="el-GR" altLang="el-GR" smtClean="0"/>
              <a:t>Εάν συνεχίζει σε τρανζίστορ στον ίδιο κόμβο αυτός μπορεί να είναι κοινός.</a:t>
            </a:r>
          </a:p>
        </p:txBody>
      </p:sp>
    </p:spTree>
    <p:extLst>
      <p:ext uri="{BB962C8B-B14F-4D97-AF65-F5344CB8AC3E}">
        <p14:creationId xmlns:p14="http://schemas.microsoft.com/office/powerpoint/2010/main" val="225402407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57200" y="44450"/>
            <a:ext cx="8229600" cy="1143000"/>
          </a:xfrm>
        </p:spPr>
        <p:txBody>
          <a:bodyPr/>
          <a:lstStyle/>
          <a:p>
            <a:pPr eaLnBrk="1" hangingPunct="1"/>
            <a:r>
              <a:rPr lang="el-GR" altLang="el-GR" dirty="0"/>
              <a:t>Παράδειγμα </a:t>
            </a:r>
            <a:r>
              <a:rPr lang="el-GR" altLang="el-GR" dirty="0" smtClean="0"/>
              <a:t>(1από5</a:t>
            </a:r>
            <a:r>
              <a:rPr lang="el-GR" altLang="el-GR" dirty="0"/>
              <a:t>)</a:t>
            </a:r>
            <a:endParaRPr lang="el-GR" altLang="el-GR" dirty="0" smtClean="0"/>
          </a:p>
        </p:txBody>
      </p:sp>
      <p:grpSp>
        <p:nvGrpSpPr>
          <p:cNvPr id="54275" name="Group 2" descr="Κύκλωμα με εισόδους Α και Β"/>
          <p:cNvGrpSpPr>
            <a:grpSpLocks/>
          </p:cNvGrpSpPr>
          <p:nvPr/>
        </p:nvGrpSpPr>
        <p:grpSpPr bwMode="auto">
          <a:xfrm>
            <a:off x="1500188" y="1571625"/>
            <a:ext cx="4856162" cy="1374775"/>
            <a:chOff x="5984" y="5790"/>
            <a:chExt cx="7649" cy="2166"/>
          </a:xfrm>
        </p:grpSpPr>
        <p:cxnSp>
          <p:nvCxnSpPr>
            <p:cNvPr id="54295" name="AutoShape 3" descr="Κύκλωμα με εισόδους Α και Β"/>
            <p:cNvCxnSpPr>
              <a:cxnSpLocks noChangeShapeType="1"/>
            </p:cNvCxnSpPr>
            <p:nvPr/>
          </p:nvCxnSpPr>
          <p:spPr bwMode="auto">
            <a:xfrm>
              <a:off x="8565" y="5790"/>
              <a:ext cx="4617"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4296" name="Group 4"/>
            <p:cNvGrpSpPr>
              <a:grpSpLocks/>
            </p:cNvGrpSpPr>
            <p:nvPr/>
          </p:nvGrpSpPr>
          <p:grpSpPr bwMode="auto">
            <a:xfrm>
              <a:off x="7653" y="5790"/>
              <a:ext cx="1140" cy="2166"/>
              <a:chOff x="7404" y="6060"/>
              <a:chExt cx="1140" cy="2166"/>
            </a:xfrm>
          </p:grpSpPr>
          <p:grpSp>
            <p:nvGrpSpPr>
              <p:cNvPr id="54315" name="Group 5"/>
              <p:cNvGrpSpPr>
                <a:grpSpLocks/>
              </p:cNvGrpSpPr>
              <p:nvPr/>
            </p:nvGrpSpPr>
            <p:grpSpPr bwMode="auto">
              <a:xfrm>
                <a:off x="7404" y="6060"/>
                <a:ext cx="912" cy="1596"/>
                <a:chOff x="3435" y="5448"/>
                <a:chExt cx="912" cy="1596"/>
              </a:xfrm>
            </p:grpSpPr>
            <p:cxnSp>
              <p:nvCxnSpPr>
                <p:cNvPr id="54322" name="AutoShape 6"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3" name="AutoShape 7"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4" name="AutoShape 8"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5" name="AutoShape 9"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6" name="AutoShape 10"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7" name="AutoShape 11"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8" name="AutoShape 12"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4316" name="Group 13"/>
              <p:cNvGrpSpPr>
                <a:grpSpLocks/>
              </p:cNvGrpSpPr>
              <p:nvPr/>
            </p:nvGrpSpPr>
            <p:grpSpPr bwMode="auto">
              <a:xfrm>
                <a:off x="8088" y="7656"/>
                <a:ext cx="456" cy="570"/>
                <a:chOff x="3378" y="2256"/>
                <a:chExt cx="456" cy="570"/>
              </a:xfrm>
            </p:grpSpPr>
            <p:cxnSp>
              <p:nvCxnSpPr>
                <p:cNvPr id="54317" name="AutoShape 14"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8" name="AutoShape 15"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9" name="AutoShape 16"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0" name="AutoShape 17"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21" name="AutoShape 18"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sp>
          <p:nvSpPr>
            <p:cNvPr id="54297" name="Text Box 19" descr="[DECORATIVE]"/>
            <p:cNvSpPr txBox="1">
              <a:spLocks noChangeArrowheads="1"/>
            </p:cNvSpPr>
            <p:nvPr/>
          </p:nvSpPr>
          <p:spPr bwMode="auto">
            <a:xfrm>
              <a:off x="12213" y="6075"/>
              <a:ext cx="142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Έξοδος</a:t>
              </a:r>
              <a:endParaRPr lang="el-GR" altLang="el-GR"/>
            </a:p>
          </p:txBody>
        </p:sp>
        <p:sp>
          <p:nvSpPr>
            <p:cNvPr id="54298" name="Text Box 20" descr="[DECORATIVE]"/>
            <p:cNvSpPr txBox="1">
              <a:spLocks noChangeArrowheads="1"/>
            </p:cNvSpPr>
            <p:nvPr/>
          </p:nvSpPr>
          <p:spPr bwMode="auto">
            <a:xfrm>
              <a:off x="5984" y="6060"/>
              <a:ext cx="165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Είσοδος</a:t>
              </a:r>
              <a:r>
                <a:rPr lang="el-GR" altLang="el-GR" baseline="-25000">
                  <a:latin typeface="Calibri" panose="020F0502020204030204" pitchFamily="34" charset="0"/>
                </a:rPr>
                <a:t>  </a:t>
              </a:r>
              <a:r>
                <a:rPr lang="el-GR" altLang="el-GR">
                  <a:latin typeface="Calibri" panose="020F0502020204030204" pitchFamily="34" charset="0"/>
                </a:rPr>
                <a:t>Α</a:t>
              </a:r>
              <a:endParaRPr lang="el-GR" altLang="el-GR"/>
            </a:p>
          </p:txBody>
        </p:sp>
        <p:sp>
          <p:nvSpPr>
            <p:cNvPr id="54299" name="Text Box 21" descr="[DECORATIVE]"/>
            <p:cNvSpPr txBox="1">
              <a:spLocks noChangeArrowheads="1"/>
            </p:cNvSpPr>
            <p:nvPr/>
          </p:nvSpPr>
          <p:spPr bwMode="auto">
            <a:xfrm>
              <a:off x="9249" y="6189"/>
              <a:ext cx="165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Είσοδος</a:t>
              </a:r>
              <a:r>
                <a:rPr lang="el-GR" altLang="el-GR" baseline="-25000">
                  <a:latin typeface="Calibri" panose="020F0502020204030204" pitchFamily="34" charset="0"/>
                </a:rPr>
                <a:t>  </a:t>
              </a:r>
              <a:r>
                <a:rPr lang="el-GR" altLang="el-GR">
                  <a:latin typeface="Calibri" panose="020F0502020204030204" pitchFamily="34" charset="0"/>
                </a:rPr>
                <a:t>Β</a:t>
              </a:r>
              <a:endParaRPr lang="el-GR" altLang="el-GR"/>
            </a:p>
          </p:txBody>
        </p:sp>
        <p:grpSp>
          <p:nvGrpSpPr>
            <p:cNvPr id="54300" name="Group 22"/>
            <p:cNvGrpSpPr>
              <a:grpSpLocks/>
            </p:cNvGrpSpPr>
            <p:nvPr/>
          </p:nvGrpSpPr>
          <p:grpSpPr bwMode="auto">
            <a:xfrm>
              <a:off x="11073" y="5790"/>
              <a:ext cx="1140" cy="2166"/>
              <a:chOff x="10812" y="6060"/>
              <a:chExt cx="1140" cy="2166"/>
            </a:xfrm>
          </p:grpSpPr>
          <p:grpSp>
            <p:nvGrpSpPr>
              <p:cNvPr id="54301" name="Group 23"/>
              <p:cNvGrpSpPr>
                <a:grpSpLocks/>
              </p:cNvGrpSpPr>
              <p:nvPr/>
            </p:nvGrpSpPr>
            <p:grpSpPr bwMode="auto">
              <a:xfrm>
                <a:off x="10812" y="6060"/>
                <a:ext cx="912" cy="1596"/>
                <a:chOff x="3435" y="5448"/>
                <a:chExt cx="912" cy="1596"/>
              </a:xfrm>
            </p:grpSpPr>
            <p:cxnSp>
              <p:nvCxnSpPr>
                <p:cNvPr id="54308" name="AutoShape 24"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09" name="AutoShape 25"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0" name="AutoShape 26"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1" name="AutoShape 27"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2" name="AutoShape 28"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3" name="AutoShape 29"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14" name="AutoShape 30"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4302" name="Group 31"/>
              <p:cNvGrpSpPr>
                <a:grpSpLocks/>
              </p:cNvGrpSpPr>
              <p:nvPr/>
            </p:nvGrpSpPr>
            <p:grpSpPr bwMode="auto">
              <a:xfrm>
                <a:off x="11496" y="7656"/>
                <a:ext cx="456" cy="570"/>
                <a:chOff x="3378" y="2256"/>
                <a:chExt cx="456" cy="570"/>
              </a:xfrm>
            </p:grpSpPr>
            <p:cxnSp>
              <p:nvCxnSpPr>
                <p:cNvPr id="54303" name="AutoShape 32"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04" name="AutoShape 33"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05" name="AutoShape 34"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06" name="AutoShape 35"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4307" name="AutoShape 36"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grpSp>
      <p:sp>
        <p:nvSpPr>
          <p:cNvPr id="39" name="Freeform 38"/>
          <p:cNvSpPr/>
          <p:nvPr/>
        </p:nvSpPr>
        <p:spPr>
          <a:xfrm>
            <a:off x="3181350" y="1747838"/>
            <a:ext cx="2247900" cy="776287"/>
          </a:xfrm>
          <a:custGeom>
            <a:avLst/>
            <a:gdLst>
              <a:gd name="connsiteX0" fmla="*/ 193183 w 2459864"/>
              <a:gd name="connsiteY0" fmla="*/ 777025 h 777025"/>
              <a:gd name="connsiteX1" fmla="*/ 283335 w 2459864"/>
              <a:gd name="connsiteY1" fmla="*/ 4293 h 777025"/>
              <a:gd name="connsiteX2" fmla="*/ 1893194 w 2459864"/>
              <a:gd name="connsiteY2" fmla="*/ 751267 h 777025"/>
              <a:gd name="connsiteX3" fmla="*/ 2459864 w 2459864"/>
              <a:gd name="connsiteY3" fmla="*/ 4293 h 777025"/>
              <a:gd name="connsiteX4" fmla="*/ 2459864 w 2459864"/>
              <a:gd name="connsiteY4" fmla="*/ 4293 h 777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864" h="777025">
                <a:moveTo>
                  <a:pt x="193183" y="777025"/>
                </a:moveTo>
                <a:cubicBezTo>
                  <a:pt x="96591" y="392805"/>
                  <a:pt x="0" y="8586"/>
                  <a:pt x="283335" y="4293"/>
                </a:cubicBezTo>
                <a:cubicBezTo>
                  <a:pt x="566670" y="0"/>
                  <a:pt x="1530439" y="751267"/>
                  <a:pt x="1893194" y="751267"/>
                </a:cubicBezTo>
                <a:cubicBezTo>
                  <a:pt x="2255949" y="751267"/>
                  <a:pt x="2459864" y="4293"/>
                  <a:pt x="2459864" y="4293"/>
                </a:cubicBezTo>
                <a:lnTo>
                  <a:pt x="2459864" y="4293"/>
                </a:lnTo>
              </a:path>
            </a:pathLst>
          </a:cu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cxnSp>
        <p:nvCxnSpPr>
          <p:cNvPr id="40" name="Straight Connector 39"/>
          <p:cNvCxnSpPr/>
          <p:nvPr/>
        </p:nvCxnSpPr>
        <p:spPr>
          <a:xfrm>
            <a:off x="4572000" y="485775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43063" y="485775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572794" y="4856956"/>
            <a:ext cx="142875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679575" y="4892675"/>
            <a:ext cx="15001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143794" y="5428456"/>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4036219" y="5464969"/>
            <a:ext cx="1071563" cy="3175"/>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2572544" y="4214019"/>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394325" y="42513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0800000">
            <a:off x="928688" y="6000750"/>
            <a:ext cx="5072062"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000375" y="3643313"/>
            <a:ext cx="478631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50" name="Rectangle 49" descr="[DECORATIVE]"/>
          <p:cNvSpPr/>
          <p:nvPr/>
        </p:nvSpPr>
        <p:spPr>
          <a:xfrm>
            <a:off x="150018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1" name="Rectangle 50" descr="[DECORATIVE]"/>
          <p:cNvSpPr/>
          <p:nvPr/>
        </p:nvSpPr>
        <p:spPr>
          <a:xfrm>
            <a:off x="29289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2" name="Rectangle 51" descr="[DECORATIVE]"/>
          <p:cNvSpPr/>
          <p:nvPr/>
        </p:nvSpPr>
        <p:spPr>
          <a:xfrm>
            <a:off x="435768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3" name="Rectangle 52" descr="[DECORATIVE]"/>
          <p:cNvSpPr/>
          <p:nvPr/>
        </p:nvSpPr>
        <p:spPr>
          <a:xfrm>
            <a:off x="57864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4291" name="TextBox 53"/>
          <p:cNvSpPr txBox="1">
            <a:spLocks noChangeArrowheads="1"/>
          </p:cNvSpPr>
          <p:nvPr/>
        </p:nvSpPr>
        <p:spPr bwMode="auto">
          <a:xfrm>
            <a:off x="6572250" y="3071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4292" name="TextBox 54"/>
          <p:cNvSpPr txBox="1">
            <a:spLocks noChangeArrowheads="1"/>
          </p:cNvSpPr>
          <p:nvPr/>
        </p:nvSpPr>
        <p:spPr bwMode="auto">
          <a:xfrm>
            <a:off x="1071563" y="378618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54293" name="TextBox 55"/>
          <p:cNvSpPr txBox="1">
            <a:spLocks noChangeArrowheads="1"/>
          </p:cNvSpPr>
          <p:nvPr/>
        </p:nvSpPr>
        <p:spPr bwMode="auto">
          <a:xfrm>
            <a:off x="5643563" y="6215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4294" name="TextBox 56"/>
          <p:cNvSpPr txBox="1">
            <a:spLocks noChangeArrowheads="1"/>
          </p:cNvSpPr>
          <p:nvPr/>
        </p:nvSpPr>
        <p:spPr bwMode="auto">
          <a:xfrm>
            <a:off x="4000500" y="39290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spTree>
    <p:custDataLst>
      <p:tags r:id="rId1"/>
    </p:custDataLst>
    <p:extLst>
      <p:ext uri="{BB962C8B-B14F-4D97-AF65-F5344CB8AC3E}">
        <p14:creationId xmlns:p14="http://schemas.microsoft.com/office/powerpoint/2010/main" val="329578425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115888"/>
            <a:ext cx="8229600" cy="1143000"/>
          </a:xfrm>
        </p:spPr>
        <p:txBody>
          <a:bodyPr/>
          <a:lstStyle/>
          <a:p>
            <a:pPr eaLnBrk="1" hangingPunct="1"/>
            <a:r>
              <a:rPr lang="el-GR" altLang="el-GR" dirty="0"/>
              <a:t>Παράδειγμα </a:t>
            </a:r>
            <a:r>
              <a:rPr lang="el-GR" altLang="el-GR" dirty="0" smtClean="0"/>
              <a:t>(2από5</a:t>
            </a:r>
            <a:r>
              <a:rPr lang="el-GR" altLang="el-GR" dirty="0"/>
              <a:t>)</a:t>
            </a:r>
            <a:endParaRPr lang="el-GR" altLang="el-GR" dirty="0" smtClean="0"/>
          </a:p>
        </p:txBody>
      </p:sp>
      <p:sp>
        <p:nvSpPr>
          <p:cNvPr id="55299" name="TextBox 53"/>
          <p:cNvSpPr txBox="1">
            <a:spLocks noChangeArrowheads="1"/>
          </p:cNvSpPr>
          <p:nvPr/>
        </p:nvSpPr>
        <p:spPr bwMode="auto">
          <a:xfrm>
            <a:off x="6572250" y="3071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grpSp>
        <p:nvGrpSpPr>
          <p:cNvPr id="55300" name="Group 2" descr="[DECORATIVE]"/>
          <p:cNvGrpSpPr>
            <a:grpSpLocks/>
          </p:cNvGrpSpPr>
          <p:nvPr/>
        </p:nvGrpSpPr>
        <p:grpSpPr bwMode="auto">
          <a:xfrm>
            <a:off x="1571625" y="1500188"/>
            <a:ext cx="4856163" cy="1374775"/>
            <a:chOff x="5984" y="5790"/>
            <a:chExt cx="7649" cy="2166"/>
          </a:xfrm>
        </p:grpSpPr>
        <p:cxnSp>
          <p:nvCxnSpPr>
            <p:cNvPr id="55318" name="AutoShape 3" descr="[DECORATIVE]"/>
            <p:cNvCxnSpPr>
              <a:cxnSpLocks noChangeShapeType="1"/>
            </p:cNvCxnSpPr>
            <p:nvPr/>
          </p:nvCxnSpPr>
          <p:spPr bwMode="auto">
            <a:xfrm>
              <a:off x="8565" y="5790"/>
              <a:ext cx="4617"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5319" name="Group 4"/>
            <p:cNvGrpSpPr>
              <a:grpSpLocks/>
            </p:cNvGrpSpPr>
            <p:nvPr/>
          </p:nvGrpSpPr>
          <p:grpSpPr bwMode="auto">
            <a:xfrm>
              <a:off x="7653" y="5790"/>
              <a:ext cx="1140" cy="2166"/>
              <a:chOff x="7404" y="6060"/>
              <a:chExt cx="1140" cy="2166"/>
            </a:xfrm>
          </p:grpSpPr>
          <p:grpSp>
            <p:nvGrpSpPr>
              <p:cNvPr id="55338" name="Group 5"/>
              <p:cNvGrpSpPr>
                <a:grpSpLocks/>
              </p:cNvGrpSpPr>
              <p:nvPr/>
            </p:nvGrpSpPr>
            <p:grpSpPr bwMode="auto">
              <a:xfrm>
                <a:off x="7404" y="6060"/>
                <a:ext cx="912" cy="1596"/>
                <a:chOff x="3435" y="5448"/>
                <a:chExt cx="912" cy="1596"/>
              </a:xfrm>
            </p:grpSpPr>
            <p:cxnSp>
              <p:nvCxnSpPr>
                <p:cNvPr id="55345" name="AutoShape 6"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6" name="AutoShape 7"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7" name="AutoShape 8"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8" name="AutoShape 9"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9" name="AutoShape 10"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50" name="AutoShape 11"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51" name="AutoShape 12"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5339" name="Group 13"/>
              <p:cNvGrpSpPr>
                <a:grpSpLocks/>
              </p:cNvGrpSpPr>
              <p:nvPr/>
            </p:nvGrpSpPr>
            <p:grpSpPr bwMode="auto">
              <a:xfrm>
                <a:off x="8088" y="7656"/>
                <a:ext cx="456" cy="570"/>
                <a:chOff x="3378" y="2256"/>
                <a:chExt cx="456" cy="570"/>
              </a:xfrm>
            </p:grpSpPr>
            <p:cxnSp>
              <p:nvCxnSpPr>
                <p:cNvPr id="55340" name="AutoShape 14"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1" name="AutoShape 15"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2" name="AutoShape 16"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3" name="AutoShape 17"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44" name="AutoShape 18"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sp>
          <p:nvSpPr>
            <p:cNvPr id="55320" name="Text Box 19" descr="[DECORATIVE]"/>
            <p:cNvSpPr txBox="1">
              <a:spLocks noChangeArrowheads="1"/>
            </p:cNvSpPr>
            <p:nvPr/>
          </p:nvSpPr>
          <p:spPr bwMode="auto">
            <a:xfrm>
              <a:off x="12213" y="6075"/>
              <a:ext cx="142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Έξοδος</a:t>
              </a:r>
              <a:endParaRPr lang="el-GR" altLang="el-GR"/>
            </a:p>
          </p:txBody>
        </p:sp>
        <p:sp>
          <p:nvSpPr>
            <p:cNvPr id="55321" name="Text Box 20" descr="[DECORATIVE]"/>
            <p:cNvSpPr txBox="1">
              <a:spLocks noChangeArrowheads="1"/>
            </p:cNvSpPr>
            <p:nvPr/>
          </p:nvSpPr>
          <p:spPr bwMode="auto">
            <a:xfrm>
              <a:off x="5984" y="6060"/>
              <a:ext cx="165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Είσοδος</a:t>
              </a:r>
              <a:r>
                <a:rPr lang="el-GR" altLang="el-GR" baseline="-25000">
                  <a:latin typeface="Calibri" panose="020F0502020204030204" pitchFamily="34" charset="0"/>
                </a:rPr>
                <a:t>  </a:t>
              </a:r>
              <a:r>
                <a:rPr lang="el-GR" altLang="el-GR">
                  <a:latin typeface="Calibri" panose="020F0502020204030204" pitchFamily="34" charset="0"/>
                </a:rPr>
                <a:t>Α</a:t>
              </a:r>
              <a:endParaRPr lang="el-GR" altLang="el-GR"/>
            </a:p>
          </p:txBody>
        </p:sp>
        <p:sp>
          <p:nvSpPr>
            <p:cNvPr id="55322" name="Text Box 21" descr="[DECORATIVE]"/>
            <p:cNvSpPr txBox="1">
              <a:spLocks noChangeArrowheads="1"/>
            </p:cNvSpPr>
            <p:nvPr/>
          </p:nvSpPr>
          <p:spPr bwMode="auto">
            <a:xfrm>
              <a:off x="9249" y="6189"/>
              <a:ext cx="165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Είσοδος</a:t>
              </a:r>
              <a:r>
                <a:rPr lang="el-GR" altLang="el-GR" baseline="-25000">
                  <a:latin typeface="Calibri" panose="020F0502020204030204" pitchFamily="34" charset="0"/>
                </a:rPr>
                <a:t>  </a:t>
              </a:r>
              <a:r>
                <a:rPr lang="el-GR" altLang="el-GR">
                  <a:latin typeface="Calibri" panose="020F0502020204030204" pitchFamily="34" charset="0"/>
                </a:rPr>
                <a:t>Β</a:t>
              </a:r>
              <a:endParaRPr lang="el-GR" altLang="el-GR"/>
            </a:p>
          </p:txBody>
        </p:sp>
        <p:grpSp>
          <p:nvGrpSpPr>
            <p:cNvPr id="55323" name="Group 22"/>
            <p:cNvGrpSpPr>
              <a:grpSpLocks/>
            </p:cNvGrpSpPr>
            <p:nvPr/>
          </p:nvGrpSpPr>
          <p:grpSpPr bwMode="auto">
            <a:xfrm>
              <a:off x="11073" y="5790"/>
              <a:ext cx="1140" cy="2166"/>
              <a:chOff x="10812" y="6060"/>
              <a:chExt cx="1140" cy="2166"/>
            </a:xfrm>
          </p:grpSpPr>
          <p:grpSp>
            <p:nvGrpSpPr>
              <p:cNvPr id="55324" name="Group 23"/>
              <p:cNvGrpSpPr>
                <a:grpSpLocks/>
              </p:cNvGrpSpPr>
              <p:nvPr/>
            </p:nvGrpSpPr>
            <p:grpSpPr bwMode="auto">
              <a:xfrm>
                <a:off x="10812" y="6060"/>
                <a:ext cx="912" cy="1596"/>
                <a:chOff x="3435" y="5448"/>
                <a:chExt cx="912" cy="1596"/>
              </a:xfrm>
            </p:grpSpPr>
            <p:cxnSp>
              <p:nvCxnSpPr>
                <p:cNvPr id="55331" name="AutoShape 24"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2" name="AutoShape 25"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3" name="AutoShape 26"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4" name="AutoShape 27"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5" name="AutoShape 28"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6" name="AutoShape 29"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7" name="AutoShape 30"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5325" name="Group 31"/>
              <p:cNvGrpSpPr>
                <a:grpSpLocks/>
              </p:cNvGrpSpPr>
              <p:nvPr/>
            </p:nvGrpSpPr>
            <p:grpSpPr bwMode="auto">
              <a:xfrm>
                <a:off x="11496" y="7656"/>
                <a:ext cx="456" cy="570"/>
                <a:chOff x="3378" y="2256"/>
                <a:chExt cx="456" cy="570"/>
              </a:xfrm>
            </p:grpSpPr>
            <p:cxnSp>
              <p:nvCxnSpPr>
                <p:cNvPr id="55326" name="AutoShape 32"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27" name="AutoShape 33"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28" name="AutoShape 34"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29" name="AutoShape 35"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5330" name="AutoShape 36"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grpSp>
      <p:sp>
        <p:nvSpPr>
          <p:cNvPr id="92" name="Freeform 91"/>
          <p:cNvSpPr/>
          <p:nvPr/>
        </p:nvSpPr>
        <p:spPr>
          <a:xfrm>
            <a:off x="3357563" y="1647825"/>
            <a:ext cx="1925637" cy="1203325"/>
          </a:xfrm>
          <a:custGeom>
            <a:avLst/>
            <a:gdLst>
              <a:gd name="connsiteX0" fmla="*/ 68687 w 1925391"/>
              <a:gd name="connsiteY0" fmla="*/ 12879 h 1202028"/>
              <a:gd name="connsiteX1" fmla="*/ 171718 w 1925391"/>
              <a:gd name="connsiteY1" fmla="*/ 927279 h 1202028"/>
              <a:gd name="connsiteX2" fmla="*/ 1098997 w 1925391"/>
              <a:gd name="connsiteY2" fmla="*/ 1107583 h 1202028"/>
              <a:gd name="connsiteX3" fmla="*/ 1807335 w 1925391"/>
              <a:gd name="connsiteY3" fmla="*/ 1017431 h 1202028"/>
              <a:gd name="connsiteX4" fmla="*/ 1807335 w 1925391"/>
              <a:gd name="connsiteY4" fmla="*/ 0 h 1202028"/>
              <a:gd name="connsiteX5" fmla="*/ 1807335 w 1925391"/>
              <a:gd name="connsiteY5" fmla="*/ 0 h 120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5391" h="1202028">
                <a:moveTo>
                  <a:pt x="68687" y="12879"/>
                </a:moveTo>
                <a:cubicBezTo>
                  <a:pt x="34343" y="378853"/>
                  <a:pt x="0" y="744828"/>
                  <a:pt x="171718" y="927279"/>
                </a:cubicBezTo>
                <a:cubicBezTo>
                  <a:pt x="343436" y="1109730"/>
                  <a:pt x="826394" y="1092558"/>
                  <a:pt x="1098997" y="1107583"/>
                </a:cubicBezTo>
                <a:cubicBezTo>
                  <a:pt x="1371600" y="1122608"/>
                  <a:pt x="1689279" y="1202028"/>
                  <a:pt x="1807335" y="1017431"/>
                </a:cubicBezTo>
                <a:cubicBezTo>
                  <a:pt x="1925391" y="832834"/>
                  <a:pt x="1807335" y="0"/>
                  <a:pt x="1807335" y="0"/>
                </a:cubicBezTo>
                <a:lnTo>
                  <a:pt x="1807335" y="0"/>
                </a:ln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cxnSp>
        <p:nvCxnSpPr>
          <p:cNvPr id="93" name="Straight Connector 92"/>
          <p:cNvCxnSpPr/>
          <p:nvPr/>
        </p:nvCxnSpPr>
        <p:spPr>
          <a:xfrm>
            <a:off x="4572000" y="485775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071813" y="485775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rot="5400000">
            <a:off x="4572794" y="4856956"/>
            <a:ext cx="142875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3108325" y="4892675"/>
            <a:ext cx="15001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4036219" y="5464969"/>
            <a:ext cx="1071563" cy="3175"/>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2572544" y="4214019"/>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5394325" y="42513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0800000">
            <a:off x="928688" y="6000750"/>
            <a:ext cx="5072062"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3000375" y="3643313"/>
            <a:ext cx="478631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02" name="Rectangle 101" descr="[DECORATIVE]"/>
          <p:cNvSpPr/>
          <p:nvPr/>
        </p:nvSpPr>
        <p:spPr>
          <a:xfrm>
            <a:off x="29289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3" name="Rectangle 102" descr="[DECORATIVE]"/>
          <p:cNvSpPr/>
          <p:nvPr/>
        </p:nvSpPr>
        <p:spPr>
          <a:xfrm>
            <a:off x="435768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04" name="Rectangle 103" descr="[DECORATIVE]"/>
          <p:cNvSpPr/>
          <p:nvPr/>
        </p:nvSpPr>
        <p:spPr>
          <a:xfrm>
            <a:off x="57864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5314" name="TextBox 104"/>
          <p:cNvSpPr txBox="1">
            <a:spLocks noChangeArrowheads="1"/>
          </p:cNvSpPr>
          <p:nvPr/>
        </p:nvSpPr>
        <p:spPr bwMode="auto">
          <a:xfrm>
            <a:off x="6572250" y="3071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5315" name="TextBox 105"/>
          <p:cNvSpPr txBox="1">
            <a:spLocks noChangeArrowheads="1"/>
          </p:cNvSpPr>
          <p:nvPr/>
        </p:nvSpPr>
        <p:spPr bwMode="auto">
          <a:xfrm>
            <a:off x="2357438" y="521493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55316" name="TextBox 106"/>
          <p:cNvSpPr txBox="1">
            <a:spLocks noChangeArrowheads="1"/>
          </p:cNvSpPr>
          <p:nvPr/>
        </p:nvSpPr>
        <p:spPr bwMode="auto">
          <a:xfrm>
            <a:off x="5643563" y="6215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5317" name="TextBox 107"/>
          <p:cNvSpPr txBox="1">
            <a:spLocks noChangeArrowheads="1"/>
          </p:cNvSpPr>
          <p:nvPr/>
        </p:nvSpPr>
        <p:spPr bwMode="auto">
          <a:xfrm>
            <a:off x="5500688" y="5214938"/>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spTree>
    <p:custDataLst>
      <p:tags r:id="rId1"/>
    </p:custDataLst>
    <p:extLst>
      <p:ext uri="{BB962C8B-B14F-4D97-AF65-F5344CB8AC3E}">
        <p14:creationId xmlns:p14="http://schemas.microsoft.com/office/powerpoint/2010/main" val="260252956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6988"/>
            <a:ext cx="8229600" cy="1143001"/>
          </a:xfrm>
        </p:spPr>
        <p:txBody>
          <a:bodyPr/>
          <a:lstStyle/>
          <a:p>
            <a:pPr eaLnBrk="1" hangingPunct="1"/>
            <a:r>
              <a:rPr lang="el-GR" altLang="el-GR" dirty="0"/>
              <a:t>Παράδειγμα </a:t>
            </a:r>
            <a:r>
              <a:rPr lang="el-GR" altLang="el-GR" dirty="0" smtClean="0"/>
              <a:t>(3από5</a:t>
            </a:r>
            <a:r>
              <a:rPr lang="el-GR" altLang="el-GR" dirty="0"/>
              <a:t>)</a:t>
            </a:r>
            <a:endParaRPr lang="el-GR" altLang="el-GR" dirty="0" smtClean="0"/>
          </a:p>
        </p:txBody>
      </p:sp>
      <p:grpSp>
        <p:nvGrpSpPr>
          <p:cNvPr id="56323" name="Group 2" descr="Κύκλωμα με εισόδους Α και Β"/>
          <p:cNvGrpSpPr>
            <a:grpSpLocks/>
          </p:cNvGrpSpPr>
          <p:nvPr/>
        </p:nvGrpSpPr>
        <p:grpSpPr bwMode="auto">
          <a:xfrm>
            <a:off x="1500188" y="1500188"/>
            <a:ext cx="4856162" cy="1374775"/>
            <a:chOff x="5984" y="5790"/>
            <a:chExt cx="7649" cy="2166"/>
          </a:xfrm>
        </p:grpSpPr>
        <p:cxnSp>
          <p:nvCxnSpPr>
            <p:cNvPr id="56342" name="AutoShape 3" descr="Κύκλωμα με εισόδους Α και Β"/>
            <p:cNvCxnSpPr>
              <a:cxnSpLocks noChangeShapeType="1"/>
            </p:cNvCxnSpPr>
            <p:nvPr/>
          </p:nvCxnSpPr>
          <p:spPr bwMode="auto">
            <a:xfrm>
              <a:off x="8565" y="5790"/>
              <a:ext cx="4617"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56343" name="Group 4"/>
            <p:cNvGrpSpPr>
              <a:grpSpLocks/>
            </p:cNvGrpSpPr>
            <p:nvPr/>
          </p:nvGrpSpPr>
          <p:grpSpPr bwMode="auto">
            <a:xfrm>
              <a:off x="7653" y="5790"/>
              <a:ext cx="1140" cy="2166"/>
              <a:chOff x="7404" y="6060"/>
              <a:chExt cx="1140" cy="2166"/>
            </a:xfrm>
          </p:grpSpPr>
          <p:grpSp>
            <p:nvGrpSpPr>
              <p:cNvPr id="56362" name="Group 5"/>
              <p:cNvGrpSpPr>
                <a:grpSpLocks/>
              </p:cNvGrpSpPr>
              <p:nvPr/>
            </p:nvGrpSpPr>
            <p:grpSpPr bwMode="auto">
              <a:xfrm>
                <a:off x="7404" y="6060"/>
                <a:ext cx="912" cy="1596"/>
                <a:chOff x="3435" y="5448"/>
                <a:chExt cx="912" cy="1596"/>
              </a:xfrm>
            </p:grpSpPr>
            <p:cxnSp>
              <p:nvCxnSpPr>
                <p:cNvPr id="56369" name="AutoShape 6"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70" name="AutoShape 7"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71" name="AutoShape 8"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72" name="AutoShape 9"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73" name="AutoShape 10"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74" name="AutoShape 11"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75" name="AutoShape 12"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6363" name="Group 13"/>
              <p:cNvGrpSpPr>
                <a:grpSpLocks/>
              </p:cNvGrpSpPr>
              <p:nvPr/>
            </p:nvGrpSpPr>
            <p:grpSpPr bwMode="auto">
              <a:xfrm>
                <a:off x="8088" y="7656"/>
                <a:ext cx="456" cy="570"/>
                <a:chOff x="3378" y="2256"/>
                <a:chExt cx="456" cy="570"/>
              </a:xfrm>
            </p:grpSpPr>
            <p:cxnSp>
              <p:nvCxnSpPr>
                <p:cNvPr id="56364" name="AutoShape 14"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65" name="AutoShape 15"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66" name="AutoShape 16"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67" name="AutoShape 17"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68" name="AutoShape 18"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sp>
          <p:nvSpPr>
            <p:cNvPr id="56344" name="Text Box 19" descr="[DECORATIVE]"/>
            <p:cNvSpPr txBox="1">
              <a:spLocks noChangeArrowheads="1"/>
            </p:cNvSpPr>
            <p:nvPr/>
          </p:nvSpPr>
          <p:spPr bwMode="auto">
            <a:xfrm>
              <a:off x="12213" y="6075"/>
              <a:ext cx="142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Έξοδος</a:t>
              </a:r>
              <a:endParaRPr lang="el-GR" altLang="el-GR"/>
            </a:p>
          </p:txBody>
        </p:sp>
        <p:sp>
          <p:nvSpPr>
            <p:cNvPr id="56345" name="Text Box 20" descr="[DECORATIVE]"/>
            <p:cNvSpPr txBox="1">
              <a:spLocks noChangeArrowheads="1"/>
            </p:cNvSpPr>
            <p:nvPr/>
          </p:nvSpPr>
          <p:spPr bwMode="auto">
            <a:xfrm>
              <a:off x="5984" y="6060"/>
              <a:ext cx="165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Είσοδος</a:t>
              </a:r>
              <a:r>
                <a:rPr lang="el-GR" altLang="el-GR" baseline="-25000">
                  <a:latin typeface="Calibri" panose="020F0502020204030204" pitchFamily="34" charset="0"/>
                </a:rPr>
                <a:t>  </a:t>
              </a:r>
              <a:r>
                <a:rPr lang="el-GR" altLang="el-GR">
                  <a:latin typeface="Calibri" panose="020F0502020204030204" pitchFamily="34" charset="0"/>
                </a:rPr>
                <a:t>Α</a:t>
              </a:r>
              <a:endParaRPr lang="el-GR" altLang="el-GR"/>
            </a:p>
          </p:txBody>
        </p:sp>
        <p:sp>
          <p:nvSpPr>
            <p:cNvPr id="56346" name="Text Box 21" descr="[DECORATIVE]"/>
            <p:cNvSpPr txBox="1">
              <a:spLocks noChangeArrowheads="1"/>
            </p:cNvSpPr>
            <p:nvPr/>
          </p:nvSpPr>
          <p:spPr bwMode="auto">
            <a:xfrm>
              <a:off x="9249" y="6189"/>
              <a:ext cx="165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Είσοδος</a:t>
              </a:r>
              <a:r>
                <a:rPr lang="el-GR" altLang="el-GR" baseline="-25000">
                  <a:latin typeface="Calibri" panose="020F0502020204030204" pitchFamily="34" charset="0"/>
                </a:rPr>
                <a:t>  </a:t>
              </a:r>
              <a:r>
                <a:rPr lang="el-GR" altLang="el-GR">
                  <a:latin typeface="Calibri" panose="020F0502020204030204" pitchFamily="34" charset="0"/>
                </a:rPr>
                <a:t>Β</a:t>
              </a:r>
              <a:endParaRPr lang="el-GR" altLang="el-GR"/>
            </a:p>
          </p:txBody>
        </p:sp>
        <p:grpSp>
          <p:nvGrpSpPr>
            <p:cNvPr id="56347" name="Group 22"/>
            <p:cNvGrpSpPr>
              <a:grpSpLocks/>
            </p:cNvGrpSpPr>
            <p:nvPr/>
          </p:nvGrpSpPr>
          <p:grpSpPr bwMode="auto">
            <a:xfrm>
              <a:off x="11073" y="5790"/>
              <a:ext cx="1140" cy="2166"/>
              <a:chOff x="10812" y="6060"/>
              <a:chExt cx="1140" cy="2166"/>
            </a:xfrm>
          </p:grpSpPr>
          <p:grpSp>
            <p:nvGrpSpPr>
              <p:cNvPr id="56348" name="Group 23"/>
              <p:cNvGrpSpPr>
                <a:grpSpLocks/>
              </p:cNvGrpSpPr>
              <p:nvPr/>
            </p:nvGrpSpPr>
            <p:grpSpPr bwMode="auto">
              <a:xfrm>
                <a:off x="10812" y="6060"/>
                <a:ext cx="912" cy="1596"/>
                <a:chOff x="3435" y="5448"/>
                <a:chExt cx="912" cy="1596"/>
              </a:xfrm>
            </p:grpSpPr>
            <p:cxnSp>
              <p:nvCxnSpPr>
                <p:cNvPr id="56355" name="AutoShape 24"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6" name="AutoShape 25"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7" name="AutoShape 26"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8" name="AutoShape 27"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9" name="AutoShape 28"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60" name="AutoShape 29"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61" name="AutoShape 30"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6349" name="Group 31"/>
              <p:cNvGrpSpPr>
                <a:grpSpLocks/>
              </p:cNvGrpSpPr>
              <p:nvPr/>
            </p:nvGrpSpPr>
            <p:grpSpPr bwMode="auto">
              <a:xfrm>
                <a:off x="11496" y="7656"/>
                <a:ext cx="456" cy="570"/>
                <a:chOff x="3378" y="2256"/>
                <a:chExt cx="456" cy="570"/>
              </a:xfrm>
            </p:grpSpPr>
            <p:cxnSp>
              <p:nvCxnSpPr>
                <p:cNvPr id="56350" name="AutoShape 32"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1" name="AutoShape 33"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2" name="AutoShape 34"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3" name="AutoShape 35"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6354" name="AutoShape 36"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grpSp>
      <p:sp>
        <p:nvSpPr>
          <p:cNvPr id="56324" name="TextBox 55"/>
          <p:cNvSpPr txBox="1">
            <a:spLocks noChangeArrowheads="1"/>
          </p:cNvSpPr>
          <p:nvPr/>
        </p:nvSpPr>
        <p:spPr bwMode="auto">
          <a:xfrm>
            <a:off x="5643563" y="6215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9" name="Freeform 58"/>
          <p:cNvSpPr/>
          <p:nvPr/>
        </p:nvSpPr>
        <p:spPr>
          <a:xfrm>
            <a:off x="3286125" y="1233488"/>
            <a:ext cx="2195513" cy="1227137"/>
          </a:xfrm>
          <a:custGeom>
            <a:avLst/>
            <a:gdLst>
              <a:gd name="connsiteX0" fmla="*/ 100884 w 2195847"/>
              <a:gd name="connsiteY0" fmla="*/ 1212761 h 1225640"/>
              <a:gd name="connsiteX1" fmla="*/ 113763 w 2195847"/>
              <a:gd name="connsiteY1" fmla="*/ 298361 h 1225640"/>
              <a:gd name="connsiteX2" fmla="*/ 783464 w 2195847"/>
              <a:gd name="connsiteY2" fmla="*/ 79420 h 1225640"/>
              <a:gd name="connsiteX3" fmla="*/ 1749379 w 2195847"/>
              <a:gd name="connsiteY3" fmla="*/ 53662 h 1225640"/>
              <a:gd name="connsiteX4" fmla="*/ 2122867 w 2195847"/>
              <a:gd name="connsiteY4" fmla="*/ 401392 h 1225640"/>
              <a:gd name="connsiteX5" fmla="*/ 2187261 w 2195847"/>
              <a:gd name="connsiteY5" fmla="*/ 1225640 h 1225640"/>
              <a:gd name="connsiteX6" fmla="*/ 2187261 w 2195847"/>
              <a:gd name="connsiteY6" fmla="*/ 1225640 h 122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5847" h="1225640">
                <a:moveTo>
                  <a:pt x="100884" y="1212761"/>
                </a:moveTo>
                <a:cubicBezTo>
                  <a:pt x="50442" y="850006"/>
                  <a:pt x="0" y="487251"/>
                  <a:pt x="113763" y="298361"/>
                </a:cubicBezTo>
                <a:cubicBezTo>
                  <a:pt x="227526" y="109471"/>
                  <a:pt x="510861" y="120203"/>
                  <a:pt x="783464" y="79420"/>
                </a:cubicBezTo>
                <a:cubicBezTo>
                  <a:pt x="1056067" y="38637"/>
                  <a:pt x="1526145" y="0"/>
                  <a:pt x="1749379" y="53662"/>
                </a:cubicBezTo>
                <a:cubicBezTo>
                  <a:pt x="1972613" y="107324"/>
                  <a:pt x="2049887" y="206062"/>
                  <a:pt x="2122867" y="401392"/>
                </a:cubicBezTo>
                <a:cubicBezTo>
                  <a:pt x="2195847" y="596722"/>
                  <a:pt x="2187261" y="1225640"/>
                  <a:pt x="2187261" y="1225640"/>
                </a:cubicBezTo>
                <a:lnTo>
                  <a:pt x="2187261" y="1225640"/>
                </a:ln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cxnSp>
        <p:nvCxnSpPr>
          <p:cNvPr id="60" name="Straight Connector 59"/>
          <p:cNvCxnSpPr/>
          <p:nvPr/>
        </p:nvCxnSpPr>
        <p:spPr>
          <a:xfrm>
            <a:off x="4572000" y="4857750"/>
            <a:ext cx="1428750"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071813" y="485775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572794" y="4856956"/>
            <a:ext cx="1428750"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3108325" y="4892675"/>
            <a:ext cx="1500188" cy="1588"/>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608262" y="5392738"/>
            <a:ext cx="1071563"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4001294" y="4285456"/>
            <a:ext cx="1143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394325" y="546417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a:off x="928688" y="6000750"/>
            <a:ext cx="600075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29125" y="3643313"/>
            <a:ext cx="3357563"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69" name="Rectangle 68" descr="[DECORATIVE]"/>
          <p:cNvSpPr/>
          <p:nvPr/>
        </p:nvSpPr>
        <p:spPr>
          <a:xfrm>
            <a:off x="29289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0" name="Rectangle 69" descr="[DECORATIVE]"/>
          <p:cNvSpPr/>
          <p:nvPr/>
        </p:nvSpPr>
        <p:spPr>
          <a:xfrm>
            <a:off x="435768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71" name="Rectangle 70" descr="[DECORATIVE]"/>
          <p:cNvSpPr/>
          <p:nvPr/>
        </p:nvSpPr>
        <p:spPr>
          <a:xfrm>
            <a:off x="5786438" y="464343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6338" name="TextBox 71"/>
          <p:cNvSpPr txBox="1">
            <a:spLocks noChangeArrowheads="1"/>
          </p:cNvSpPr>
          <p:nvPr/>
        </p:nvSpPr>
        <p:spPr bwMode="auto">
          <a:xfrm>
            <a:off x="6572250" y="307181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6339" name="TextBox 72"/>
          <p:cNvSpPr txBox="1">
            <a:spLocks noChangeArrowheads="1"/>
          </p:cNvSpPr>
          <p:nvPr/>
        </p:nvSpPr>
        <p:spPr bwMode="auto">
          <a:xfrm>
            <a:off x="1928813" y="421481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Α</a:t>
            </a:r>
          </a:p>
        </p:txBody>
      </p:sp>
      <p:sp>
        <p:nvSpPr>
          <p:cNvPr id="56340" name="TextBox 73"/>
          <p:cNvSpPr txBox="1">
            <a:spLocks noChangeArrowheads="1"/>
          </p:cNvSpPr>
          <p:nvPr/>
        </p:nvSpPr>
        <p:spPr bwMode="auto">
          <a:xfrm>
            <a:off x="5643563" y="6215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6341" name="TextBox 74"/>
          <p:cNvSpPr txBox="1">
            <a:spLocks noChangeArrowheads="1"/>
          </p:cNvSpPr>
          <p:nvPr/>
        </p:nvSpPr>
        <p:spPr bwMode="auto">
          <a:xfrm>
            <a:off x="5500688" y="4143375"/>
            <a:ext cx="1643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Είσοδος Β</a:t>
            </a:r>
          </a:p>
        </p:txBody>
      </p:sp>
    </p:spTree>
    <p:custDataLst>
      <p:tags r:id="rId1"/>
    </p:custDataLst>
    <p:extLst>
      <p:ext uri="{BB962C8B-B14F-4D97-AF65-F5344CB8AC3E}">
        <p14:creationId xmlns:p14="http://schemas.microsoft.com/office/powerpoint/2010/main" val="302111316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Οξείδωση (Παραγωγή </a:t>
            </a:r>
            <a:r>
              <a:rPr lang="en-US" altLang="el-GR" dirty="0"/>
              <a:t>Si0</a:t>
            </a:r>
            <a:r>
              <a:rPr lang="en-US" altLang="el-GR" sz="2800" dirty="0"/>
              <a:t>2</a:t>
            </a:r>
            <a:r>
              <a:rPr lang="en-US" altLang="el-GR" dirty="0" smtClean="0"/>
              <a:t>)</a:t>
            </a:r>
            <a:endParaRPr lang="el-GR" dirty="0"/>
          </a:p>
        </p:txBody>
      </p:sp>
      <p:sp>
        <p:nvSpPr>
          <p:cNvPr id="11266" name="Content Placeholder 2"/>
          <p:cNvSpPr>
            <a:spLocks noGrp="1"/>
          </p:cNvSpPr>
          <p:nvPr>
            <p:ph idx="1"/>
          </p:nvPr>
        </p:nvSpPr>
        <p:spPr/>
        <p:txBody>
          <a:bodyPr/>
          <a:lstStyle/>
          <a:p>
            <a:pPr eaLnBrk="1" hangingPunct="1"/>
            <a:r>
              <a:rPr lang="el-GR" altLang="el-GR" dirty="0" smtClean="0"/>
              <a:t>Υγρή οξείδωση (με υδρατμούς 900°</a:t>
            </a:r>
            <a:r>
              <a:rPr lang="en-US" altLang="el-GR" dirty="0" smtClean="0"/>
              <a:t>C – 1000</a:t>
            </a:r>
            <a:r>
              <a:rPr lang="el-GR" altLang="el-GR" dirty="0" smtClean="0"/>
              <a:t>°</a:t>
            </a:r>
            <a:r>
              <a:rPr lang="en-US" altLang="el-GR" dirty="0" smtClean="0"/>
              <a:t>C), </a:t>
            </a:r>
            <a:r>
              <a:rPr lang="el-GR" altLang="el-GR" dirty="0" smtClean="0"/>
              <a:t>είναι γρήγορη</a:t>
            </a:r>
            <a:endParaRPr lang="en-US" altLang="el-GR" dirty="0" smtClean="0"/>
          </a:p>
          <a:p>
            <a:pPr eaLnBrk="1" hangingPunct="1"/>
            <a:r>
              <a:rPr lang="el-GR" altLang="el-GR" dirty="0" smtClean="0"/>
              <a:t>Ξηρή οξείδωση (καθαρό οξυγόνο 1200°</a:t>
            </a:r>
            <a:r>
              <a:rPr lang="en-US" altLang="el-GR" dirty="0" smtClean="0"/>
              <a:t>C), </a:t>
            </a:r>
            <a:r>
              <a:rPr lang="el-GR" altLang="el-GR" dirty="0" smtClean="0"/>
              <a:t>αργή, καλύτερος έλεγχος πάχους</a:t>
            </a:r>
          </a:p>
          <a:p>
            <a:pPr marL="0" indent="0" eaLnBrk="1" hangingPunct="1">
              <a:buNone/>
            </a:pPr>
            <a:endParaRPr lang="en-US" altLang="el-GR" dirty="0"/>
          </a:p>
          <a:p>
            <a:pPr marL="0" indent="0" eaLnBrk="1" hangingPunct="1">
              <a:buNone/>
            </a:pPr>
            <a:r>
              <a:rPr lang="el-GR" altLang="el-GR" dirty="0" smtClean="0"/>
              <a:t>Σήμερα αντί για οξείδιο του πυριτίου χρησιμοποιούνται </a:t>
            </a:r>
            <a:r>
              <a:rPr lang="el-GR" altLang="el-GR" dirty="0" err="1" smtClean="0"/>
              <a:t>νιτρίδια</a:t>
            </a:r>
            <a:r>
              <a:rPr lang="el-GR" altLang="el-GR" dirty="0" smtClean="0"/>
              <a:t> μεταξύ της πύλης του τρανζίστορ και του καναλιού</a:t>
            </a:r>
            <a:endParaRPr lang="en-US" altLang="el-GR" dirty="0" smtClean="0"/>
          </a:p>
          <a:p>
            <a:pPr lvl="1" eaLnBrk="1" hangingPunct="1"/>
            <a:endParaRPr lang="el-GR" altLang="el-GR" dirty="0" smtClean="0"/>
          </a:p>
        </p:txBody>
      </p:sp>
    </p:spTree>
    <p:extLst>
      <p:ext uri="{BB962C8B-B14F-4D97-AF65-F5344CB8AC3E}">
        <p14:creationId xmlns:p14="http://schemas.microsoft.com/office/powerpoint/2010/main" val="394176179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17463"/>
            <a:ext cx="8229600" cy="1143001"/>
          </a:xfrm>
        </p:spPr>
        <p:txBody>
          <a:bodyPr/>
          <a:lstStyle/>
          <a:p>
            <a:pPr eaLnBrk="1" hangingPunct="1"/>
            <a:r>
              <a:rPr lang="el-GR" altLang="el-GR" dirty="0"/>
              <a:t>Παράδειγμα </a:t>
            </a:r>
            <a:r>
              <a:rPr lang="el-GR" altLang="el-GR" dirty="0" smtClean="0"/>
              <a:t>(4από5</a:t>
            </a:r>
            <a:r>
              <a:rPr lang="el-GR" altLang="el-GR" dirty="0"/>
              <a:t>)</a:t>
            </a:r>
            <a:endParaRPr lang="el-GR" altLang="el-GR" dirty="0" smtClean="0"/>
          </a:p>
        </p:txBody>
      </p:sp>
      <p:grpSp>
        <p:nvGrpSpPr>
          <p:cNvPr id="57347" name="Group 2" descr="Δυο συνδεδεμένα κυκλώματα"/>
          <p:cNvGrpSpPr>
            <a:grpSpLocks/>
          </p:cNvGrpSpPr>
          <p:nvPr/>
        </p:nvGrpSpPr>
        <p:grpSpPr bwMode="auto">
          <a:xfrm>
            <a:off x="2928938" y="1500188"/>
            <a:ext cx="3073400" cy="4670425"/>
            <a:chOff x="2181" y="2256"/>
            <a:chExt cx="4840" cy="7353"/>
          </a:xfrm>
        </p:grpSpPr>
        <p:sp>
          <p:nvSpPr>
            <p:cNvPr id="57350" name="Text Box 3" descr="Δυο συνδεδεμένα κυκλώματα"/>
            <p:cNvSpPr txBox="1">
              <a:spLocks noChangeArrowheads="1"/>
            </p:cNvSpPr>
            <p:nvPr/>
          </p:nvSpPr>
          <p:spPr bwMode="auto">
            <a:xfrm>
              <a:off x="3264" y="6417"/>
              <a:ext cx="611"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Α</a:t>
              </a:r>
              <a:endParaRPr lang="el-GR" altLang="el-GR"/>
            </a:p>
          </p:txBody>
        </p:sp>
        <p:sp>
          <p:nvSpPr>
            <p:cNvPr id="57351" name="Text Box 4" descr="[DECORATIVE]"/>
            <p:cNvSpPr txBox="1">
              <a:spLocks noChangeArrowheads="1"/>
            </p:cNvSpPr>
            <p:nvPr/>
          </p:nvSpPr>
          <p:spPr bwMode="auto">
            <a:xfrm>
              <a:off x="4461" y="3909"/>
              <a:ext cx="611"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Α</a:t>
              </a:r>
              <a:endParaRPr lang="el-GR" altLang="el-GR"/>
            </a:p>
          </p:txBody>
        </p:sp>
        <p:sp>
          <p:nvSpPr>
            <p:cNvPr id="57352" name="Text Box 5" descr="[DECORATIVE]"/>
            <p:cNvSpPr txBox="1">
              <a:spLocks noChangeArrowheads="1"/>
            </p:cNvSpPr>
            <p:nvPr>
              <p:custDataLst>
                <p:tags r:id="rId2"/>
              </p:custDataLst>
            </p:nvPr>
          </p:nvSpPr>
          <p:spPr bwMode="auto">
            <a:xfrm>
              <a:off x="4461" y="7956"/>
              <a:ext cx="611"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C</a:t>
              </a:r>
              <a:endParaRPr lang="el-GR" altLang="el-GR" dirty="0"/>
            </a:p>
          </p:txBody>
        </p:sp>
        <p:sp>
          <p:nvSpPr>
            <p:cNvPr id="57353" name="Text Box 6" descr="[DECORATIVE]"/>
            <p:cNvSpPr txBox="1">
              <a:spLocks noChangeArrowheads="1"/>
            </p:cNvSpPr>
            <p:nvPr/>
          </p:nvSpPr>
          <p:spPr bwMode="auto">
            <a:xfrm>
              <a:off x="2181" y="8013"/>
              <a:ext cx="611"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Β</a:t>
              </a:r>
              <a:endParaRPr lang="el-GR" altLang="el-GR"/>
            </a:p>
          </p:txBody>
        </p:sp>
        <p:sp>
          <p:nvSpPr>
            <p:cNvPr id="57354" name="Text Box 7" descr="[DECORATIVE]"/>
            <p:cNvSpPr txBox="1">
              <a:spLocks noChangeArrowheads="1"/>
            </p:cNvSpPr>
            <p:nvPr>
              <p:custDataLst>
                <p:tags r:id="rId3"/>
              </p:custDataLst>
            </p:nvPr>
          </p:nvSpPr>
          <p:spPr bwMode="auto">
            <a:xfrm>
              <a:off x="2181" y="4815"/>
              <a:ext cx="611"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n-US" altLang="el-GR" dirty="0">
                  <a:latin typeface="Calibri" panose="020F0502020204030204" pitchFamily="34" charset="0"/>
                </a:rPr>
                <a:t>C</a:t>
              </a:r>
              <a:endParaRPr lang="el-GR" altLang="el-GR" dirty="0"/>
            </a:p>
          </p:txBody>
        </p:sp>
        <p:sp>
          <p:nvSpPr>
            <p:cNvPr id="57355" name="Text Box 8" descr="[DECORATIVE]"/>
            <p:cNvSpPr txBox="1">
              <a:spLocks noChangeArrowheads="1"/>
            </p:cNvSpPr>
            <p:nvPr/>
          </p:nvSpPr>
          <p:spPr bwMode="auto">
            <a:xfrm>
              <a:off x="2238" y="3225"/>
              <a:ext cx="611"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Β</a:t>
              </a:r>
              <a:endParaRPr lang="el-GR" altLang="el-GR"/>
            </a:p>
          </p:txBody>
        </p:sp>
        <p:cxnSp>
          <p:nvCxnSpPr>
            <p:cNvPr id="57356" name="AutoShape 9" descr="[DECORATIVE]"/>
            <p:cNvCxnSpPr>
              <a:cxnSpLocks noChangeShapeType="1"/>
            </p:cNvCxnSpPr>
            <p:nvPr/>
          </p:nvCxnSpPr>
          <p:spPr bwMode="auto">
            <a:xfrm>
              <a:off x="3435" y="5847"/>
              <a:ext cx="2907" cy="0"/>
            </a:xfrm>
            <a:prstGeom prst="straightConnector1">
              <a:avLst/>
            </a:prstGeom>
            <a:noFill/>
            <a:ln w="1905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7357" name="Text Box 10" descr="[DECORATIVE]"/>
            <p:cNvSpPr txBox="1">
              <a:spLocks noChangeArrowheads="1"/>
            </p:cNvSpPr>
            <p:nvPr/>
          </p:nvSpPr>
          <p:spPr bwMode="auto">
            <a:xfrm>
              <a:off x="5601" y="6018"/>
              <a:ext cx="1420"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Aft>
                  <a:spcPts val="1000"/>
                </a:spcAft>
              </a:pPr>
              <a:r>
                <a:rPr lang="el-GR" altLang="el-GR">
                  <a:latin typeface="Calibri" panose="020F0502020204030204" pitchFamily="34" charset="0"/>
                </a:rPr>
                <a:t>Έξοδος</a:t>
              </a:r>
              <a:endParaRPr lang="el-GR" altLang="el-GR"/>
            </a:p>
          </p:txBody>
        </p:sp>
        <p:cxnSp>
          <p:nvCxnSpPr>
            <p:cNvPr id="57358" name="AutoShape 11" descr="[DECORATIVE]"/>
            <p:cNvCxnSpPr>
              <a:cxnSpLocks noChangeShapeType="1"/>
            </p:cNvCxnSpPr>
            <p:nvPr/>
          </p:nvCxnSpPr>
          <p:spPr bwMode="auto">
            <a:xfrm>
              <a:off x="3435" y="7443"/>
              <a:ext cx="2280"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59" name="AutoShape 12" descr="[DECORATIVE]"/>
            <p:cNvCxnSpPr>
              <a:cxnSpLocks noChangeShapeType="1"/>
            </p:cNvCxnSpPr>
            <p:nvPr/>
          </p:nvCxnSpPr>
          <p:spPr bwMode="auto">
            <a:xfrm>
              <a:off x="5715" y="2712"/>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0" name="AutoShape 13" descr="[DECORATIVE]"/>
            <p:cNvCxnSpPr>
              <a:cxnSpLocks noChangeShapeType="1"/>
            </p:cNvCxnSpPr>
            <p:nvPr/>
          </p:nvCxnSpPr>
          <p:spPr bwMode="auto">
            <a:xfrm>
              <a:off x="5715" y="4992"/>
              <a:ext cx="0" cy="855"/>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1" name="AutoShape 14" descr="[DECORATIVE]"/>
            <p:cNvCxnSpPr>
              <a:cxnSpLocks noChangeShapeType="1"/>
            </p:cNvCxnSpPr>
            <p:nvPr/>
          </p:nvCxnSpPr>
          <p:spPr bwMode="auto">
            <a:xfrm>
              <a:off x="2979" y="4707"/>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2" name="AutoShape 15" descr="[DECORATIVE]"/>
            <p:cNvCxnSpPr>
              <a:cxnSpLocks noChangeShapeType="1"/>
            </p:cNvCxnSpPr>
            <p:nvPr/>
          </p:nvCxnSpPr>
          <p:spPr bwMode="auto">
            <a:xfrm>
              <a:off x="3207" y="4707"/>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3" name="AutoShape 16" descr="[DECORATIVE]"/>
            <p:cNvCxnSpPr>
              <a:cxnSpLocks noChangeShapeType="1"/>
            </p:cNvCxnSpPr>
            <p:nvPr/>
          </p:nvCxnSpPr>
          <p:spPr bwMode="auto">
            <a:xfrm>
              <a:off x="3207" y="4707"/>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4" name="AutoShape 17" descr="[DECORATIVE]"/>
            <p:cNvCxnSpPr>
              <a:cxnSpLocks noChangeShapeType="1"/>
            </p:cNvCxnSpPr>
            <p:nvPr/>
          </p:nvCxnSpPr>
          <p:spPr bwMode="auto">
            <a:xfrm>
              <a:off x="3207" y="5391"/>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5" name="AutoShape 18" descr="[DECORATIVE]"/>
            <p:cNvCxnSpPr>
              <a:cxnSpLocks noChangeShapeType="1"/>
            </p:cNvCxnSpPr>
            <p:nvPr/>
          </p:nvCxnSpPr>
          <p:spPr bwMode="auto">
            <a:xfrm flipV="1">
              <a:off x="3435" y="4251"/>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6" name="AutoShape 19" descr="[DECORATIVE]"/>
            <p:cNvCxnSpPr>
              <a:cxnSpLocks noChangeShapeType="1"/>
            </p:cNvCxnSpPr>
            <p:nvPr/>
          </p:nvCxnSpPr>
          <p:spPr bwMode="auto">
            <a:xfrm>
              <a:off x="3435" y="5391"/>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67" name="AutoShape 20" descr="[DECORATIVE]"/>
            <p:cNvCxnSpPr>
              <a:cxnSpLocks noChangeShapeType="1"/>
            </p:cNvCxnSpPr>
            <p:nvPr/>
          </p:nvCxnSpPr>
          <p:spPr bwMode="auto">
            <a:xfrm flipH="1">
              <a:off x="2523" y="5049"/>
              <a:ext cx="228"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57368" name="Oval 21" descr="[DECORATIVE]"/>
            <p:cNvSpPr>
              <a:spLocks noChangeArrowheads="1"/>
            </p:cNvSpPr>
            <p:nvPr/>
          </p:nvSpPr>
          <p:spPr bwMode="auto">
            <a:xfrm>
              <a:off x="2751" y="4932"/>
              <a:ext cx="228" cy="228"/>
            </a:xfrm>
            <a:prstGeom prst="ellipse">
              <a:avLst/>
            </a:prstGeom>
            <a:solidFill>
              <a:srgbClr val="FFFFFF"/>
            </a:solid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57369" name="AutoShape 22" descr="[DECORATIVE]"/>
            <p:cNvCxnSpPr>
              <a:cxnSpLocks noChangeShapeType="1"/>
            </p:cNvCxnSpPr>
            <p:nvPr/>
          </p:nvCxnSpPr>
          <p:spPr bwMode="auto">
            <a:xfrm>
              <a:off x="5487" y="225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70" name="AutoShape 23" descr="[DECORATIVE]"/>
            <p:cNvCxnSpPr>
              <a:cxnSpLocks noChangeShapeType="1"/>
            </p:cNvCxnSpPr>
            <p:nvPr/>
          </p:nvCxnSpPr>
          <p:spPr bwMode="auto">
            <a:xfrm>
              <a:off x="5715" y="2256"/>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nvGrpSpPr>
            <p:cNvPr id="57371" name="Group 24"/>
            <p:cNvGrpSpPr>
              <a:grpSpLocks/>
            </p:cNvGrpSpPr>
            <p:nvPr/>
          </p:nvGrpSpPr>
          <p:grpSpPr bwMode="auto">
            <a:xfrm>
              <a:off x="2523" y="7443"/>
              <a:ext cx="912" cy="1596"/>
              <a:chOff x="3435" y="5448"/>
              <a:chExt cx="912" cy="1596"/>
            </a:xfrm>
          </p:grpSpPr>
          <p:cxnSp>
            <p:nvCxnSpPr>
              <p:cNvPr id="57417" name="AutoShape 25"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8" name="AutoShape 26"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9" name="AutoShape 27"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20" name="AutoShape 28"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21" name="AutoShape 29"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22" name="AutoShape 30"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23" name="AutoShape 31"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7372" name="Group 32"/>
            <p:cNvGrpSpPr>
              <a:grpSpLocks/>
            </p:cNvGrpSpPr>
            <p:nvPr/>
          </p:nvGrpSpPr>
          <p:grpSpPr bwMode="auto">
            <a:xfrm>
              <a:off x="3207" y="9039"/>
              <a:ext cx="456" cy="570"/>
              <a:chOff x="3378" y="2256"/>
              <a:chExt cx="456" cy="570"/>
            </a:xfrm>
          </p:grpSpPr>
          <p:cxnSp>
            <p:nvCxnSpPr>
              <p:cNvPr id="57412" name="AutoShape 33"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3" name="AutoShape 34"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4" name="AutoShape 35"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5" name="AutoShape 36"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6" name="AutoShape 37"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7373" name="Group 38"/>
            <p:cNvGrpSpPr>
              <a:grpSpLocks/>
            </p:cNvGrpSpPr>
            <p:nvPr/>
          </p:nvGrpSpPr>
          <p:grpSpPr bwMode="auto">
            <a:xfrm>
              <a:off x="4803" y="7443"/>
              <a:ext cx="912" cy="1596"/>
              <a:chOff x="3435" y="5448"/>
              <a:chExt cx="912" cy="1596"/>
            </a:xfrm>
          </p:grpSpPr>
          <p:cxnSp>
            <p:nvCxnSpPr>
              <p:cNvPr id="57405" name="AutoShape 39" descr="[DECORATIVE]"/>
              <p:cNvCxnSpPr>
                <a:cxnSpLocks noChangeShapeType="1"/>
              </p:cNvCxnSpPr>
              <p:nvPr/>
            </p:nvCxnSpPr>
            <p:spPr bwMode="auto">
              <a:xfrm>
                <a:off x="3891"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6" name="AutoShape 40" descr="[DECORATIVE]"/>
              <p:cNvCxnSpPr>
                <a:cxnSpLocks noChangeShapeType="1"/>
              </p:cNvCxnSpPr>
              <p:nvPr/>
            </p:nvCxnSpPr>
            <p:spPr bwMode="auto">
              <a:xfrm>
                <a:off x="4119" y="5904"/>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7" name="AutoShape 41" descr="[DECORATIVE]"/>
              <p:cNvCxnSpPr>
                <a:cxnSpLocks noChangeShapeType="1"/>
              </p:cNvCxnSpPr>
              <p:nvPr/>
            </p:nvCxnSpPr>
            <p:spPr bwMode="auto">
              <a:xfrm>
                <a:off x="4119" y="5904"/>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8" name="AutoShape 42" descr="[DECORATIVE]"/>
              <p:cNvCxnSpPr>
                <a:cxnSpLocks noChangeShapeType="1"/>
              </p:cNvCxnSpPr>
              <p:nvPr/>
            </p:nvCxnSpPr>
            <p:spPr bwMode="auto">
              <a:xfrm>
                <a:off x="4119" y="658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9" name="AutoShape 43" descr="[DECORATIVE]"/>
              <p:cNvCxnSpPr>
                <a:cxnSpLocks noChangeShapeType="1"/>
              </p:cNvCxnSpPr>
              <p:nvPr/>
            </p:nvCxnSpPr>
            <p:spPr bwMode="auto">
              <a:xfrm flipV="1">
                <a:off x="4347" y="544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0" name="AutoShape 44" descr="[DECORATIVE]"/>
              <p:cNvCxnSpPr>
                <a:cxnSpLocks noChangeShapeType="1"/>
              </p:cNvCxnSpPr>
              <p:nvPr/>
            </p:nvCxnSpPr>
            <p:spPr bwMode="auto">
              <a:xfrm>
                <a:off x="4347" y="6588"/>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11" name="AutoShape 45" descr="[DECORATIVE]"/>
              <p:cNvCxnSpPr>
                <a:cxnSpLocks noChangeShapeType="1"/>
              </p:cNvCxnSpPr>
              <p:nvPr/>
            </p:nvCxnSpPr>
            <p:spPr bwMode="auto">
              <a:xfrm flipH="1">
                <a:off x="3435" y="624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grpSp>
          <p:nvGrpSpPr>
            <p:cNvPr id="57374" name="Group 46"/>
            <p:cNvGrpSpPr>
              <a:grpSpLocks/>
            </p:cNvGrpSpPr>
            <p:nvPr/>
          </p:nvGrpSpPr>
          <p:grpSpPr bwMode="auto">
            <a:xfrm>
              <a:off x="5487" y="9039"/>
              <a:ext cx="456" cy="570"/>
              <a:chOff x="3378" y="2256"/>
              <a:chExt cx="456" cy="570"/>
            </a:xfrm>
          </p:grpSpPr>
          <p:cxnSp>
            <p:nvCxnSpPr>
              <p:cNvPr id="57400" name="AutoShape 47" descr="[DECORATIVE]"/>
              <p:cNvCxnSpPr>
                <a:cxnSpLocks noChangeShapeType="1"/>
              </p:cNvCxnSpPr>
              <p:nvPr/>
            </p:nvCxnSpPr>
            <p:spPr bwMode="auto">
              <a:xfrm>
                <a:off x="3378" y="2484"/>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1" name="AutoShape 48" descr="[DECORATIVE]"/>
              <p:cNvCxnSpPr>
                <a:cxnSpLocks noChangeShapeType="1"/>
              </p:cNvCxnSpPr>
              <p:nvPr/>
            </p:nvCxnSpPr>
            <p:spPr bwMode="auto">
              <a:xfrm>
                <a:off x="3492" y="2598"/>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2" name="AutoShape 49" descr="[DECORATIVE]"/>
              <p:cNvCxnSpPr>
                <a:cxnSpLocks noChangeShapeType="1"/>
              </p:cNvCxnSpPr>
              <p:nvPr/>
            </p:nvCxnSpPr>
            <p:spPr bwMode="auto">
              <a:xfrm>
                <a:off x="3492" y="271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3" name="AutoShape 50" descr="[DECORATIVE]"/>
              <p:cNvCxnSpPr>
                <a:cxnSpLocks noChangeShapeType="1"/>
              </p:cNvCxnSpPr>
              <p:nvPr/>
            </p:nvCxnSpPr>
            <p:spPr bwMode="auto">
              <a:xfrm>
                <a:off x="3492" y="282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404" name="AutoShape 51" descr="[DECORATIVE]"/>
              <p:cNvCxnSpPr>
                <a:cxnSpLocks noChangeShapeType="1"/>
              </p:cNvCxnSpPr>
              <p:nvPr/>
            </p:nvCxnSpPr>
            <p:spPr bwMode="auto">
              <a:xfrm>
                <a:off x="3606" y="2256"/>
                <a:ext cx="0" cy="228"/>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cxnSp>
          <p:nvCxnSpPr>
            <p:cNvPr id="57375" name="AutoShape 52" descr="[DECORATIVE]"/>
            <p:cNvCxnSpPr>
              <a:cxnSpLocks noChangeShapeType="1"/>
            </p:cNvCxnSpPr>
            <p:nvPr/>
          </p:nvCxnSpPr>
          <p:spPr bwMode="auto">
            <a:xfrm>
              <a:off x="2979" y="3111"/>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76" name="AutoShape 53" descr="[DECORATIVE]"/>
            <p:cNvCxnSpPr>
              <a:cxnSpLocks noChangeShapeType="1"/>
            </p:cNvCxnSpPr>
            <p:nvPr/>
          </p:nvCxnSpPr>
          <p:spPr bwMode="auto">
            <a:xfrm>
              <a:off x="3207" y="3111"/>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77" name="AutoShape 54" descr="[DECORATIVE]"/>
            <p:cNvCxnSpPr>
              <a:cxnSpLocks noChangeShapeType="1"/>
            </p:cNvCxnSpPr>
            <p:nvPr/>
          </p:nvCxnSpPr>
          <p:spPr bwMode="auto">
            <a:xfrm>
              <a:off x="3207" y="3111"/>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78" name="AutoShape 55" descr="[DECORATIVE]"/>
            <p:cNvCxnSpPr>
              <a:cxnSpLocks noChangeShapeType="1"/>
            </p:cNvCxnSpPr>
            <p:nvPr/>
          </p:nvCxnSpPr>
          <p:spPr bwMode="auto">
            <a:xfrm>
              <a:off x="3207" y="3795"/>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79" name="AutoShape 56" descr="[DECORATIVE]"/>
            <p:cNvCxnSpPr>
              <a:cxnSpLocks noChangeShapeType="1"/>
            </p:cNvCxnSpPr>
            <p:nvPr/>
          </p:nvCxnSpPr>
          <p:spPr bwMode="auto">
            <a:xfrm flipV="1">
              <a:off x="3435" y="2655"/>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0" name="AutoShape 57" descr="[DECORATIVE]"/>
            <p:cNvCxnSpPr>
              <a:cxnSpLocks noChangeShapeType="1"/>
            </p:cNvCxnSpPr>
            <p:nvPr/>
          </p:nvCxnSpPr>
          <p:spPr bwMode="auto">
            <a:xfrm>
              <a:off x="3435" y="3795"/>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1" name="AutoShape 58" descr="[DECORATIVE]"/>
            <p:cNvCxnSpPr>
              <a:cxnSpLocks noChangeShapeType="1"/>
            </p:cNvCxnSpPr>
            <p:nvPr/>
          </p:nvCxnSpPr>
          <p:spPr bwMode="auto">
            <a:xfrm flipH="1">
              <a:off x="2523" y="3453"/>
              <a:ext cx="228"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57382" name="Oval 59" descr="[DECORATIVE]"/>
            <p:cNvSpPr>
              <a:spLocks noChangeArrowheads="1"/>
            </p:cNvSpPr>
            <p:nvPr/>
          </p:nvSpPr>
          <p:spPr bwMode="auto">
            <a:xfrm>
              <a:off x="2751" y="3336"/>
              <a:ext cx="228" cy="228"/>
            </a:xfrm>
            <a:prstGeom prst="ellipse">
              <a:avLst/>
            </a:prstGeom>
            <a:solidFill>
              <a:srgbClr val="FFFFFF"/>
            </a:solid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57383" name="AutoShape 60" descr="[DECORATIVE]"/>
            <p:cNvCxnSpPr>
              <a:cxnSpLocks noChangeShapeType="1"/>
            </p:cNvCxnSpPr>
            <p:nvPr/>
          </p:nvCxnSpPr>
          <p:spPr bwMode="auto">
            <a:xfrm>
              <a:off x="3207" y="2256"/>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4" name="AutoShape 61" descr="[DECORATIVE]"/>
            <p:cNvCxnSpPr>
              <a:cxnSpLocks noChangeShapeType="1"/>
            </p:cNvCxnSpPr>
            <p:nvPr/>
          </p:nvCxnSpPr>
          <p:spPr bwMode="auto">
            <a:xfrm>
              <a:off x="3435" y="2256"/>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5" name="AutoShape 62" descr="[DECORATIVE]"/>
            <p:cNvCxnSpPr>
              <a:cxnSpLocks noChangeShapeType="1"/>
            </p:cNvCxnSpPr>
            <p:nvPr/>
          </p:nvCxnSpPr>
          <p:spPr bwMode="auto">
            <a:xfrm>
              <a:off x="5259" y="3852"/>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6" name="AutoShape 63" descr="[DECORATIVE]"/>
            <p:cNvCxnSpPr>
              <a:cxnSpLocks noChangeShapeType="1"/>
            </p:cNvCxnSpPr>
            <p:nvPr/>
          </p:nvCxnSpPr>
          <p:spPr bwMode="auto">
            <a:xfrm>
              <a:off x="5487" y="3852"/>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7" name="AutoShape 64" descr="[DECORATIVE]"/>
            <p:cNvCxnSpPr>
              <a:cxnSpLocks noChangeShapeType="1"/>
            </p:cNvCxnSpPr>
            <p:nvPr/>
          </p:nvCxnSpPr>
          <p:spPr bwMode="auto">
            <a:xfrm>
              <a:off x="5487" y="3852"/>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8" name="AutoShape 65" descr="[DECORATIVE]"/>
            <p:cNvCxnSpPr>
              <a:cxnSpLocks noChangeShapeType="1"/>
            </p:cNvCxnSpPr>
            <p:nvPr/>
          </p:nvCxnSpPr>
          <p:spPr bwMode="auto">
            <a:xfrm>
              <a:off x="5487" y="4536"/>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89" name="AutoShape 66" descr="[DECORATIVE]"/>
            <p:cNvCxnSpPr>
              <a:cxnSpLocks noChangeShapeType="1"/>
            </p:cNvCxnSpPr>
            <p:nvPr/>
          </p:nvCxnSpPr>
          <p:spPr bwMode="auto">
            <a:xfrm flipV="1">
              <a:off x="5715" y="3396"/>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0" name="AutoShape 67" descr="[DECORATIVE]"/>
            <p:cNvCxnSpPr>
              <a:cxnSpLocks noChangeShapeType="1"/>
            </p:cNvCxnSpPr>
            <p:nvPr/>
          </p:nvCxnSpPr>
          <p:spPr bwMode="auto">
            <a:xfrm>
              <a:off x="5715" y="4536"/>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1" name="AutoShape 68" descr="[DECORATIVE]"/>
            <p:cNvCxnSpPr>
              <a:cxnSpLocks noChangeShapeType="1"/>
            </p:cNvCxnSpPr>
            <p:nvPr/>
          </p:nvCxnSpPr>
          <p:spPr bwMode="auto">
            <a:xfrm flipH="1">
              <a:off x="4803" y="4194"/>
              <a:ext cx="228" cy="1"/>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57392" name="Oval 69" descr="[DECORATIVE]"/>
            <p:cNvSpPr>
              <a:spLocks noChangeArrowheads="1"/>
            </p:cNvSpPr>
            <p:nvPr/>
          </p:nvSpPr>
          <p:spPr bwMode="auto">
            <a:xfrm>
              <a:off x="5031" y="4077"/>
              <a:ext cx="228" cy="228"/>
            </a:xfrm>
            <a:prstGeom prst="ellipse">
              <a:avLst/>
            </a:prstGeom>
            <a:solidFill>
              <a:srgbClr val="FFFFFF"/>
            </a:solidFill>
            <a:ln w="19050">
              <a:solidFill>
                <a:srgbClr val="000000"/>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l-GR" altLang="el-GR"/>
            </a:p>
          </p:txBody>
        </p:sp>
        <p:cxnSp>
          <p:nvCxnSpPr>
            <p:cNvPr id="57393" name="AutoShape 70" descr="[DECORATIVE]"/>
            <p:cNvCxnSpPr>
              <a:cxnSpLocks noChangeShapeType="1"/>
            </p:cNvCxnSpPr>
            <p:nvPr/>
          </p:nvCxnSpPr>
          <p:spPr bwMode="auto">
            <a:xfrm>
              <a:off x="4119" y="6303"/>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4" name="AutoShape 71" descr="[DECORATIVE]"/>
            <p:cNvCxnSpPr>
              <a:cxnSpLocks noChangeShapeType="1"/>
            </p:cNvCxnSpPr>
            <p:nvPr/>
          </p:nvCxnSpPr>
          <p:spPr bwMode="auto">
            <a:xfrm>
              <a:off x="4347" y="6303"/>
              <a:ext cx="0" cy="684"/>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5" name="AutoShape 72" descr="[DECORATIVE]"/>
            <p:cNvCxnSpPr>
              <a:cxnSpLocks noChangeShapeType="1"/>
            </p:cNvCxnSpPr>
            <p:nvPr/>
          </p:nvCxnSpPr>
          <p:spPr bwMode="auto">
            <a:xfrm>
              <a:off x="4347" y="6303"/>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6" name="AutoShape 73" descr="[DECORATIVE]"/>
            <p:cNvCxnSpPr>
              <a:cxnSpLocks noChangeShapeType="1"/>
            </p:cNvCxnSpPr>
            <p:nvPr/>
          </p:nvCxnSpPr>
          <p:spPr bwMode="auto">
            <a:xfrm>
              <a:off x="4347" y="6987"/>
              <a:ext cx="228"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7" name="AutoShape 74" descr="[DECORATIVE]"/>
            <p:cNvCxnSpPr>
              <a:cxnSpLocks noChangeShapeType="1"/>
            </p:cNvCxnSpPr>
            <p:nvPr/>
          </p:nvCxnSpPr>
          <p:spPr bwMode="auto">
            <a:xfrm flipV="1">
              <a:off x="4575" y="5847"/>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8" name="AutoShape 75" descr="[DECORATIVE]"/>
            <p:cNvCxnSpPr>
              <a:cxnSpLocks noChangeShapeType="1"/>
            </p:cNvCxnSpPr>
            <p:nvPr/>
          </p:nvCxnSpPr>
          <p:spPr bwMode="auto">
            <a:xfrm>
              <a:off x="4575" y="6987"/>
              <a:ext cx="0" cy="456"/>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cxnSp>
          <p:nvCxnSpPr>
            <p:cNvPr id="57399" name="AutoShape 76" descr="[DECORATIVE]"/>
            <p:cNvCxnSpPr>
              <a:cxnSpLocks noChangeShapeType="1"/>
            </p:cNvCxnSpPr>
            <p:nvPr/>
          </p:nvCxnSpPr>
          <p:spPr bwMode="auto">
            <a:xfrm flipH="1">
              <a:off x="3663" y="6645"/>
              <a:ext cx="456" cy="0"/>
            </a:xfrm>
            <a:prstGeom prst="straightConnector1">
              <a:avLst/>
            </a:prstGeom>
            <a:noFill/>
            <a:ln w="19050">
              <a:solidFill>
                <a:srgbClr val="000000"/>
              </a:solidFill>
              <a:round/>
              <a:headEnd/>
              <a:tailEnd/>
            </a:ln>
            <a:extLst>
              <a:ext uri="{909E8E84-426E-40DD-AFC4-6F175D3DCCD1}">
                <a14:hiddenFill xmlns:a14="http://schemas.microsoft.com/office/drawing/2010/main">
                  <a:noFill/>
                </a14:hiddenFill>
              </a:ext>
            </a:extLst>
          </p:spPr>
        </p:cxnSp>
      </p:grpSp>
      <p:sp>
        <p:nvSpPr>
          <p:cNvPr id="79" name="Freeform 78"/>
          <p:cNvSpPr/>
          <p:nvPr/>
        </p:nvSpPr>
        <p:spPr>
          <a:xfrm>
            <a:off x="3797300" y="1647825"/>
            <a:ext cx="1681163" cy="2136775"/>
          </a:xfrm>
          <a:custGeom>
            <a:avLst/>
            <a:gdLst>
              <a:gd name="connsiteX0" fmla="*/ 1612006 w 1680693"/>
              <a:gd name="connsiteY0" fmla="*/ 0 h 2135746"/>
              <a:gd name="connsiteX1" fmla="*/ 1573369 w 1680693"/>
              <a:gd name="connsiteY1" fmla="*/ 1700011 h 2135746"/>
              <a:gd name="connsiteX2" fmla="*/ 968062 w 1680693"/>
              <a:gd name="connsiteY2" fmla="*/ 2021983 h 2135746"/>
              <a:gd name="connsiteX3" fmla="*/ 143814 w 1680693"/>
              <a:gd name="connsiteY3" fmla="*/ 1803042 h 2135746"/>
              <a:gd name="connsiteX4" fmla="*/ 105178 w 1680693"/>
              <a:gd name="connsiteY4" fmla="*/ 25758 h 2135746"/>
              <a:gd name="connsiteX5" fmla="*/ 105178 w 1680693"/>
              <a:gd name="connsiteY5" fmla="*/ 25758 h 2135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0693" h="2135746">
                <a:moveTo>
                  <a:pt x="1612006" y="0"/>
                </a:moveTo>
                <a:cubicBezTo>
                  <a:pt x="1646349" y="681507"/>
                  <a:pt x="1680693" y="1363014"/>
                  <a:pt x="1573369" y="1700011"/>
                </a:cubicBezTo>
                <a:cubicBezTo>
                  <a:pt x="1466045" y="2037008"/>
                  <a:pt x="1206321" y="2004811"/>
                  <a:pt x="968062" y="2021983"/>
                </a:cubicBezTo>
                <a:cubicBezTo>
                  <a:pt x="729803" y="2039155"/>
                  <a:pt x="287628" y="2135746"/>
                  <a:pt x="143814" y="1803042"/>
                </a:cubicBezTo>
                <a:cubicBezTo>
                  <a:pt x="0" y="1470338"/>
                  <a:pt x="105178" y="25758"/>
                  <a:pt x="105178" y="25758"/>
                </a:cubicBezTo>
                <a:lnTo>
                  <a:pt x="105178" y="25758"/>
                </a:lnTo>
              </a:path>
            </a:pathLst>
          </a:cu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
        <p:nvSpPr>
          <p:cNvPr id="80" name="Freeform 79"/>
          <p:cNvSpPr/>
          <p:nvPr/>
        </p:nvSpPr>
        <p:spPr>
          <a:xfrm>
            <a:off x="3803650" y="4017963"/>
            <a:ext cx="1571625" cy="1927225"/>
          </a:xfrm>
          <a:custGeom>
            <a:avLst/>
            <a:gdLst>
              <a:gd name="connsiteX0" fmla="*/ 768440 w 1571223"/>
              <a:gd name="connsiteY0" fmla="*/ 0 h 1927539"/>
              <a:gd name="connsiteX1" fmla="*/ 781319 w 1571223"/>
              <a:gd name="connsiteY1" fmla="*/ 566671 h 1927539"/>
              <a:gd name="connsiteX2" fmla="*/ 1438141 w 1571223"/>
              <a:gd name="connsiteY2" fmla="*/ 914400 h 1927539"/>
              <a:gd name="connsiteX3" fmla="*/ 1528294 w 1571223"/>
              <a:gd name="connsiteY3" fmla="*/ 1584102 h 1927539"/>
              <a:gd name="connsiteX4" fmla="*/ 1180564 w 1571223"/>
              <a:gd name="connsiteY4" fmla="*/ 1841679 h 1927539"/>
              <a:gd name="connsiteX5" fmla="*/ 304801 w 1571223"/>
              <a:gd name="connsiteY5" fmla="*/ 1893195 h 1927539"/>
              <a:gd name="connsiteX6" fmla="*/ 47223 w 1571223"/>
              <a:gd name="connsiteY6" fmla="*/ 1635617 h 1927539"/>
              <a:gd name="connsiteX7" fmla="*/ 21465 w 1571223"/>
              <a:gd name="connsiteY7" fmla="*/ 1030310 h 1927539"/>
              <a:gd name="connsiteX8" fmla="*/ 47223 w 1571223"/>
              <a:gd name="connsiteY8" fmla="*/ 837127 h 1927539"/>
              <a:gd name="connsiteX9" fmla="*/ 47223 w 1571223"/>
              <a:gd name="connsiteY9" fmla="*/ 837127 h 19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1223" h="1927539">
                <a:moveTo>
                  <a:pt x="768440" y="0"/>
                </a:moveTo>
                <a:cubicBezTo>
                  <a:pt x="719071" y="207135"/>
                  <a:pt x="669702" y="414271"/>
                  <a:pt x="781319" y="566671"/>
                </a:cubicBezTo>
                <a:cubicBezTo>
                  <a:pt x="892936" y="719071"/>
                  <a:pt x="1313645" y="744828"/>
                  <a:pt x="1438141" y="914400"/>
                </a:cubicBezTo>
                <a:cubicBezTo>
                  <a:pt x="1562637" y="1083972"/>
                  <a:pt x="1571223" y="1429556"/>
                  <a:pt x="1528294" y="1584102"/>
                </a:cubicBezTo>
                <a:cubicBezTo>
                  <a:pt x="1485365" y="1738648"/>
                  <a:pt x="1384479" y="1790164"/>
                  <a:pt x="1180564" y="1841679"/>
                </a:cubicBezTo>
                <a:cubicBezTo>
                  <a:pt x="976649" y="1893194"/>
                  <a:pt x="493691" y="1927539"/>
                  <a:pt x="304801" y="1893195"/>
                </a:cubicBezTo>
                <a:cubicBezTo>
                  <a:pt x="115911" y="1858851"/>
                  <a:pt x="94446" y="1779431"/>
                  <a:pt x="47223" y="1635617"/>
                </a:cubicBezTo>
                <a:cubicBezTo>
                  <a:pt x="0" y="1491803"/>
                  <a:pt x="21465" y="1163392"/>
                  <a:pt x="21465" y="1030310"/>
                </a:cubicBezTo>
                <a:cubicBezTo>
                  <a:pt x="21465" y="897228"/>
                  <a:pt x="47223" y="837127"/>
                  <a:pt x="47223" y="837127"/>
                </a:cubicBezTo>
                <a:lnTo>
                  <a:pt x="47223" y="837127"/>
                </a:lnTo>
              </a:path>
            </a:pathLst>
          </a:custGeom>
          <a:ln w="38100">
            <a:tailEnd type="triangle"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a:p>
        </p:txBody>
      </p:sp>
    </p:spTree>
    <p:custDataLst>
      <p:tags r:id="rId1"/>
    </p:custDataLst>
    <p:extLst>
      <p:ext uri="{BB962C8B-B14F-4D97-AF65-F5344CB8AC3E}">
        <p14:creationId xmlns:p14="http://schemas.microsoft.com/office/powerpoint/2010/main" val="272849812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p:cNvCxnSpPr/>
          <p:nvPr/>
        </p:nvCxnSpPr>
        <p:spPr>
          <a:xfrm rot="5400000">
            <a:off x="6750844" y="3679032"/>
            <a:ext cx="644525"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58371" name="Title 1"/>
          <p:cNvSpPr>
            <a:spLocks noGrp="1"/>
          </p:cNvSpPr>
          <p:nvPr>
            <p:ph type="title"/>
          </p:nvPr>
        </p:nvSpPr>
        <p:spPr>
          <a:xfrm>
            <a:off x="457200" y="-90488"/>
            <a:ext cx="8229600" cy="1143001"/>
          </a:xfrm>
        </p:spPr>
        <p:txBody>
          <a:bodyPr/>
          <a:lstStyle/>
          <a:p>
            <a:pPr eaLnBrk="1" hangingPunct="1"/>
            <a:r>
              <a:rPr lang="el-GR" altLang="el-GR" dirty="0" smtClean="0"/>
              <a:t>Παράδειγμα (5από5)</a:t>
            </a:r>
          </a:p>
        </p:txBody>
      </p:sp>
      <p:cxnSp>
        <p:nvCxnSpPr>
          <p:cNvPr id="4" name="Straight Connector 3"/>
          <p:cNvCxnSpPr/>
          <p:nvPr/>
        </p:nvCxnSpPr>
        <p:spPr>
          <a:xfrm>
            <a:off x="4286250" y="4000500"/>
            <a:ext cx="2928938"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786063" y="4000500"/>
            <a:ext cx="1500187" cy="1588"/>
          </a:xfrm>
          <a:prstGeom prst="line">
            <a:avLst/>
          </a:prstGeom>
          <a:ln w="2540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998913" y="3714750"/>
            <a:ext cx="573088"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108575" y="4606925"/>
            <a:ext cx="1214438"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642938" y="5143500"/>
            <a:ext cx="6858000"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43375" y="3500438"/>
            <a:ext cx="2857500"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2" name="Rectangle 11" descr="[DECORATIVE]"/>
          <p:cNvSpPr/>
          <p:nvPr/>
        </p:nvSpPr>
        <p:spPr>
          <a:xfrm>
            <a:off x="407193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3" name="Rectangle 12" descr="[DECORATIVE]"/>
          <p:cNvSpPr/>
          <p:nvPr/>
        </p:nvSpPr>
        <p:spPr>
          <a:xfrm>
            <a:off x="550068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8380" name="TextBox 13"/>
          <p:cNvSpPr txBox="1">
            <a:spLocks noChangeArrowheads="1"/>
          </p:cNvSpPr>
          <p:nvPr/>
        </p:nvSpPr>
        <p:spPr bwMode="auto">
          <a:xfrm>
            <a:off x="3000375" y="45005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       Α</a:t>
            </a:r>
          </a:p>
        </p:txBody>
      </p:sp>
      <p:sp>
        <p:nvSpPr>
          <p:cNvPr id="58381" name="TextBox 14"/>
          <p:cNvSpPr txBox="1">
            <a:spLocks noChangeArrowheads="1"/>
          </p:cNvSpPr>
          <p:nvPr/>
        </p:nvSpPr>
        <p:spPr bwMode="auto">
          <a:xfrm>
            <a:off x="642938" y="45005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Γείωση</a:t>
            </a:r>
          </a:p>
        </p:txBody>
      </p:sp>
      <p:sp>
        <p:nvSpPr>
          <p:cNvPr id="58382" name="TextBox 15"/>
          <p:cNvSpPr txBox="1">
            <a:spLocks noChangeArrowheads="1"/>
          </p:cNvSpPr>
          <p:nvPr>
            <p:custDataLst>
              <p:tags r:id="rId2"/>
            </p:custDataLst>
          </p:nvPr>
        </p:nvSpPr>
        <p:spPr bwMode="auto">
          <a:xfrm>
            <a:off x="4429125" y="4500563"/>
            <a:ext cx="1643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      C</a:t>
            </a:r>
            <a:endParaRPr lang="el-GR" altLang="el-GR" dirty="0"/>
          </a:p>
        </p:txBody>
      </p:sp>
      <p:cxnSp>
        <p:nvCxnSpPr>
          <p:cNvPr id="17" name="Straight Connector 16"/>
          <p:cNvCxnSpPr/>
          <p:nvPr/>
        </p:nvCxnSpPr>
        <p:spPr>
          <a:xfrm>
            <a:off x="1000125" y="1500188"/>
            <a:ext cx="6429375"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465387" y="1963738"/>
            <a:ext cx="785813" cy="1588"/>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28938" y="2286000"/>
            <a:ext cx="4071937" cy="1588"/>
          </a:xfrm>
          <a:prstGeom prst="line">
            <a:avLst/>
          </a:prstGeom>
          <a:ln w="2540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descr="[DECORATIVE]"/>
          <p:cNvSpPr/>
          <p:nvPr/>
        </p:nvSpPr>
        <p:spPr>
          <a:xfrm>
            <a:off x="2643188" y="20716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1" name="Straight Connector 20"/>
          <p:cNvCxnSpPr/>
          <p:nvPr/>
        </p:nvCxnSpPr>
        <p:spPr>
          <a:xfrm rot="5400000">
            <a:off x="2320132" y="3250406"/>
            <a:ext cx="2501900" cy="1587"/>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106988" y="3179763"/>
            <a:ext cx="2501900" cy="0"/>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6751638" y="1820863"/>
            <a:ext cx="642937" cy="1587"/>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24" name="Rectangle 23" descr="[DECORATIVE]"/>
          <p:cNvSpPr/>
          <p:nvPr/>
        </p:nvSpPr>
        <p:spPr>
          <a:xfrm>
            <a:off x="6858000"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27" name="Straight Connector 26"/>
          <p:cNvCxnSpPr/>
          <p:nvPr/>
        </p:nvCxnSpPr>
        <p:spPr>
          <a:xfrm rot="5400000">
            <a:off x="3785393" y="3215482"/>
            <a:ext cx="2430463" cy="0"/>
          </a:xfrm>
          <a:prstGeom prst="line">
            <a:avLst/>
          </a:prstGeom>
          <a:ln w="254000">
            <a:solidFill>
              <a:srgbClr val="FF0000">
                <a:alpha val="50000"/>
              </a:srgbClr>
            </a:solidFill>
          </a:ln>
        </p:spPr>
        <p:style>
          <a:lnRef idx="1">
            <a:schemeClr val="accent1"/>
          </a:lnRef>
          <a:fillRef idx="0">
            <a:schemeClr val="accent1"/>
          </a:fillRef>
          <a:effectRef idx="0">
            <a:schemeClr val="accent1"/>
          </a:effectRef>
          <a:fontRef idx="minor">
            <a:schemeClr val="tx1"/>
          </a:fontRef>
        </p:style>
      </p:cxnSp>
      <p:sp>
        <p:nvSpPr>
          <p:cNvPr id="29" name="Rectangle 28" descr="[DECORATIVE]"/>
          <p:cNvSpPr/>
          <p:nvPr/>
        </p:nvSpPr>
        <p:spPr>
          <a:xfrm>
            <a:off x="6858000" y="20716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8393" name="TextBox 30"/>
          <p:cNvSpPr txBox="1">
            <a:spLocks noChangeArrowheads="1"/>
          </p:cNvSpPr>
          <p:nvPr>
            <p:custDataLst>
              <p:tags r:id="rId3"/>
            </p:custDataLst>
          </p:nvPr>
        </p:nvSpPr>
        <p:spPr bwMode="auto">
          <a:xfrm>
            <a:off x="6072188" y="45005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  B</a:t>
            </a:r>
            <a:endParaRPr lang="el-GR" altLang="el-GR" dirty="0"/>
          </a:p>
        </p:txBody>
      </p:sp>
      <p:cxnSp>
        <p:nvCxnSpPr>
          <p:cNvPr id="32" name="Straight Connector 31"/>
          <p:cNvCxnSpPr/>
          <p:nvPr/>
        </p:nvCxnSpPr>
        <p:spPr>
          <a:xfrm rot="5400000">
            <a:off x="2355850" y="3500438"/>
            <a:ext cx="1001713"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714625" y="2928938"/>
            <a:ext cx="1714500" cy="1587"/>
          </a:xfrm>
          <a:prstGeom prst="line">
            <a:avLst/>
          </a:prstGeom>
          <a:ln w="2540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3894138" y="2606675"/>
            <a:ext cx="785812" cy="1588"/>
          </a:xfrm>
          <a:prstGeom prst="line">
            <a:avLst/>
          </a:prstGeom>
          <a:ln w="254000"/>
        </p:spPr>
        <p:style>
          <a:lnRef idx="1">
            <a:schemeClr val="accent1"/>
          </a:lnRef>
          <a:fillRef idx="0">
            <a:schemeClr val="accent1"/>
          </a:fillRef>
          <a:effectRef idx="0">
            <a:schemeClr val="accent1"/>
          </a:effectRef>
          <a:fontRef idx="minor">
            <a:schemeClr val="tx1"/>
          </a:fontRef>
        </p:style>
      </p:cxnSp>
      <p:sp>
        <p:nvSpPr>
          <p:cNvPr id="11" name="Rectangle 10" descr="[DECORATIVE]"/>
          <p:cNvSpPr/>
          <p:nvPr/>
        </p:nvSpPr>
        <p:spPr>
          <a:xfrm>
            <a:off x="2643188" y="37861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8" name="Rectangle 27" descr="[DECORATIVE]"/>
          <p:cNvSpPr/>
          <p:nvPr/>
        </p:nvSpPr>
        <p:spPr>
          <a:xfrm>
            <a:off x="4071938" y="2071688"/>
            <a:ext cx="428625" cy="4286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8399" name="TextBox 46"/>
          <p:cNvSpPr txBox="1">
            <a:spLocks noChangeArrowheads="1"/>
          </p:cNvSpPr>
          <p:nvPr/>
        </p:nvSpPr>
        <p:spPr bwMode="auto">
          <a:xfrm>
            <a:off x="1643063" y="2786063"/>
            <a:ext cx="1643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Έξοδος</a:t>
            </a:r>
          </a:p>
        </p:txBody>
      </p:sp>
      <p:sp>
        <p:nvSpPr>
          <p:cNvPr id="58400" name="TextBox 47"/>
          <p:cNvSpPr txBox="1">
            <a:spLocks noChangeArrowheads="1"/>
          </p:cNvSpPr>
          <p:nvPr>
            <p:custDataLst>
              <p:tags r:id="rId4"/>
            </p:custDataLst>
          </p:nvPr>
        </p:nvSpPr>
        <p:spPr bwMode="auto">
          <a:xfrm>
            <a:off x="714375" y="17145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VDD</a:t>
            </a:r>
            <a:endParaRPr lang="el-GR" altLang="el-GR" dirty="0"/>
          </a:p>
        </p:txBody>
      </p:sp>
    </p:spTree>
    <p:custDataLst>
      <p:tags r:id="rId1"/>
    </p:custDataLst>
    <p:extLst>
      <p:ext uri="{BB962C8B-B14F-4D97-AF65-F5344CB8AC3E}">
        <p14:creationId xmlns:p14="http://schemas.microsoft.com/office/powerpoint/2010/main" val="332712162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custDataLst>
              <p:tags r:id="rId1"/>
            </p:custDataLst>
          </p:nvPr>
        </p:nvSpPr>
        <p:spPr>
          <a:xfrm>
            <a:off x="457200" y="115888"/>
            <a:ext cx="8229600" cy="1143000"/>
          </a:xfrm>
        </p:spPr>
        <p:txBody>
          <a:bodyPr/>
          <a:lstStyle/>
          <a:p>
            <a:pPr eaLnBrk="1" hangingPunct="1"/>
            <a:r>
              <a:rPr lang="en-US" altLang="el-GR" dirty="0" smtClean="0"/>
              <a:t>AOI </a:t>
            </a:r>
            <a:r>
              <a:rPr lang="el-GR" altLang="el-GR" dirty="0" smtClean="0"/>
              <a:t>Πύλες</a:t>
            </a:r>
          </a:p>
        </p:txBody>
      </p:sp>
      <p:sp>
        <p:nvSpPr>
          <p:cNvPr id="59395" name="Content Placeholder 2"/>
          <p:cNvSpPr>
            <a:spLocks noGrp="1"/>
          </p:cNvSpPr>
          <p:nvPr>
            <p:ph idx="1"/>
            <p:custDataLst>
              <p:tags r:id="rId2"/>
            </p:custDataLst>
          </p:nvPr>
        </p:nvSpPr>
        <p:spPr>
          <a:xfrm>
            <a:off x="457200" y="1600200"/>
            <a:ext cx="8229600" cy="4972050"/>
          </a:xfrm>
        </p:spPr>
        <p:txBody>
          <a:bodyPr/>
          <a:lstStyle/>
          <a:p>
            <a:pPr eaLnBrk="1" hangingPunct="1"/>
            <a:r>
              <a:rPr lang="en-US" altLang="el-GR" dirty="0" smtClean="0"/>
              <a:t>AND – OR – Inverter</a:t>
            </a:r>
          </a:p>
          <a:p>
            <a:pPr eaLnBrk="1" hangingPunct="1"/>
            <a:r>
              <a:rPr lang="el-GR" altLang="el-GR" dirty="0" smtClean="0"/>
              <a:t>Στο πρώτο επίπεδο </a:t>
            </a:r>
            <a:r>
              <a:rPr lang="en-US" altLang="el-GR" dirty="0" smtClean="0"/>
              <a:t>AND</a:t>
            </a:r>
            <a:r>
              <a:rPr lang="el-GR" altLang="el-GR" dirty="0" smtClean="0"/>
              <a:t> πύλες (πύλη)</a:t>
            </a:r>
          </a:p>
          <a:p>
            <a:pPr eaLnBrk="1" hangingPunct="1"/>
            <a:r>
              <a:rPr lang="el-GR" altLang="el-GR" dirty="0" smtClean="0"/>
              <a:t>Οι κύριες είσοδοι οδηγούν είτε </a:t>
            </a:r>
          </a:p>
          <a:p>
            <a:pPr lvl="1" eaLnBrk="1" hangingPunct="1"/>
            <a:r>
              <a:rPr lang="en-US" altLang="el-GR" dirty="0" smtClean="0"/>
              <a:t>AND </a:t>
            </a:r>
            <a:r>
              <a:rPr lang="el-GR" altLang="el-GR" dirty="0" smtClean="0"/>
              <a:t>πύλες του πρώτου επιπέδου</a:t>
            </a:r>
          </a:p>
          <a:p>
            <a:pPr lvl="1" eaLnBrk="1" hangingPunct="1"/>
            <a:r>
              <a:rPr lang="el-GR" altLang="el-GR" dirty="0" smtClean="0"/>
              <a:t>Κατευθείαν </a:t>
            </a:r>
            <a:r>
              <a:rPr lang="en-US" altLang="el-GR" dirty="0" smtClean="0"/>
              <a:t> </a:t>
            </a:r>
            <a:r>
              <a:rPr lang="el-GR" altLang="el-GR" dirty="0" smtClean="0"/>
              <a:t>την </a:t>
            </a:r>
            <a:r>
              <a:rPr lang="en-US" altLang="el-GR" dirty="0" smtClean="0"/>
              <a:t>OR </a:t>
            </a:r>
            <a:r>
              <a:rPr lang="el-GR" altLang="el-GR" dirty="0" smtClean="0"/>
              <a:t>πύλη</a:t>
            </a:r>
          </a:p>
          <a:p>
            <a:pPr eaLnBrk="1" hangingPunct="1"/>
            <a:r>
              <a:rPr lang="el-GR" altLang="el-GR" dirty="0" smtClean="0"/>
              <a:t>Οι έξοδοι των </a:t>
            </a:r>
            <a:r>
              <a:rPr lang="en-US" altLang="el-GR" dirty="0" smtClean="0"/>
              <a:t>AND </a:t>
            </a:r>
            <a:r>
              <a:rPr lang="el-GR" altLang="el-GR" dirty="0" smtClean="0"/>
              <a:t>πυλών οδηγούν την </a:t>
            </a:r>
            <a:r>
              <a:rPr lang="en-US" altLang="el-GR" dirty="0" smtClean="0"/>
              <a:t>OR</a:t>
            </a:r>
          </a:p>
          <a:p>
            <a:pPr eaLnBrk="1" hangingPunct="1"/>
            <a:r>
              <a:rPr lang="el-GR" altLang="el-GR" dirty="0" smtClean="0"/>
              <a:t>Η </a:t>
            </a:r>
            <a:r>
              <a:rPr lang="en-US" altLang="el-GR" dirty="0" smtClean="0"/>
              <a:t>OR </a:t>
            </a:r>
            <a:r>
              <a:rPr lang="el-GR" altLang="el-GR" dirty="0" smtClean="0"/>
              <a:t>πύλη οδηγεί τον </a:t>
            </a:r>
            <a:r>
              <a:rPr lang="en-US" altLang="el-GR" dirty="0" smtClean="0"/>
              <a:t>Inverter</a:t>
            </a:r>
            <a:endParaRPr lang="el-GR" altLang="el-GR" dirty="0" smtClean="0"/>
          </a:p>
        </p:txBody>
      </p:sp>
    </p:spTree>
    <p:extLst>
      <p:ext uri="{BB962C8B-B14F-4D97-AF65-F5344CB8AC3E}">
        <p14:creationId xmlns:p14="http://schemas.microsoft.com/office/powerpoint/2010/main" val="414689533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altLang="el-GR" smtClean="0"/>
              <a:t>Ονοματολογία</a:t>
            </a:r>
          </a:p>
        </p:txBody>
      </p:sp>
      <p:sp>
        <p:nvSpPr>
          <p:cNvPr id="60419" name="Content Placeholder 2"/>
          <p:cNvSpPr>
            <a:spLocks noGrp="1"/>
          </p:cNvSpPr>
          <p:nvPr>
            <p:ph idx="1"/>
          </p:nvPr>
        </p:nvSpPr>
        <p:spPr/>
        <p:txBody>
          <a:bodyPr/>
          <a:lstStyle/>
          <a:p>
            <a:pPr eaLnBrk="1" hangingPunct="1"/>
            <a:r>
              <a:rPr lang="el-GR" altLang="el-GR" smtClean="0"/>
              <a:t>Λίστα αριθμών με τους μεγαλύτερους αριθμούς πρώτα</a:t>
            </a:r>
          </a:p>
          <a:p>
            <a:pPr eaLnBrk="1" hangingPunct="1"/>
            <a:r>
              <a:rPr lang="el-GR" altLang="el-GR" smtClean="0"/>
              <a:t>Για κάθε </a:t>
            </a:r>
            <a:r>
              <a:rPr lang="en-US" altLang="el-GR" smtClean="0"/>
              <a:t>AND</a:t>
            </a:r>
            <a:r>
              <a:rPr lang="el-GR" altLang="el-GR" smtClean="0"/>
              <a:t> πύλη προστίθεται στην λίστα των αριθμών ο αριθμός των εισόδων της</a:t>
            </a:r>
          </a:p>
          <a:p>
            <a:pPr eaLnBrk="1" hangingPunct="1"/>
            <a:r>
              <a:rPr lang="el-GR" altLang="el-GR" smtClean="0"/>
              <a:t>Για κάθε κύρια είσοδο που οδηγεί κατευθείαν την </a:t>
            </a:r>
            <a:r>
              <a:rPr lang="en-US" altLang="el-GR" smtClean="0"/>
              <a:t>OR </a:t>
            </a:r>
            <a:r>
              <a:rPr lang="el-GR" altLang="el-GR" smtClean="0"/>
              <a:t>προσθέτουμε στην λίστα τον αριθμό 1.</a:t>
            </a:r>
          </a:p>
          <a:p>
            <a:pPr eaLnBrk="1" hangingPunct="1"/>
            <a:r>
              <a:rPr lang="el-GR" altLang="el-GR" smtClean="0"/>
              <a:t>Για παράδειγμα η </a:t>
            </a:r>
            <a:r>
              <a:rPr lang="en-US" altLang="el-GR" smtClean="0"/>
              <a:t>F=[(A</a:t>
            </a:r>
            <a:r>
              <a:rPr lang="en-US" altLang="el-GR" smtClean="0">
                <a:sym typeface="Symbol" panose="05050102010706020507" pitchFamily="18" charset="2"/>
              </a:rPr>
              <a:t>BC)+(DE)+(FG)+H+I]’ </a:t>
            </a:r>
            <a:r>
              <a:rPr lang="el-GR" altLang="el-GR" smtClean="0">
                <a:sym typeface="Symbol" panose="05050102010706020507" pitchFamily="18" charset="2"/>
              </a:rPr>
              <a:t> είναι η ΑΟΙ-32211</a:t>
            </a:r>
            <a:endParaRPr lang="el-GR" altLang="el-GR" smtClean="0"/>
          </a:p>
        </p:txBody>
      </p:sp>
    </p:spTree>
    <p:extLst>
      <p:ext uri="{BB962C8B-B14F-4D97-AF65-F5344CB8AC3E}">
        <p14:creationId xmlns:p14="http://schemas.microsoft.com/office/powerpoint/2010/main" val="4232034531"/>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188913"/>
            <a:ext cx="8229600" cy="1143000"/>
          </a:xfrm>
        </p:spPr>
        <p:txBody>
          <a:bodyPr/>
          <a:lstStyle/>
          <a:p>
            <a:pPr eaLnBrk="1" hangingPunct="1"/>
            <a:r>
              <a:rPr lang="el-GR" altLang="el-GR" smtClean="0"/>
              <a:t>ΟΑ</a:t>
            </a:r>
            <a:r>
              <a:rPr lang="en-US" altLang="el-GR" smtClean="0"/>
              <a:t>I </a:t>
            </a:r>
            <a:r>
              <a:rPr lang="el-GR" altLang="el-GR" smtClean="0"/>
              <a:t>Πύλες</a:t>
            </a:r>
          </a:p>
        </p:txBody>
      </p:sp>
      <p:sp>
        <p:nvSpPr>
          <p:cNvPr id="61443" name="Content Placeholder 2"/>
          <p:cNvSpPr>
            <a:spLocks noGrp="1"/>
          </p:cNvSpPr>
          <p:nvPr>
            <p:ph idx="1"/>
            <p:custDataLst>
              <p:tags r:id="rId1"/>
            </p:custDataLst>
          </p:nvPr>
        </p:nvSpPr>
        <p:spPr>
          <a:xfrm>
            <a:off x="457200" y="1600200"/>
            <a:ext cx="8229600" cy="4972050"/>
          </a:xfrm>
        </p:spPr>
        <p:txBody>
          <a:bodyPr/>
          <a:lstStyle/>
          <a:p>
            <a:pPr eaLnBrk="1" hangingPunct="1"/>
            <a:r>
              <a:rPr lang="en-US" altLang="el-GR" dirty="0" smtClean="0"/>
              <a:t>OR –AND– Inverter</a:t>
            </a:r>
          </a:p>
          <a:p>
            <a:pPr eaLnBrk="1" hangingPunct="1"/>
            <a:r>
              <a:rPr lang="el-GR" altLang="el-GR" dirty="0" smtClean="0"/>
              <a:t>Αντίστοιχες με τις ΑΟΙ πύλες μόνο που οι ρόλοι των πυλών </a:t>
            </a:r>
            <a:r>
              <a:rPr lang="en-US" altLang="el-GR" dirty="0" smtClean="0"/>
              <a:t>AND </a:t>
            </a:r>
            <a:r>
              <a:rPr lang="el-GR" altLang="el-GR" dirty="0" smtClean="0"/>
              <a:t>και </a:t>
            </a:r>
            <a:r>
              <a:rPr lang="en-US" altLang="el-GR" dirty="0" smtClean="0"/>
              <a:t>OR</a:t>
            </a:r>
            <a:r>
              <a:rPr lang="el-GR" altLang="el-GR" dirty="0" smtClean="0"/>
              <a:t> αντεστραμμένοι</a:t>
            </a:r>
          </a:p>
          <a:p>
            <a:pPr eaLnBrk="1" hangingPunct="1"/>
            <a:r>
              <a:rPr lang="el-GR" altLang="el-GR" dirty="0" smtClean="0"/>
              <a:t>Ονοματολογία αντίστοιχη με την περίπτωση των ΑΟΙ</a:t>
            </a:r>
          </a:p>
          <a:p>
            <a:pPr eaLnBrk="1" hangingPunct="1"/>
            <a:r>
              <a:rPr lang="el-GR" altLang="el-GR" dirty="0" smtClean="0"/>
              <a:t>Παράδειγμα η </a:t>
            </a:r>
            <a:r>
              <a:rPr lang="en-US" altLang="el-GR" dirty="0" smtClean="0"/>
              <a:t>F=[A</a:t>
            </a:r>
            <a:r>
              <a:rPr lang="en-US" altLang="el-GR" dirty="0" smtClean="0">
                <a:sym typeface="Symbol" panose="05050102010706020507" pitchFamily="18" charset="2"/>
              </a:rPr>
              <a:t>(B+C)]’ </a:t>
            </a:r>
            <a:r>
              <a:rPr lang="el-GR" altLang="el-GR" dirty="0" smtClean="0">
                <a:sym typeface="Symbol" panose="05050102010706020507" pitchFamily="18" charset="2"/>
              </a:rPr>
              <a:t> είναι η ΟΑΙ-21</a:t>
            </a:r>
            <a:endParaRPr lang="el-GR" altLang="el-GR" dirty="0" smtClean="0"/>
          </a:p>
        </p:txBody>
      </p:sp>
    </p:spTree>
    <p:extLst>
      <p:ext uri="{BB962C8B-B14F-4D97-AF65-F5344CB8AC3E}">
        <p14:creationId xmlns:p14="http://schemas.microsoft.com/office/powerpoint/2010/main" val="30003327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eaLnBrk="1" hangingPunct="1"/>
            <a:r>
              <a:rPr lang="el-GR" altLang="el-GR" dirty="0" smtClean="0"/>
              <a:t>Υπολογισμός  Αντίστασης (1 από 5)</a:t>
            </a:r>
          </a:p>
        </p:txBody>
      </p:sp>
      <p:sp>
        <p:nvSpPr>
          <p:cNvPr id="62467" name="Content Placeholder 2"/>
          <p:cNvSpPr>
            <a:spLocks noGrp="1"/>
          </p:cNvSpPr>
          <p:nvPr>
            <p:ph idx="1"/>
          </p:nvPr>
        </p:nvSpPr>
        <p:spPr/>
        <p:txBody>
          <a:bodyPr/>
          <a:lstStyle/>
          <a:p>
            <a:pPr eaLnBrk="1" hangingPunct="1"/>
            <a:r>
              <a:rPr lang="el-GR" altLang="el-GR" smtClean="0"/>
              <a:t>Η αντίσταση ενός αγωγού εξαρτάται από</a:t>
            </a:r>
          </a:p>
          <a:p>
            <a:pPr lvl="1" eaLnBrk="1" hangingPunct="1"/>
            <a:r>
              <a:rPr lang="el-GR" altLang="el-GR" smtClean="0"/>
              <a:t>Το υλικό κατασκευής</a:t>
            </a:r>
          </a:p>
          <a:p>
            <a:pPr lvl="2" eaLnBrk="1" hangingPunct="1"/>
            <a:r>
              <a:rPr lang="el-GR" altLang="el-GR" smtClean="0"/>
              <a:t>ρ </a:t>
            </a:r>
            <a:r>
              <a:rPr lang="en-US" altLang="el-GR" smtClean="0"/>
              <a:t>:</a:t>
            </a:r>
            <a:r>
              <a:rPr lang="el-GR" altLang="el-GR" smtClean="0"/>
              <a:t> ειδική αντίσταση</a:t>
            </a:r>
          </a:p>
          <a:p>
            <a:pPr lvl="1" eaLnBrk="1" hangingPunct="1"/>
            <a:r>
              <a:rPr lang="el-GR" altLang="el-GR" smtClean="0"/>
              <a:t>Το σχήμα του αγωγού</a:t>
            </a:r>
          </a:p>
          <a:p>
            <a:pPr lvl="2" eaLnBrk="1" hangingPunct="1"/>
            <a:r>
              <a:rPr lang="en-US" altLang="el-GR" smtClean="0"/>
              <a:t>l/S</a:t>
            </a:r>
          </a:p>
          <a:p>
            <a:pPr lvl="2" eaLnBrk="1" hangingPunct="1"/>
            <a:r>
              <a:rPr lang="en-US" altLang="el-GR" smtClean="0"/>
              <a:t>l </a:t>
            </a:r>
            <a:r>
              <a:rPr lang="el-GR" altLang="el-GR" smtClean="0"/>
              <a:t> το μήκος του αγωγού</a:t>
            </a:r>
          </a:p>
          <a:p>
            <a:pPr lvl="2" eaLnBrk="1" hangingPunct="1"/>
            <a:r>
              <a:rPr lang="en-US" altLang="el-GR" smtClean="0"/>
              <a:t>S</a:t>
            </a:r>
            <a:r>
              <a:rPr lang="el-GR" altLang="el-GR" smtClean="0"/>
              <a:t> η επιφάνεια της διατομής του για αγωγό σταθερής διατομής</a:t>
            </a:r>
          </a:p>
        </p:txBody>
      </p:sp>
    </p:spTree>
    <p:extLst>
      <p:ext uri="{BB962C8B-B14F-4D97-AF65-F5344CB8AC3E}">
        <p14:creationId xmlns:p14="http://schemas.microsoft.com/office/powerpoint/2010/main" val="33591679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eaLnBrk="1" hangingPunct="1"/>
            <a:r>
              <a:rPr lang="el-GR" altLang="el-GR" dirty="0"/>
              <a:t>Υπολογισμός  Αντίστασης </a:t>
            </a:r>
            <a:r>
              <a:rPr lang="el-GR" altLang="el-GR" dirty="0" smtClean="0"/>
              <a:t>(2 από 5</a:t>
            </a:r>
            <a:r>
              <a:rPr lang="el-GR" altLang="el-GR" dirty="0"/>
              <a:t>)</a:t>
            </a:r>
            <a:endParaRPr lang="el-GR" altLang="el-GR" dirty="0" smtClean="0"/>
          </a:p>
        </p:txBody>
      </p:sp>
      <p:sp>
        <p:nvSpPr>
          <p:cNvPr id="1028" name="Content Placeholder 2"/>
          <p:cNvSpPr>
            <a:spLocks noGrp="1"/>
          </p:cNvSpPr>
          <p:nvPr>
            <p:ph idx="1"/>
          </p:nvPr>
        </p:nvSpPr>
        <p:spPr/>
        <p:txBody>
          <a:bodyPr/>
          <a:lstStyle/>
          <a:p>
            <a:pPr eaLnBrk="1" hangingPunct="1"/>
            <a:r>
              <a:rPr lang="el-GR" altLang="el-GR" smtClean="0"/>
              <a:t>Στην περίπτωση των αγωγών σε ολοκληρωμένα κυκλώματα θα θεωρούμε διατομή </a:t>
            </a:r>
            <a:r>
              <a:rPr lang="en-US" altLang="el-GR" smtClean="0"/>
              <a:t>  S= t</a:t>
            </a:r>
            <a:r>
              <a:rPr lang="en-US" altLang="el-GR" smtClean="0">
                <a:sym typeface="Symbol" panose="05050102010706020507" pitchFamily="18" charset="2"/>
              </a:rPr>
              <a:t>w</a:t>
            </a:r>
          </a:p>
          <a:p>
            <a:pPr lvl="1" eaLnBrk="1" hangingPunct="1"/>
            <a:r>
              <a:rPr lang="en-US" altLang="el-GR" smtClean="0">
                <a:sym typeface="Symbol" panose="05050102010706020507" pitchFamily="18" charset="2"/>
              </a:rPr>
              <a:t>t : </a:t>
            </a:r>
            <a:r>
              <a:rPr lang="el-GR" altLang="el-GR" smtClean="0">
                <a:sym typeface="Symbol" panose="05050102010706020507" pitchFamily="18" charset="2"/>
              </a:rPr>
              <a:t>το πάχος του αγωγού</a:t>
            </a:r>
          </a:p>
          <a:p>
            <a:pPr lvl="1" eaLnBrk="1" hangingPunct="1"/>
            <a:r>
              <a:rPr lang="en-US" altLang="el-GR" smtClean="0">
                <a:sym typeface="Symbol" panose="05050102010706020507" pitchFamily="18" charset="2"/>
              </a:rPr>
              <a:t>w : </a:t>
            </a:r>
            <a:r>
              <a:rPr lang="el-GR" altLang="el-GR" smtClean="0">
                <a:sym typeface="Symbol" panose="05050102010706020507" pitchFamily="18" charset="2"/>
              </a:rPr>
              <a:t>το πλάτος του αγωγού</a:t>
            </a:r>
          </a:p>
          <a:p>
            <a:pPr eaLnBrk="1" hangingPunct="1"/>
            <a:r>
              <a:rPr lang="el-GR" altLang="el-GR" smtClean="0">
                <a:sym typeface="Symbol" panose="05050102010706020507" pitchFamily="18" charset="2"/>
              </a:rPr>
              <a:t>Η αντίσταση θα είναι</a:t>
            </a:r>
          </a:p>
          <a:p>
            <a:pPr eaLnBrk="1" hangingPunct="1"/>
            <a:endParaRPr lang="el-GR" altLang="el-GR" smtClean="0">
              <a:sym typeface="Symbol" panose="05050102010706020507" pitchFamily="18" charset="2"/>
            </a:endParaRPr>
          </a:p>
          <a:p>
            <a:pPr eaLnBrk="1" hangingPunct="1"/>
            <a:endParaRPr lang="el-GR" altLang="el-GR" smtClean="0"/>
          </a:p>
        </p:txBody>
      </p:sp>
      <p:graphicFrame>
        <p:nvGraphicFramePr>
          <p:cNvPr id="1026" name="Object 2"/>
          <p:cNvGraphicFramePr>
            <a:graphicFrameLocks noChangeAspect="1"/>
          </p:cNvGraphicFramePr>
          <p:nvPr/>
        </p:nvGraphicFramePr>
        <p:xfrm>
          <a:off x="2849563" y="4857750"/>
          <a:ext cx="3095625" cy="1000125"/>
        </p:xfrm>
        <a:graphic>
          <a:graphicData uri="http://schemas.openxmlformats.org/presentationml/2006/ole">
            <mc:AlternateContent xmlns:mc="http://schemas.openxmlformats.org/markup-compatibility/2006">
              <mc:Choice xmlns:v="urn:schemas-microsoft-com:vml" Requires="v">
                <p:oleObj spid="_x0000_s34827" name="Εξίσωση" r:id="rId4" imgW="1218960" imgH="393480" progId="Equation.3">
                  <p:embed/>
                </p:oleObj>
              </mc:Choice>
              <mc:Fallback>
                <p:oleObj name="Εξίσωση" r:id="rId4" imgW="121896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9563" y="4857750"/>
                        <a:ext cx="3095625"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52439885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l-GR" altLang="el-GR" dirty="0"/>
              <a:t>Υπολογισμός  Αντίστασης </a:t>
            </a:r>
            <a:r>
              <a:rPr lang="el-GR" altLang="el-GR" dirty="0" smtClean="0"/>
              <a:t>(3 από 5</a:t>
            </a:r>
            <a:r>
              <a:rPr lang="el-GR" altLang="el-GR" dirty="0"/>
              <a:t>)</a:t>
            </a:r>
            <a:endParaRPr lang="el-GR" altLang="el-GR" dirty="0" smtClean="0"/>
          </a:p>
        </p:txBody>
      </p:sp>
      <p:sp>
        <p:nvSpPr>
          <p:cNvPr id="63491" name="Content Placeholder 2"/>
          <p:cNvSpPr>
            <a:spLocks noGrp="1"/>
          </p:cNvSpPr>
          <p:nvPr>
            <p:ph idx="1"/>
          </p:nvPr>
        </p:nvSpPr>
        <p:spPr/>
        <p:txBody>
          <a:bodyPr/>
          <a:lstStyle/>
          <a:p>
            <a:pPr eaLnBrk="1" hangingPunct="1"/>
            <a:r>
              <a:rPr lang="el-GR" altLang="el-GR" smtClean="0"/>
              <a:t>Οι παράμετροι χωρίζονται σε δύο κατηγορίες</a:t>
            </a:r>
          </a:p>
          <a:p>
            <a:pPr eaLnBrk="1" hangingPunct="1"/>
            <a:r>
              <a:rPr lang="el-GR" altLang="el-GR" smtClean="0"/>
              <a:t>Δεν αλλάζουν από τον σχεδιαστή του μικροηλεκτρονικού αναπτύγματος </a:t>
            </a:r>
            <a:r>
              <a:rPr lang="en-US" altLang="el-GR" smtClean="0"/>
              <a:t>layout</a:t>
            </a:r>
          </a:p>
          <a:p>
            <a:pPr lvl="1" eaLnBrk="1" hangingPunct="1"/>
            <a:r>
              <a:rPr lang="el-GR" altLang="el-GR" smtClean="0"/>
              <a:t>ρ </a:t>
            </a:r>
            <a:r>
              <a:rPr lang="en-US" altLang="el-GR" smtClean="0"/>
              <a:t>(</a:t>
            </a:r>
            <a:r>
              <a:rPr lang="el-GR" altLang="el-GR" smtClean="0"/>
              <a:t>ειδική αντίσταση) και </a:t>
            </a:r>
            <a:r>
              <a:rPr lang="en-US" altLang="el-GR" smtClean="0"/>
              <a:t>t</a:t>
            </a:r>
            <a:r>
              <a:rPr lang="el-GR" altLang="el-GR" smtClean="0"/>
              <a:t> (πάχος αγωγού)</a:t>
            </a:r>
          </a:p>
          <a:p>
            <a:pPr eaLnBrk="1" hangingPunct="1"/>
            <a:r>
              <a:rPr lang="el-GR" altLang="el-GR" smtClean="0"/>
              <a:t>Καθορίζονται από τον σχεδιαστή του μικροηλεκτρονικού αναπτύγματος </a:t>
            </a:r>
            <a:r>
              <a:rPr lang="en-US" altLang="el-GR" smtClean="0"/>
              <a:t>layout</a:t>
            </a:r>
            <a:endParaRPr lang="el-GR" altLang="el-GR" smtClean="0"/>
          </a:p>
          <a:p>
            <a:pPr lvl="1" eaLnBrk="1" hangingPunct="1"/>
            <a:r>
              <a:rPr lang="en-US" altLang="el-GR" smtClean="0"/>
              <a:t>w (</a:t>
            </a:r>
            <a:r>
              <a:rPr lang="el-GR" altLang="el-GR" smtClean="0"/>
              <a:t>πλάτος αγωγού) και </a:t>
            </a:r>
            <a:r>
              <a:rPr lang="en-US" altLang="el-GR" smtClean="0"/>
              <a:t>l </a:t>
            </a:r>
            <a:r>
              <a:rPr lang="el-GR" altLang="el-GR" smtClean="0"/>
              <a:t>(μήκος αγωγού)</a:t>
            </a:r>
            <a:endParaRPr lang="en-US" altLang="el-GR" smtClean="0"/>
          </a:p>
          <a:p>
            <a:pPr eaLnBrk="1" hangingPunct="1"/>
            <a:endParaRPr lang="el-GR" altLang="el-GR" smtClean="0"/>
          </a:p>
        </p:txBody>
      </p:sp>
    </p:spTree>
    <p:extLst>
      <p:ext uri="{BB962C8B-B14F-4D97-AF65-F5344CB8AC3E}">
        <p14:creationId xmlns:p14="http://schemas.microsoft.com/office/powerpoint/2010/main" val="28826076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p:txBody>
          <a:bodyPr/>
          <a:lstStyle/>
          <a:p>
            <a:pPr eaLnBrk="1" hangingPunct="1"/>
            <a:r>
              <a:rPr lang="el-GR" altLang="el-GR" dirty="0"/>
              <a:t>Υπολογισμός  Αντίστασης </a:t>
            </a:r>
            <a:r>
              <a:rPr lang="el-GR" altLang="el-GR" dirty="0" smtClean="0"/>
              <a:t>(4 από 5</a:t>
            </a:r>
            <a:r>
              <a:rPr lang="el-GR" altLang="el-GR" dirty="0"/>
              <a:t>)</a:t>
            </a:r>
            <a:endParaRPr lang="el-GR" altLang="el-GR" dirty="0" smtClean="0"/>
          </a:p>
        </p:txBody>
      </p:sp>
      <p:sp>
        <p:nvSpPr>
          <p:cNvPr id="2052" name="Content Placeholder 2"/>
          <p:cNvSpPr>
            <a:spLocks noGrp="1"/>
          </p:cNvSpPr>
          <p:nvPr>
            <p:ph idx="1"/>
          </p:nvPr>
        </p:nvSpPr>
        <p:spPr/>
        <p:txBody>
          <a:bodyPr/>
          <a:lstStyle/>
          <a:p>
            <a:pPr eaLnBrk="1" hangingPunct="1"/>
            <a:r>
              <a:rPr lang="el-GR" altLang="el-GR" dirty="0" smtClean="0"/>
              <a:t>Η αντίσταση θα είναι</a:t>
            </a:r>
          </a:p>
          <a:p>
            <a:pPr eaLnBrk="1" hangingPunct="1"/>
            <a:endParaRPr lang="el-GR" altLang="el-GR" dirty="0" smtClean="0"/>
          </a:p>
          <a:p>
            <a:pPr eaLnBrk="1" hangingPunct="1"/>
            <a:endParaRPr lang="el-GR" altLang="el-GR" dirty="0" smtClean="0"/>
          </a:p>
        </p:txBody>
      </p:sp>
      <p:graphicFrame>
        <p:nvGraphicFramePr>
          <p:cNvPr id="2050" name="Object 2"/>
          <p:cNvGraphicFramePr>
            <a:graphicFrameLocks noChangeAspect="1"/>
          </p:cNvGraphicFramePr>
          <p:nvPr/>
        </p:nvGraphicFramePr>
        <p:xfrm>
          <a:off x="2517775" y="2286000"/>
          <a:ext cx="2965450" cy="787400"/>
        </p:xfrm>
        <a:graphic>
          <a:graphicData uri="http://schemas.openxmlformats.org/presentationml/2006/ole">
            <mc:AlternateContent xmlns:mc="http://schemas.openxmlformats.org/markup-compatibility/2006">
              <mc:Choice xmlns:v="urn:schemas-microsoft-com:vml" Requires="v">
                <p:oleObj spid="_x0000_s35851" name="Εξίσωση" r:id="rId4" imgW="1625400" imgH="431640" progId="Equation.3">
                  <p:embed/>
                </p:oleObj>
              </mc:Choice>
              <mc:Fallback>
                <p:oleObj name="Εξίσωση" r:id="rId4" imgW="162540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7775" y="2286000"/>
                        <a:ext cx="2965450" cy="78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457200" y="4027928"/>
            <a:ext cx="8686800" cy="1404156"/>
          </a:xfrm>
          <a:prstGeom prst="rect">
            <a:avLst/>
          </a:prstGeom>
        </p:spPr>
        <p:txBody>
          <a:bodyPr vert="horz" wrap="square" lIns="91440" tIns="45720" rIns="91440" bIns="45720" rtlCol="0" anchor="ctr">
            <a:noAutofit/>
          </a:bodyPr>
          <a:lstStyle/>
          <a:p>
            <a:r>
              <a:rPr lang="el-GR" altLang="el-GR" sz="2800" dirty="0">
                <a:latin typeface="+mn-lt"/>
              </a:rPr>
              <a:t>Όπου </a:t>
            </a:r>
            <a:r>
              <a:rPr lang="en-US" altLang="el-GR" sz="2800" dirty="0">
                <a:latin typeface="+mn-lt"/>
              </a:rPr>
              <a:t>R</a:t>
            </a:r>
            <a:r>
              <a:rPr lang="en-US" altLang="el-GR" sz="2800" baseline="-25000" dirty="0">
                <a:latin typeface="+mn-lt"/>
              </a:rPr>
              <a:t>S</a:t>
            </a:r>
            <a:r>
              <a:rPr lang="en-US" altLang="el-GR" sz="2800" dirty="0">
                <a:latin typeface="+mn-lt"/>
              </a:rPr>
              <a:t>: </a:t>
            </a:r>
            <a:r>
              <a:rPr lang="el-GR" altLang="el-GR" sz="2800" dirty="0">
                <a:latin typeface="+mn-lt"/>
              </a:rPr>
              <a:t>η αντίσταση φύλλου (</a:t>
            </a:r>
            <a:r>
              <a:rPr lang="en-US" altLang="el-GR" sz="2800" dirty="0">
                <a:latin typeface="+mn-lt"/>
              </a:rPr>
              <a:t>sheet resistance) </a:t>
            </a:r>
            <a:r>
              <a:rPr lang="el-GR" altLang="el-GR" sz="2800" dirty="0">
                <a:latin typeface="+mn-lt"/>
              </a:rPr>
              <a:t>που περιλαμβάνει τους όρους που εξαρτούνται από την τεχνολογία (όχι από τον σχεδιαστή)</a:t>
            </a:r>
          </a:p>
          <a:p>
            <a:endParaRPr lang="el-GR" sz="2800" dirty="0" smtClean="0">
              <a:latin typeface="+mn-lt"/>
            </a:endParaRPr>
          </a:p>
        </p:txBody>
      </p:sp>
    </p:spTree>
    <p:custDataLst>
      <p:tags r:id="rId2"/>
    </p:custDataLst>
    <p:extLst>
      <p:ext uri="{BB962C8B-B14F-4D97-AF65-F5344CB8AC3E}">
        <p14:creationId xmlns:p14="http://schemas.microsoft.com/office/powerpoint/2010/main" val="9585663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r>
              <a:rPr lang="el-GR" altLang="el-GR" dirty="0"/>
              <a:t>Υπολογισμός  Αντίστασης </a:t>
            </a:r>
            <a:r>
              <a:rPr lang="el-GR" altLang="el-GR" dirty="0" smtClean="0"/>
              <a:t>(5 από 5</a:t>
            </a:r>
            <a:r>
              <a:rPr lang="el-GR" altLang="el-GR" dirty="0"/>
              <a:t>)</a:t>
            </a:r>
            <a:endParaRPr lang="el-GR" altLang="el-GR" dirty="0" smtClean="0"/>
          </a:p>
        </p:txBody>
      </p:sp>
      <p:sp>
        <p:nvSpPr>
          <p:cNvPr id="64515" name="Content Placeholder 2"/>
          <p:cNvSpPr>
            <a:spLocks noGrp="1"/>
          </p:cNvSpPr>
          <p:nvPr>
            <p:ph idx="1"/>
          </p:nvPr>
        </p:nvSpPr>
        <p:spPr/>
        <p:txBody>
          <a:bodyPr/>
          <a:lstStyle/>
          <a:p>
            <a:pPr eaLnBrk="1" hangingPunct="1"/>
            <a:r>
              <a:rPr lang="el-GR" altLang="el-GR" sz="2800" dirty="0" smtClean="0"/>
              <a:t>Η </a:t>
            </a:r>
            <a:r>
              <a:rPr lang="en-US" altLang="el-GR" sz="2800" dirty="0" smtClean="0"/>
              <a:t>R</a:t>
            </a:r>
            <a:r>
              <a:rPr lang="en-US" altLang="el-GR" sz="2800" baseline="-25000" dirty="0" smtClean="0"/>
              <a:t>S</a:t>
            </a:r>
            <a:r>
              <a:rPr lang="en-US" altLang="el-GR" sz="2800" dirty="0" smtClean="0"/>
              <a:t> </a:t>
            </a:r>
            <a:r>
              <a:rPr lang="el-GR" altLang="el-GR" sz="2800" dirty="0" smtClean="0"/>
              <a:t>δίνεται σε Ω/τετράγωνο, </a:t>
            </a:r>
            <a:r>
              <a:rPr lang="en-US" altLang="el-GR" sz="2800" dirty="0" smtClean="0"/>
              <a:t>Ohms/</a:t>
            </a:r>
            <a:r>
              <a:rPr lang="en-US" altLang="el-GR" sz="2800" dirty="0" smtClean="0">
                <a:sym typeface="Symbol" panose="05050102010706020507" pitchFamily="18" charset="2"/>
              </a:rPr>
              <a:t>,</a:t>
            </a:r>
          </a:p>
          <a:p>
            <a:pPr lvl="1" eaLnBrk="1" hangingPunct="1"/>
            <a:r>
              <a:rPr lang="el-GR" altLang="el-GR" sz="2400" dirty="0" smtClean="0">
                <a:sym typeface="Symbol" panose="05050102010706020507" pitchFamily="18" charset="2"/>
              </a:rPr>
              <a:t>Για </a:t>
            </a:r>
            <a:r>
              <a:rPr lang="en-US" altLang="el-GR" sz="2400" dirty="0" smtClean="0">
                <a:sym typeface="Symbol" panose="05050102010706020507" pitchFamily="18" charset="2"/>
              </a:rPr>
              <a:t>w=l</a:t>
            </a:r>
            <a:r>
              <a:rPr lang="el-GR" altLang="el-GR" sz="2400" dirty="0" smtClean="0">
                <a:sym typeface="Symbol" panose="05050102010706020507" pitchFamily="18" charset="2"/>
              </a:rPr>
              <a:t> (τετράγωνο) η αντίσταση είναι ίση με την </a:t>
            </a:r>
            <a:r>
              <a:rPr lang="en-US" altLang="el-GR" sz="2400" dirty="0" smtClean="0"/>
              <a:t>R</a:t>
            </a:r>
            <a:r>
              <a:rPr lang="en-US" altLang="el-GR" sz="2400" baseline="-25000" dirty="0" smtClean="0"/>
              <a:t>S</a:t>
            </a:r>
            <a:r>
              <a:rPr lang="en-US" altLang="el-GR" sz="2400" dirty="0" smtClean="0"/>
              <a:t> </a:t>
            </a:r>
            <a:r>
              <a:rPr lang="el-GR" altLang="el-GR" sz="2400" dirty="0" smtClean="0"/>
              <a:t>, και δεν εξαρτάται από το μέγεθος του τετραγώνου</a:t>
            </a:r>
          </a:p>
          <a:p>
            <a:pPr eaLnBrk="1" hangingPunct="1"/>
            <a:r>
              <a:rPr lang="el-GR" altLang="el-GR" sz="2800" dirty="0" smtClean="0"/>
              <a:t>Γενικότερα η αντίσταση δεν εξαρτάται από το απόλυτο μέγεθος αλλά από την μορφή του σχήματος</a:t>
            </a:r>
          </a:p>
          <a:p>
            <a:pPr eaLnBrk="1" hangingPunct="1"/>
            <a:r>
              <a:rPr lang="el-GR" altLang="el-GR" sz="2800" dirty="0" smtClean="0"/>
              <a:t>Παράδειγμα δυο γραμμές (ορθογώνιας κάτοψης) με ίδιο λόγο </a:t>
            </a:r>
            <a:r>
              <a:rPr lang="en-US" altLang="el-GR" sz="2800" dirty="0" smtClean="0"/>
              <a:t>l/w </a:t>
            </a:r>
            <a:r>
              <a:rPr lang="el-GR" altLang="el-GR" sz="2800" dirty="0" smtClean="0"/>
              <a:t>έχουν τον ίδιο αριθμό τετραγώνων που είναι </a:t>
            </a:r>
            <a:r>
              <a:rPr lang="en-US" altLang="el-GR" sz="2800" dirty="0" smtClean="0"/>
              <a:t>l/w.</a:t>
            </a:r>
            <a:endParaRPr lang="el-GR" altLang="el-GR" sz="2800" dirty="0" smtClean="0"/>
          </a:p>
        </p:txBody>
      </p:sp>
    </p:spTree>
    <p:extLst>
      <p:ext uri="{BB962C8B-B14F-4D97-AF65-F5344CB8AC3E}">
        <p14:creationId xmlns:p14="http://schemas.microsoft.com/office/powerpoint/2010/main" val="2152077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Διάχυση – Εμφύτευση Ιόντων</a:t>
            </a:r>
            <a:endParaRPr lang="el-GR" dirty="0"/>
          </a:p>
        </p:txBody>
      </p:sp>
      <p:sp>
        <p:nvSpPr>
          <p:cNvPr id="12290" name="Content Placeholder 2"/>
          <p:cNvSpPr>
            <a:spLocks noGrp="1"/>
          </p:cNvSpPr>
          <p:nvPr>
            <p:ph idx="1"/>
            <p:custDataLst>
              <p:tags r:id="rId1"/>
            </p:custDataLst>
          </p:nvPr>
        </p:nvSpPr>
        <p:spPr/>
        <p:txBody>
          <a:bodyPr/>
          <a:lstStyle/>
          <a:p>
            <a:pPr eaLnBrk="1" hangingPunct="1"/>
            <a:r>
              <a:rPr lang="en-US" altLang="el-GR" dirty="0" smtClean="0"/>
              <a:t>Diffusion </a:t>
            </a:r>
            <a:r>
              <a:rPr lang="el-GR" altLang="el-GR" dirty="0" smtClean="0"/>
              <a:t>(Διάχυση)</a:t>
            </a:r>
          </a:p>
          <a:p>
            <a:pPr lvl="1" eaLnBrk="1" hangingPunct="1"/>
            <a:r>
              <a:rPr lang="el-GR" altLang="el-GR" dirty="0" smtClean="0"/>
              <a:t>Ατμοί προσμίξεων πάνω στην επιφάνεια του κρυστάλλου (θα διεισδύσουν στον κρύσταλλο)</a:t>
            </a:r>
          </a:p>
          <a:p>
            <a:pPr lvl="1" eaLnBrk="1" hangingPunct="1"/>
            <a:endParaRPr lang="el-GR" altLang="el-GR" dirty="0" smtClean="0"/>
          </a:p>
          <a:p>
            <a:pPr eaLnBrk="1" hangingPunct="1"/>
            <a:r>
              <a:rPr lang="en-US" altLang="el-GR" dirty="0" smtClean="0"/>
              <a:t>Ion Implantation </a:t>
            </a:r>
            <a:r>
              <a:rPr lang="el-GR" altLang="el-GR" dirty="0" smtClean="0"/>
              <a:t>(Εμφύτευση Ιόντων) </a:t>
            </a:r>
            <a:endParaRPr lang="en-US" altLang="el-GR" dirty="0" smtClean="0"/>
          </a:p>
          <a:p>
            <a:pPr lvl="1" eaLnBrk="1" hangingPunct="1"/>
            <a:r>
              <a:rPr lang="el-GR" altLang="el-GR" dirty="0" smtClean="0"/>
              <a:t>Προσμίξεις με υψηλή ενέργεια εκτοξεύονται στον κρύσταλλο</a:t>
            </a:r>
          </a:p>
        </p:txBody>
      </p:sp>
    </p:spTree>
    <p:extLst>
      <p:ext uri="{BB962C8B-B14F-4D97-AF65-F5344CB8AC3E}">
        <p14:creationId xmlns:p14="http://schemas.microsoft.com/office/powerpoint/2010/main" val="227087329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Ειδικά σχήματα</a:t>
            </a:r>
          </a:p>
        </p:txBody>
      </p:sp>
      <p:sp>
        <p:nvSpPr>
          <p:cNvPr id="65539" name="Content Placeholder 2"/>
          <p:cNvSpPr>
            <a:spLocks noGrp="1"/>
          </p:cNvSpPr>
          <p:nvPr>
            <p:ph idx="1"/>
          </p:nvPr>
        </p:nvSpPr>
        <p:spPr/>
        <p:txBody>
          <a:bodyPr/>
          <a:lstStyle/>
          <a:p>
            <a:pPr eaLnBrk="1" hangingPunct="1"/>
            <a:r>
              <a:rPr lang="el-GR" altLang="el-GR" smtClean="0"/>
              <a:t>Για μη ορθογώνιες κατόψεις χρησιμοποιούμε πίνακες που μας δίνουν το αριθμό τετραγώνων</a:t>
            </a:r>
          </a:p>
          <a:p>
            <a:pPr eaLnBrk="1" hangingPunct="1"/>
            <a:r>
              <a:rPr lang="el-GR" altLang="el-GR" smtClean="0"/>
              <a:t>Προσοχή για την εύρεση της αντίστασης αφού υπολογίσουμε τον αριθμό τετραγώνων θα πρέπει να πολλαπλασιάσουμε με την αντίσταση φύλλου. </a:t>
            </a:r>
          </a:p>
        </p:txBody>
      </p:sp>
    </p:spTree>
    <p:extLst>
      <p:ext uri="{BB962C8B-B14F-4D97-AF65-F5344CB8AC3E}">
        <p14:creationId xmlns:p14="http://schemas.microsoft.com/office/powerpoint/2010/main" val="35540158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188913"/>
            <a:ext cx="8229600" cy="1143000"/>
          </a:xfrm>
        </p:spPr>
        <p:txBody>
          <a:bodyPr/>
          <a:lstStyle/>
          <a:p>
            <a:pPr eaLnBrk="1" hangingPunct="1"/>
            <a:r>
              <a:rPr lang="el-GR" altLang="el-GR" dirty="0" smtClean="0"/>
              <a:t>Παράδειγμα 2</a:t>
            </a:r>
          </a:p>
        </p:txBody>
      </p:sp>
      <p:sp>
        <p:nvSpPr>
          <p:cNvPr id="66563" name="Content Placeholder 2"/>
          <p:cNvSpPr>
            <a:spLocks noGrp="1"/>
          </p:cNvSpPr>
          <p:nvPr>
            <p:ph idx="1"/>
          </p:nvPr>
        </p:nvSpPr>
        <p:spPr>
          <a:xfrm>
            <a:off x="500063" y="1500188"/>
            <a:ext cx="8229600" cy="4525962"/>
          </a:xfrm>
        </p:spPr>
        <p:txBody>
          <a:bodyPr/>
          <a:lstStyle/>
          <a:p>
            <a:pPr eaLnBrk="1" hangingPunct="1"/>
            <a:r>
              <a:rPr lang="el-GR" altLang="el-GR" smtClean="0"/>
              <a:t>Για το ακόλουθο σχήμα εάν ο λόγος </a:t>
            </a:r>
            <a:r>
              <a:rPr lang="en-US" altLang="el-GR" smtClean="0"/>
              <a:t>w</a:t>
            </a:r>
            <a:r>
              <a:rPr lang="en-US" altLang="el-GR" baseline="-25000" smtClean="0"/>
              <a:t>1</a:t>
            </a:r>
            <a:r>
              <a:rPr lang="en-US" altLang="el-GR" smtClean="0"/>
              <a:t>/w</a:t>
            </a:r>
            <a:r>
              <a:rPr lang="en-US" altLang="el-GR" baseline="-25000" smtClean="0"/>
              <a:t>2</a:t>
            </a:r>
            <a:r>
              <a:rPr lang="en-US" altLang="el-GR" smtClean="0"/>
              <a:t> </a:t>
            </a:r>
            <a:r>
              <a:rPr lang="el-GR" altLang="el-GR" smtClean="0"/>
              <a:t>είναι γνωστός ο αριθμός τετραγώνων δίνεται από το πίνακα</a:t>
            </a:r>
            <a:r>
              <a:rPr lang="en-US" altLang="el-GR" smtClean="0"/>
              <a:t> </a:t>
            </a:r>
          </a:p>
          <a:p>
            <a:pPr eaLnBrk="1" hangingPunct="1"/>
            <a:endParaRPr lang="en-US" altLang="el-GR" smtClean="0"/>
          </a:p>
          <a:p>
            <a:pPr eaLnBrk="1" hangingPunct="1">
              <a:buFont typeface="Arial" panose="020B0604020202020204" pitchFamily="34" charset="0"/>
              <a:buNone/>
            </a:pPr>
            <a:r>
              <a:rPr lang="el-GR" altLang="el-GR" smtClean="0"/>
              <a:t> </a:t>
            </a:r>
          </a:p>
        </p:txBody>
      </p:sp>
      <p:grpSp>
        <p:nvGrpSpPr>
          <p:cNvPr id="66564" name="Group 44" descr="Σχήμα W1 W2"/>
          <p:cNvGrpSpPr>
            <a:grpSpLocks/>
          </p:cNvGrpSpPr>
          <p:nvPr/>
        </p:nvGrpSpPr>
        <p:grpSpPr bwMode="auto">
          <a:xfrm>
            <a:off x="928688" y="3286125"/>
            <a:ext cx="4071937" cy="2155825"/>
            <a:chOff x="3500430" y="2000240"/>
            <a:chExt cx="4071966" cy="2155282"/>
          </a:xfrm>
        </p:grpSpPr>
        <p:cxnSp>
          <p:nvCxnSpPr>
            <p:cNvPr id="5" name="Straight Connector 4" descr="Σχήμα W1 W2"/>
            <p:cNvCxnSpPr/>
            <p:nvPr/>
          </p:nvCxnSpPr>
          <p:spPr>
            <a:xfrm rot="5400000">
              <a:off x="3857806" y="2714435"/>
              <a:ext cx="142839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descr="[DECORATIVE]"/>
            <p:cNvCxnSpPr/>
            <p:nvPr/>
          </p:nvCxnSpPr>
          <p:spPr>
            <a:xfrm>
              <a:off x="4572000" y="2000240"/>
              <a:ext cx="214314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descr="[DECORATIVE]"/>
            <p:cNvCxnSpPr/>
            <p:nvPr/>
          </p:nvCxnSpPr>
          <p:spPr>
            <a:xfrm rot="5400000">
              <a:off x="6358043" y="2357338"/>
              <a:ext cx="71419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descr="[DECORATIVE]"/>
            <p:cNvCxnSpPr/>
            <p:nvPr/>
          </p:nvCxnSpPr>
          <p:spPr>
            <a:xfrm rot="10800000">
              <a:off x="6000760" y="2714435"/>
              <a:ext cx="71438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descr="[DECORATIVE]"/>
            <p:cNvCxnSpPr/>
            <p:nvPr/>
          </p:nvCxnSpPr>
          <p:spPr>
            <a:xfrm rot="5400000">
              <a:off x="5643663" y="3071533"/>
              <a:ext cx="714195"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descr="[DECORATIVE]"/>
            <p:cNvCxnSpPr/>
            <p:nvPr/>
          </p:nvCxnSpPr>
          <p:spPr>
            <a:xfrm rot="10800000">
              <a:off x="4572000" y="3428630"/>
              <a:ext cx="142876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descr="[DECORATIVE]"/>
            <p:cNvCxnSpPr/>
            <p:nvPr/>
          </p:nvCxnSpPr>
          <p:spPr>
            <a:xfrm rot="5400000" flipH="1" flipV="1">
              <a:off x="3572054" y="2714435"/>
              <a:ext cx="1428390" cy="3175"/>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descr="[DECORATIVE]"/>
            <p:cNvCxnSpPr/>
            <p:nvPr/>
          </p:nvCxnSpPr>
          <p:spPr>
            <a:xfrm>
              <a:off x="6000760" y="3714308"/>
              <a:ext cx="714380"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descr="[DECORATIVE]"/>
            <p:cNvCxnSpPr/>
            <p:nvPr/>
          </p:nvCxnSpPr>
          <p:spPr>
            <a:xfrm>
              <a:off x="4572000" y="3714308"/>
              <a:ext cx="1428760"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descr="[DECORATIVE]"/>
            <p:cNvCxnSpPr/>
            <p:nvPr/>
          </p:nvCxnSpPr>
          <p:spPr>
            <a:xfrm rot="5400000" flipH="1" flipV="1">
              <a:off x="6573150" y="2356544"/>
              <a:ext cx="714195" cy="1587"/>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8" name="Straight Connector 27" descr="[DECORATIVE]"/>
            <p:cNvCxnSpPr/>
            <p:nvPr/>
          </p:nvCxnSpPr>
          <p:spPr>
            <a:xfrm>
              <a:off x="6715140" y="2000240"/>
              <a:ext cx="357191"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descr="[DECORATIVE]"/>
            <p:cNvCxnSpPr/>
            <p:nvPr/>
          </p:nvCxnSpPr>
          <p:spPr>
            <a:xfrm>
              <a:off x="6715140" y="2714435"/>
              <a:ext cx="357191"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1" name="Straight Connector 30" descr="[DECORATIVE]"/>
            <p:cNvCxnSpPr/>
            <p:nvPr/>
          </p:nvCxnSpPr>
          <p:spPr>
            <a:xfrm>
              <a:off x="4071934" y="3428630"/>
              <a:ext cx="500066"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descr="[DECORATIVE]"/>
            <p:cNvCxnSpPr/>
            <p:nvPr/>
          </p:nvCxnSpPr>
          <p:spPr>
            <a:xfrm rot="5400000" flipH="1" flipV="1">
              <a:off x="4429162" y="3571469"/>
              <a:ext cx="285678" cy="317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3" name="Straight Connector 32" descr="[DECORATIVE]"/>
            <p:cNvCxnSpPr/>
            <p:nvPr/>
          </p:nvCxnSpPr>
          <p:spPr>
            <a:xfrm>
              <a:off x="4143372" y="2000240"/>
              <a:ext cx="428628"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descr="[DECORATIVE]"/>
            <p:cNvCxnSpPr/>
            <p:nvPr/>
          </p:nvCxnSpPr>
          <p:spPr>
            <a:xfrm rot="5400000" flipH="1" flipV="1">
              <a:off x="5858715" y="3570675"/>
              <a:ext cx="285678"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descr="[DECORATIVE]"/>
            <p:cNvCxnSpPr/>
            <p:nvPr/>
          </p:nvCxnSpPr>
          <p:spPr>
            <a:xfrm rot="5400000" flipH="1" flipV="1">
              <a:off x="6215997" y="3213578"/>
              <a:ext cx="999873"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6602" name="TextBox 40" descr="[DECORATIVE]"/>
            <p:cNvSpPr txBox="1">
              <a:spLocks noChangeArrowheads="1"/>
            </p:cNvSpPr>
            <p:nvPr>
              <p:custDataLst>
                <p:tags r:id="rId3"/>
              </p:custDataLst>
            </p:nvPr>
          </p:nvSpPr>
          <p:spPr bwMode="auto">
            <a:xfrm>
              <a:off x="3500430" y="2357430"/>
              <a:ext cx="57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w</a:t>
              </a:r>
              <a:r>
                <a:rPr lang="en-US" altLang="el-GR" baseline="-25000" dirty="0"/>
                <a:t>1</a:t>
              </a:r>
              <a:endParaRPr lang="el-GR" altLang="el-GR" dirty="0"/>
            </a:p>
          </p:txBody>
        </p:sp>
        <p:sp>
          <p:nvSpPr>
            <p:cNvPr id="66603" name="TextBox 41" descr="[DECORATIVE]"/>
            <p:cNvSpPr txBox="1">
              <a:spLocks noChangeArrowheads="1"/>
            </p:cNvSpPr>
            <p:nvPr>
              <p:custDataLst>
                <p:tags r:id="rId4"/>
              </p:custDataLst>
            </p:nvPr>
          </p:nvSpPr>
          <p:spPr bwMode="auto">
            <a:xfrm>
              <a:off x="5000628" y="3786190"/>
              <a:ext cx="57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w</a:t>
              </a:r>
              <a:r>
                <a:rPr lang="en-US" altLang="el-GR" baseline="-25000" dirty="0"/>
                <a:t>1</a:t>
              </a:r>
              <a:endParaRPr lang="el-GR" altLang="el-GR" dirty="0"/>
            </a:p>
          </p:txBody>
        </p:sp>
        <p:sp>
          <p:nvSpPr>
            <p:cNvPr id="66604" name="TextBox 42" descr="[DECORATIVE]"/>
            <p:cNvSpPr txBox="1">
              <a:spLocks noChangeArrowheads="1"/>
            </p:cNvSpPr>
            <p:nvPr>
              <p:custDataLst>
                <p:tags r:id="rId5"/>
              </p:custDataLst>
            </p:nvPr>
          </p:nvSpPr>
          <p:spPr bwMode="auto">
            <a:xfrm>
              <a:off x="6143636" y="3786190"/>
              <a:ext cx="57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w</a:t>
              </a:r>
              <a:r>
                <a:rPr lang="en-US" altLang="el-GR" baseline="-25000" dirty="0"/>
                <a:t>2</a:t>
              </a:r>
              <a:endParaRPr lang="el-GR" altLang="el-GR" dirty="0"/>
            </a:p>
          </p:txBody>
        </p:sp>
        <p:sp>
          <p:nvSpPr>
            <p:cNvPr id="66605" name="TextBox 43" descr="[DECORATIVE]"/>
            <p:cNvSpPr txBox="1">
              <a:spLocks noChangeArrowheads="1"/>
            </p:cNvSpPr>
            <p:nvPr>
              <p:custDataLst>
                <p:tags r:id="rId6"/>
              </p:custDataLst>
            </p:nvPr>
          </p:nvSpPr>
          <p:spPr bwMode="auto">
            <a:xfrm>
              <a:off x="7000892" y="2143116"/>
              <a:ext cx="5715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w</a:t>
              </a:r>
              <a:r>
                <a:rPr lang="en-US" altLang="el-GR" baseline="-25000" dirty="0"/>
                <a:t>2</a:t>
              </a:r>
              <a:endParaRPr lang="el-GR" altLang="el-GR" dirty="0"/>
            </a:p>
          </p:txBody>
        </p:sp>
      </p:grpSp>
      <p:graphicFrame>
        <p:nvGraphicFramePr>
          <p:cNvPr id="46" name="Table 45"/>
          <p:cNvGraphicFramePr>
            <a:graphicFrameLocks noGrp="1"/>
          </p:cNvGraphicFramePr>
          <p:nvPr>
            <p:custDataLst>
              <p:tags r:id="rId2"/>
            </p:custDataLst>
          </p:nvPr>
        </p:nvGraphicFramePr>
        <p:xfrm>
          <a:off x="5095875" y="3143250"/>
          <a:ext cx="3762376" cy="2493963"/>
        </p:xfrm>
        <a:graphic>
          <a:graphicData uri="http://schemas.openxmlformats.org/drawingml/2006/table">
            <a:tbl>
              <a:tblPr firstRow="1" bandRow="1">
                <a:tableStyleId>{5C22544A-7EE6-4342-B048-85BDC9FD1C3A}</a:tableStyleId>
              </a:tblPr>
              <a:tblGrid>
                <a:gridCol w="1881188"/>
                <a:gridCol w="1881188"/>
              </a:tblGrid>
              <a:tr h="639999">
                <a:tc>
                  <a:txBody>
                    <a:bodyPr/>
                    <a:lstStyle/>
                    <a:p>
                      <a:pPr algn="ctr"/>
                      <a:r>
                        <a:rPr lang="en-US" sz="1800" dirty="0" smtClean="0"/>
                        <a:t>w</a:t>
                      </a:r>
                      <a:r>
                        <a:rPr lang="en-US" sz="1800" baseline="-25000" dirty="0" smtClean="0"/>
                        <a:t>1</a:t>
                      </a:r>
                      <a:r>
                        <a:rPr lang="en-US" sz="1800" baseline="0" dirty="0" smtClean="0"/>
                        <a:t>/w</a:t>
                      </a:r>
                      <a:r>
                        <a:rPr lang="en-US" sz="1800" baseline="-25000" dirty="0" smtClean="0"/>
                        <a:t>2</a:t>
                      </a:r>
                      <a:endParaRPr lang="el-GR" sz="1800" baseline="0" dirty="0"/>
                    </a:p>
                  </a:txBody>
                  <a:tcPr marL="91439" marR="91439" marT="45714" marB="45714"/>
                </a:tc>
                <a:tc>
                  <a:txBody>
                    <a:bodyPr/>
                    <a:lstStyle/>
                    <a:p>
                      <a:pPr algn="ctr"/>
                      <a:r>
                        <a:rPr lang="el-GR" sz="1800" dirty="0" smtClean="0"/>
                        <a:t>Αντίσταση</a:t>
                      </a:r>
                      <a:r>
                        <a:rPr lang="el-GR" sz="1800" baseline="0" dirty="0" smtClean="0"/>
                        <a:t> (σε </a:t>
                      </a:r>
                      <a:r>
                        <a:rPr lang="el-GR" sz="1800" baseline="0" dirty="0" smtClean="0">
                          <a:sym typeface="Symbol"/>
                        </a:rPr>
                        <a:t>)</a:t>
                      </a:r>
                      <a:endParaRPr lang="el-GR" sz="1800" dirty="0"/>
                    </a:p>
                  </a:txBody>
                  <a:tcPr marL="91439" marR="91439" marT="45714" marB="45714"/>
                </a:tc>
              </a:tr>
              <a:tr h="463491">
                <a:tc>
                  <a:txBody>
                    <a:bodyPr/>
                    <a:lstStyle/>
                    <a:p>
                      <a:pPr algn="ctr"/>
                      <a:r>
                        <a:rPr lang="el-GR" sz="1800" dirty="0" smtClean="0"/>
                        <a:t>1.5</a:t>
                      </a:r>
                      <a:endParaRPr lang="el-GR" sz="1800" dirty="0"/>
                    </a:p>
                  </a:txBody>
                  <a:tcPr marL="91439" marR="91439" marT="45714" marB="45714"/>
                </a:tc>
                <a:tc>
                  <a:txBody>
                    <a:bodyPr/>
                    <a:lstStyle/>
                    <a:p>
                      <a:pPr algn="ctr"/>
                      <a:r>
                        <a:rPr lang="el-GR" sz="1800" dirty="0" smtClean="0"/>
                        <a:t>2.1</a:t>
                      </a:r>
                      <a:endParaRPr lang="el-GR" sz="1800" dirty="0"/>
                    </a:p>
                  </a:txBody>
                  <a:tcPr marL="91439" marR="91439" marT="45714" marB="45714"/>
                </a:tc>
              </a:tr>
              <a:tr h="463491">
                <a:tc>
                  <a:txBody>
                    <a:bodyPr/>
                    <a:lstStyle/>
                    <a:p>
                      <a:pPr algn="ctr"/>
                      <a:r>
                        <a:rPr lang="el-GR" sz="1800" dirty="0" smtClean="0"/>
                        <a:t>2</a:t>
                      </a:r>
                      <a:endParaRPr lang="el-GR" sz="1800" dirty="0"/>
                    </a:p>
                  </a:txBody>
                  <a:tcPr marL="91439" marR="91439" marT="45714" marB="45714"/>
                </a:tc>
                <a:tc>
                  <a:txBody>
                    <a:bodyPr/>
                    <a:lstStyle/>
                    <a:p>
                      <a:pPr algn="ctr"/>
                      <a:r>
                        <a:rPr lang="el-GR" sz="1800" dirty="0" smtClean="0"/>
                        <a:t>2.25</a:t>
                      </a:r>
                      <a:endParaRPr lang="el-GR" sz="1800" dirty="0"/>
                    </a:p>
                  </a:txBody>
                  <a:tcPr marL="91439" marR="91439" marT="45714" marB="45714"/>
                </a:tc>
              </a:tr>
              <a:tr h="463491">
                <a:tc>
                  <a:txBody>
                    <a:bodyPr/>
                    <a:lstStyle/>
                    <a:p>
                      <a:pPr algn="ctr"/>
                      <a:r>
                        <a:rPr lang="el-GR" sz="1800" dirty="0" smtClean="0"/>
                        <a:t>3</a:t>
                      </a:r>
                      <a:endParaRPr lang="el-GR" sz="1800" dirty="0"/>
                    </a:p>
                  </a:txBody>
                  <a:tcPr marL="91439" marR="91439" marT="45714" marB="45714"/>
                </a:tc>
                <a:tc>
                  <a:txBody>
                    <a:bodyPr/>
                    <a:lstStyle/>
                    <a:p>
                      <a:pPr algn="ctr"/>
                      <a:r>
                        <a:rPr lang="el-GR" sz="1800" dirty="0" smtClean="0"/>
                        <a:t>2.5</a:t>
                      </a:r>
                      <a:endParaRPr lang="el-GR" sz="1800" dirty="0"/>
                    </a:p>
                  </a:txBody>
                  <a:tcPr marL="91439" marR="91439" marT="45714" marB="45714"/>
                </a:tc>
              </a:tr>
              <a:tr h="463491">
                <a:tc>
                  <a:txBody>
                    <a:bodyPr/>
                    <a:lstStyle/>
                    <a:p>
                      <a:pPr algn="ctr"/>
                      <a:r>
                        <a:rPr lang="el-GR" sz="1800" dirty="0" smtClean="0"/>
                        <a:t>4</a:t>
                      </a:r>
                      <a:endParaRPr lang="el-GR" sz="1800" dirty="0"/>
                    </a:p>
                  </a:txBody>
                  <a:tcPr marL="91439" marR="91439" marT="45714" marB="45714"/>
                </a:tc>
                <a:tc>
                  <a:txBody>
                    <a:bodyPr/>
                    <a:lstStyle/>
                    <a:p>
                      <a:pPr algn="ctr"/>
                      <a:r>
                        <a:rPr lang="el-GR" sz="1800" dirty="0" smtClean="0"/>
                        <a:t>2.65</a:t>
                      </a:r>
                      <a:endParaRPr lang="el-GR" sz="1800" dirty="0"/>
                    </a:p>
                  </a:txBody>
                  <a:tcPr marL="91439" marR="91439" marT="45714" marB="45714"/>
                </a:tc>
              </a:tr>
            </a:tbl>
          </a:graphicData>
        </a:graphic>
      </p:graphicFrame>
    </p:spTree>
    <p:custDataLst>
      <p:tags r:id="rId1"/>
    </p:custDataLst>
    <p:extLst>
      <p:ext uri="{BB962C8B-B14F-4D97-AF65-F5344CB8AC3E}">
        <p14:creationId xmlns:p14="http://schemas.microsoft.com/office/powerpoint/2010/main" val="207533998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l-GR" altLang="el-GR" smtClean="0"/>
              <a:t>Προσοχή</a:t>
            </a:r>
          </a:p>
        </p:txBody>
      </p:sp>
      <p:sp>
        <p:nvSpPr>
          <p:cNvPr id="67587" name="Content Placeholder 2"/>
          <p:cNvSpPr>
            <a:spLocks noGrp="1"/>
          </p:cNvSpPr>
          <p:nvPr>
            <p:ph idx="1"/>
          </p:nvPr>
        </p:nvSpPr>
        <p:spPr/>
        <p:txBody>
          <a:bodyPr/>
          <a:lstStyle/>
          <a:p>
            <a:pPr lvl="1" eaLnBrk="1" hangingPunct="1"/>
            <a:r>
              <a:rPr lang="el-GR" altLang="el-GR" smtClean="0"/>
              <a:t>Ο πίνακας ισχύει για δεδομένη κατεύθυνση του ρεύματος (στη προηγούμενη περίπτωση) για ρεύμα ανάμεσα στην δεξιά και την αριστερή πλευρά του σχήματος.</a:t>
            </a:r>
          </a:p>
          <a:p>
            <a:pPr lvl="1" eaLnBrk="1" hangingPunct="1"/>
            <a:r>
              <a:rPr lang="el-GR" altLang="el-GR" smtClean="0"/>
              <a:t>Εάν το ρεύμα ήταν π.χ. μεταξύ της κάτω πλευράς και της αριστερής θα ίσχυε άλλος πίνακας</a:t>
            </a:r>
          </a:p>
          <a:p>
            <a:pPr lvl="1" eaLnBrk="1" hangingPunct="1"/>
            <a:r>
              <a:rPr lang="el-GR" altLang="el-GR" smtClean="0"/>
              <a:t>Η φορά του ρεύματος δεν έχει σημασία (π.χ. για την αρχική περίπτωση, είτε από δεξιά προς αριστερά είτε από αριστερά προς δεξιά έχουμε την ίδια αντίσταση</a:t>
            </a:r>
          </a:p>
        </p:txBody>
      </p:sp>
    </p:spTree>
    <p:extLst>
      <p:ext uri="{BB962C8B-B14F-4D97-AF65-F5344CB8AC3E}">
        <p14:creationId xmlns:p14="http://schemas.microsoft.com/office/powerpoint/2010/main" val="236986429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260350"/>
            <a:ext cx="8229600" cy="1143000"/>
          </a:xfrm>
        </p:spPr>
        <p:txBody>
          <a:bodyPr/>
          <a:lstStyle/>
          <a:p>
            <a:pPr eaLnBrk="1" hangingPunct="1"/>
            <a:r>
              <a:rPr lang="el-GR" altLang="el-GR" dirty="0" smtClean="0"/>
              <a:t>Υπολογισμός Τετραγώνων (1από3)</a:t>
            </a:r>
          </a:p>
        </p:txBody>
      </p:sp>
      <p:sp>
        <p:nvSpPr>
          <p:cNvPr id="68611" name="Content Placeholder 2"/>
          <p:cNvSpPr>
            <a:spLocks noGrp="1"/>
          </p:cNvSpPr>
          <p:nvPr>
            <p:ph idx="1"/>
          </p:nvPr>
        </p:nvSpPr>
        <p:spPr>
          <a:xfrm>
            <a:off x="428625" y="1500188"/>
            <a:ext cx="8229600" cy="1500187"/>
          </a:xfrm>
        </p:spPr>
        <p:txBody>
          <a:bodyPr/>
          <a:lstStyle/>
          <a:p>
            <a:pPr eaLnBrk="1" hangingPunct="1"/>
            <a:r>
              <a:rPr lang="el-GR" altLang="el-GR" smtClean="0"/>
              <a:t>Έστω το ακόλουθο σχήμα με ρεύμα που συνδέει την αριστερή με την δεξιά πλευρά</a:t>
            </a:r>
          </a:p>
        </p:txBody>
      </p:sp>
      <p:grpSp>
        <p:nvGrpSpPr>
          <p:cNvPr id="68612" name="Group 58" descr="[DECORATIVE]"/>
          <p:cNvGrpSpPr>
            <a:grpSpLocks/>
          </p:cNvGrpSpPr>
          <p:nvPr/>
        </p:nvGrpSpPr>
        <p:grpSpPr bwMode="auto">
          <a:xfrm>
            <a:off x="642938" y="3429000"/>
            <a:ext cx="6638925" cy="2227263"/>
            <a:chOff x="571472" y="4143380"/>
            <a:chExt cx="6639108" cy="2226720"/>
          </a:xfrm>
        </p:grpSpPr>
        <p:sp>
          <p:nvSpPr>
            <p:cNvPr id="28" name="Rectangle 27" descr="[DECORATIVE]"/>
            <p:cNvSpPr/>
            <p:nvPr/>
          </p:nvSpPr>
          <p:spPr>
            <a:xfrm>
              <a:off x="1643064" y="4143380"/>
              <a:ext cx="3643413" cy="1428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29" name="Rectangle 28" descr="[DECORATIVE]"/>
            <p:cNvSpPr/>
            <p:nvPr/>
          </p:nvSpPr>
          <p:spPr>
            <a:xfrm>
              <a:off x="5286477" y="4143380"/>
              <a:ext cx="714395" cy="714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31" name="Straight Arrow Connector 30" descr="[DECORATIVE]"/>
            <p:cNvCxnSpPr/>
            <p:nvPr/>
          </p:nvCxnSpPr>
          <p:spPr>
            <a:xfrm rot="5400000" flipH="1" flipV="1">
              <a:off x="572460" y="4856787"/>
              <a:ext cx="1428402" cy="1587"/>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descr="[DECORATIVE]"/>
            <p:cNvCxnSpPr/>
            <p:nvPr/>
          </p:nvCxnSpPr>
          <p:spPr>
            <a:xfrm>
              <a:off x="1714504" y="5857462"/>
              <a:ext cx="3571973"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descr="[DECORATIVE]"/>
            <p:cNvCxnSpPr/>
            <p:nvPr/>
          </p:nvCxnSpPr>
          <p:spPr>
            <a:xfrm rot="5400000" flipH="1" flipV="1">
              <a:off x="6073202" y="4499687"/>
              <a:ext cx="714201" cy="1587"/>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4" name="Straight Connector 33" descr="[DECORATIVE]"/>
            <p:cNvCxnSpPr/>
            <p:nvPr/>
          </p:nvCxnSpPr>
          <p:spPr>
            <a:xfrm>
              <a:off x="6072311" y="4143380"/>
              <a:ext cx="714395"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descr="[DECORATIVE]"/>
            <p:cNvCxnSpPr/>
            <p:nvPr/>
          </p:nvCxnSpPr>
          <p:spPr>
            <a:xfrm>
              <a:off x="6000872" y="4857581"/>
              <a:ext cx="1000153"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descr="[DECORATIVE]"/>
            <p:cNvCxnSpPr/>
            <p:nvPr/>
          </p:nvCxnSpPr>
          <p:spPr>
            <a:xfrm>
              <a:off x="1142988" y="5571782"/>
              <a:ext cx="500076"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descr="[DECORATIVE]"/>
            <p:cNvCxnSpPr/>
            <p:nvPr/>
          </p:nvCxnSpPr>
          <p:spPr>
            <a:xfrm rot="5400000" flipH="1" flipV="1">
              <a:off x="1285170" y="5929676"/>
              <a:ext cx="714201"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8" name="Straight Connector 37" descr="[DECORATIVE]"/>
            <p:cNvCxnSpPr/>
            <p:nvPr/>
          </p:nvCxnSpPr>
          <p:spPr>
            <a:xfrm>
              <a:off x="1071548" y="4143380"/>
              <a:ext cx="642956"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descr="[DECORATIVE]"/>
            <p:cNvCxnSpPr/>
            <p:nvPr/>
          </p:nvCxnSpPr>
          <p:spPr>
            <a:xfrm rot="5400000" flipH="1" flipV="1">
              <a:off x="4894460" y="5963799"/>
              <a:ext cx="785621"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descr="[DECORATIVE]"/>
            <p:cNvCxnSpPr/>
            <p:nvPr/>
          </p:nvCxnSpPr>
          <p:spPr>
            <a:xfrm rot="5400000" flipH="1" flipV="1">
              <a:off x="5321586" y="5608286"/>
              <a:ext cx="1356982"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8625" name="TextBox 40" descr="[DECORATIVE]"/>
            <p:cNvSpPr txBox="1">
              <a:spLocks noChangeArrowheads="1"/>
            </p:cNvSpPr>
            <p:nvPr/>
          </p:nvSpPr>
          <p:spPr bwMode="auto">
            <a:xfrm>
              <a:off x="571472" y="4714884"/>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2μ</a:t>
              </a:r>
              <a:r>
                <a:rPr lang="en-US" altLang="el-GR"/>
                <a:t>m</a:t>
              </a:r>
              <a:endParaRPr lang="el-GR" altLang="el-GR"/>
            </a:p>
          </p:txBody>
        </p:sp>
        <p:cxnSp>
          <p:nvCxnSpPr>
            <p:cNvPr id="52" name="Straight Arrow Connector 51" descr="[DECORATIVE]"/>
            <p:cNvCxnSpPr/>
            <p:nvPr/>
          </p:nvCxnSpPr>
          <p:spPr>
            <a:xfrm>
              <a:off x="5286477" y="5857462"/>
              <a:ext cx="714395"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68627" name="Rectangle 55" descr="[DECORATIVE]"/>
            <p:cNvSpPr>
              <a:spLocks noChangeArrowheads="1"/>
            </p:cNvSpPr>
            <p:nvPr/>
          </p:nvSpPr>
          <p:spPr bwMode="auto">
            <a:xfrm>
              <a:off x="3286116" y="6000768"/>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5μ</a:t>
              </a:r>
              <a:r>
                <a:rPr lang="en-US" altLang="el-GR"/>
                <a:t>m</a:t>
              </a:r>
              <a:endParaRPr lang="el-GR" altLang="el-GR"/>
            </a:p>
          </p:txBody>
        </p:sp>
        <p:sp>
          <p:nvSpPr>
            <p:cNvPr id="68628" name="Rectangle 56" descr="[DECORATIVE]"/>
            <p:cNvSpPr>
              <a:spLocks noChangeArrowheads="1"/>
            </p:cNvSpPr>
            <p:nvPr/>
          </p:nvSpPr>
          <p:spPr bwMode="auto">
            <a:xfrm>
              <a:off x="5357818" y="6000768"/>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1μ</a:t>
              </a:r>
              <a:r>
                <a:rPr lang="en-US" altLang="el-GR"/>
                <a:t>m</a:t>
              </a:r>
              <a:endParaRPr lang="el-GR" altLang="el-GR"/>
            </a:p>
          </p:txBody>
        </p:sp>
        <p:sp>
          <p:nvSpPr>
            <p:cNvPr id="68629" name="Rectangle 57" descr="[DECORATIVE]"/>
            <p:cNvSpPr>
              <a:spLocks noChangeArrowheads="1"/>
            </p:cNvSpPr>
            <p:nvPr/>
          </p:nvSpPr>
          <p:spPr bwMode="auto">
            <a:xfrm>
              <a:off x="6572264" y="4286256"/>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1μ</a:t>
              </a:r>
              <a:r>
                <a:rPr lang="en-US" altLang="el-GR"/>
                <a:t>m</a:t>
              </a:r>
              <a:endParaRPr lang="el-GR" altLang="el-GR"/>
            </a:p>
          </p:txBody>
        </p:sp>
      </p:grpSp>
    </p:spTree>
    <p:custDataLst>
      <p:tags r:id="rId1"/>
    </p:custDataLst>
    <p:extLst>
      <p:ext uri="{BB962C8B-B14F-4D97-AF65-F5344CB8AC3E}">
        <p14:creationId xmlns:p14="http://schemas.microsoft.com/office/powerpoint/2010/main" val="340017998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Υπολογισμός Τετραγώνων </a:t>
            </a:r>
            <a:r>
              <a:rPr lang="el-GR" altLang="el-GR" dirty="0" smtClean="0"/>
              <a:t>(2από3</a:t>
            </a:r>
            <a:r>
              <a:rPr lang="el-GR" altLang="el-GR" dirty="0"/>
              <a:t>)</a:t>
            </a:r>
            <a:endParaRPr lang="el-GR" dirty="0"/>
          </a:p>
        </p:txBody>
      </p:sp>
      <p:sp>
        <p:nvSpPr>
          <p:cNvPr id="69634" name="Content Placeholder 2"/>
          <p:cNvSpPr>
            <a:spLocks noGrp="1"/>
          </p:cNvSpPr>
          <p:nvPr>
            <p:ph idx="1"/>
          </p:nvPr>
        </p:nvSpPr>
        <p:spPr/>
        <p:txBody>
          <a:bodyPr/>
          <a:lstStyle/>
          <a:p>
            <a:pPr eaLnBrk="1" hangingPunct="1"/>
            <a:r>
              <a:rPr lang="el-GR" altLang="el-GR" dirty="0" smtClean="0"/>
              <a:t>Χωρίζω το σχήμα σε δύο επιμέρους</a:t>
            </a:r>
          </a:p>
          <a:p>
            <a:pPr lvl="1" eaLnBrk="1" hangingPunct="1"/>
            <a:r>
              <a:rPr lang="el-GR" altLang="el-GR" dirty="0" smtClean="0">
                <a:solidFill>
                  <a:schemeClr val="accent3">
                    <a:lumMod val="75000"/>
                  </a:schemeClr>
                </a:solidFill>
              </a:rPr>
              <a:t>Τμήμα Α (ορθογώνιο)</a:t>
            </a:r>
          </a:p>
          <a:p>
            <a:pPr lvl="1" eaLnBrk="1" hangingPunct="1"/>
            <a:r>
              <a:rPr lang="el-GR" altLang="el-GR" dirty="0" smtClean="0">
                <a:solidFill>
                  <a:schemeClr val="accent1"/>
                </a:solidFill>
              </a:rPr>
              <a:t>Τμήμα Β (Υπολογίζεται από τον πίνακα που έχει δοθεί)</a:t>
            </a:r>
          </a:p>
        </p:txBody>
      </p:sp>
      <p:grpSp>
        <p:nvGrpSpPr>
          <p:cNvPr id="69635" name="Group 31" descr="[DECORATIVE]"/>
          <p:cNvGrpSpPr>
            <a:grpSpLocks/>
          </p:cNvGrpSpPr>
          <p:nvPr/>
        </p:nvGrpSpPr>
        <p:grpSpPr bwMode="auto">
          <a:xfrm>
            <a:off x="1079612" y="3819773"/>
            <a:ext cx="6638925" cy="2227263"/>
            <a:chOff x="642910" y="3429000"/>
            <a:chExt cx="6639108" cy="2226720"/>
          </a:xfrm>
        </p:grpSpPr>
        <p:sp>
          <p:nvSpPr>
            <p:cNvPr id="5" name="Rectangle 4" descr="[DECORATIVE]"/>
            <p:cNvSpPr/>
            <p:nvPr/>
          </p:nvSpPr>
          <p:spPr>
            <a:xfrm>
              <a:off x="1714502" y="3429000"/>
              <a:ext cx="2143184" cy="142840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Rectangle 5" descr="[DECORATIVE]"/>
            <p:cNvSpPr/>
            <p:nvPr/>
          </p:nvSpPr>
          <p:spPr>
            <a:xfrm>
              <a:off x="5286475" y="3429000"/>
              <a:ext cx="785835" cy="714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7" name="Straight Arrow Connector 6" descr="[DECORATIVE]"/>
            <p:cNvCxnSpPr/>
            <p:nvPr/>
          </p:nvCxnSpPr>
          <p:spPr>
            <a:xfrm rot="5400000" flipH="1" flipV="1">
              <a:off x="643898" y="4142407"/>
              <a:ext cx="1428402" cy="1587"/>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8" name="Straight Arrow Connector 7" descr="[DECORATIVE]"/>
            <p:cNvCxnSpPr/>
            <p:nvPr/>
          </p:nvCxnSpPr>
          <p:spPr>
            <a:xfrm>
              <a:off x="1714502" y="5143082"/>
              <a:ext cx="2143184"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descr="[DECORATIVE]"/>
            <p:cNvCxnSpPr/>
            <p:nvPr/>
          </p:nvCxnSpPr>
          <p:spPr>
            <a:xfrm rot="5400000" flipH="1" flipV="1">
              <a:off x="6144640" y="3785307"/>
              <a:ext cx="714201" cy="1587"/>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0" name="Straight Connector 9" descr="[DECORATIVE]"/>
            <p:cNvCxnSpPr/>
            <p:nvPr/>
          </p:nvCxnSpPr>
          <p:spPr>
            <a:xfrm>
              <a:off x="6143749" y="3429000"/>
              <a:ext cx="714395"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descr="[DECORATIVE]"/>
            <p:cNvCxnSpPr/>
            <p:nvPr/>
          </p:nvCxnSpPr>
          <p:spPr>
            <a:xfrm>
              <a:off x="6072310" y="4143201"/>
              <a:ext cx="1000153"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descr="[DECORATIVE]"/>
            <p:cNvCxnSpPr/>
            <p:nvPr/>
          </p:nvCxnSpPr>
          <p:spPr>
            <a:xfrm>
              <a:off x="1214426" y="4857402"/>
              <a:ext cx="500076"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descr="[DECORATIVE]"/>
            <p:cNvCxnSpPr/>
            <p:nvPr/>
          </p:nvCxnSpPr>
          <p:spPr>
            <a:xfrm rot="5400000" flipH="1" flipV="1">
              <a:off x="1356608" y="5215296"/>
              <a:ext cx="714201" cy="15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descr="[DECORATIVE]"/>
            <p:cNvCxnSpPr/>
            <p:nvPr/>
          </p:nvCxnSpPr>
          <p:spPr>
            <a:xfrm>
              <a:off x="1142986" y="3429000"/>
              <a:ext cx="642956"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descr="[DECORATIVE]"/>
            <p:cNvCxnSpPr/>
            <p:nvPr/>
          </p:nvCxnSpPr>
          <p:spPr>
            <a:xfrm rot="5400000" flipH="1" flipV="1">
              <a:off x="4894458" y="5249419"/>
              <a:ext cx="785621"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descr="[DECORATIVE]"/>
            <p:cNvCxnSpPr/>
            <p:nvPr/>
          </p:nvCxnSpPr>
          <p:spPr>
            <a:xfrm rot="5400000" flipH="1" flipV="1">
              <a:off x="5393024" y="4893906"/>
              <a:ext cx="1356982"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9648" name="TextBox 16" descr="[DECORATIVE]"/>
            <p:cNvSpPr txBox="1">
              <a:spLocks noChangeArrowheads="1"/>
            </p:cNvSpPr>
            <p:nvPr/>
          </p:nvSpPr>
          <p:spPr bwMode="auto">
            <a:xfrm>
              <a:off x="642910" y="4000504"/>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2μ</a:t>
              </a:r>
              <a:r>
                <a:rPr lang="en-US" altLang="el-GR"/>
                <a:t>m</a:t>
              </a:r>
              <a:endParaRPr lang="el-GR" altLang="el-GR"/>
            </a:p>
          </p:txBody>
        </p:sp>
        <p:cxnSp>
          <p:nvCxnSpPr>
            <p:cNvPr id="18" name="Straight Arrow Connector 17" descr="[DECORATIVE]"/>
            <p:cNvCxnSpPr/>
            <p:nvPr/>
          </p:nvCxnSpPr>
          <p:spPr>
            <a:xfrm>
              <a:off x="5286475" y="5143082"/>
              <a:ext cx="785835"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69650" name="Rectangle 18" descr="[DECORATIVE]"/>
            <p:cNvSpPr>
              <a:spLocks noChangeArrowheads="1"/>
            </p:cNvSpPr>
            <p:nvPr/>
          </p:nvSpPr>
          <p:spPr bwMode="auto">
            <a:xfrm>
              <a:off x="2500298" y="5214950"/>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3μ</a:t>
              </a:r>
              <a:r>
                <a:rPr lang="en-US" altLang="el-GR"/>
                <a:t>m</a:t>
              </a:r>
              <a:endParaRPr lang="el-GR" altLang="el-GR"/>
            </a:p>
          </p:txBody>
        </p:sp>
        <p:sp>
          <p:nvSpPr>
            <p:cNvPr id="69651" name="Rectangle 19" descr="[DECORATIVE]"/>
            <p:cNvSpPr>
              <a:spLocks noChangeArrowheads="1"/>
            </p:cNvSpPr>
            <p:nvPr/>
          </p:nvSpPr>
          <p:spPr bwMode="auto">
            <a:xfrm>
              <a:off x="5429256" y="5286388"/>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1μ</a:t>
              </a:r>
              <a:r>
                <a:rPr lang="en-US" altLang="el-GR"/>
                <a:t>m</a:t>
              </a:r>
              <a:endParaRPr lang="el-GR" altLang="el-GR"/>
            </a:p>
          </p:txBody>
        </p:sp>
        <p:sp>
          <p:nvSpPr>
            <p:cNvPr id="69652" name="Rectangle 20" descr="[DECORATIVE]"/>
            <p:cNvSpPr>
              <a:spLocks noChangeArrowheads="1"/>
            </p:cNvSpPr>
            <p:nvPr/>
          </p:nvSpPr>
          <p:spPr bwMode="auto">
            <a:xfrm>
              <a:off x="6643702" y="3571876"/>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1μ</a:t>
              </a:r>
              <a:r>
                <a:rPr lang="en-US" altLang="el-GR"/>
                <a:t>m</a:t>
              </a:r>
              <a:endParaRPr lang="el-GR" altLang="el-GR"/>
            </a:p>
          </p:txBody>
        </p:sp>
        <p:cxnSp>
          <p:nvCxnSpPr>
            <p:cNvPr id="24" name="Straight Arrow Connector 23" descr="[DECORATIVE]"/>
            <p:cNvCxnSpPr/>
            <p:nvPr/>
          </p:nvCxnSpPr>
          <p:spPr>
            <a:xfrm>
              <a:off x="3857686" y="5143082"/>
              <a:ext cx="1428789" cy="1588"/>
            </a:xfrm>
            <a:prstGeom prst="straightConnector1">
              <a:avLst/>
            </a:prstGeom>
            <a:ln>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25" name="Straight Connector 24" descr="[DECORATIVE]"/>
            <p:cNvCxnSpPr/>
            <p:nvPr/>
          </p:nvCxnSpPr>
          <p:spPr>
            <a:xfrm rot="5400000" flipH="1" flipV="1">
              <a:off x="3501379" y="5213709"/>
              <a:ext cx="714201" cy="1588"/>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69655" name="Rectangle 25" descr="[DECORATIVE]"/>
            <p:cNvSpPr>
              <a:spLocks noChangeArrowheads="1"/>
            </p:cNvSpPr>
            <p:nvPr/>
          </p:nvSpPr>
          <p:spPr bwMode="auto">
            <a:xfrm>
              <a:off x="4286248" y="5214950"/>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2μ</a:t>
              </a:r>
              <a:r>
                <a:rPr lang="en-US" altLang="el-GR"/>
                <a:t>m</a:t>
              </a:r>
              <a:endParaRPr lang="el-GR" altLang="el-GR"/>
            </a:p>
          </p:txBody>
        </p:sp>
        <p:sp>
          <p:nvSpPr>
            <p:cNvPr id="29" name="Rectangle 28" descr="[DECORATIVE]"/>
            <p:cNvSpPr/>
            <p:nvPr/>
          </p:nvSpPr>
          <p:spPr>
            <a:xfrm>
              <a:off x="3857686" y="3429000"/>
              <a:ext cx="1428789" cy="14284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grpSp>
    </p:spTree>
    <p:custDataLst>
      <p:tags r:id="rId1"/>
    </p:custDataLst>
    <p:extLst>
      <p:ext uri="{BB962C8B-B14F-4D97-AF65-F5344CB8AC3E}">
        <p14:creationId xmlns:p14="http://schemas.microsoft.com/office/powerpoint/2010/main" val="3722738979"/>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Υπολογισμός Τετραγώνων </a:t>
            </a:r>
            <a:r>
              <a:rPr lang="el-GR" altLang="el-GR" dirty="0" smtClean="0"/>
              <a:t>(3από3</a:t>
            </a:r>
            <a:r>
              <a:rPr lang="el-GR" altLang="el-GR" dirty="0"/>
              <a:t>)</a:t>
            </a:r>
            <a:endParaRPr lang="el-GR" dirty="0"/>
          </a:p>
        </p:txBody>
      </p:sp>
      <p:sp>
        <p:nvSpPr>
          <p:cNvPr id="3" name="Content Placeholder 2"/>
          <p:cNvSpPr>
            <a:spLocks noGrp="1"/>
          </p:cNvSpPr>
          <p:nvPr>
            <p:ph idx="1"/>
          </p:nvPr>
        </p:nvSpPr>
        <p:spPr/>
        <p:txBody>
          <a:bodyPr>
            <a:normAutofit fontScale="85000" lnSpcReduction="20000"/>
          </a:bodyPr>
          <a:lstStyle/>
          <a:p>
            <a:pPr marL="0" indent="-400050" eaLnBrk="1" fontAlgn="auto" hangingPunct="1">
              <a:spcAft>
                <a:spcPts val="0"/>
              </a:spcAft>
              <a:buFont typeface="Arial" charset="0"/>
              <a:buChar char="•"/>
              <a:defRPr/>
            </a:pPr>
            <a:r>
              <a:rPr lang="el-GR" dirty="0" smtClean="0">
                <a:solidFill>
                  <a:schemeClr val="accent3">
                    <a:lumMod val="75000"/>
                  </a:schemeClr>
                </a:solidFill>
              </a:rPr>
              <a:t>Τμήμα Α</a:t>
            </a:r>
          </a:p>
          <a:p>
            <a:pPr marL="850392" lvl="1" indent="-457200" eaLnBrk="1" fontAlgn="auto" hangingPunct="1">
              <a:spcAft>
                <a:spcPts val="0"/>
              </a:spcAft>
              <a:buFont typeface="Wingdings" panose="05000000000000000000" pitchFamily="2" charset="2"/>
              <a:buChar char="§"/>
              <a:defRPr/>
            </a:pPr>
            <a:r>
              <a:rPr lang="el-GR" dirty="0" smtClean="0">
                <a:solidFill>
                  <a:schemeClr val="accent3">
                    <a:lumMod val="75000"/>
                  </a:schemeClr>
                </a:solidFill>
              </a:rPr>
              <a:t>Ο αριθμός των τετραγώνων είναι </a:t>
            </a:r>
            <a:r>
              <a:rPr lang="en-US" dirty="0" smtClean="0">
                <a:solidFill>
                  <a:schemeClr val="accent3">
                    <a:lumMod val="75000"/>
                  </a:schemeClr>
                </a:solidFill>
              </a:rPr>
              <a:t>l/w  </a:t>
            </a:r>
            <a:r>
              <a:rPr lang="el-GR" dirty="0" smtClean="0">
                <a:solidFill>
                  <a:schemeClr val="accent3">
                    <a:lumMod val="75000"/>
                  </a:schemeClr>
                </a:solidFill>
              </a:rPr>
              <a:t>άρα το τμήμα Α έχει (3μ</a:t>
            </a:r>
            <a:r>
              <a:rPr lang="en-US" dirty="0" smtClean="0">
                <a:solidFill>
                  <a:schemeClr val="accent3">
                    <a:lumMod val="75000"/>
                  </a:schemeClr>
                </a:solidFill>
              </a:rPr>
              <a:t>m/</a:t>
            </a:r>
            <a:r>
              <a:rPr lang="el-GR" dirty="0" smtClean="0">
                <a:solidFill>
                  <a:schemeClr val="accent3">
                    <a:lumMod val="75000"/>
                  </a:schemeClr>
                </a:solidFill>
              </a:rPr>
              <a:t>2μ</a:t>
            </a:r>
            <a:r>
              <a:rPr lang="en-US" dirty="0" smtClean="0">
                <a:solidFill>
                  <a:schemeClr val="accent3">
                    <a:lumMod val="75000"/>
                  </a:schemeClr>
                </a:solidFill>
              </a:rPr>
              <a:t>m</a:t>
            </a:r>
            <a:r>
              <a:rPr lang="el-GR" dirty="0" smtClean="0">
                <a:solidFill>
                  <a:schemeClr val="accent3">
                    <a:lumMod val="75000"/>
                  </a:schemeClr>
                </a:solidFill>
              </a:rPr>
              <a:t>) </a:t>
            </a:r>
            <a:r>
              <a:rPr lang="el-GR" dirty="0" smtClean="0">
                <a:solidFill>
                  <a:schemeClr val="accent3">
                    <a:lumMod val="75000"/>
                  </a:schemeClr>
                </a:solidFill>
                <a:sym typeface="Symbol"/>
              </a:rPr>
              <a:t> </a:t>
            </a:r>
            <a:r>
              <a:rPr lang="el-GR" dirty="0" smtClean="0">
                <a:solidFill>
                  <a:schemeClr val="accent3">
                    <a:lumMod val="75000"/>
                  </a:schemeClr>
                </a:solidFill>
              </a:rPr>
              <a:t>= 1.5 </a:t>
            </a:r>
            <a:r>
              <a:rPr lang="el-GR" dirty="0" smtClean="0">
                <a:solidFill>
                  <a:schemeClr val="accent3">
                    <a:lumMod val="75000"/>
                  </a:schemeClr>
                </a:solidFill>
                <a:sym typeface="Symbol"/>
              </a:rPr>
              <a:t></a:t>
            </a:r>
          </a:p>
          <a:p>
            <a:pPr marL="342900" lvl="1" indent="-342900" eaLnBrk="1" fontAlgn="auto" hangingPunct="1">
              <a:spcAft>
                <a:spcPts val="0"/>
              </a:spcAft>
              <a:buFont typeface="Arial" charset="0"/>
              <a:buNone/>
              <a:defRPr/>
            </a:pPr>
            <a:endParaRPr lang="el-GR" dirty="0" smtClean="0">
              <a:solidFill>
                <a:schemeClr val="accent1"/>
              </a:solidFill>
            </a:endParaRPr>
          </a:p>
          <a:p>
            <a:pPr marL="0" indent="-400050" eaLnBrk="1" fontAlgn="auto" hangingPunct="1">
              <a:spcAft>
                <a:spcPts val="0"/>
              </a:spcAft>
              <a:buFont typeface="Arial" charset="0"/>
              <a:buChar char="•"/>
              <a:defRPr/>
            </a:pPr>
            <a:r>
              <a:rPr lang="el-GR" dirty="0" smtClean="0">
                <a:solidFill>
                  <a:schemeClr val="accent1"/>
                </a:solidFill>
              </a:rPr>
              <a:t>Τμήμα Β</a:t>
            </a:r>
            <a:endParaRPr lang="en-US" dirty="0" smtClean="0">
              <a:solidFill>
                <a:schemeClr val="accent1"/>
              </a:solidFill>
            </a:endParaRPr>
          </a:p>
          <a:p>
            <a:pPr marL="742950" lvl="2" indent="-342900" eaLnBrk="1" fontAlgn="auto" hangingPunct="1">
              <a:spcAft>
                <a:spcPts val="0"/>
              </a:spcAft>
              <a:buFont typeface="Wingdings" panose="05000000000000000000" pitchFamily="2" charset="2"/>
              <a:buChar char="§"/>
              <a:defRPr/>
            </a:pPr>
            <a:r>
              <a:rPr lang="en-US" dirty="0" smtClean="0">
                <a:solidFill>
                  <a:schemeClr val="accent1"/>
                </a:solidFill>
              </a:rPr>
              <a:t>w</a:t>
            </a:r>
            <a:r>
              <a:rPr lang="en-US" baseline="-25000" dirty="0" smtClean="0">
                <a:solidFill>
                  <a:schemeClr val="accent1"/>
                </a:solidFill>
              </a:rPr>
              <a:t>1</a:t>
            </a:r>
            <a:r>
              <a:rPr lang="en-US" dirty="0" smtClean="0">
                <a:solidFill>
                  <a:schemeClr val="accent1"/>
                </a:solidFill>
              </a:rPr>
              <a:t>/w</a:t>
            </a:r>
            <a:r>
              <a:rPr lang="en-US" baseline="-25000" dirty="0" smtClean="0">
                <a:solidFill>
                  <a:schemeClr val="accent1"/>
                </a:solidFill>
              </a:rPr>
              <a:t>2 </a:t>
            </a:r>
            <a:r>
              <a:rPr lang="en-US" dirty="0" smtClean="0">
                <a:solidFill>
                  <a:schemeClr val="accent1"/>
                </a:solidFill>
              </a:rPr>
              <a:t>= </a:t>
            </a:r>
            <a:r>
              <a:rPr lang="el-GR" dirty="0" smtClean="0">
                <a:solidFill>
                  <a:schemeClr val="accent1"/>
                </a:solidFill>
              </a:rPr>
              <a:t>2μ</a:t>
            </a:r>
            <a:r>
              <a:rPr lang="en-US" dirty="0" smtClean="0">
                <a:solidFill>
                  <a:schemeClr val="accent1"/>
                </a:solidFill>
              </a:rPr>
              <a:t>m/</a:t>
            </a:r>
            <a:r>
              <a:rPr lang="el-GR" dirty="0" smtClean="0">
                <a:solidFill>
                  <a:schemeClr val="accent1"/>
                </a:solidFill>
              </a:rPr>
              <a:t>1μ</a:t>
            </a:r>
            <a:r>
              <a:rPr lang="en-US" dirty="0" smtClean="0">
                <a:solidFill>
                  <a:schemeClr val="accent1"/>
                </a:solidFill>
              </a:rPr>
              <a:t>m = </a:t>
            </a:r>
            <a:r>
              <a:rPr lang="el-GR" dirty="0" smtClean="0">
                <a:solidFill>
                  <a:schemeClr val="accent1"/>
                </a:solidFill>
              </a:rPr>
              <a:t>2</a:t>
            </a:r>
            <a:endParaRPr lang="en-US" dirty="0" smtClean="0">
              <a:solidFill>
                <a:schemeClr val="accent1"/>
              </a:solidFill>
            </a:endParaRPr>
          </a:p>
          <a:p>
            <a:pPr marL="742950" lvl="2" indent="-342900" eaLnBrk="1" fontAlgn="auto" hangingPunct="1">
              <a:spcAft>
                <a:spcPts val="0"/>
              </a:spcAft>
              <a:buFont typeface="Wingdings" panose="05000000000000000000" pitchFamily="2" charset="2"/>
              <a:buChar char="§"/>
              <a:defRPr/>
            </a:pPr>
            <a:r>
              <a:rPr lang="el-GR" dirty="0" smtClean="0">
                <a:solidFill>
                  <a:schemeClr val="accent1"/>
                </a:solidFill>
              </a:rPr>
              <a:t>Από πίνακα για </a:t>
            </a:r>
            <a:r>
              <a:rPr lang="en-US" dirty="0" smtClean="0">
                <a:solidFill>
                  <a:schemeClr val="accent1"/>
                </a:solidFill>
              </a:rPr>
              <a:t>w</a:t>
            </a:r>
            <a:r>
              <a:rPr lang="en-US" baseline="-25000" dirty="0" smtClean="0">
                <a:solidFill>
                  <a:schemeClr val="accent1"/>
                </a:solidFill>
              </a:rPr>
              <a:t>1</a:t>
            </a:r>
            <a:r>
              <a:rPr lang="en-US" dirty="0" smtClean="0">
                <a:solidFill>
                  <a:schemeClr val="accent1"/>
                </a:solidFill>
              </a:rPr>
              <a:t>/w</a:t>
            </a:r>
            <a:r>
              <a:rPr lang="en-US" baseline="-25000" dirty="0" smtClean="0">
                <a:solidFill>
                  <a:schemeClr val="accent1"/>
                </a:solidFill>
              </a:rPr>
              <a:t>2 </a:t>
            </a:r>
            <a:r>
              <a:rPr lang="en-US" dirty="0" smtClean="0">
                <a:solidFill>
                  <a:schemeClr val="accent1"/>
                </a:solidFill>
              </a:rPr>
              <a:t>=  </a:t>
            </a:r>
            <a:r>
              <a:rPr lang="el-GR" dirty="0" smtClean="0">
                <a:solidFill>
                  <a:schemeClr val="accent1"/>
                </a:solidFill>
              </a:rPr>
              <a:t>2 έχω αριθμό τετραγώνων 2.25</a:t>
            </a:r>
            <a:r>
              <a:rPr lang="el-GR" dirty="0" smtClean="0">
                <a:solidFill>
                  <a:schemeClr val="accent1"/>
                </a:solidFill>
                <a:sym typeface="Symbol"/>
              </a:rPr>
              <a:t></a:t>
            </a:r>
          </a:p>
          <a:p>
            <a:pPr marL="342900" lvl="1" indent="-342900" eaLnBrk="1" fontAlgn="auto" hangingPunct="1">
              <a:spcAft>
                <a:spcPts val="0"/>
              </a:spcAft>
              <a:buFont typeface="Wingdings 2"/>
              <a:buChar char=""/>
              <a:defRPr/>
            </a:pPr>
            <a:endParaRPr lang="el-GR" dirty="0" smtClean="0">
              <a:solidFill>
                <a:schemeClr val="accent1"/>
              </a:solidFill>
            </a:endParaRPr>
          </a:p>
          <a:p>
            <a:pPr marL="342900" lvl="1" indent="-342900" eaLnBrk="1" fontAlgn="auto" hangingPunct="1">
              <a:spcAft>
                <a:spcPts val="0"/>
              </a:spcAft>
              <a:buFont typeface="Wingdings 2"/>
              <a:buChar char=""/>
              <a:defRPr/>
            </a:pPr>
            <a:r>
              <a:rPr lang="el-GR" dirty="0" smtClean="0"/>
              <a:t>Τελικά έχω σύνολο 1.5</a:t>
            </a:r>
            <a:r>
              <a:rPr lang="el-GR" dirty="0" smtClean="0">
                <a:sym typeface="Symbol"/>
              </a:rPr>
              <a:t> + 2.25  = 3.75  </a:t>
            </a:r>
          </a:p>
          <a:p>
            <a:pPr marL="342900" lvl="1" indent="-342900" eaLnBrk="1" fontAlgn="auto" hangingPunct="1">
              <a:spcAft>
                <a:spcPts val="0"/>
              </a:spcAft>
              <a:buFont typeface="Wingdings 2"/>
              <a:buChar char=""/>
              <a:defRPr/>
            </a:pPr>
            <a:r>
              <a:rPr lang="el-GR" dirty="0" smtClean="0">
                <a:sym typeface="Symbol"/>
              </a:rPr>
              <a:t>Για υπολογισμό της αντίστασης πολλαπλασιάζω με την αντίσταση φύλλου.</a:t>
            </a:r>
            <a:endParaRPr lang="en-US" dirty="0" smtClean="0"/>
          </a:p>
          <a:p>
            <a:pPr marL="742950" lvl="2" indent="-342900" eaLnBrk="1" fontAlgn="auto" hangingPunct="1">
              <a:spcAft>
                <a:spcPts val="0"/>
              </a:spcAft>
              <a:buFont typeface="Wingdings 2"/>
              <a:buChar char=""/>
              <a:defRPr/>
            </a:pPr>
            <a:endParaRPr lang="el-GR" dirty="0" smtClean="0">
              <a:solidFill>
                <a:schemeClr val="accent1"/>
              </a:solidFill>
            </a:endParaRPr>
          </a:p>
          <a:p>
            <a:pPr marL="640080" lvl="1" indent="-246888" eaLnBrk="1" fontAlgn="auto" hangingPunct="1">
              <a:spcAft>
                <a:spcPts val="0"/>
              </a:spcAft>
              <a:buFont typeface="Wingdings 2"/>
              <a:buChar char=""/>
              <a:defRPr/>
            </a:pPr>
            <a:endParaRPr lang="el-GR" dirty="0">
              <a:solidFill>
                <a:schemeClr val="accent1"/>
              </a:solidFill>
            </a:endParaRPr>
          </a:p>
        </p:txBody>
      </p:sp>
    </p:spTree>
    <p:extLst>
      <p:ext uri="{BB962C8B-B14F-4D97-AF65-F5344CB8AC3E}">
        <p14:creationId xmlns:p14="http://schemas.microsoft.com/office/powerpoint/2010/main" val="158041101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274638"/>
            <a:ext cx="8229600" cy="582612"/>
          </a:xfrm>
        </p:spPr>
        <p:txBody>
          <a:bodyPr>
            <a:normAutofit fontScale="90000"/>
          </a:bodyPr>
          <a:lstStyle/>
          <a:p>
            <a:pPr eaLnBrk="1" fontAlgn="auto" hangingPunct="1">
              <a:spcAft>
                <a:spcPts val="0"/>
              </a:spcAft>
              <a:defRPr/>
            </a:pPr>
            <a:r>
              <a:rPr lang="el-GR" smtClean="0"/>
              <a:t>Ειδική Περίπτωση</a:t>
            </a:r>
          </a:p>
        </p:txBody>
      </p:sp>
      <p:sp>
        <p:nvSpPr>
          <p:cNvPr id="3" name="Content Placeholder 2"/>
          <p:cNvSpPr>
            <a:spLocks noGrp="1"/>
          </p:cNvSpPr>
          <p:nvPr>
            <p:ph idx="1"/>
          </p:nvPr>
        </p:nvSpPr>
        <p:spPr>
          <a:xfrm>
            <a:off x="457200" y="1600200"/>
            <a:ext cx="4043363" cy="4525963"/>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l-GR" dirty="0" smtClean="0"/>
              <a:t>Η τετράγωνη γωνία έχει 0.5</a:t>
            </a:r>
            <a:r>
              <a:rPr lang="el-GR" dirty="0" smtClean="0">
                <a:sym typeface="Symbol"/>
              </a:rPr>
              <a:t></a:t>
            </a:r>
          </a:p>
          <a:p>
            <a:pPr marL="274320" indent="-274320" eaLnBrk="1" fontAlgn="auto" hangingPunct="1">
              <a:spcAft>
                <a:spcPts val="0"/>
              </a:spcAft>
              <a:buClr>
                <a:schemeClr val="accent3"/>
              </a:buClr>
              <a:buFont typeface="Wingdings 2"/>
              <a:buChar char=""/>
              <a:defRPr/>
            </a:pPr>
            <a:r>
              <a:rPr lang="el-GR" dirty="0" smtClean="0">
                <a:solidFill>
                  <a:schemeClr val="tx2">
                    <a:lumMod val="75000"/>
                  </a:schemeClr>
                </a:solidFill>
                <a:sym typeface="Symbol"/>
              </a:rPr>
              <a:t>Τμήμα Α  2 </a:t>
            </a:r>
          </a:p>
          <a:p>
            <a:pPr marL="274320" indent="-274320" eaLnBrk="1" fontAlgn="auto" hangingPunct="1">
              <a:spcAft>
                <a:spcPts val="0"/>
              </a:spcAft>
              <a:buClr>
                <a:schemeClr val="accent3"/>
              </a:buClr>
              <a:buFont typeface="Wingdings 2"/>
              <a:buChar char=""/>
              <a:defRPr/>
            </a:pPr>
            <a:r>
              <a:rPr lang="el-GR" dirty="0" smtClean="0">
                <a:solidFill>
                  <a:schemeClr val="accent2">
                    <a:lumMod val="75000"/>
                  </a:schemeClr>
                </a:solidFill>
                <a:sym typeface="Symbol"/>
              </a:rPr>
              <a:t>Τμήμα Α  0.5 </a:t>
            </a:r>
          </a:p>
          <a:p>
            <a:pPr marL="274320" indent="-274320" eaLnBrk="1" fontAlgn="auto" hangingPunct="1">
              <a:spcAft>
                <a:spcPts val="0"/>
              </a:spcAft>
              <a:buClr>
                <a:schemeClr val="accent3"/>
              </a:buClr>
              <a:buFont typeface="Wingdings 2"/>
              <a:buChar char=""/>
              <a:defRPr/>
            </a:pPr>
            <a:r>
              <a:rPr lang="el-GR" dirty="0" smtClean="0">
                <a:solidFill>
                  <a:schemeClr val="accent3">
                    <a:lumMod val="75000"/>
                  </a:schemeClr>
                </a:solidFill>
                <a:sym typeface="Symbol"/>
              </a:rPr>
              <a:t>Τμήμα Α  2 </a:t>
            </a:r>
          </a:p>
          <a:p>
            <a:pPr marL="274320" indent="-274320" eaLnBrk="1" fontAlgn="auto" hangingPunct="1">
              <a:spcAft>
                <a:spcPts val="0"/>
              </a:spcAft>
              <a:buClr>
                <a:schemeClr val="accent3"/>
              </a:buClr>
              <a:buFont typeface="Wingdings 2"/>
              <a:buChar char=""/>
              <a:defRPr/>
            </a:pPr>
            <a:r>
              <a:rPr lang="el-GR" dirty="0" smtClean="0">
                <a:sym typeface="Symbol"/>
              </a:rPr>
              <a:t>Σύνολο  4.5 </a:t>
            </a:r>
            <a:r>
              <a:rPr lang="en-US" dirty="0" smtClean="0">
                <a:sym typeface="Symbol"/>
              </a:rPr>
              <a:t> </a:t>
            </a:r>
            <a:r>
              <a:rPr lang="el-GR" dirty="0" smtClean="0">
                <a:sym typeface="Symbol"/>
              </a:rPr>
              <a:t>(μεταξύ των πλευρών 1μ</a:t>
            </a:r>
            <a:r>
              <a:rPr lang="en-US" dirty="0" smtClean="0">
                <a:sym typeface="Symbol"/>
              </a:rPr>
              <a:t>m</a:t>
            </a:r>
            <a:r>
              <a:rPr lang="el-GR" dirty="0" smtClean="0">
                <a:sym typeface="Symbol"/>
              </a:rPr>
              <a:t>)</a:t>
            </a:r>
          </a:p>
          <a:p>
            <a:pPr marL="274320" indent="-274320" eaLnBrk="1" fontAlgn="auto" hangingPunct="1">
              <a:spcAft>
                <a:spcPts val="0"/>
              </a:spcAft>
              <a:buClr>
                <a:schemeClr val="accent3"/>
              </a:buClr>
              <a:buFont typeface="Wingdings 2"/>
              <a:buChar char=""/>
              <a:defRPr/>
            </a:pPr>
            <a:endParaRPr lang="el-GR" dirty="0"/>
          </a:p>
        </p:txBody>
      </p:sp>
      <p:grpSp>
        <p:nvGrpSpPr>
          <p:cNvPr id="71684" name="Group 44" descr="Σχήμα τριών τμημάτων (Μπλε κοκκινο πράσινο)"/>
          <p:cNvGrpSpPr>
            <a:grpSpLocks/>
          </p:cNvGrpSpPr>
          <p:nvPr/>
        </p:nvGrpSpPr>
        <p:grpSpPr bwMode="auto">
          <a:xfrm>
            <a:off x="4429125" y="1785938"/>
            <a:ext cx="4500563" cy="3727450"/>
            <a:chOff x="4429124" y="1785926"/>
            <a:chExt cx="4500594" cy="3726918"/>
          </a:xfrm>
        </p:grpSpPr>
        <p:sp>
          <p:nvSpPr>
            <p:cNvPr id="4" name="Rectangle 3" descr="Σχήμα τριών τμημάτων (Μπλε κοκκινο πράσινο)"/>
            <p:cNvSpPr/>
            <p:nvPr/>
          </p:nvSpPr>
          <p:spPr>
            <a:xfrm>
              <a:off x="5572132" y="2571626"/>
              <a:ext cx="1428760" cy="71427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5" name="Rectangle 4" descr="[DECORATIVE]"/>
            <p:cNvSpPr/>
            <p:nvPr/>
          </p:nvSpPr>
          <p:spPr>
            <a:xfrm>
              <a:off x="7000892" y="2571626"/>
              <a:ext cx="714380" cy="71427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6" name="Rectangle 5" descr="[DECORATIVE]"/>
            <p:cNvSpPr/>
            <p:nvPr/>
          </p:nvSpPr>
          <p:spPr>
            <a:xfrm>
              <a:off x="7000892" y="3285899"/>
              <a:ext cx="714380" cy="14285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cxnSp>
          <p:nvCxnSpPr>
            <p:cNvPr id="8" name="Straight Connector 7" descr="[DECORATIVE]"/>
            <p:cNvCxnSpPr/>
            <p:nvPr/>
          </p:nvCxnSpPr>
          <p:spPr>
            <a:xfrm rot="5400000">
              <a:off x="5284836" y="2285917"/>
              <a:ext cx="573006" cy="1587"/>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Arrow Connector 10" descr="[DECORATIVE]"/>
            <p:cNvCxnSpPr/>
            <p:nvPr/>
          </p:nvCxnSpPr>
          <p:spPr>
            <a:xfrm>
              <a:off x="5572132" y="2285917"/>
              <a:ext cx="2143140" cy="1588"/>
            </a:xfrm>
            <a:prstGeom prst="straightConnector1">
              <a:avLst/>
            </a:prstGeom>
            <a:ln w="127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12" name="Straight Connector 11" descr="[DECORATIVE]"/>
            <p:cNvCxnSpPr/>
            <p:nvPr/>
          </p:nvCxnSpPr>
          <p:spPr>
            <a:xfrm rot="5400000">
              <a:off x="4501516" y="4356515"/>
              <a:ext cx="2142819"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descr="[DECORATIVE]"/>
            <p:cNvCxnSpPr/>
            <p:nvPr/>
          </p:nvCxnSpPr>
          <p:spPr>
            <a:xfrm rot="5400000">
              <a:off x="6644549" y="5070788"/>
              <a:ext cx="714273"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7" name="Straight Connector 16" descr="[DECORATIVE]"/>
            <p:cNvCxnSpPr/>
            <p:nvPr/>
          </p:nvCxnSpPr>
          <p:spPr>
            <a:xfrm rot="5400000">
              <a:off x="7358929" y="5070788"/>
              <a:ext cx="714273"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descr="[DECORATIVE]"/>
            <p:cNvCxnSpPr/>
            <p:nvPr/>
          </p:nvCxnSpPr>
          <p:spPr>
            <a:xfrm>
              <a:off x="4857752" y="2571626"/>
              <a:ext cx="71438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descr="[DECORATIVE]"/>
            <p:cNvCxnSpPr/>
            <p:nvPr/>
          </p:nvCxnSpPr>
          <p:spPr>
            <a:xfrm>
              <a:off x="4857752" y="3285899"/>
              <a:ext cx="71438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descr="[DECORATIVE]"/>
            <p:cNvCxnSpPr/>
            <p:nvPr/>
          </p:nvCxnSpPr>
          <p:spPr>
            <a:xfrm rot="5400000">
              <a:off x="7429563" y="2214490"/>
              <a:ext cx="573005"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7" name="Straight Connector 26" descr="[DECORATIVE]"/>
            <p:cNvCxnSpPr/>
            <p:nvPr/>
          </p:nvCxnSpPr>
          <p:spPr>
            <a:xfrm>
              <a:off x="7715272" y="2571626"/>
              <a:ext cx="71438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descr="[DECORATIVE]"/>
            <p:cNvCxnSpPr/>
            <p:nvPr/>
          </p:nvCxnSpPr>
          <p:spPr>
            <a:xfrm>
              <a:off x="7715272" y="4714445"/>
              <a:ext cx="714380" cy="1588"/>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29" name="Straight Arrow Connector 28" descr="[DECORATIVE]"/>
            <p:cNvCxnSpPr/>
            <p:nvPr/>
          </p:nvCxnSpPr>
          <p:spPr>
            <a:xfrm>
              <a:off x="5572132" y="5071582"/>
              <a:ext cx="1428760" cy="1587"/>
            </a:xfrm>
            <a:prstGeom prst="straightConnector1">
              <a:avLst/>
            </a:prstGeom>
            <a:ln w="127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descr="[DECORATIVE]"/>
            <p:cNvCxnSpPr/>
            <p:nvPr/>
          </p:nvCxnSpPr>
          <p:spPr>
            <a:xfrm>
              <a:off x="7000892" y="5071582"/>
              <a:ext cx="714380" cy="1587"/>
            </a:xfrm>
            <a:prstGeom prst="straightConnector1">
              <a:avLst/>
            </a:prstGeom>
            <a:ln w="127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descr="[DECORATIVE]"/>
            <p:cNvCxnSpPr/>
            <p:nvPr/>
          </p:nvCxnSpPr>
          <p:spPr>
            <a:xfrm rot="5400000" flipH="1" flipV="1">
              <a:off x="4857805" y="2928763"/>
              <a:ext cx="714273" cy="3175"/>
            </a:xfrm>
            <a:prstGeom prst="straightConnector1">
              <a:avLst/>
            </a:prstGeom>
            <a:ln w="127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descr="[DECORATIVE]"/>
            <p:cNvCxnSpPr/>
            <p:nvPr/>
          </p:nvCxnSpPr>
          <p:spPr>
            <a:xfrm rot="5400000" flipH="1" flipV="1">
              <a:off x="7144722" y="3642242"/>
              <a:ext cx="2142819" cy="1587"/>
            </a:xfrm>
            <a:prstGeom prst="straightConnector1">
              <a:avLst/>
            </a:prstGeom>
            <a:ln w="12700">
              <a:solidFill>
                <a:schemeClr val="tx1"/>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71702" name="TextBox 37" descr="[DECORATIVE]"/>
            <p:cNvSpPr txBox="1">
              <a:spLocks noChangeArrowheads="1"/>
            </p:cNvSpPr>
            <p:nvPr/>
          </p:nvSpPr>
          <p:spPr bwMode="auto">
            <a:xfrm>
              <a:off x="4429124" y="2786058"/>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1μ</a:t>
              </a:r>
              <a:r>
                <a:rPr lang="en-US" altLang="el-GR"/>
                <a:t>m</a:t>
              </a:r>
              <a:endParaRPr lang="el-GR" altLang="el-GR"/>
            </a:p>
          </p:txBody>
        </p:sp>
        <p:sp>
          <p:nvSpPr>
            <p:cNvPr id="71703" name="TextBox 38" descr="[DECORATIVE]"/>
            <p:cNvSpPr txBox="1">
              <a:spLocks noChangeArrowheads="1"/>
            </p:cNvSpPr>
            <p:nvPr/>
          </p:nvSpPr>
          <p:spPr bwMode="auto">
            <a:xfrm>
              <a:off x="7072330" y="5143512"/>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1μ</a:t>
              </a:r>
              <a:r>
                <a:rPr lang="en-US" altLang="el-GR"/>
                <a:t>m</a:t>
              </a:r>
              <a:endParaRPr lang="el-GR" altLang="el-GR"/>
            </a:p>
          </p:txBody>
        </p:sp>
        <p:sp>
          <p:nvSpPr>
            <p:cNvPr id="71704" name="TextBox 39" descr="[DECORATIVE]"/>
            <p:cNvSpPr txBox="1">
              <a:spLocks noChangeArrowheads="1"/>
            </p:cNvSpPr>
            <p:nvPr>
              <p:custDataLst>
                <p:tags r:id="rId2"/>
              </p:custDataLst>
            </p:nvPr>
          </p:nvSpPr>
          <p:spPr bwMode="auto">
            <a:xfrm>
              <a:off x="5929322" y="5143512"/>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l-GR" dirty="0"/>
                <a:t>2</a:t>
              </a:r>
              <a:r>
                <a:rPr lang="el-GR" altLang="el-GR" dirty="0"/>
                <a:t>μ</a:t>
              </a:r>
              <a:r>
                <a:rPr lang="en-US" altLang="el-GR" dirty="0"/>
                <a:t>m</a:t>
              </a:r>
              <a:endParaRPr lang="el-GR" altLang="el-GR" dirty="0"/>
            </a:p>
          </p:txBody>
        </p:sp>
        <p:sp>
          <p:nvSpPr>
            <p:cNvPr id="71705" name="TextBox 40" descr="[DECORATIVE]"/>
            <p:cNvSpPr txBox="1">
              <a:spLocks noChangeArrowheads="1"/>
            </p:cNvSpPr>
            <p:nvPr/>
          </p:nvSpPr>
          <p:spPr bwMode="auto">
            <a:xfrm>
              <a:off x="6215074" y="1785926"/>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3μ</a:t>
              </a:r>
              <a:r>
                <a:rPr lang="en-US" altLang="el-GR"/>
                <a:t>m</a:t>
              </a:r>
              <a:endParaRPr lang="el-GR" altLang="el-GR"/>
            </a:p>
          </p:txBody>
        </p:sp>
        <p:sp>
          <p:nvSpPr>
            <p:cNvPr id="71706" name="TextBox 41" descr="[DECORATIVE]"/>
            <p:cNvSpPr txBox="1">
              <a:spLocks noChangeArrowheads="1"/>
            </p:cNvSpPr>
            <p:nvPr/>
          </p:nvSpPr>
          <p:spPr bwMode="auto">
            <a:xfrm>
              <a:off x="8286776" y="3429000"/>
              <a:ext cx="6429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l-GR" altLang="el-GR"/>
                <a:t>3μ</a:t>
              </a:r>
              <a:r>
                <a:rPr lang="en-US" altLang="el-GR"/>
                <a:t>m</a:t>
              </a:r>
              <a:endParaRPr lang="el-GR" altLang="el-GR"/>
            </a:p>
          </p:txBody>
        </p:sp>
      </p:grpSp>
    </p:spTree>
    <p:custDataLst>
      <p:tags r:id="rId1"/>
    </p:custDataLst>
    <p:extLst>
      <p:ext uri="{BB962C8B-B14F-4D97-AF65-F5344CB8AC3E}">
        <p14:creationId xmlns:p14="http://schemas.microsoft.com/office/powerpoint/2010/main" val="996170578"/>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274638"/>
            <a:ext cx="8229600" cy="654050"/>
          </a:xfrm>
        </p:spPr>
        <p:txBody>
          <a:bodyPr>
            <a:normAutofit fontScale="90000"/>
          </a:bodyPr>
          <a:lstStyle/>
          <a:p>
            <a:pPr eaLnBrk="1" fontAlgn="auto" hangingPunct="1">
              <a:spcAft>
                <a:spcPts val="0"/>
              </a:spcAft>
              <a:defRPr/>
            </a:pPr>
            <a:r>
              <a:rPr lang="el-GR" smtClean="0"/>
              <a:t>Υπολογισμός χωρητικότητας</a:t>
            </a:r>
          </a:p>
        </p:txBody>
      </p:sp>
      <p:sp>
        <p:nvSpPr>
          <p:cNvPr id="72707" name="Content Placeholder 2"/>
          <p:cNvSpPr>
            <a:spLocks noGrp="1"/>
          </p:cNvSpPr>
          <p:nvPr>
            <p:ph idx="1"/>
          </p:nvPr>
        </p:nvSpPr>
        <p:spPr>
          <a:xfrm>
            <a:off x="457200" y="1071563"/>
            <a:ext cx="8229600" cy="3977617"/>
          </a:xfrm>
        </p:spPr>
        <p:txBody>
          <a:bodyPr/>
          <a:lstStyle/>
          <a:p>
            <a:pPr eaLnBrk="1" hangingPunct="1"/>
            <a:r>
              <a:rPr lang="el-GR" altLang="el-GR" sz="2800" dirty="0" smtClean="0"/>
              <a:t>Βρίσκω το εμβαδό και την περίμετρο του σχήματος</a:t>
            </a:r>
          </a:p>
          <a:p>
            <a:pPr eaLnBrk="1" hangingPunct="1"/>
            <a:r>
              <a:rPr lang="el-GR" altLang="el-GR" sz="2800" dirty="0" smtClean="0"/>
              <a:t>Πολλαπλασιάζω το εμβαδό με την χωρητικότητα επαφής (</a:t>
            </a:r>
            <a:r>
              <a:rPr lang="en-US" altLang="el-GR" sz="2800" dirty="0" smtClean="0"/>
              <a:t>plate capacitance) </a:t>
            </a:r>
            <a:r>
              <a:rPr lang="el-GR" altLang="el-GR" sz="2800" dirty="0" smtClean="0"/>
              <a:t>πού δίνεται </a:t>
            </a:r>
            <a:r>
              <a:rPr lang="en-US" altLang="el-GR" sz="2800" dirty="0" smtClean="0"/>
              <a:t>F </a:t>
            </a:r>
            <a:r>
              <a:rPr lang="el-GR" altLang="el-GR" sz="2800" dirty="0" smtClean="0"/>
              <a:t>ανά </a:t>
            </a:r>
            <a:r>
              <a:rPr lang="en-US" altLang="el-GR" sz="2800" dirty="0" smtClean="0"/>
              <a:t>(</a:t>
            </a:r>
            <a:r>
              <a:rPr lang="el-GR" altLang="el-GR" sz="2800" dirty="0" smtClean="0"/>
              <a:t>μ</a:t>
            </a:r>
            <a:r>
              <a:rPr lang="en-US" altLang="el-GR" sz="2800" dirty="0" smtClean="0"/>
              <a:t>m)</a:t>
            </a:r>
            <a:r>
              <a:rPr lang="en-US" altLang="el-GR" sz="2800" baseline="30000" dirty="0" smtClean="0"/>
              <a:t>2</a:t>
            </a:r>
          </a:p>
          <a:p>
            <a:pPr eaLnBrk="1" hangingPunct="1"/>
            <a:r>
              <a:rPr lang="el-GR" altLang="el-GR" sz="2800" dirty="0" smtClean="0"/>
              <a:t>Πολλαπλασιάζω την περίμετρο με την χωρητικότητα περιφέρειας (</a:t>
            </a:r>
            <a:r>
              <a:rPr lang="en-US" altLang="el-GR" sz="2800" dirty="0" smtClean="0"/>
              <a:t> fringe capacitance) </a:t>
            </a:r>
            <a:r>
              <a:rPr lang="el-GR" altLang="el-GR" sz="2800" dirty="0" smtClean="0"/>
              <a:t>πού δίνεται </a:t>
            </a:r>
            <a:r>
              <a:rPr lang="en-US" altLang="el-GR" sz="2800" dirty="0" smtClean="0"/>
              <a:t>F </a:t>
            </a:r>
            <a:r>
              <a:rPr lang="el-GR" altLang="el-GR" sz="2800" dirty="0" smtClean="0"/>
              <a:t>ανά μ</a:t>
            </a:r>
            <a:r>
              <a:rPr lang="en-US" altLang="el-GR" sz="2800" dirty="0" smtClean="0"/>
              <a:t>m</a:t>
            </a:r>
          </a:p>
          <a:p>
            <a:pPr eaLnBrk="1" hangingPunct="1"/>
            <a:r>
              <a:rPr lang="el-GR" altLang="el-GR" sz="2800" dirty="0" smtClean="0"/>
              <a:t>Αθροίζω της δύο χωρητικότητες και βρίσκω την συνολική</a:t>
            </a:r>
          </a:p>
        </p:txBody>
      </p:sp>
    </p:spTree>
    <p:extLst>
      <p:ext uri="{BB962C8B-B14F-4D97-AF65-F5344CB8AC3E}">
        <p14:creationId xmlns:p14="http://schemas.microsoft.com/office/powerpoint/2010/main" val="61601051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ctrTitle"/>
          </p:nvPr>
        </p:nvSpPr>
        <p:spPr/>
        <p:txBody>
          <a:bodyPr/>
          <a:lstStyle/>
          <a:p>
            <a:pPr eaLnBrk="1" hangingPunct="1"/>
            <a:r>
              <a:rPr lang="el-GR" altLang="el-GR" smtClean="0"/>
              <a:t>Τέλος Ενότητας</a:t>
            </a:r>
          </a:p>
        </p:txBody>
      </p:sp>
      <p:sp>
        <p:nvSpPr>
          <p:cNvPr id="58371" name="Subtitle 4"/>
          <p:cNvSpPr>
            <a:spLocks noGrp="1"/>
          </p:cNvSpPr>
          <p:nvPr>
            <p:ph type="subTitle" idx="1"/>
          </p:nvPr>
        </p:nvSpPr>
        <p:spPr/>
        <p:txBody>
          <a:bodyPr/>
          <a:lstStyle/>
          <a:p>
            <a:pPr eaLnBrk="1" hangingPunct="1"/>
            <a:endParaRPr lang="el-GR" altLang="el-GR" smtClean="0"/>
          </a:p>
        </p:txBody>
      </p:sp>
      <p:pic>
        <p:nvPicPr>
          <p:cNvPr id="58372" name="7 - Εικόνα" descr="Άδειες χρήσης Creative Common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5827713"/>
            <a:ext cx="15811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62363" y="5732463"/>
            <a:ext cx="3240087"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l-GR" altLang="el-GR" smtClean="0"/>
              <a:t>Χρηματοδότηση</a:t>
            </a:r>
          </a:p>
        </p:txBody>
      </p:sp>
      <p:sp>
        <p:nvSpPr>
          <p:cNvPr id="59395"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9396" name="Picture 6" descr="Λογότυπο Επιχειρησιακού Προγράμματος Εκπαίδευση και Δια βίου Μάθηση"/>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eaLnBrk="1" fontAlgn="auto" hangingPunct="1">
              <a:spcAft>
                <a:spcPts val="0"/>
              </a:spcAft>
              <a:defRPr/>
            </a:pPr>
            <a:r>
              <a:rPr lang="el-GR" smtClean="0"/>
              <a:t>Δημιουργία σχημάτων (</a:t>
            </a:r>
            <a:r>
              <a:rPr lang="en-US" smtClean="0"/>
              <a:t>Patterning)</a:t>
            </a:r>
            <a:endParaRPr lang="el-GR" smtClean="0"/>
          </a:p>
        </p:txBody>
      </p:sp>
      <p:sp>
        <p:nvSpPr>
          <p:cNvPr id="13315" name="Content Placeholder 2"/>
          <p:cNvSpPr>
            <a:spLocks noGrp="1"/>
          </p:cNvSpPr>
          <p:nvPr>
            <p:ph idx="1"/>
          </p:nvPr>
        </p:nvSpPr>
        <p:spPr/>
        <p:txBody>
          <a:bodyPr/>
          <a:lstStyle/>
          <a:p>
            <a:pPr eaLnBrk="1" hangingPunct="1"/>
            <a:r>
              <a:rPr lang="el-GR" altLang="el-GR" dirty="0" smtClean="0"/>
              <a:t>Μπορούμε να ελέγξουμε σε </a:t>
            </a:r>
            <a:r>
              <a:rPr lang="el-GR" altLang="el-GR" dirty="0" err="1" smtClean="0"/>
              <a:t>ποία</a:t>
            </a:r>
            <a:r>
              <a:rPr lang="el-GR" altLang="el-GR" dirty="0" smtClean="0"/>
              <a:t> περιοχή του κρυστάλλου εφαρμόζουμε τις προηγούμενες διαδικασίες</a:t>
            </a:r>
          </a:p>
          <a:p>
            <a:pPr eaLnBrk="1" hangingPunct="1"/>
            <a:endParaRPr lang="el-GR" altLang="el-GR" dirty="0" smtClean="0"/>
          </a:p>
          <a:p>
            <a:pPr eaLnBrk="1" hangingPunct="1"/>
            <a:r>
              <a:rPr lang="el-GR" altLang="el-GR" dirty="0" smtClean="0"/>
              <a:t>Ο έλεγχος γίνεται με επικάλυψη του κρυστάλλου στις περιοχές που δεν θέλουμε να έχουμε επίδραση</a:t>
            </a:r>
          </a:p>
          <a:p>
            <a:pPr eaLnBrk="1" hangingPunct="1"/>
            <a:endParaRPr lang="el-GR" altLang="el-GR" dirty="0" smtClean="0"/>
          </a:p>
        </p:txBody>
      </p:sp>
    </p:spTree>
    <p:extLst>
      <p:ext uri="{BB962C8B-B14F-4D97-AF65-F5344CB8AC3E}">
        <p14:creationId xmlns:p14="http://schemas.microsoft.com/office/powerpoint/2010/main" val="154355124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3"/>
          <p:cNvSpPr>
            <a:spLocks noGrp="1"/>
          </p:cNvSpPr>
          <p:nvPr>
            <p:ph type="title"/>
          </p:nvPr>
        </p:nvSpPr>
        <p:spPr/>
        <p:txBody>
          <a:bodyPr/>
          <a:lstStyle/>
          <a:p>
            <a:pPr eaLnBrk="1" hangingPunct="1"/>
            <a:r>
              <a:rPr lang="el-GR" altLang="el-GR" sz="4400" smtClean="0"/>
              <a:t>Σημειώματα</a:t>
            </a:r>
          </a:p>
        </p:txBody>
      </p:sp>
      <p:sp>
        <p:nvSpPr>
          <p:cNvPr id="61443" name="Text Placeholder 4"/>
          <p:cNvSpPr>
            <a:spLocks noGrp="1"/>
          </p:cNvSpPr>
          <p:nvPr>
            <p:ph type="body" idx="1"/>
          </p:nvPr>
        </p:nvSpPr>
        <p:spPr/>
        <p:txBody>
          <a:bodyPr/>
          <a:lstStyle/>
          <a:p>
            <a:pPr eaLnBrk="1" hangingPunct="1"/>
            <a:endParaRPr lang="el-GR" altLang="el-GR"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3"/>
          <p:cNvSpPr>
            <a:spLocks noGrp="1"/>
          </p:cNvSpPr>
          <p:nvPr>
            <p:ph type="title"/>
          </p:nvPr>
        </p:nvSpPr>
        <p:spPr>
          <a:xfrm>
            <a:off x="0" y="274638"/>
            <a:ext cx="9144000" cy="1143000"/>
          </a:xfrm>
        </p:spPr>
        <p:txBody>
          <a:bodyPr/>
          <a:lstStyle/>
          <a:p>
            <a:pPr eaLnBrk="1" hangingPunct="1"/>
            <a:r>
              <a:rPr lang="el-GR" altLang="el-GR" smtClean="0"/>
              <a:t>Σημείωμα Ιστορικού Εκδόσεων</a:t>
            </a:r>
            <a:r>
              <a:rPr lang="en-US" altLang="el-GR" smtClean="0"/>
              <a:t> </a:t>
            </a:r>
            <a:r>
              <a:rPr lang="el-GR" altLang="el-GR" smtClean="0"/>
              <a:t>Έργου</a:t>
            </a:r>
          </a:p>
        </p:txBody>
      </p:sp>
      <p:sp>
        <p:nvSpPr>
          <p:cNvPr id="63491"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l-GR" altLang="el-GR" sz="2000" dirty="0" smtClean="0"/>
              <a:t>Το παρόν έργο αποτελεί την έκδοση 1.0.  </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pPr eaLnBrk="1" hangingPunct="1"/>
            <a:r>
              <a:rPr lang="el-GR" altLang="el-GR" smtClean="0"/>
              <a:t>Σημείωμα Αναφοράς</a:t>
            </a:r>
          </a:p>
        </p:txBody>
      </p:sp>
      <p:sp>
        <p:nvSpPr>
          <p:cNvPr id="65539" name="Content Placeholder 2"/>
          <p:cNvSpPr>
            <a:spLocks noGrp="1"/>
          </p:cNvSpPr>
          <p:nvPr>
            <p:ph idx="1"/>
          </p:nvPr>
        </p:nvSpPr>
        <p:spPr/>
        <p:txBody>
          <a:bodyPr/>
          <a:lstStyle/>
          <a:p>
            <a:pPr marL="0" indent="0" eaLnBrk="1" hangingPunct="1">
              <a:buNone/>
            </a:pPr>
            <a:r>
              <a:rPr lang="el-GR" altLang="el-GR" sz="2000" dirty="0" err="1" smtClean="0"/>
              <a:t>Copyright</a:t>
            </a:r>
            <a:r>
              <a:rPr lang="el-GR" altLang="el-GR" sz="2000" dirty="0" smtClean="0"/>
              <a:t> </a:t>
            </a:r>
            <a:r>
              <a:rPr lang="el-GR" altLang="el-GR" sz="2000" dirty="0" err="1" smtClean="0"/>
              <a:t>Εθνικόν</a:t>
            </a:r>
            <a:r>
              <a:rPr lang="el-GR" altLang="el-GR" sz="2000" dirty="0" smtClean="0"/>
              <a:t> και </a:t>
            </a:r>
            <a:r>
              <a:rPr lang="el-GR" altLang="el-GR" sz="2000" dirty="0" err="1" smtClean="0"/>
              <a:t>Καποδιστριακόν</a:t>
            </a:r>
            <a:r>
              <a:rPr lang="el-GR" altLang="el-GR" sz="2000" dirty="0" smtClean="0"/>
              <a:t> </a:t>
            </a:r>
            <a:r>
              <a:rPr lang="el-GR" altLang="el-GR" sz="2000" dirty="0" err="1" smtClean="0"/>
              <a:t>Πανεπιστήμιον</a:t>
            </a:r>
            <a:r>
              <a:rPr lang="el-GR" altLang="el-GR" sz="2000" dirty="0" smtClean="0"/>
              <a:t> Αθηνών</a:t>
            </a:r>
            <a:r>
              <a:rPr lang="en-US" altLang="el-GR" sz="2000" dirty="0" smtClean="0"/>
              <a:t>,</a:t>
            </a:r>
            <a:r>
              <a:rPr lang="el-GR" altLang="el-GR" sz="2000" dirty="0" smtClean="0"/>
              <a:t> </a:t>
            </a:r>
            <a:r>
              <a:rPr lang="el-GR" altLang="el-GR" sz="2000" dirty="0" err="1" smtClean="0"/>
              <a:t>Αραπογιάννη</a:t>
            </a:r>
            <a:r>
              <a:rPr lang="el-GR" altLang="el-GR" sz="2000" dirty="0" smtClean="0"/>
              <a:t> Αγγελική 2015. </a:t>
            </a:r>
            <a:r>
              <a:rPr lang="el-GR" altLang="el-GR" sz="2000" dirty="0"/>
              <a:t>«Σχεδίαση CMOS Ψηφιακών Ολοκληρωμένων </a:t>
            </a:r>
            <a:r>
              <a:rPr lang="el-GR" altLang="el-GR" sz="2000" dirty="0" smtClean="0"/>
              <a:t>Κυκλωμάτων</a:t>
            </a:r>
            <a:r>
              <a:rPr lang="en-US" altLang="el-GR" sz="2000" dirty="0" smtClean="0"/>
              <a:t>. </a:t>
            </a:r>
            <a:r>
              <a:rPr lang="el-GR" altLang="el-GR" sz="2000" dirty="0" smtClean="0"/>
              <a:t>Τεχνολογία </a:t>
            </a:r>
            <a:r>
              <a:rPr lang="en-US" altLang="el-GR" sz="2000" dirty="0" smtClean="0"/>
              <a:t>CMOS</a:t>
            </a:r>
            <a:r>
              <a:rPr lang="el-GR" altLang="el-GR" sz="2000" dirty="0" smtClean="0"/>
              <a:t>.». Έκδοση: 1.0. Αθήνα 2015. Διαθέσιμο από τη δικτυακή διεύθυνση: </a:t>
            </a:r>
            <a:r>
              <a:rPr lang="en-US" altLang="el-GR" sz="2000" u="sng" dirty="0">
                <a:hlinkClick r:id="rId3"/>
              </a:rPr>
              <a:t>http://opencourses.uoa.gr/courses/DI102</a:t>
            </a:r>
            <a:r>
              <a:rPr lang="en-US" altLang="el-GR" sz="2000" u="sng" dirty="0" smtClean="0">
                <a:hlinkClick r:id="rId3"/>
              </a:rPr>
              <a:t>/</a:t>
            </a:r>
            <a:r>
              <a:rPr lang="el-GR" altLang="el-GR" sz="2000" dirty="0"/>
              <a:t>.</a:t>
            </a:r>
            <a:endParaRPr lang="el-GR" altLang="el-GR" sz="2000" dirty="0" smtClean="0"/>
          </a:p>
        </p:txBody>
      </p:sp>
    </p:spTree>
    <p:extLst>
      <p:ext uri="{BB962C8B-B14F-4D97-AF65-F5344CB8AC3E}">
        <p14:creationId xmlns:p14="http://schemas.microsoft.com/office/powerpoint/2010/main" val="3811969868"/>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67587"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6758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hangingPunct="1">
              <a:defRPr/>
            </a:pPr>
            <a:r>
              <a:rPr lang="el-GR" dirty="0"/>
              <a:t>[1] http://creativecommons.org/licenses/by-nc-sa/4.0/ </a:t>
            </a:r>
            <a:endParaRPr lang="en-US"/>
          </a:p>
          <a:p>
            <a:pPr eaLnBrk="1" hangingPunct="1">
              <a:defRPr/>
            </a:pPr>
            <a:endParaRPr lang="el-GR" dirty="0"/>
          </a:p>
          <a:p>
            <a:pPr eaLnBrk="1" hangingPunct="1">
              <a:defRPr/>
            </a:pPr>
            <a:r>
              <a:rPr lang="el-GR" dirty="0"/>
              <a:t>Ως </a:t>
            </a:r>
            <a:r>
              <a:rPr lang="el-GR" b="1" dirty="0"/>
              <a:t>Μη Εμπορική</a:t>
            </a:r>
            <a:r>
              <a:rPr lang="el-GR" dirty="0"/>
              <a:t> ορίζεται η χρήση:</a:t>
            </a:r>
          </a:p>
          <a:p>
            <a:pPr marL="342900" indent="-342900" eaLnBrk="1" hangingPunct="1">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eaLnBrk="1" hangingPunct="1">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eaLnBrk="1" hangingPunct="1">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eaLnBrk="1" hangingPunct="1">
              <a:buFont typeface="Arial" panose="020B0604020202020204" pitchFamily="34" charset="0"/>
              <a:buChar char="•"/>
              <a:defRPr/>
            </a:pPr>
            <a:endParaRPr lang="el-GR" dirty="0"/>
          </a:p>
          <a:p>
            <a:pPr eaLnBrk="1" hangingPunct="1">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pPr eaLnBrk="1" hangingPunct="1"/>
            <a:r>
              <a:rPr lang="el-GR" altLang="el-GR" smtClean="0"/>
              <a:t>Διατήρηση Σημειωμάτων</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fontAlgn="auto" hangingPunct="1">
              <a:spcAft>
                <a:spcPts val="0"/>
              </a:spcAft>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fontAlgn="auto" hangingPunct="1">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fontAlgn="auto" hangingPunct="1">
              <a:spcAft>
                <a:spcPts val="0"/>
              </a:spcAft>
              <a:buFont typeface="Arial" panose="020B0604020202020204" pitchFamily="34" charset="0"/>
              <a:buNone/>
              <a:defRPr/>
            </a:pPr>
            <a:r>
              <a:rPr lang="el-GR" sz="2400" dirty="0"/>
              <a:t>μαζί με τους συνοδευόμενους </a:t>
            </a:r>
            <a:r>
              <a:rPr lang="el-GR" sz="2400" dirty="0" err="1"/>
              <a:t>υπερσυνδέσμους</a:t>
            </a:r>
            <a:r>
              <a:rPr lang="el-GR" sz="2400" dirty="0"/>
              <a:t>.</a:t>
            </a:r>
          </a:p>
          <a:p>
            <a:pPr eaLnBrk="1" fontAlgn="auto" hangingPunct="1">
              <a:spcAft>
                <a:spcPts val="0"/>
              </a:spcAft>
              <a:defRPr/>
            </a:pPr>
            <a:endParaRPr lang="el-GR" sz="20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0" y="-100013"/>
            <a:ext cx="9144000" cy="1143001"/>
          </a:xfrm>
        </p:spPr>
        <p:txBody>
          <a:bodyPr/>
          <a:lstStyle/>
          <a:p>
            <a:pPr eaLnBrk="1" hangingPunct="1"/>
            <a:r>
              <a:rPr lang="el-GR" altLang="el-GR" sz="4000" dirty="0" smtClean="0"/>
              <a:t>Σημείωμα Χρήσης Έργων Τρίτων</a:t>
            </a:r>
          </a:p>
        </p:txBody>
      </p:sp>
      <p:sp>
        <p:nvSpPr>
          <p:cNvPr id="3" name="Content Placeholder 2"/>
          <p:cNvSpPr>
            <a:spLocks noGrp="1"/>
          </p:cNvSpPr>
          <p:nvPr>
            <p:ph idx="1"/>
          </p:nvPr>
        </p:nvSpPr>
        <p:spPr>
          <a:xfrm>
            <a:off x="142875" y="1042988"/>
            <a:ext cx="8858250" cy="4525962"/>
          </a:xfrm>
        </p:spPr>
        <p:txBody>
          <a:bodyPr rtlCol="0">
            <a:noAutofit/>
          </a:bodyPr>
          <a:lstStyle/>
          <a:p>
            <a:pPr marL="0" indent="0" eaLnBrk="1" fontAlgn="auto" hangingPunct="1">
              <a:spcAft>
                <a:spcPts val="0"/>
              </a:spcAft>
              <a:buFont typeface="Arial" panose="020B0604020202020204" pitchFamily="34" charset="0"/>
              <a:buNone/>
              <a:defRPr/>
            </a:pPr>
            <a:r>
              <a:rPr lang="el-GR" sz="2000" dirty="0" smtClean="0"/>
              <a:t>Το </a:t>
            </a:r>
            <a:r>
              <a:rPr lang="el-GR" sz="2000" dirty="0"/>
              <a:t>Έργο αυτό κάνει χρήση των ακόλουθων έργων</a:t>
            </a:r>
            <a:r>
              <a:rPr lang="el-GR" sz="2000" dirty="0" smtClean="0"/>
              <a:t>:</a:t>
            </a:r>
          </a:p>
          <a:p>
            <a:pPr marL="0" indent="0" eaLnBrk="1" fontAlgn="auto" hangingPunct="1">
              <a:spcAft>
                <a:spcPts val="0"/>
              </a:spcAft>
              <a:buFont typeface="Arial" panose="020B0604020202020204" pitchFamily="34" charset="0"/>
              <a:buNone/>
              <a:defRPr/>
            </a:pPr>
            <a:r>
              <a:rPr lang="el-GR" sz="2000" dirty="0" smtClean="0"/>
              <a:t>Οι εικόνες και τα διαγράμματα που χρησιμοποιούνται είναι από το βιβλίο:</a:t>
            </a:r>
          </a:p>
          <a:p>
            <a:pPr marL="0" indent="0" eaLnBrk="1" fontAlgn="auto" hangingPunct="1">
              <a:spcAft>
                <a:spcPts val="0"/>
              </a:spcAft>
              <a:buNone/>
              <a:defRPr/>
            </a:pPr>
            <a:r>
              <a:rPr lang="en-US" sz="2000" dirty="0"/>
              <a:t>Sung-Mo Kang, Yusuf </a:t>
            </a:r>
            <a:r>
              <a:rPr lang="en-US" sz="2000" dirty="0" err="1" smtClean="0"/>
              <a:t>Leblebici</a:t>
            </a:r>
            <a:r>
              <a:rPr lang="en-US" sz="2000" dirty="0" smtClean="0"/>
              <a:t>. 1996. </a:t>
            </a:r>
            <a:r>
              <a:rPr lang="en-US" sz="2000" i="1" dirty="0"/>
              <a:t>CMOS Digital Integrated Circuits</a:t>
            </a:r>
            <a:r>
              <a:rPr lang="en-US" sz="2000" i="1" dirty="0" smtClean="0"/>
              <a:t> </a:t>
            </a:r>
            <a:r>
              <a:rPr lang="en-US" sz="2000" dirty="0" smtClean="0"/>
              <a:t>(1 ed.). McGraw-Hill, Inc., New York, NY, </a:t>
            </a:r>
            <a:r>
              <a:rPr lang="en-US" sz="2000"/>
              <a:t>USA © 1996</a:t>
            </a:r>
            <a:r>
              <a:rPr lang="en-US" sz="2000" smtClean="0"/>
              <a:t>. </a:t>
            </a:r>
            <a:endParaRPr lang="el-GR" sz="2000" dirty="0" smtClean="0"/>
          </a:p>
        </p:txBody>
      </p:sp>
    </p:spTree>
    <p:extLst>
      <p:ext uri="{BB962C8B-B14F-4D97-AF65-F5344CB8AC3E}">
        <p14:creationId xmlns:p14="http://schemas.microsoft.com/office/powerpoint/2010/main" val="33123749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l-GR" altLang="el-GR" smtClean="0"/>
              <a:t>Φωτοαντιστατικά</a:t>
            </a:r>
          </a:p>
        </p:txBody>
      </p:sp>
      <p:sp>
        <p:nvSpPr>
          <p:cNvPr id="14339" name="Content Placeholder 2"/>
          <p:cNvSpPr>
            <a:spLocks noGrp="1"/>
          </p:cNvSpPr>
          <p:nvPr>
            <p:ph idx="1"/>
          </p:nvPr>
        </p:nvSpPr>
        <p:spPr/>
        <p:txBody>
          <a:bodyPr/>
          <a:lstStyle/>
          <a:p>
            <a:pPr eaLnBrk="1" hangingPunct="1"/>
            <a:r>
              <a:rPr lang="el-GR" altLang="el-GR" dirty="0" smtClean="0"/>
              <a:t>Αρχικά καλύπτουμε το κρύσταλλο με κάποιο χημικό (</a:t>
            </a:r>
            <a:r>
              <a:rPr lang="el-GR" altLang="el-GR" dirty="0" err="1" smtClean="0"/>
              <a:t>φωτοαντιστατικό</a:t>
            </a:r>
            <a:r>
              <a:rPr lang="el-GR" altLang="el-GR" dirty="0" smtClean="0"/>
              <a:t>)</a:t>
            </a:r>
          </a:p>
          <a:p>
            <a:pPr eaLnBrk="1" hangingPunct="1"/>
            <a:r>
              <a:rPr lang="el-GR" altLang="el-GR" dirty="0" smtClean="0"/>
              <a:t>Κατόπιν έχουμε έκθεση φωτός πάνω στον κρύσταλλο</a:t>
            </a:r>
          </a:p>
          <a:p>
            <a:pPr eaLnBrk="1" hangingPunct="1"/>
            <a:r>
              <a:rPr lang="el-GR" altLang="el-GR" dirty="0" smtClean="0"/>
              <a:t>Οι περιοχές στις οποίες έχουμε έκθεση φωτός καθορίζονται από μία μάσκα (</a:t>
            </a:r>
            <a:r>
              <a:rPr lang="en-US" altLang="el-GR" dirty="0" smtClean="0"/>
              <a:t>mask</a:t>
            </a:r>
            <a:r>
              <a:rPr lang="el-GR" altLang="el-GR" dirty="0" smtClean="0"/>
              <a:t>)</a:t>
            </a:r>
          </a:p>
        </p:txBody>
      </p:sp>
    </p:spTree>
    <p:extLst>
      <p:ext uri="{BB962C8B-B14F-4D97-AF65-F5344CB8AC3E}">
        <p14:creationId xmlns:p14="http://schemas.microsoft.com/office/powerpoint/2010/main" val="130333026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l-GR" altLang="el-GR" dirty="0" smtClean="0"/>
              <a:t>Γραφή με φως- </a:t>
            </a:r>
            <a:r>
              <a:rPr lang="en-US" altLang="el-GR" dirty="0" smtClean="0"/>
              <a:t>Lithography (1 </a:t>
            </a:r>
            <a:r>
              <a:rPr lang="el-GR" altLang="el-GR" dirty="0" smtClean="0"/>
              <a:t>από 2)</a:t>
            </a:r>
            <a:r>
              <a:rPr lang="en-US" altLang="el-GR" dirty="0" smtClean="0"/>
              <a:t> </a:t>
            </a:r>
            <a:endParaRPr lang="el-GR" altLang="el-GR" dirty="0" smtClean="0"/>
          </a:p>
        </p:txBody>
      </p:sp>
      <p:sp>
        <p:nvSpPr>
          <p:cNvPr id="15363" name="Content Placeholder 2"/>
          <p:cNvSpPr>
            <a:spLocks noGrp="1"/>
          </p:cNvSpPr>
          <p:nvPr>
            <p:ph idx="1"/>
          </p:nvPr>
        </p:nvSpPr>
        <p:spPr/>
        <p:txBody>
          <a:bodyPr/>
          <a:lstStyle/>
          <a:p>
            <a:pPr eaLnBrk="1" hangingPunct="1"/>
            <a:r>
              <a:rPr lang="el-GR" altLang="el-GR" dirty="0" smtClean="0"/>
              <a:t>Γίνεται σε μηχανήματα υψηλού κόστους</a:t>
            </a:r>
            <a:endParaRPr lang="en-US" altLang="el-GR" dirty="0" smtClean="0"/>
          </a:p>
          <a:p>
            <a:pPr eaLnBrk="1" hangingPunct="1"/>
            <a:endParaRPr lang="en-US" altLang="el-GR" dirty="0" smtClean="0"/>
          </a:p>
          <a:p>
            <a:pPr eaLnBrk="1" hangingPunct="1"/>
            <a:r>
              <a:rPr lang="el-GR" altLang="el-GR" dirty="0" smtClean="0"/>
              <a:t>Οι </a:t>
            </a:r>
            <a:r>
              <a:rPr lang="en-US" altLang="el-GR" dirty="0" smtClean="0"/>
              <a:t>masks </a:t>
            </a:r>
            <a:r>
              <a:rPr lang="el-GR" altLang="el-GR" dirty="0" smtClean="0"/>
              <a:t>(μάσκες)</a:t>
            </a:r>
            <a:r>
              <a:rPr lang="en-US" altLang="el-GR" dirty="0" smtClean="0"/>
              <a:t> </a:t>
            </a:r>
            <a:r>
              <a:rPr lang="el-GR" altLang="el-GR" dirty="0" smtClean="0"/>
              <a:t>έχουν επίσης υψηλό κόστος κατασκευής</a:t>
            </a:r>
          </a:p>
          <a:p>
            <a:pPr eaLnBrk="1" hangingPunct="1"/>
            <a:endParaRPr lang="el-GR" altLang="el-GR" dirty="0" smtClean="0"/>
          </a:p>
          <a:p>
            <a:pPr eaLnBrk="1" hangingPunct="1"/>
            <a:r>
              <a:rPr lang="el-GR" altLang="el-GR" dirty="0" smtClean="0"/>
              <a:t>Εναλλακτικά δέσμη ηλεκτρονίων </a:t>
            </a:r>
            <a:r>
              <a:rPr lang="en-US" altLang="el-GR" dirty="0" smtClean="0"/>
              <a:t>(e-beam)</a:t>
            </a:r>
            <a:endParaRPr lang="el-GR" altLang="el-GR" dirty="0" smtClean="0"/>
          </a:p>
        </p:txBody>
      </p:sp>
    </p:spTree>
    <p:extLst>
      <p:ext uri="{BB962C8B-B14F-4D97-AF65-F5344CB8AC3E}">
        <p14:creationId xmlns:p14="http://schemas.microsoft.com/office/powerpoint/2010/main" val="107066307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24/8/2015 2:48:11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0482,20483,"/>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68610,68611,68612,"/>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READINGORDER" val="2,69634,69635,"/>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69634,3,71684,"/>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58370,58371,58372,58373,"/>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READINGORDER" val="59394,59395,59396,"/>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67586,67587,67588,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1506,21507,"/>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9458,22531,"/>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5362,15363,15364,"/>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4578,24579,"/>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5602,25603,"/>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26626,26628,26627,"/>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31746,31747,"/>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30722,33795,"/>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18434,18435,"/>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0.xml><?xml version="1.0" encoding="utf-8"?>
<p:tagLst xmlns:a="http://schemas.openxmlformats.org/drawingml/2006/main" xmlns:r="http://schemas.openxmlformats.org/officeDocument/2006/relationships" xmlns:p="http://schemas.openxmlformats.org/presentationml/2006/main">
  <p:tag name="ZHAW.ACCESSIBILITYADDIN.READINGORDER" val="44034,5,11,23,25,31,33,35,37,39,41,26,27,29,28,47121,47122,47123,47124,"/>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48130,48131,4,5,6,7,9,10,11,12,13,15,16,17,48144,48145,48146,48147,"/>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49154,49155,4,5,6,7,8,9,10,11,12,13,14,15,49168,49169,49170,49171,"/>
</p:tagLst>
</file>

<file path=ppt/tags/tag7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6.xml><?xml version="1.0" encoding="utf-8"?>
<p:tagLst xmlns:a="http://schemas.openxmlformats.org/drawingml/2006/main" xmlns:r="http://schemas.openxmlformats.org/officeDocument/2006/relationships" xmlns:p="http://schemas.openxmlformats.org/presentationml/2006/main">
  <p:tag name="ZHAW.ACCESSIBILITYADDIN.READINGORDER" val="50178,50179,4,5,6,7,8,9,10,11,12,13,14,15,50192,50193,50194,20,22,24,26,31,32,39,40,41,50,37,38,50207,50208,"/>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8.xml><?xml version="1.0" encoding="utf-8"?>
<p:tagLst xmlns:a="http://schemas.openxmlformats.org/drawingml/2006/main" xmlns:r="http://schemas.openxmlformats.org/officeDocument/2006/relationships" xmlns:p="http://schemas.openxmlformats.org/presentationml/2006/main">
  <p:tag name="ZHAW.ACCESSIBILITYADDIN.READINGORDER" val="51202,51203,4,5,8,9,10,11,12,13,14,15,51214,51215,51216,20,22,24,32,51221,51222,7,6,42,31,"/>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19458,19459,"/>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5,52227,4,5,6,7,8,9,10,11,12,13,52238,52239,52240,17,18,19,20,52245,52246,23,24,26,31,32,33,38,"/>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54274,54275,39,40,41,42,43,44,45,46,47,48,49,50,51,52,53,54291,54292,54293,54294,"/>
</p:tagLst>
</file>

<file path=ppt/tags/tag84.xml><?xml version="1.0" encoding="utf-8"?>
<p:tagLst xmlns:a="http://schemas.openxmlformats.org/drawingml/2006/main" xmlns:r="http://schemas.openxmlformats.org/officeDocument/2006/relationships" xmlns:p="http://schemas.openxmlformats.org/presentationml/2006/main">
  <p:tag name="ZHAW.ACCESSIBILITYADDIN.READINGORDER" val="55298,55299,55300,92,93,94,95,96,97,98,99,100,101,102,103,104,55314,55315,55316,55317,"/>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56322,56323,56324,59,60,61,62,63,64,65,66,67,68,69,70,71,56338,56339,56340,56341,"/>
</p:tagLst>
</file>

<file path=ppt/tags/tag86.xml><?xml version="1.0" encoding="utf-8"?>
<p:tagLst xmlns:a="http://schemas.openxmlformats.org/drawingml/2006/main" xmlns:r="http://schemas.openxmlformats.org/officeDocument/2006/relationships" xmlns:p="http://schemas.openxmlformats.org/presentationml/2006/main">
  <p:tag name="ZHAW.ACCESSIBILITYADDIN.READINGORDER" val="57346,57347,79,80,"/>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9.xml><?xml version="1.0" encoding="utf-8"?>
<p:tagLst xmlns:a="http://schemas.openxmlformats.org/drawingml/2006/main" xmlns:r="http://schemas.openxmlformats.org/officeDocument/2006/relationships" xmlns:p="http://schemas.openxmlformats.org/presentationml/2006/main">
  <p:tag name="ZHAW.ACCESSIBILITYADDIN.READINGORDER" val="33,58371,4,5,7,8,9,10,12,13,58380,58381,58382,17,18,19,20,21,22,23,24,27,29,58393,32,35,39,11,28,58399,58400,"/>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1027,1028,1026,"/>
</p:tagLst>
</file>

<file path=ppt/tags/tag97.xml><?xml version="1.0" encoding="utf-8"?>
<p:tagLst xmlns:a="http://schemas.openxmlformats.org/drawingml/2006/main" xmlns:r="http://schemas.openxmlformats.org/officeDocument/2006/relationships" xmlns:p="http://schemas.openxmlformats.org/presentationml/2006/main">
  <p:tag name="ZHAW.ACCESSIBILITYADDIN.READINGORDER" val="2051,2052,2050,3,"/>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66562,66563,66564,46,"/>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heme/theme1.xml><?xml version="1.0" encoding="utf-8"?>
<a:theme xmlns:a="http://schemas.openxmlformats.org/drawingml/2006/main" name="Θέμα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extLst>
    <a:ext uri="{05A4C25C-085E-4340-85A3-A5531E510DB2}">
      <thm15:themeFamily xmlns:thm15="http://schemas.microsoft.com/office/thememl/2012/main" name="Θέμα2" id="{8D0EB99E-6069-4AFB-8549-0539EF7F222C}" vid="{B4C8CC40-989B-4BCD-8B08-244F7A7A114B}"/>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BF2719BC-3BDF-4825-9D9A-7AA15713875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
  <TotalTime>4021</TotalTime>
  <Words>2492</Words>
  <Application>Microsoft Office PowerPoint</Application>
  <PresentationFormat>Προβολή στην οθόνη (4:3)</PresentationFormat>
  <Paragraphs>490</Paragraphs>
  <Slides>75</Slides>
  <Notes>8</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75</vt:i4>
      </vt:variant>
    </vt:vector>
  </HeadingPairs>
  <TitlesOfParts>
    <vt:vector size="84" baseType="lpstr">
      <vt:lpstr>Arial</vt:lpstr>
      <vt:lpstr>Calibri</vt:lpstr>
      <vt:lpstr>Symbol</vt:lpstr>
      <vt:lpstr>Tahoma</vt:lpstr>
      <vt:lpstr>Times New Roman</vt:lpstr>
      <vt:lpstr>Wingdings</vt:lpstr>
      <vt:lpstr>Wingdings 2</vt:lpstr>
      <vt:lpstr>Θέμα2</vt:lpstr>
      <vt:lpstr>Εξίσωση</vt:lpstr>
      <vt:lpstr>Σχεδίαση CMOS Ψηφιακών Ολοκληρωμένων Κυκλωμάτων</vt:lpstr>
      <vt:lpstr>Πυρίτιο</vt:lpstr>
      <vt:lpstr>Κατηγορίες προσμίξεων</vt:lpstr>
      <vt:lpstr>Wafers</vt:lpstr>
      <vt:lpstr>Οξείδωση (Παραγωγή Si02)</vt:lpstr>
      <vt:lpstr>Διάχυση – Εμφύτευση Ιόντων</vt:lpstr>
      <vt:lpstr>Δημιουργία σχημάτων (Patterning)</vt:lpstr>
      <vt:lpstr>Φωτοαντιστατικά</vt:lpstr>
      <vt:lpstr>Γραφή με φως- Lithography (1 από 2) </vt:lpstr>
      <vt:lpstr>Γραφή με φως- Lithography (2 από 2) </vt:lpstr>
      <vt:lpstr>Υλοποίηση n-MOS Τρανζίστορ</vt:lpstr>
      <vt:lpstr>Υπόστρωμα με μονωτή</vt:lpstr>
      <vt:lpstr>Προσθήκη μονωτή Πύλης</vt:lpstr>
      <vt:lpstr>Προσθήκη Πύλης</vt:lpstr>
      <vt:lpstr>Ενεργός Περιοχή</vt:lpstr>
      <vt:lpstr>Δημιουργία Πηγής και Απαγωγού</vt:lpstr>
      <vt:lpstr>Self-Alingment</vt:lpstr>
      <vt:lpstr>Με Self- Alignment</vt:lpstr>
      <vt:lpstr>Χωρίς Self-Alignment</vt:lpstr>
      <vt:lpstr>Κάτοψη Τρανζίστορ</vt:lpstr>
      <vt:lpstr>Παραλλαγές</vt:lpstr>
      <vt:lpstr>Συνδέσεις (1 από 4)</vt:lpstr>
      <vt:lpstr>Συνδέσεις (2 από 4)</vt:lpstr>
      <vt:lpstr>Συνδέσεις (3 από 4)</vt:lpstr>
      <vt:lpstr>Συνδέσεις (4 από 4)</vt:lpstr>
      <vt:lpstr>Συνδέσεις - Κατασκευή</vt:lpstr>
      <vt:lpstr>Επικαλύψεις</vt:lpstr>
      <vt:lpstr>Layout Rules (1 από 3)</vt:lpstr>
      <vt:lpstr>Layout Rules (2 από 3)</vt:lpstr>
      <vt:lpstr>Layout Rules (3 από 3)</vt:lpstr>
      <vt:lpstr>Σχεδίαση με λ ή μm</vt:lpstr>
      <vt:lpstr>Παράδειγμα με λ</vt:lpstr>
      <vt:lpstr>Επαναχρησιμοποίηση σχεδίου</vt:lpstr>
      <vt:lpstr>Πιθανό πρόβλημα</vt:lpstr>
      <vt:lpstr>Μη βέλτιστη λύση</vt:lpstr>
      <vt:lpstr>Stick-Diagrams (1 από 4)</vt:lpstr>
      <vt:lpstr>Stick-Diagrams (2 από 4)</vt:lpstr>
      <vt:lpstr>Stick-Diagrams (3 από 4)</vt:lpstr>
      <vt:lpstr>Stick-Diagrams (4 από 4)</vt:lpstr>
      <vt:lpstr>n-MOS δικτύωμα NOR Πύλης (1 από 3)</vt:lpstr>
      <vt:lpstr>n-MOS δικτύωμα NOR Πύλης (2από3)</vt:lpstr>
      <vt:lpstr>n-MOS δικτύωμα NOR Πύλης (3από3)</vt:lpstr>
      <vt:lpstr>Πύλη NOR (1από2)</vt:lpstr>
      <vt:lpstr>Πύλη NOR (2από2)</vt:lpstr>
      <vt:lpstr>Μείωση του μήκους των diff</vt:lpstr>
      <vt:lpstr>Euler path</vt:lpstr>
      <vt:lpstr>Παράδειγμα (1από5)</vt:lpstr>
      <vt:lpstr>Παράδειγμα (2από5)</vt:lpstr>
      <vt:lpstr>Παράδειγμα (3από5)</vt:lpstr>
      <vt:lpstr>Παράδειγμα (4από5)</vt:lpstr>
      <vt:lpstr>Παράδειγμα (5από5)</vt:lpstr>
      <vt:lpstr>AOI Πύλες</vt:lpstr>
      <vt:lpstr>Ονοματολογία</vt:lpstr>
      <vt:lpstr>ΟΑI Πύλες</vt:lpstr>
      <vt:lpstr>Υπολογισμός  Αντίστασης (1 από 5)</vt:lpstr>
      <vt:lpstr>Υπολογισμός  Αντίστασης (2 από 5)</vt:lpstr>
      <vt:lpstr>Υπολογισμός  Αντίστασης (3 από 5)</vt:lpstr>
      <vt:lpstr>Υπολογισμός  Αντίστασης (4 από 5)</vt:lpstr>
      <vt:lpstr>Υπολογισμός  Αντίστασης (5 από 5)</vt:lpstr>
      <vt:lpstr>Ειδικά σχήματα</vt:lpstr>
      <vt:lpstr>Παράδειγμα 2</vt:lpstr>
      <vt:lpstr>Προσοχή</vt:lpstr>
      <vt:lpstr>Υπολογισμός Τετραγώνων (1από3)</vt:lpstr>
      <vt:lpstr>Υπολογισμός Τετραγώνων (2από3)</vt:lpstr>
      <vt:lpstr>Υπολογισμός Τετραγώνων (3από3)</vt:lpstr>
      <vt:lpstr>Ειδική Περίπτωση</vt:lpstr>
      <vt:lpstr>Υπολογισμός χωρητικότητας</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Morgana</dc:creator>
  <cp:lastModifiedBy>Δεσποινίς Βατόμουρο .</cp:lastModifiedBy>
  <cp:revision>124</cp:revision>
  <cp:lastPrinted>1601-01-01T00:00:00Z</cp:lastPrinted>
  <dcterms:created xsi:type="dcterms:W3CDTF">1601-01-01T00:00:00Z</dcterms:created>
  <dcterms:modified xsi:type="dcterms:W3CDTF">2015-08-24T11:56:14Z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4</vt:i4>
  </property>
  <property fmtid="{D5CDD505-2E9C-101B-9397-08002B2CF9AE}" pid="3" name="LCID">
    <vt:i4>1032</vt:i4>
  </property>
</Properties>
</file>