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349" r:id="rId3"/>
    <p:sldId id="308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290" r:id="rId13"/>
    <p:sldId id="295" r:id="rId14"/>
    <p:sldId id="299" r:id="rId15"/>
    <p:sldId id="346" r:id="rId16"/>
    <p:sldId id="347" r:id="rId17"/>
    <p:sldId id="348" r:id="rId18"/>
    <p:sldId id="293" r:id="rId19"/>
  </p:sldIdLst>
  <p:sldSz cx="9144000" cy="6858000" type="screen4x3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49"/>
            <p14:sldId id="308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290"/>
            <p14:sldId id="295"/>
            <p14:sldId id="299"/>
            <p14:sldId id="346"/>
            <p14:sldId id="347"/>
            <p14:sldId id="348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57" d="100"/>
          <a:sy n="57" d="100"/>
        </p:scale>
        <p:origin x="-25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8" name="Picture 7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://opencourses.uoa.gr/courses/ECD5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hyperlink" Target="%5b1%5d%20http:/creativecommons.org/licenses/by-nc-sa/4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book/15151/%CE%A4%CE%BF_%CE%BA%CE%BF%CE%BC%CE%BC%CE%AC%CF%84%CE%B9_%CF%80%CE%BF%CF%85_%CE%BB%CE%B5%CE%AF%CF%80%CE%B5%CE%B9_%CF%83%CF%85%CE%BD%CE%B1%CE%BD%CF%84%CE%AC_%CF%84%CE%BF_%CE%BC%CE%B5%CE%B3%CE%AC%CE%BB%CE%BF_%CE%9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dirty="0"/>
              <a:t>Το Εικονογραφημένο Βιβλίο στην Προσχολική Εκπαίδευση</a:t>
            </a:r>
            <a:endParaRPr lang="el-GR" sz="40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1.1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Συναισθήματα</a:t>
            </a:r>
            <a:endParaRPr lang="en-GB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Αγγελική Γιαννικοπούλου</a:t>
            </a:r>
          </a:p>
          <a:p>
            <a:r>
              <a:rPr lang="el-GR" sz="2800" dirty="0" smtClean="0"/>
              <a:t>Τμήμα </a:t>
            </a:r>
            <a:r>
              <a:rPr lang="el-GR" sz="2800" dirty="0"/>
              <a:t>Εκπαίδευσης και Αγωγής στην Προσχολική Ηλικία (ΤΕΑΠΗ)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0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Στην συνέχεια μαζευτήκαμε πάλι στην </a:t>
            </a:r>
            <a:r>
              <a:rPr lang="el-GR" altLang="el-GR" sz="2800" dirty="0" err="1"/>
              <a:t>παρεούλα</a:t>
            </a:r>
            <a:r>
              <a:rPr lang="el-GR" altLang="el-GR" sz="2800" dirty="0"/>
              <a:t> και έγινε η ανάγνωση της υπόλοιπης ιστορίας. </a:t>
            </a:r>
            <a:endParaRPr lang="el-GR" altLang="el-GR" sz="2800" dirty="0" smtClean="0"/>
          </a:p>
          <a:p>
            <a:r>
              <a:rPr lang="el-GR" altLang="el-GR" sz="2800" dirty="0" smtClean="0"/>
              <a:t>Τέλος </a:t>
            </a:r>
            <a:r>
              <a:rPr lang="el-GR" altLang="el-GR" sz="2800" dirty="0"/>
              <a:t>τα παιδιά παρουσίασαν τα έργα τους.</a:t>
            </a:r>
            <a:endParaRPr lang="el-GR" sz="28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Ανάγνωση </a:t>
            </a:r>
            <a:r>
              <a:rPr lang="el-GR" altLang="el-GR" dirty="0" smtClean="0"/>
              <a:t>της υπόλοιπης ιστορίας και παρουσίαση των έργων των παιδιών</a:t>
            </a:r>
            <a:endParaRPr lang="el-GR" dirty="0"/>
          </a:p>
        </p:txBody>
      </p:sp>
      <p:pic>
        <p:nvPicPr>
          <p:cNvPr id="7" name="Content Placeholder 6" descr="Αγοράκι παρουσιάζει τη ζωγραφιά του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54588"/>
            <a:ext cx="5111750" cy="381401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0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 smtClean="0"/>
              <a:t> 2015. </a:t>
            </a:r>
            <a:r>
              <a:rPr lang="el-GR" sz="2000" dirty="0"/>
              <a:t>Σταυρούλα </a:t>
            </a:r>
            <a:r>
              <a:rPr lang="el-GR" sz="2000" dirty="0" err="1" smtClean="0"/>
              <a:t>Παλάτου</a:t>
            </a:r>
            <a:r>
              <a:rPr lang="el-GR" sz="2000" dirty="0" smtClean="0"/>
              <a:t>, 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/>
              <a:t>. «Το Εικονογραφημένο Βιβλίο στην Προσχολική </a:t>
            </a:r>
            <a:r>
              <a:rPr lang="el-GR" sz="2000" dirty="0" smtClean="0"/>
              <a:t>Εκπαίδευση. Συναισθήματα</a:t>
            </a:r>
            <a:r>
              <a:rPr lang="en-US" sz="2000" dirty="0" smtClean="0"/>
              <a:t>. </a:t>
            </a:r>
            <a:r>
              <a:rPr lang="el-GR" sz="2000" dirty="0"/>
              <a:t>Το κομμάτι που λείπει συναντά το μεγάλο </a:t>
            </a:r>
            <a:r>
              <a:rPr lang="el-GR" sz="2000" dirty="0" smtClean="0"/>
              <a:t>Ο» 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διεύθυνση: </a:t>
            </a:r>
            <a:r>
              <a:rPr lang="en-GB" sz="2000" dirty="0">
                <a:hlinkClick r:id="rId4" tooltip="Ανοιχτό Μάθημα: Το Εικονογραφημένο Βιβλίο στην Προσχολική Εκπαίδευση"/>
              </a:rPr>
              <a:t>http://opencourses.uoa.gr/courses/ECD5/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4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</a:t>
            </a:r>
            <a:r>
              <a:rPr lang="el-GR" dirty="0" smtClean="0"/>
              <a:t>τη </a:t>
            </a:r>
            <a:r>
              <a:rPr lang="el-GR" dirty="0"/>
              <a:t>χρήση του έργου, για </a:t>
            </a:r>
            <a:r>
              <a:rPr lang="el-GR" dirty="0" smtClean="0"/>
              <a:t>τον </a:t>
            </a:r>
            <a:r>
              <a:rPr lang="el-GR" dirty="0"/>
              <a:t>διανομέα του έργου και </a:t>
            </a:r>
            <a:r>
              <a:rPr lang="el-GR" dirty="0" err="1" smtClean="0"/>
              <a:t>αδειοδόχο</a:t>
            </a:r>
            <a:r>
              <a:rPr lang="el-GR" dirty="0" smtClean="0"/>
              <a:t>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</a:t>
            </a:r>
            <a:r>
              <a:rPr lang="el-GR" dirty="0" smtClean="0"/>
              <a:t>έργο.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</a:t>
            </a:r>
            <a:r>
              <a:rPr lang="el-GR" dirty="0" smtClean="0"/>
              <a:t>στον </a:t>
            </a:r>
            <a:r>
              <a:rPr lang="el-GR" dirty="0"/>
              <a:t>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τόπο.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3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Αν</a:t>
            </a:r>
            <a:r>
              <a:rPr lang="en-US" sz="2000" dirty="0" smtClean="0"/>
              <a:t>α</a:t>
            </a:r>
            <a:r>
              <a:rPr lang="el-GR" sz="2000" dirty="0" smtClean="0"/>
              <a:t>φοράς,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</a:t>
            </a:r>
            <a:r>
              <a:rPr lang="el-GR" sz="2000" dirty="0" err="1" smtClean="0"/>
              <a:t>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),</a:t>
            </a:r>
            <a:endParaRPr lang="el-GR" sz="2000" dirty="0"/>
          </a:p>
          <a:p>
            <a:pPr marL="0" indent="0">
              <a:buNone/>
            </a:pPr>
            <a:r>
              <a:rPr lang="el-GR" sz="2400" dirty="0"/>
              <a:t>μαζί με τους </a:t>
            </a:r>
            <a:r>
              <a:rPr lang="el-GR" sz="2400" dirty="0" smtClean="0"/>
              <a:t>συνοδευτικούς </a:t>
            </a:r>
            <a:r>
              <a:rPr lang="el-GR" sz="2400" dirty="0" err="1" smtClean="0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5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pPr marL="0" indent="0">
              <a:buNone/>
            </a:pPr>
            <a:r>
              <a:rPr lang="el-GR" sz="2000" dirty="0"/>
              <a:t>Εικόνα 1: </a:t>
            </a:r>
            <a:r>
              <a:rPr lang="el-GR" sz="2000" dirty="0" smtClean="0"/>
              <a:t>Εξώφυλλο του βιβλίου «</a:t>
            </a:r>
            <a:r>
              <a:rPr lang="el-GR" sz="2000" dirty="0" smtClean="0">
                <a:hlinkClick r:id="rId3"/>
              </a:rPr>
              <a:t>Το </a:t>
            </a:r>
            <a:r>
              <a:rPr lang="el-GR" sz="2000" dirty="0">
                <a:hlinkClick r:id="rId3"/>
              </a:rPr>
              <a:t>κομμάτι που λείπει συναντά το μεγάλο </a:t>
            </a:r>
            <a:r>
              <a:rPr lang="el-GR" sz="2000" dirty="0" smtClean="0">
                <a:hlinkClick r:id="rId3"/>
              </a:rPr>
              <a:t>Ο</a:t>
            </a:r>
            <a:r>
              <a:rPr lang="el-GR" sz="2000" dirty="0" smtClean="0"/>
              <a:t>» </a:t>
            </a:r>
            <a:r>
              <a:rPr lang="el-GR" sz="2000" dirty="0"/>
              <a:t>/ Σελ </a:t>
            </a:r>
            <a:r>
              <a:rPr lang="el-GR" sz="2000" dirty="0" err="1"/>
              <a:t>Σιλβερστάιν</a:t>
            </a:r>
            <a:r>
              <a:rPr lang="el-GR" sz="2000" dirty="0"/>
              <a:t> · μετάφραση Άννα Μαρία </a:t>
            </a:r>
            <a:r>
              <a:rPr lang="el-GR" sz="2000" dirty="0" err="1"/>
              <a:t>Στεφάν</a:t>
            </a:r>
            <a:r>
              <a:rPr lang="el-GR" sz="2000" dirty="0"/>
              <a:t>. - Αθήνα : Δωρικός, 1998.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Διδακτική Πρακτική</a:t>
            </a:r>
            <a:endParaRPr lang="en-GB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Διδακτική </a:t>
            </a:r>
            <a:r>
              <a:rPr lang="el-GR" sz="2400" b="1" dirty="0" smtClean="0"/>
              <a:t>πρακτική</a:t>
            </a:r>
            <a:r>
              <a:rPr lang="en-GB" sz="2400" dirty="0" smtClean="0"/>
              <a:t>: </a:t>
            </a:r>
            <a:r>
              <a:rPr lang="el-GR" sz="2400" dirty="0"/>
              <a:t>Σταυρούλα </a:t>
            </a:r>
            <a:r>
              <a:rPr lang="el-GR" sz="2400" dirty="0" err="1" smtClean="0"/>
              <a:t>Παλάτου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2400" b="1" dirty="0" smtClean="0"/>
              <a:t>Βιβλίο</a:t>
            </a:r>
            <a:r>
              <a:rPr lang="el-GR" sz="2400" dirty="0" smtClean="0"/>
              <a:t>: </a:t>
            </a:r>
            <a:r>
              <a:rPr lang="el-GR" sz="2400" dirty="0" err="1"/>
              <a:t>Silverstein</a:t>
            </a:r>
            <a:r>
              <a:rPr lang="el-GR" sz="2400" dirty="0"/>
              <a:t>, </a:t>
            </a:r>
            <a:r>
              <a:rPr lang="el-GR" sz="2400" dirty="0" err="1"/>
              <a:t>Shel</a:t>
            </a:r>
            <a:r>
              <a:rPr lang="el-GR" sz="2400" dirty="0"/>
              <a:t>. </a:t>
            </a:r>
            <a:r>
              <a:rPr lang="el-GR" sz="2400" b="1" dirty="0"/>
              <a:t>Το κομμάτι που λείπει συναντά το μεγάλο Ο </a:t>
            </a:r>
            <a:r>
              <a:rPr lang="el-GR" sz="2400" dirty="0"/>
              <a:t>/ </a:t>
            </a:r>
            <a:r>
              <a:rPr lang="el-GR" sz="2400" dirty="0" err="1"/>
              <a:t>Σελ</a:t>
            </a:r>
            <a:r>
              <a:rPr lang="el-GR" sz="2400" dirty="0"/>
              <a:t> </a:t>
            </a:r>
            <a:r>
              <a:rPr lang="el-GR" sz="2400" dirty="0" err="1"/>
              <a:t>Σιλβερστάιν</a:t>
            </a:r>
            <a:r>
              <a:rPr lang="el-GR" sz="2400" dirty="0"/>
              <a:t> · μετάφραση Άννα Μαρία Στεφάν. - Αθήνα : Δωρικός, 1998.</a:t>
            </a:r>
            <a:endParaRPr lang="en-GB" sz="2400" dirty="0"/>
          </a:p>
        </p:txBody>
      </p:sp>
      <p:pic>
        <p:nvPicPr>
          <p:cNvPr id="6" name="Picture 4" descr="a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3727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01551" y="5424596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[1]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Ανάγνωση μέρους της ιστορίας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/>
              <a:t>Αρχικά έγινε η ανάγνωση του βιβλίου και σταματήσαμε στο σημείο λίγο πριν Το κομμάτι που λείπει συναντήσει το μεγάλο Ο.</a:t>
            </a:r>
            <a:r>
              <a:rPr lang="el-GR" altLang="el-GR" sz="3200" dirty="0"/>
              <a:t> </a:t>
            </a:r>
            <a:endParaRPr lang="el-GR" dirty="0"/>
          </a:p>
        </p:txBody>
      </p:sp>
      <p:pic>
        <p:nvPicPr>
          <p:cNvPr id="5" name="Content Placeholder 4" descr="Η νηπιαγωγός διαβάζει το βιβλίο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98" y="1772816"/>
            <a:ext cx="501344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12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Πώς να αισθανόταν το κομμάτι που λείπει που δεν έβρισκε κανέναν να ταιριάξει</a:t>
            </a:r>
            <a:r>
              <a:rPr lang="el-GR" dirty="0" smtClean="0"/>
              <a:t>;</a:t>
            </a:r>
          </a:p>
          <a:p>
            <a:pPr lvl="1">
              <a:buFontTx/>
              <a:buChar char="-"/>
            </a:pPr>
            <a:r>
              <a:rPr lang="el-GR" altLang="el-GR" sz="2600" dirty="0" smtClean="0"/>
              <a:t>Λύπη.</a:t>
            </a:r>
            <a:endParaRPr lang="el-GR" altLang="el-GR" sz="2600" dirty="0"/>
          </a:p>
          <a:p>
            <a:pPr lvl="1">
              <a:buFontTx/>
              <a:buChar char="-"/>
            </a:pPr>
            <a:r>
              <a:rPr lang="el-GR" altLang="el-GR" sz="2600" dirty="0" smtClean="0"/>
              <a:t>Στεναχώρια.</a:t>
            </a:r>
            <a:endParaRPr lang="el-GR" altLang="el-GR" sz="2600" dirty="0"/>
          </a:p>
          <a:p>
            <a:pPr lvl="1">
              <a:buFontTx/>
              <a:buChar char="-"/>
            </a:pPr>
            <a:r>
              <a:rPr lang="el-GR" altLang="el-GR" sz="2600" dirty="0" smtClean="0"/>
              <a:t>Μοναξιά.</a:t>
            </a:r>
            <a:endParaRPr lang="el-GR" altLang="el-GR" sz="2600" dirty="0"/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Θα μπορούσαμε εμείς να το ταιριάζαμε κάπου ώστε να είναι χαρούμενο το κομμάτι που λείπει;</a:t>
            </a:r>
          </a:p>
          <a:p>
            <a:pPr lvl="1">
              <a:buFontTx/>
              <a:buChar char="-"/>
            </a:pPr>
            <a:r>
              <a:rPr lang="el-GR" altLang="el-GR" sz="2600" dirty="0"/>
              <a:t>Σε </a:t>
            </a:r>
            <a:r>
              <a:rPr lang="el-GR" altLang="el-GR" sz="2600" dirty="0" smtClean="0"/>
              <a:t>έναν κύκλο.</a:t>
            </a:r>
            <a:endParaRPr lang="el-GR" altLang="el-GR" sz="2600" dirty="0"/>
          </a:p>
          <a:p>
            <a:pPr lvl="1">
              <a:buFontTx/>
              <a:buChar char="-"/>
            </a:pPr>
            <a:r>
              <a:rPr lang="el-GR" altLang="el-GR" sz="2600" dirty="0"/>
              <a:t>Σε ένα τοστ.</a:t>
            </a:r>
          </a:p>
          <a:p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0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Εικαστική δραστηριότητα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600" dirty="0"/>
              <a:t>Στη συνέχεια ζητήθηκε από τα παιδιά να ζωγραφίσουν κάτι στο οποίο θα ταίριαζε το κομμάτι που λείπει και θα ήταν χαρούμενο. </a:t>
            </a:r>
            <a:endParaRPr lang="el-GR" altLang="el-GR" sz="2600" dirty="0" smtClean="0"/>
          </a:p>
          <a:p>
            <a:pPr marL="0" indent="0">
              <a:buNone/>
            </a:pPr>
            <a:r>
              <a:rPr lang="el-GR" altLang="el-GR" sz="2600" dirty="0" smtClean="0"/>
              <a:t>Το </a:t>
            </a:r>
            <a:r>
              <a:rPr lang="el-GR" altLang="el-GR" sz="2600" dirty="0"/>
              <a:t>κομμάτι που λείπει ήταν ένα κομμάτι από χαρτόνι το οποίο τα παιδιά θα το κολλούσαν πάνω στην ζωγραφιά τους. </a:t>
            </a:r>
            <a:endParaRPr lang="el-GR" sz="2600" dirty="0"/>
          </a:p>
        </p:txBody>
      </p:sp>
      <p:pic>
        <p:nvPicPr>
          <p:cNvPr id="6" name="Picture 4" descr="Τα παιδιά ζωγραφίζουν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5723" y="1600200"/>
            <a:ext cx="37035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24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Εικαστική δραστηριότητα </a:t>
            </a:r>
            <a:r>
              <a:rPr lang="el-GR" dirty="0" smtClean="0"/>
              <a:t>(2/2</a:t>
            </a:r>
            <a:r>
              <a:rPr lang="el-GR" dirty="0"/>
              <a:t>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/>
              <a:t>Το κομμάτι που λείπει ταίριαξε μέσα σε ένα κύκλο και είναι χαρούμενο. Φαίνεται άλλωστε από το μεγάλο χαμόγελο.</a:t>
            </a:r>
            <a:endParaRPr lang="el-GR" dirty="0"/>
          </a:p>
        </p:txBody>
      </p:sp>
      <p:pic>
        <p:nvPicPr>
          <p:cNvPr id="7" name="Picture 4" descr="Παιδική ζωγραφιά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02" y="1772816"/>
            <a:ext cx="485159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1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Παιδική ζωγραφιά.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" r="-725"/>
          <a:stretch/>
        </p:blipFill>
        <p:spPr bwMode="auto">
          <a:xfrm>
            <a:off x="1619672" y="1556792"/>
            <a:ext cx="58326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1619672" y="5157192"/>
            <a:ext cx="5832648" cy="1015008"/>
          </a:xfrm>
        </p:spPr>
        <p:txBody>
          <a:bodyPr>
            <a:normAutofit fontScale="92500"/>
          </a:bodyPr>
          <a:lstStyle/>
          <a:p>
            <a:r>
              <a:rPr lang="el-GR" altLang="el-GR" sz="2800" dirty="0"/>
              <a:t>Το κομμάτι που λείπει ταίριαξε σε ένα κύκλο. Το αγαπάει και είναι </a:t>
            </a:r>
            <a:r>
              <a:rPr lang="el-GR" altLang="el-GR" sz="2800" dirty="0" smtClean="0"/>
              <a:t>χαρούμενο.</a:t>
            </a:r>
            <a:endParaRPr lang="el-GR" sz="2800" dirty="0"/>
          </a:p>
          <a:p>
            <a:endParaRPr lang="el-GR" dirty="0"/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έργα των παιδιών (1/3)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3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Παιδική ζωγραφιά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1628800"/>
            <a:ext cx="5111750" cy="31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sz="2600" dirty="0"/>
              <a:t>Το κομμάτι είναι το κέρατο ενός ρινόκερου και δίπλα είναι το μεγάλο Ο. Είναι χαρούμενο που είναι με το ρινόκερο.</a:t>
            </a:r>
            <a:endParaRPr lang="el-GR" sz="26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έργα των παιδιών </a:t>
            </a:r>
            <a:r>
              <a:rPr lang="el-GR" dirty="0" smtClean="0"/>
              <a:t>(2/3</a:t>
            </a:r>
            <a:r>
              <a:rPr lang="el-GR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9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sz="2600" dirty="0"/>
              <a:t>Το κομμάτι που λείπει είναι το δέντρο και είναι χαρούμενο. Το κορίτσι όμως δεν είναι χαρούμενο, γι’ αυτό και τα γράμματα </a:t>
            </a:r>
            <a:r>
              <a:rPr lang="el-GR" altLang="el-GR" sz="2600" dirty="0" smtClean="0"/>
              <a:t>λένε: «Ψάχνω </a:t>
            </a:r>
            <a:r>
              <a:rPr lang="el-GR" altLang="el-GR" sz="2600" dirty="0"/>
              <a:t>το κομμάτι μου. Θες να με βοηθήσεις</a:t>
            </a:r>
            <a:r>
              <a:rPr lang="el-GR" altLang="el-GR" sz="2600" dirty="0" smtClean="0"/>
              <a:t>;»</a:t>
            </a:r>
            <a:endParaRPr lang="el-GR" sz="26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έργα των παιδιών </a:t>
            </a:r>
            <a:r>
              <a:rPr lang="el-GR" dirty="0" smtClean="0"/>
              <a:t>(3/3</a:t>
            </a:r>
            <a:r>
              <a:rPr lang="el-GR" dirty="0"/>
              <a:t>)</a:t>
            </a:r>
          </a:p>
        </p:txBody>
      </p:sp>
      <p:pic>
        <p:nvPicPr>
          <p:cNvPr id="7" name="Picture 4" descr="Παιδική ζωγραφιά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5050" y="1700808"/>
            <a:ext cx="5111750" cy="296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10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  <p:tag name="ZHAW.ACCESSIBILITYADDIN.CHECKTIMEDATE" val="10/29/2015 1:06:30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4,7,6,5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A0B9E851-5D31-4366-BB2A-6FBFDD8591C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668</Words>
  <Application>Microsoft Office PowerPoint</Application>
  <PresentationFormat>On-screen Show (4:3)</PresentationFormat>
  <Paragraphs>70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Θέμα του Office</vt:lpstr>
      <vt:lpstr>Το Εικονογραφημένο Βιβλίο στην Προσχολική Εκπαίδευση</vt:lpstr>
      <vt:lpstr>Διδακτική Πρακτική</vt:lpstr>
      <vt:lpstr>Ανάγνωση μέρους της ιστορίας</vt:lpstr>
      <vt:lpstr>Ερωτήσεις</vt:lpstr>
      <vt:lpstr>Εικαστική δραστηριότητα (1/2)</vt:lpstr>
      <vt:lpstr>Εικαστική δραστηριότητα (2/2)</vt:lpstr>
      <vt:lpstr>Τα έργα των παιδιών (1/3)</vt:lpstr>
      <vt:lpstr>Τα έργα των παιδιών (2/3)</vt:lpstr>
      <vt:lpstr>Τα έργα των παιδιών (3/3)</vt:lpstr>
      <vt:lpstr>Ανάγνωση της υπόλοιπης ιστορίας και παρουσίαση των έργων των παιδιών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κομμάτι που λείπει συναντά το μεγάλο Ο </dc:title>
  <dc:subject>Το Εικονογραφημένο Βιβλίο στην Προσχολική Εκπαίδευση</dc:subject>
  <dc:creator> Αγγελική Γιαννικοπούλου</dc:creator>
  <cp:lastModifiedBy>Smaragda Papadopoulou</cp:lastModifiedBy>
  <cp:revision>209</cp:revision>
  <dcterms:created xsi:type="dcterms:W3CDTF">2012-09-06T09:03:05Z</dcterms:created>
  <dcterms:modified xsi:type="dcterms:W3CDTF">2015-10-28T23:06:55Z</dcterms:modified>
  <cp:category>Συναισθήματα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06A94F8C-9549-48E6-87DD-C31E4CCDE554</vt:lpwstr>
  </property>
  <property fmtid="{D5CDD505-2E9C-101B-9397-08002B2CF9AE}" pid="3" name="ArticulatePath">
    <vt:lpwstr>New_Το κομμάτι που λείπει, Παλάτου</vt:lpwstr>
  </property>
</Properties>
</file>