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9"/>
  </p:notesMasterIdLst>
  <p:sldIdLst>
    <p:sldId id="405" r:id="rId3"/>
    <p:sldId id="417" r:id="rId4"/>
    <p:sldId id="418" r:id="rId5"/>
    <p:sldId id="419" r:id="rId6"/>
    <p:sldId id="420" r:id="rId7"/>
    <p:sldId id="421" r:id="rId8"/>
    <p:sldId id="422" r:id="rId9"/>
    <p:sldId id="423" r:id="rId10"/>
    <p:sldId id="424" r:id="rId11"/>
    <p:sldId id="290" r:id="rId12"/>
    <p:sldId id="295" r:id="rId13"/>
    <p:sldId id="299" r:id="rId14"/>
    <p:sldId id="406" r:id="rId15"/>
    <p:sldId id="291" r:id="rId16"/>
    <p:sldId id="407" r:id="rId17"/>
    <p:sldId id="293" r:id="rId18"/>
  </p:sldIdLst>
  <p:sldSz cx="9144000" cy="6858000" type="screen4x3"/>
  <p:notesSz cx="6858000" cy="9144000"/>
  <p:custDataLst>
    <p:tags r:id="rId20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405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290"/>
            <p14:sldId id="295"/>
            <p14:sldId id="299"/>
            <p14:sldId id="406"/>
            <p14:sldId id="291"/>
            <p14:sldId id="407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19" autoAdjust="0"/>
    <p:restoredTop sz="99309" autoAdjust="0"/>
  </p:normalViewPr>
  <p:slideViewPr>
    <p:cSldViewPr>
      <p:cViewPr>
        <p:scale>
          <a:sx n="66" d="100"/>
          <a:sy n="66" d="100"/>
        </p:scale>
        <p:origin x="-1152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17/1/2017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11268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00EA80-8CC4-4187-A2BA-9FA8D171ECDD}" type="slidenum">
              <a:rPr lang="el-GR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2701427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550092-985A-4DAB-B8BD-652609C8C1CA}" type="slidenum">
              <a:rPr lang="el-GR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605764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6" name="Picture 5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7" name="Picture 6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Ζωγραφική και Εικονογραφημένο Βιβλίο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hyperlink" Target="http://opencourses.uoa.gr/courses/ECD5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10.png"/><Relationship Id="rId4" Type="http://schemas.openxmlformats.org/officeDocument/2006/relationships/hyperlink" Target="%5b1%5d%20http:/creativecommons.org/licenses/by-nc-sa/4.0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ionet.gr/book/188173/Jeffers,_Oliver/%CE%91%CF%85%CF%84%CF%8C_%CF%84%CE%BF_%CE%B5%CE%BB%CE%AC%CF%86%CE%B9_%CE%B5%CE%AF%CE%BD%CE%B1%CE%B9_%CE%B4%CE%B9%CE%BA%CF%8C_%CE%BC%CE%BF%CF%85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lexdzigurski.com/" TargetMode="Externa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404813"/>
            <a:ext cx="41481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Τίτλος 1"/>
          <p:cNvSpPr>
            <a:spLocks noGrp="1"/>
          </p:cNvSpPr>
          <p:nvPr>
            <p:ph type="ctrTitle"/>
          </p:nvPr>
        </p:nvSpPr>
        <p:spPr>
          <a:xfrm>
            <a:off x="685800" y="2006600"/>
            <a:ext cx="7772400" cy="1470025"/>
          </a:xfrm>
        </p:spPr>
        <p:txBody>
          <a:bodyPr/>
          <a:lstStyle/>
          <a:p>
            <a:r>
              <a:rPr lang="el-GR" altLang="en-US" sz="4000" dirty="0" smtClean="0"/>
              <a:t>Το Εικονογραφημένο Βιβλίο στην Προσχολική Εκπαίδευση</a:t>
            </a:r>
            <a:endParaRPr lang="el-GR" altLang="en-US" sz="4000" dirty="0" smtClean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4213" y="3384550"/>
            <a:ext cx="7775575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GB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4.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Ζωγραφική και Εικονογραφημένο Βιβλίο</a:t>
            </a:r>
          </a:p>
          <a:p>
            <a:pPr fontAlgn="auto">
              <a:spcAft>
                <a:spcPts val="0"/>
              </a:spcAft>
              <a:defRPr/>
            </a:pPr>
            <a:endParaRPr lang="el-GR" sz="2400" dirty="0">
              <a:solidFill>
                <a:srgbClr val="5075BC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l-GR" sz="2800" dirty="0" smtClean="0"/>
              <a:t>Αγγελική Γιαννικοπούλου</a:t>
            </a:r>
          </a:p>
          <a:p>
            <a:pPr fontAlgn="auto">
              <a:spcAft>
                <a:spcPts val="0"/>
              </a:spcAft>
              <a:defRPr/>
            </a:pPr>
            <a:r>
              <a:rPr lang="el-GR" sz="2800" dirty="0" smtClean="0"/>
              <a:t>Τμήμα </a:t>
            </a:r>
            <a:r>
              <a:rPr lang="el-GR" sz="2800" dirty="0"/>
              <a:t>Εκπαίδευσης και Αγωγής στην Προσχολική Ηλικία (ΤΕΑΠΗ)</a:t>
            </a:r>
            <a:endParaRPr lang="en-US" sz="2800" dirty="0" smtClean="0"/>
          </a:p>
          <a:p>
            <a:pPr fontAlgn="auto">
              <a:spcAft>
                <a:spcPts val="0"/>
              </a:spcAft>
              <a:defRPr/>
            </a:pPr>
            <a:endParaRPr lang="el-GR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517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 smtClean="0"/>
              <a:t>1.0.  </a:t>
            </a:r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Πανεπιστήμιον Αθηνών</a:t>
            </a:r>
            <a:r>
              <a:rPr lang="en-US" sz="2000" dirty="0" smtClean="0"/>
              <a:t>, </a:t>
            </a:r>
            <a:r>
              <a:rPr lang="el-GR" sz="2000" dirty="0"/>
              <a:t>Αγγελική </a:t>
            </a:r>
            <a:r>
              <a:rPr lang="el-GR" sz="2000" dirty="0" err="1"/>
              <a:t>Γιαννικοπούλου</a:t>
            </a:r>
            <a:r>
              <a:rPr lang="el-GR" sz="2000" dirty="0"/>
              <a:t> </a:t>
            </a:r>
            <a:r>
              <a:rPr lang="el-GR" sz="2000" dirty="0" smtClean="0"/>
              <a:t>2016. </a:t>
            </a:r>
            <a:r>
              <a:rPr lang="el-GR" sz="2000" dirty="0"/>
              <a:t>Θωμαΐς Παλάντζα – Βλαχάκη</a:t>
            </a:r>
            <a:r>
              <a:rPr lang="en-US" sz="2000" dirty="0"/>
              <a:t>,</a:t>
            </a:r>
            <a:r>
              <a:rPr lang="el-GR" sz="2000" dirty="0"/>
              <a:t> </a:t>
            </a:r>
            <a:r>
              <a:rPr lang="en-US" sz="2000" dirty="0" smtClean="0"/>
              <a:t> </a:t>
            </a:r>
            <a:r>
              <a:rPr lang="el-GR" sz="2000" dirty="0" smtClean="0"/>
              <a:t>Αικατερίνη </a:t>
            </a:r>
            <a:r>
              <a:rPr lang="el-GR" sz="2000" dirty="0" err="1" smtClean="0"/>
              <a:t>Φρονιμάκη</a:t>
            </a:r>
            <a:r>
              <a:rPr lang="el-GR" sz="2000" dirty="0" smtClean="0"/>
              <a:t>, 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 smtClean="0"/>
              <a:t>. «Το Εικονογραφημένο Βιβλίο στην Προσχολική Εκπαίδευση. Ζωγραφική και Εικονογραφημένο Βιβλίο. </a:t>
            </a:r>
            <a:r>
              <a:rPr lang="el-GR" sz="2000" dirty="0">
                <a:cs typeface="Times New Roman" pitchFamily="18" charset="0"/>
              </a:rPr>
              <a:t>Αυτό το ελάφι είναι δικό </a:t>
            </a:r>
            <a:r>
              <a:rPr lang="el-GR" sz="2000" dirty="0" smtClean="0">
                <a:cs typeface="Times New Roman" pitchFamily="18" charset="0"/>
              </a:rPr>
              <a:t>μου</a:t>
            </a:r>
            <a:r>
              <a:rPr lang="el-GR" sz="2000" dirty="0" smtClean="0"/>
              <a:t>». Έκδοση: 1.0. </a:t>
            </a:r>
            <a:r>
              <a:rPr lang="el-GR" sz="2000" smtClean="0"/>
              <a:t>Αθήνα 2016. </a:t>
            </a:r>
            <a:r>
              <a:rPr lang="el-GR" sz="2000" dirty="0" smtClean="0"/>
              <a:t>Διαθέσιμο από τη δικτυακή διεύθυνση: </a:t>
            </a:r>
            <a:r>
              <a:rPr lang="en-GB" sz="2000" dirty="0" smtClean="0">
                <a:hlinkClick r:id="rId4" tooltip="Ανοιχτό Μάθημα: Το Εικονογραφημένο Βιβλίο στην Προσχολική Εκπαίδευση"/>
              </a:rPr>
              <a:t>http://opencourses.uoa.gr/courses/ECD5/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018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smtClean="0"/>
              <a:t>Διατήρηση Σημειωμάτων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50" y="1557338"/>
            <a:ext cx="8229600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l-GR" sz="2000" dirty="0" smtClean="0"/>
              <a:t>το Σημείωμα Αν</a:t>
            </a:r>
            <a:r>
              <a:rPr lang="en-US" sz="2000" dirty="0" smtClean="0"/>
              <a:t>α</a:t>
            </a:r>
            <a:r>
              <a:rPr lang="el-GR" sz="2000" dirty="0" smtClean="0"/>
              <a:t>φοράς,</a:t>
            </a:r>
            <a:endParaRPr lang="el-GR" sz="2000" dirty="0"/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l-GR" sz="2000" dirty="0"/>
              <a:t>τ</a:t>
            </a:r>
            <a:r>
              <a:rPr lang="el-GR" sz="2000" dirty="0" smtClean="0"/>
              <a:t>ο Σημείωμα </a:t>
            </a:r>
            <a:r>
              <a:rPr lang="el-GR" sz="2000" dirty="0" err="1" smtClean="0"/>
              <a:t>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l-GR" sz="2000" dirty="0" smtClean="0"/>
              <a:t>τη δήλωση Διατήρησης Σημειωμάτων,</a:t>
            </a:r>
            <a:endParaRPr lang="el-GR" sz="2000" dirty="0"/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</a:t>
            </a:r>
            <a:r>
              <a:rPr lang="el-GR" sz="2000" dirty="0" smtClean="0"/>
              <a:t>),</a:t>
            </a:r>
            <a:endParaRPr lang="el-GR" sz="20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400" dirty="0"/>
              <a:t>μαζί με τους </a:t>
            </a:r>
            <a:r>
              <a:rPr lang="el-GR" sz="2400" dirty="0" smtClean="0"/>
              <a:t>συνοδευτικούς </a:t>
            </a:r>
            <a:r>
              <a:rPr lang="el-GR" sz="2400" dirty="0" err="1" smtClean="0"/>
              <a:t>υπερσυνδέσμους</a:t>
            </a:r>
            <a:r>
              <a:rPr lang="el-GR" sz="2400" dirty="0"/>
              <a:t>.</a:t>
            </a:r>
          </a:p>
          <a:p>
            <a:pPr fontAlgn="auto">
              <a:spcAft>
                <a:spcPts val="0"/>
              </a:spcAft>
              <a:defRPr/>
            </a:pPr>
            <a:endParaRPr lang="el-GR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23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dirty="0" smtClean="0"/>
              <a:t>Εικόνα </a:t>
            </a:r>
            <a:r>
              <a:rPr lang="el-GR" sz="2000" dirty="0"/>
              <a:t>1, 2, </a:t>
            </a:r>
            <a:r>
              <a:rPr lang="el-GR" sz="2000" dirty="0" smtClean="0"/>
              <a:t>3: </a:t>
            </a:r>
            <a:r>
              <a:rPr lang="el-GR" sz="2000" dirty="0"/>
              <a:t>Εξώφυλλο και ενδεικτικές σελίδες του βιβλίου «</a:t>
            </a:r>
            <a:r>
              <a:rPr lang="el-GR" sz="2000" dirty="0">
                <a:hlinkClick r:id="rId3"/>
              </a:rPr>
              <a:t>Αυτό το ελάφι είναι δικό μου</a:t>
            </a:r>
            <a:r>
              <a:rPr lang="el-GR" sz="2000" dirty="0"/>
              <a:t>» / </a:t>
            </a:r>
            <a:r>
              <a:rPr lang="el-GR" sz="2000" dirty="0" err="1"/>
              <a:t>Oliver</a:t>
            </a:r>
            <a:r>
              <a:rPr lang="el-GR" sz="2000" dirty="0"/>
              <a:t> </a:t>
            </a:r>
            <a:r>
              <a:rPr lang="el-GR" sz="2000" dirty="0" err="1"/>
              <a:t>Jeffers</a:t>
            </a:r>
            <a:r>
              <a:rPr lang="el-GR" sz="2000" dirty="0"/>
              <a:t> · μετάφραση Φίλιππος </a:t>
            </a:r>
            <a:r>
              <a:rPr lang="el-GR" sz="2000" dirty="0" err="1"/>
              <a:t>Μανδηλαράς</a:t>
            </a:r>
            <a:r>
              <a:rPr lang="el-GR" sz="2000" dirty="0"/>
              <a:t>. - 1η </a:t>
            </a:r>
            <a:r>
              <a:rPr lang="el-GR" sz="2000" dirty="0" err="1"/>
              <a:t>έκδ</a:t>
            </a:r>
            <a:r>
              <a:rPr lang="el-GR" sz="2000" dirty="0"/>
              <a:t>. - Αθήνα: Ίκαρος, 2013</a:t>
            </a:r>
            <a:r>
              <a:rPr lang="el-GR" altLang="en-US" sz="2000" dirty="0"/>
              <a:t>. </a:t>
            </a:r>
            <a:r>
              <a:rPr lang="en-GB" altLang="en-US" sz="2000" dirty="0" err="1"/>
              <a:t>Biblionet</a:t>
            </a:r>
            <a:r>
              <a:rPr lang="en-GB" altLang="en-US" sz="2000" dirty="0"/>
              <a:t>.</a:t>
            </a:r>
            <a:r>
              <a:rPr lang="el-GR" altLang="en-US" sz="2000" dirty="0"/>
              <a:t>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l-GR" sz="2000" dirty="0" smtClean="0"/>
          </a:p>
          <a:p>
            <a:pPr marL="0" indent="0">
              <a:spcBef>
                <a:spcPts val="600"/>
              </a:spcBef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dirty="0"/>
              <a:t>Διδακτική Πρακτική</a:t>
            </a:r>
            <a:endParaRPr lang="en-GB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/>
              <a:t>Διδακτική </a:t>
            </a:r>
            <a:r>
              <a:rPr lang="el-GR" sz="2400" b="1" dirty="0" smtClean="0"/>
              <a:t>πρακτική</a:t>
            </a:r>
            <a:r>
              <a:rPr lang="en-GB" sz="2400" dirty="0" smtClean="0"/>
              <a:t>:</a:t>
            </a:r>
            <a:r>
              <a:rPr lang="el-GR" sz="24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Θωμαΐς Παλάντζα – </a:t>
            </a:r>
            <a:r>
              <a:rPr lang="el-GR" sz="2400" dirty="0" smtClean="0"/>
              <a:t>Βλαχάκη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endParaRPr lang="el-GR" sz="2400" dirty="0"/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Αικατερίνη </a:t>
            </a:r>
            <a:r>
              <a:rPr lang="el-GR" sz="2400" dirty="0" err="1" smtClean="0"/>
              <a:t>Φρονιμάκη</a:t>
            </a:r>
            <a:r>
              <a:rPr lang="el-GR" sz="2400" dirty="0" smtClean="0"/>
              <a:t>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l-GR" altLang="en-US" sz="2400" b="1" dirty="0" smtClean="0"/>
              <a:t>Βιβλίο</a:t>
            </a:r>
            <a:r>
              <a:rPr lang="el-GR" altLang="en-US" sz="2400" dirty="0" smtClean="0"/>
              <a:t>: </a:t>
            </a:r>
            <a:r>
              <a:rPr lang="el-GR" sz="2400" dirty="0" err="1"/>
              <a:t>Jeffers</a:t>
            </a:r>
            <a:r>
              <a:rPr lang="el-GR" sz="2400" dirty="0"/>
              <a:t>, </a:t>
            </a:r>
            <a:r>
              <a:rPr lang="el-GR" sz="2400" dirty="0" err="1"/>
              <a:t>Oliver</a:t>
            </a:r>
            <a:r>
              <a:rPr lang="el-GR" sz="2400" dirty="0"/>
              <a:t>. </a:t>
            </a:r>
            <a:r>
              <a:rPr lang="el-GR" sz="2400" b="1" dirty="0"/>
              <a:t>Αυτό το ελάφι είναι δικό μου</a:t>
            </a:r>
            <a:r>
              <a:rPr lang="el-GR" sz="2400" dirty="0"/>
              <a:t> / </a:t>
            </a:r>
            <a:r>
              <a:rPr lang="el-GR" sz="2400" dirty="0" err="1"/>
              <a:t>Oliver</a:t>
            </a:r>
            <a:r>
              <a:rPr lang="el-GR" sz="2400" dirty="0"/>
              <a:t> </a:t>
            </a:r>
            <a:r>
              <a:rPr lang="el-GR" sz="2400" dirty="0" err="1"/>
              <a:t>Jeffers</a:t>
            </a:r>
            <a:r>
              <a:rPr lang="el-GR" sz="2400" dirty="0"/>
              <a:t> · μετάφραση Φίλιππος Μανδηλαράς. - 1η </a:t>
            </a:r>
            <a:r>
              <a:rPr lang="el-GR" sz="2400" dirty="0" err="1"/>
              <a:t>έκδ</a:t>
            </a:r>
            <a:r>
              <a:rPr lang="el-GR" sz="2400" dirty="0"/>
              <a:t>. - </a:t>
            </a:r>
            <a:r>
              <a:rPr lang="el-GR" sz="2400" dirty="0" smtClean="0"/>
              <a:t>Αθήνα: </a:t>
            </a:r>
            <a:r>
              <a:rPr lang="el-GR" sz="2400" dirty="0"/>
              <a:t>Ίκαρος, 2013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pPr marL="0" indent="0">
              <a:buNone/>
            </a:pPr>
            <a:r>
              <a:rPr lang="el-GR" sz="2400" b="1" dirty="0"/>
              <a:t>Θέμα:</a:t>
            </a:r>
            <a:r>
              <a:rPr lang="el-GR" sz="2400" dirty="0"/>
              <a:t> Ο ζωγράφος  </a:t>
            </a:r>
            <a:r>
              <a:rPr lang="en-US" sz="2400" dirty="0" smtClean="0"/>
              <a:t>Dzigurski. </a:t>
            </a:r>
            <a:r>
              <a:rPr lang="el-GR" sz="2400" dirty="0" smtClean="0"/>
              <a:t>Κατανόηση </a:t>
            </a:r>
            <a:r>
              <a:rPr lang="el-GR" sz="2400" dirty="0"/>
              <a:t>της έννοιας του </a:t>
            </a:r>
            <a:r>
              <a:rPr lang="el-GR" sz="2400" dirty="0" smtClean="0"/>
              <a:t>τοπίου</a:t>
            </a:r>
            <a:r>
              <a:rPr lang="en-US" sz="2400" dirty="0" smtClean="0"/>
              <a:t>. </a:t>
            </a:r>
            <a:endParaRPr lang="el-GR" sz="2400" dirty="0"/>
          </a:p>
          <a:p>
            <a:pPr marL="0" indent="0">
              <a:spcBef>
                <a:spcPts val="1200"/>
              </a:spcBef>
              <a:buNone/>
            </a:pPr>
            <a:endParaRPr lang="en-GB" sz="2400" dirty="0"/>
          </a:p>
        </p:txBody>
      </p:sp>
      <p:pic>
        <p:nvPicPr>
          <p:cNvPr id="10" name="Picture 4" descr="Εξώφυλλο του βιβλίου: Αυτό το ελάφι είναι δικό μου.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004048" y="1604084"/>
            <a:ext cx="3456384" cy="435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499992" y="5625244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[1]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446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Λίγα λόγια για το βιβλίο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 smtClean="0"/>
              <a:t>Το παιδικό αυτό βιβλίο μιλάει για την ιδιοκτησία και οι δύο ήρωες του είναι ένα παιδάκι, ο </a:t>
            </a:r>
            <a:r>
              <a:rPr lang="el-GR" sz="2800" dirty="0" err="1" smtClean="0"/>
              <a:t>Γουίλι</a:t>
            </a:r>
            <a:r>
              <a:rPr lang="el-GR" sz="2800" dirty="0" smtClean="0"/>
              <a:t> και ένα ελάφι, ο </a:t>
            </a:r>
            <a:r>
              <a:rPr lang="el-GR" sz="2800" dirty="0" err="1" smtClean="0"/>
              <a:t>Μαρσέλ</a:t>
            </a:r>
            <a:r>
              <a:rPr lang="el-GR" sz="2800" dirty="0" smtClean="0"/>
              <a:t>. Αν και ο </a:t>
            </a:r>
            <a:r>
              <a:rPr lang="el-GR" sz="2800" dirty="0" err="1" smtClean="0"/>
              <a:t>Γουίλι</a:t>
            </a:r>
            <a:r>
              <a:rPr lang="el-GR" sz="2800" dirty="0" smtClean="0"/>
              <a:t> θεωρεί ότι το ελάφι του ανήκει, στο τέλος της ιστορίας διαπιστώνει ότι αυτό δεν ισχύει. </a:t>
            </a:r>
          </a:p>
          <a:p>
            <a:pPr marL="0" indent="0">
              <a:buNone/>
            </a:pPr>
            <a:r>
              <a:rPr lang="el-GR" sz="2800" dirty="0" smtClean="0"/>
              <a:t>Επιλέχθηκε το συγκεκριμένο βιβλίο καθώς έχουν χρησιμοποιηθεί αυτούσια τα τοπία του ζωγράφου </a:t>
            </a:r>
            <a:r>
              <a:rPr lang="en-US" sz="2800" dirty="0" smtClean="0"/>
              <a:t>Alexander Dzigurski </a:t>
            </a:r>
            <a:r>
              <a:rPr lang="el-GR" sz="2800" dirty="0" smtClean="0"/>
              <a:t>και έχουν τοποθετηθεί επάνω οι ήρωες που έχουν σχεδιαστεί από τον συγγραφέα </a:t>
            </a:r>
            <a:r>
              <a:rPr lang="en-US" sz="2800" dirty="0" smtClean="0"/>
              <a:t>Oliver Jeffers.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34672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Ανάγνωση του βιβλίου</a:t>
            </a:r>
          </a:p>
        </p:txBody>
      </p:sp>
      <p:pic>
        <p:nvPicPr>
          <p:cNvPr id="5" name="Content Placeholder 4" descr="Η νηπιαγωγός διαβάζει το βιβλίο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657" y="1557338"/>
            <a:ext cx="7001386" cy="452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52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Δυο στυλ εικονογράφησης (1/2)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>
                <a:solidFill>
                  <a:schemeClr val="tx1"/>
                </a:solidFill>
              </a:rPr>
              <a:t>Ζητήθηκε από τα παιδιά να παρατηρήσουν περισσότερο τις εικόνες του.</a:t>
            </a:r>
          </a:p>
          <a:p>
            <a:pPr marL="0" indent="0">
              <a:buNone/>
            </a:pPr>
            <a:r>
              <a:rPr lang="el-GR" dirty="0" smtClean="0">
                <a:solidFill>
                  <a:schemeClr val="tx1"/>
                </a:solidFill>
              </a:rPr>
              <a:t>Εντοπίσαμε τη διαφορά ανάμεσα στον τρόπο που έχει γίνει το σκηνικό και στον τρόπο που έχουν αποδοθεί οι φιγούρες των πρωταγωνιστών. </a:t>
            </a:r>
          </a:p>
          <a:p>
            <a:pPr marL="0" indent="0">
              <a:buNone/>
            </a:pPr>
            <a:endParaRPr lang="el-GR" dirty="0" smtClean="0">
              <a:solidFill>
                <a:schemeClr val="tx1"/>
              </a:solidFill>
            </a:endParaRPr>
          </a:p>
        </p:txBody>
      </p:sp>
      <p:pic>
        <p:nvPicPr>
          <p:cNvPr id="6" name="Content Placeholder 5" descr="Σελίδα του βιβλίου"/>
          <p:cNvPicPr>
            <a:picLocks noGrp="1" noChangeAspect="1"/>
          </p:cNvPicPr>
          <p:nvPr>
            <p:ph sz="half" idx="2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48200" y="1615769"/>
            <a:ext cx="4038600" cy="44948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11960" y="5733256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US" b="1" dirty="0" smtClean="0">
                <a:latin typeface="+mj-lt"/>
              </a:rPr>
              <a:t>2</a:t>
            </a:r>
            <a:r>
              <a:rPr lang="el-GR" b="1" dirty="0" smtClean="0">
                <a:latin typeface="+mj-lt"/>
              </a:rPr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962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Δύο στυλ εικονογράφησης (2/2)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 smtClean="0">
                <a:solidFill>
                  <a:schemeClr val="tx1"/>
                </a:solidFill>
              </a:rPr>
              <a:t>Τότε δόθηκε η αφορμή </a:t>
            </a:r>
            <a:r>
              <a:rPr lang="el-GR" sz="2800" dirty="0">
                <a:solidFill>
                  <a:schemeClr val="tx1"/>
                </a:solidFill>
              </a:rPr>
              <a:t>να εξηγηθεί ότι ο εικονογράφος έχει </a:t>
            </a:r>
            <a:r>
              <a:rPr lang="el-GR" sz="2800" dirty="0" smtClean="0">
                <a:solidFill>
                  <a:schemeClr val="tx1"/>
                </a:solidFill>
              </a:rPr>
              <a:t>χρησιμοποιήσει </a:t>
            </a:r>
            <a:r>
              <a:rPr lang="el-GR" sz="2800" dirty="0">
                <a:solidFill>
                  <a:schemeClr val="tx1"/>
                </a:solidFill>
              </a:rPr>
              <a:t>αυτούσιους τους πίνακες του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  <a:hlinkClick r:id="rId3" tooltip="The Art of Alexander Dzigurski"/>
              </a:rPr>
              <a:t>Dzigurski</a:t>
            </a:r>
            <a:r>
              <a:rPr lang="el-GR" sz="2800" dirty="0">
                <a:solidFill>
                  <a:schemeClr val="tx1"/>
                </a:solidFill>
                <a:hlinkClick r:id="rId3" tooltip="The Art of Alexander Dzigurski"/>
              </a:rPr>
              <a:t> </a:t>
            </a:r>
            <a:r>
              <a:rPr lang="el-GR" sz="2800" dirty="0">
                <a:solidFill>
                  <a:schemeClr val="tx1"/>
                </a:solidFill>
              </a:rPr>
              <a:t>τοποθετώντας πάνω </a:t>
            </a:r>
            <a:r>
              <a:rPr lang="el-GR" sz="2800" dirty="0" smtClean="0">
                <a:solidFill>
                  <a:schemeClr val="tx1"/>
                </a:solidFill>
              </a:rPr>
              <a:t>σε αυτούς τους χαρακτήρες που ζωγράφισε εκείνος.  </a:t>
            </a:r>
            <a:endParaRPr lang="el-GR" sz="2800" dirty="0">
              <a:solidFill>
                <a:schemeClr val="tx1"/>
              </a:solidFill>
            </a:endParaRPr>
          </a:p>
        </p:txBody>
      </p:sp>
      <p:pic>
        <p:nvPicPr>
          <p:cNvPr id="6" name="Picture 2" descr="Σελίδα του βιβλίου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016" y="1700808"/>
            <a:ext cx="3816424" cy="430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283968" y="5661248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US" b="1" dirty="0" smtClean="0">
                <a:latin typeface="+mj-lt"/>
              </a:rPr>
              <a:t>3</a:t>
            </a:r>
            <a:r>
              <a:rPr lang="el-GR" b="1" dirty="0" smtClean="0">
                <a:latin typeface="+mj-lt"/>
              </a:rPr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251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Οι πίνακες του ζωγράφου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 smtClean="0"/>
              <a:t>Τα παιδιά προσπάθησαν να </a:t>
            </a:r>
            <a:r>
              <a:rPr lang="el-GR" sz="2800" dirty="0" err="1" smtClean="0"/>
              <a:t>ταυτοποιήσουν</a:t>
            </a:r>
            <a:r>
              <a:rPr lang="el-GR" sz="2800" dirty="0" smtClean="0"/>
              <a:t> τους πίνακες του ζωγράφου που προβάλλονταν στον </a:t>
            </a:r>
            <a:r>
              <a:rPr lang="el-GR" sz="2800" dirty="0" err="1" smtClean="0"/>
              <a:t>προτζέκτορα</a:t>
            </a:r>
            <a:r>
              <a:rPr lang="el-GR" sz="2800" dirty="0" smtClean="0"/>
              <a:t> της τάξης με τα σκηνικό στις εικόνες του βιβλίου.</a:t>
            </a:r>
            <a:endParaRPr lang="el-GR" sz="2800" dirty="0"/>
          </a:p>
        </p:txBody>
      </p:sp>
      <p:pic>
        <p:nvPicPr>
          <p:cNvPr id="6" name="Picture 4" descr="Εξώφυλλο του βιβλίου: Αυτό το ελάφι είναι δικό μου.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860032" y="1700808"/>
            <a:ext cx="3456384" cy="4355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27984" y="5625244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[1]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020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Μέσα</a:t>
            </a:r>
            <a:r>
              <a:rPr lang="el-GR" dirty="0" smtClean="0">
                <a:solidFill>
                  <a:srgbClr val="0070C0"/>
                </a:solidFill>
              </a:rPr>
              <a:t> </a:t>
            </a:r>
            <a:r>
              <a:rPr lang="el-GR" dirty="0"/>
              <a:t>στον</a:t>
            </a:r>
            <a:r>
              <a:rPr lang="el-GR" dirty="0" smtClean="0">
                <a:solidFill>
                  <a:srgbClr val="0070C0"/>
                </a:solidFill>
              </a:rPr>
              <a:t> </a:t>
            </a:r>
            <a:r>
              <a:rPr lang="el-GR" dirty="0"/>
              <a:t>πίνακα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 smtClean="0"/>
              <a:t>Σε εκτύπωση του τοπίου του εξωφύλλου τα παιδιά κόλλησαν τις φωτογραφίες τους. </a:t>
            </a:r>
          </a:p>
          <a:p>
            <a:pPr marL="0" indent="0">
              <a:buNone/>
            </a:pPr>
            <a:r>
              <a:rPr lang="el-GR" sz="2800" dirty="0" smtClean="0"/>
              <a:t>Τελικά βρέθηκαν μέσα στον πίνακα και ως εκ τούτου μέσα σε μια καινούργια ιστορία. </a:t>
            </a:r>
            <a:endParaRPr lang="el-GR" sz="2800" dirty="0"/>
          </a:p>
        </p:txBody>
      </p:sp>
      <p:pic>
        <p:nvPicPr>
          <p:cNvPr id="7" name="Picture 3" descr="[DECORATIVE]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44008" y="1700808"/>
            <a:ext cx="4038600" cy="261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81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/>
              <a:t>Το εξώφυλλο ενός καινούργιου βιβλίου</a:t>
            </a:r>
          </a:p>
        </p:txBody>
      </p:sp>
      <p:pic>
        <p:nvPicPr>
          <p:cNvPr id="5" name="Content Placeholder 4" descr="Η εικόνα που έφτιαξαν τα παιδιά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8350" y="1729743"/>
            <a:ext cx="7620000" cy="418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18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6"/>
  <p:tag name="ZHAW.ACCESSIBILITYADDIN.CHECKTIMEDATE" val="17/1/2017 1:35:22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ZHAW.ACCESSIBILITYADDIN.READINGORDER" val="2,3,2056,6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10242,10243,3,"/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10,5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ZHAW.ACCESSIBILITYADDIN.READINGORDER" val="2,3,7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FCEDFD6C-2E11-4C34-BBD1-11E30001FF0B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2283</TotalTime>
  <Words>661</Words>
  <Application>Microsoft Office PowerPoint</Application>
  <PresentationFormat>On-screen Show (4:3)</PresentationFormat>
  <Paragraphs>67</Paragraphs>
  <Slides>16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Θέμα του Office</vt:lpstr>
      <vt:lpstr>Το Εικονογραφημένο Βιβλίο στην Προσχολική Εκπαίδευση</vt:lpstr>
      <vt:lpstr>Διδακτική Πρακτική</vt:lpstr>
      <vt:lpstr>Λίγα λόγια για το βιβλίο</vt:lpstr>
      <vt:lpstr>Ανάγνωση του βιβλίου</vt:lpstr>
      <vt:lpstr>Δυο στυλ εικονογράφησης (1/2)</vt:lpstr>
      <vt:lpstr>Δύο στυλ εικονογράφησης (2/2)</vt:lpstr>
      <vt:lpstr>Οι πίνακες του ζωγράφου</vt:lpstr>
      <vt:lpstr>Μέσα στον πίνακα</vt:lpstr>
      <vt:lpstr>Το εξώφυλλο ενός καινούργιου βιβλίου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Αυτό το ελάφι είναι δικό μου</dc:title>
  <dc:subject>Το Εικονογραφημένο Βιβλίο στην Προσχολική Εκπαίδευση</dc:subject>
  <dc:creator>Αγγελική Γιαννικοπούλου</dc:creator>
  <cp:lastModifiedBy>takis81 mark</cp:lastModifiedBy>
  <cp:revision>258</cp:revision>
  <dcterms:created xsi:type="dcterms:W3CDTF">2012-09-06T09:03:05Z</dcterms:created>
  <dcterms:modified xsi:type="dcterms:W3CDTF">2017-01-17T11:35:59Z</dcterms:modified>
  <cp:category>Ζωγραφική και Εικονογραφημένο Βιβλίο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48D6367A-068E-49CD-898C-DB9748BADC41</vt:lpwstr>
  </property>
  <property fmtid="{D5CDD505-2E9C-101B-9397-08002B2CF9AE}" pid="3" name="ArticulatePath">
    <vt:lpwstr>New</vt:lpwstr>
  </property>
</Properties>
</file>