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>
        <p:guide orient="horz" pos="2160"/>
        <p:guide pos="67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5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710F3-953B-4542-8F56-70E93287DAF7}" type="datetimeFigureOut">
              <a:rPr lang="el-GR" smtClean="0"/>
              <a:t>17/4/2024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D3102-2320-41A9-90CD-78C6B5199B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6966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7E240-DFDD-4124-863C-BD66A321E860}" type="datetimeFigureOut">
              <a:rPr lang="de-DE" smtClean="0"/>
              <a:t>17.04.2024</a:t>
            </a:fld>
            <a:endParaRPr lang="de-DE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de-DE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F8EEB-10AB-4D88-8996-475EE28C5A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1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F8EEB-10AB-4D88-8996-475EE28C5A6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26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568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1975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7234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3443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0506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7958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l-GR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5995E4E-4805-4545-9FBA-F08BF22C739A}" type="slidenum">
              <a:rPr lang="el-GR" altLang="el-GR" sz="1200"/>
              <a:pPr/>
              <a:t>17</a:t>
            </a:fld>
            <a:endParaRPr lang="el-GR" altLang="el-GR" sz="1200"/>
          </a:p>
        </p:txBody>
      </p:sp>
    </p:spTree>
    <p:extLst>
      <p:ext uri="{BB962C8B-B14F-4D97-AF65-F5344CB8AC3E}">
        <p14:creationId xmlns:p14="http://schemas.microsoft.com/office/powerpoint/2010/main" val="3055478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54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C759D94-4C45-4F47-8F65-2EF4D982D994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593894" y="3143145"/>
            <a:ext cx="10993546" cy="590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>
            <a:spLocks noChangeAspect="1"/>
          </p:cNvSpPr>
          <p:nvPr userDrawn="1"/>
        </p:nvSpPr>
        <p:spPr>
          <a:xfrm>
            <a:off x="445237" y="3148731"/>
            <a:ext cx="11290860" cy="15883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1297-35C5-42F5-B104-C80ED08BCE95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Phraseologismen</a:t>
            </a:r>
            <a:r>
              <a:rPr lang="en-US" dirty="0"/>
              <a:t> in </a:t>
            </a:r>
            <a:r>
              <a:rPr lang="en-US" dirty="0" err="1"/>
              <a:t>Lexikon</a:t>
            </a:r>
            <a:r>
              <a:rPr lang="en-US" dirty="0"/>
              <a:t> und Text, MARIOS CHRISSOU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1" name="Θέση αριθμού διαφάνειας 5"/>
          <p:cNvSpPr txBox="1">
            <a:spLocks/>
          </p:cNvSpPr>
          <p:nvPr userDrawn="1"/>
        </p:nvSpPr>
        <p:spPr>
          <a:xfrm>
            <a:off x="11177938" y="6438875"/>
            <a:ext cx="432869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lvl="0"/>
            <a:fld id="{53C4726A-630D-4CB4-B088-BAB00F4188E9}" type="slidenum">
              <a:rPr lang="el-GR" sz="1100" smtClean="0"/>
              <a:pPr lvl="0"/>
              <a:t>‹#›</a:t>
            </a:fld>
            <a:endParaRPr lang="el-GR" sz="1100" dirty="0"/>
          </a:p>
        </p:txBody>
      </p:sp>
      <p:sp>
        <p:nvSpPr>
          <p:cNvPr id="12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10534848" cy="265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Phraseologismen in Lexikon und Text, </a:t>
            </a:r>
            <a:r>
              <a:rPr lang="en-US" dirty="0"/>
              <a:t>MARIOS CHRISSOU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DB7D53-4CDD-443D-9510-D942F6BC4CF8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 dirty="0" err="1"/>
              <a:t>Phraseologismen</a:t>
            </a:r>
            <a:r>
              <a:rPr lang="en-US" dirty="0"/>
              <a:t> in </a:t>
            </a:r>
            <a:r>
              <a:rPr lang="en-US" dirty="0" err="1"/>
              <a:t>Lexikon</a:t>
            </a:r>
            <a:r>
              <a:rPr lang="en-US" dirty="0"/>
              <a:t> und Text, MARIOS CHRISSOU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9" name="Θέση αριθμού διαφάνειας 5"/>
          <p:cNvSpPr txBox="1">
            <a:spLocks/>
          </p:cNvSpPr>
          <p:nvPr userDrawn="1"/>
        </p:nvSpPr>
        <p:spPr>
          <a:xfrm>
            <a:off x="11177938" y="6438875"/>
            <a:ext cx="432869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lvl="0"/>
            <a:fld id="{53C4726A-630D-4CB4-B088-BAB00F4188E9}" type="slidenum">
              <a:rPr lang="el-GR" sz="1100" smtClean="0"/>
              <a:pPr lvl="0"/>
              <a:t>‹#›</a:t>
            </a:fld>
            <a:endParaRPr lang="el-GR" sz="1100" dirty="0"/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10534848" cy="265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Phraseologismen in Lexikon und Text, </a:t>
            </a:r>
            <a:r>
              <a:rPr lang="en-US" dirty="0"/>
              <a:t>MARIOS CHRISSOU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2400"/>
            </a:lvl1pPr>
            <a:lvl2pPr>
              <a:spcAft>
                <a:spcPts val="300"/>
              </a:spcAft>
              <a:defRPr sz="2000"/>
            </a:lvl2pPr>
            <a:lvl3pPr>
              <a:spcAft>
                <a:spcPts val="300"/>
              </a:spcAft>
              <a:defRPr sz="1800"/>
            </a:lvl3pPr>
            <a:lvl4pPr>
              <a:spcAft>
                <a:spcPts val="300"/>
              </a:spcAft>
              <a:defRPr sz="1600"/>
            </a:lvl4pPr>
            <a:lvl5pPr>
              <a:spcAft>
                <a:spcPts val="3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10534848" cy="265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de-DE" sz="1000" dirty="0">
                <a:solidFill>
                  <a:srgbClr val="465359"/>
                </a:solidFill>
              </a:rPr>
              <a:t>Phraseologismen in Lexikon und Text, </a:t>
            </a:r>
            <a:r>
              <a:rPr lang="en-US" sz="1000" dirty="0">
                <a:solidFill>
                  <a:srgbClr val="465359"/>
                </a:solidFill>
              </a:rPr>
              <a:t>MARIOS CHRISSOU</a:t>
            </a:r>
          </a:p>
        </p:txBody>
      </p:sp>
      <p:sp>
        <p:nvSpPr>
          <p:cNvPr id="12" name="Θέση αριθμού διαφάνειας 5"/>
          <p:cNvSpPr txBox="1">
            <a:spLocks/>
          </p:cNvSpPr>
          <p:nvPr userDrawn="1"/>
        </p:nvSpPr>
        <p:spPr>
          <a:xfrm>
            <a:off x="11177938" y="6438875"/>
            <a:ext cx="432869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lvl="0"/>
            <a:fld id="{53C4726A-630D-4CB4-B088-BAB00F4188E9}" type="slidenum">
              <a:rPr lang="el-GR" sz="1100" smtClean="0"/>
              <a:pPr lvl="0"/>
              <a:t>‹#›</a:t>
            </a:fld>
            <a:endParaRPr lang="el-GR" sz="11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7DB9F3C-1357-45D5-9E7D-F2158F736363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Phraseologismen</a:t>
            </a:r>
            <a:r>
              <a:rPr lang="en-US" dirty="0"/>
              <a:t> in </a:t>
            </a:r>
            <a:r>
              <a:rPr lang="en-US" dirty="0" err="1"/>
              <a:t>Lexikon</a:t>
            </a:r>
            <a:r>
              <a:rPr lang="en-US" dirty="0"/>
              <a:t> und Text, MARIOS CHRISSOU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DF74-5839-4FCB-9FDC-1BC9CDAA3F8A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Phraseologismen</a:t>
            </a:r>
            <a:r>
              <a:rPr lang="en-US" dirty="0"/>
              <a:t> in </a:t>
            </a:r>
            <a:r>
              <a:rPr lang="en-US" dirty="0" err="1"/>
              <a:t>Lexikon</a:t>
            </a:r>
            <a:r>
              <a:rPr lang="en-US" dirty="0"/>
              <a:t> und Text, MARIOS CHRISSOU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0" name="Θέση αριθμού διαφάνειας 5"/>
          <p:cNvSpPr txBox="1">
            <a:spLocks/>
          </p:cNvSpPr>
          <p:nvPr userDrawn="1"/>
        </p:nvSpPr>
        <p:spPr>
          <a:xfrm>
            <a:off x="11177938" y="6438875"/>
            <a:ext cx="432869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lvl="0"/>
            <a:fld id="{53C4726A-630D-4CB4-B088-BAB00F4188E9}" type="slidenum">
              <a:rPr lang="el-GR" sz="1100" smtClean="0"/>
              <a:pPr lvl="0"/>
              <a:t>‹#›</a:t>
            </a:fld>
            <a:endParaRPr lang="el-GR" sz="1100" dirty="0"/>
          </a:p>
        </p:txBody>
      </p:sp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10534848" cy="265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Phraseologismen in Lexikon und Text, </a:t>
            </a:r>
            <a:r>
              <a:rPr lang="en-US" dirty="0"/>
              <a:t>MARIOS CHRISSOU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33B3-4580-4EA3-BAA7-1D1E64AB8580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Phraseologismen</a:t>
            </a:r>
            <a:r>
              <a:rPr lang="en-US" dirty="0"/>
              <a:t> in </a:t>
            </a:r>
            <a:r>
              <a:rPr lang="en-US" dirty="0" err="1"/>
              <a:t>Lexikon</a:t>
            </a:r>
            <a:r>
              <a:rPr lang="en-US" dirty="0"/>
              <a:t> und Text, MARIOS CHRISSOU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DAA0-0AFF-45DC-A502-5CD5C0CEDAF5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Phraseologismen</a:t>
            </a:r>
            <a:r>
              <a:rPr lang="en-US" dirty="0"/>
              <a:t> in </a:t>
            </a:r>
            <a:r>
              <a:rPr lang="en-US" dirty="0" err="1"/>
              <a:t>Lexikon</a:t>
            </a:r>
            <a:r>
              <a:rPr lang="en-US" dirty="0"/>
              <a:t> und Text, MARIOS CHRISSOU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0" name="Θέση αριθμού διαφάνειας 5"/>
          <p:cNvSpPr txBox="1">
            <a:spLocks/>
          </p:cNvSpPr>
          <p:nvPr userDrawn="1"/>
        </p:nvSpPr>
        <p:spPr>
          <a:xfrm>
            <a:off x="11177938" y="6438875"/>
            <a:ext cx="432869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lvl="0"/>
            <a:fld id="{53C4726A-630D-4CB4-B088-BAB00F4188E9}" type="slidenum">
              <a:rPr lang="el-GR" sz="1100" smtClean="0"/>
              <a:pPr lvl="0"/>
              <a:t>‹#›</a:t>
            </a:fld>
            <a:endParaRPr lang="el-GR" sz="1100" dirty="0"/>
          </a:p>
        </p:txBody>
      </p:sp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10534848" cy="265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Phraseologismen in Lexikon und Text, </a:t>
            </a:r>
            <a:r>
              <a:rPr lang="en-US" dirty="0"/>
              <a:t>MARIOS CHRISSOU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AFD4-4362-463A-8325-C6580714986C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Phraseologismen</a:t>
            </a:r>
            <a:r>
              <a:rPr lang="en-US" dirty="0"/>
              <a:t> in </a:t>
            </a:r>
            <a:r>
              <a:rPr lang="en-US" dirty="0" err="1"/>
              <a:t>Lexikon</a:t>
            </a:r>
            <a:r>
              <a:rPr lang="en-US" dirty="0"/>
              <a:t> und Text, MARIOS CHRISSOU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12B3FC0-AB59-4087-9428-4EEB3D193A4C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Phraseologismen</a:t>
            </a:r>
            <a:r>
              <a:rPr lang="en-US" dirty="0"/>
              <a:t> in </a:t>
            </a:r>
            <a:r>
              <a:rPr lang="en-US" dirty="0" err="1"/>
              <a:t>Lexikon</a:t>
            </a:r>
            <a:r>
              <a:rPr lang="en-US" dirty="0"/>
              <a:t> und Text, MARIOS CHRISSOU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1" name="Θέση αριθμού διαφάνειας 5"/>
          <p:cNvSpPr txBox="1">
            <a:spLocks/>
          </p:cNvSpPr>
          <p:nvPr userDrawn="1"/>
        </p:nvSpPr>
        <p:spPr>
          <a:xfrm>
            <a:off x="11177938" y="6438875"/>
            <a:ext cx="432869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lvl="0"/>
            <a:fld id="{53C4726A-630D-4CB4-B088-BAB00F4188E9}" type="slidenum">
              <a:rPr lang="el-GR" sz="1100" smtClean="0"/>
              <a:pPr lvl="0"/>
              <a:t>‹#›</a:t>
            </a:fld>
            <a:endParaRPr lang="el-GR" sz="1100" dirty="0"/>
          </a:p>
        </p:txBody>
      </p:sp>
      <p:sp>
        <p:nvSpPr>
          <p:cNvPr id="12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10534848" cy="265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Phraseologismen in Lexikon und Text, </a:t>
            </a:r>
            <a:r>
              <a:rPr lang="en-US" dirty="0"/>
              <a:t>MARIOS CHRISSOU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3CF3-0FC4-4177-A9C7-3C4655227833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MARIOS CHRISSOU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9" name="Θέση αριθμού διαφάνειας 5"/>
          <p:cNvSpPr txBox="1">
            <a:spLocks/>
          </p:cNvSpPr>
          <p:nvPr userDrawn="1"/>
        </p:nvSpPr>
        <p:spPr>
          <a:xfrm>
            <a:off x="11177938" y="6438875"/>
            <a:ext cx="432869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lvl="0"/>
            <a:fld id="{53C4726A-630D-4CB4-B088-BAB00F4188E9}" type="slidenum">
              <a:rPr lang="el-GR" sz="1100" smtClean="0"/>
              <a:pPr lvl="0"/>
              <a:t>‹#›</a:t>
            </a:fld>
            <a:endParaRPr lang="el-GR" sz="1100" dirty="0"/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10534848" cy="265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Phraseologismen in Lexikon und Text, </a:t>
            </a:r>
            <a:r>
              <a:rPr lang="en-US" dirty="0"/>
              <a:t>MARIOS CHRISSOU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B1C9FBF-1C60-4732-A115-6809DE3B7829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/>
              <a:t>MARIOS CHRISSOU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GS116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GS3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Phraseologie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Phraseologismen in Lexikon und Text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81194" y="3174666"/>
            <a:ext cx="10993546" cy="146083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</a:rPr>
              <a:t>MARIOS CHRISSOU</a:t>
            </a:r>
          </a:p>
          <a:p>
            <a:pPr>
              <a:lnSpc>
                <a:spcPct val="120000"/>
              </a:lnSpc>
            </a:pPr>
            <a:r>
              <a:rPr lang="de-DE" sz="2000" dirty="0">
                <a:solidFill>
                  <a:schemeClr val="bg1"/>
                </a:solidFill>
              </a:rPr>
              <a:t>Philosophische Fakultät</a:t>
            </a:r>
          </a:p>
          <a:p>
            <a:pPr>
              <a:lnSpc>
                <a:spcPct val="120000"/>
              </a:lnSpc>
            </a:pPr>
            <a:r>
              <a:rPr lang="de-DE" sz="2000" dirty="0">
                <a:solidFill>
                  <a:schemeClr val="bg1"/>
                </a:solidFill>
              </a:rPr>
              <a:t>Fachbereich für deutsche Sprache und Literatur</a:t>
            </a:r>
          </a:p>
          <a:p>
            <a:endParaRPr lang="de-DE" sz="1800" dirty="0">
              <a:solidFill>
                <a:schemeClr val="bg1"/>
              </a:solidFill>
            </a:endParaRPr>
          </a:p>
          <a:p>
            <a:endParaRPr lang="de-DE" sz="1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440" y="5443042"/>
            <a:ext cx="3619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34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ende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Phraseologismen in Lexikon und Text, </a:t>
            </a:r>
            <a:r>
              <a:rPr lang="en-US" dirty="0">
                <a:solidFill>
                  <a:schemeClr val="bg1"/>
                </a:solidFill>
              </a:rPr>
              <a:t>MARIOS CHRISSOU</a:t>
            </a:r>
          </a:p>
        </p:txBody>
      </p:sp>
    </p:spTree>
    <p:extLst>
      <p:ext uri="{BB962C8B-B14F-4D97-AF65-F5344CB8AC3E}">
        <p14:creationId xmlns:p14="http://schemas.microsoft.com/office/powerpoint/2010/main" val="57371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de-DE" sz="3600" spc="600" dirty="0" err="1">
                <a:latin typeface="Calibri"/>
                <a:cs typeface="Calibri"/>
              </a:rPr>
              <a:t>χρημ</a:t>
            </a:r>
            <a:r>
              <a:rPr lang="de-DE" sz="3600" spc="600" dirty="0">
                <a:latin typeface="Calibri"/>
                <a:cs typeface="Calibri"/>
              </a:rPr>
              <a:t>ατοδοτηση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92" y="2171699"/>
            <a:ext cx="11029615" cy="2900537"/>
          </a:xfrm>
        </p:spPr>
        <p:txBody>
          <a:bodyPr anchor="t">
            <a:normAutofit/>
          </a:bodyPr>
          <a:lstStyle/>
          <a:p>
            <a:r>
              <a:rPr lang="el-GR" sz="2000" dirty="0">
                <a:latin typeface="Calibri" panose="020F0502020204030204" pitchFamily="34" charset="0"/>
              </a:rPr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</a:rPr>
              <a:t>Το έργο «</a:t>
            </a:r>
            <a:r>
              <a:rPr lang="el-GR" sz="2000" b="1" dirty="0">
                <a:latin typeface="Calibri" panose="020F0502020204030204" pitchFamily="34" charset="0"/>
              </a:rPr>
              <a:t>Ανοικτά Ακαδημαϊκά Μαθήματα στο Πανεπιστήμιο Αθηνών</a:t>
            </a:r>
            <a:r>
              <a:rPr lang="el-GR" sz="2000" dirty="0">
                <a:latin typeface="Calibri" panose="020F0502020204030204" pitchFamily="34" charset="0"/>
              </a:rPr>
              <a:t>» έχει χρηματοδοτήσει μόνο την αναδιαμόρφωση του εκπαιδευτικού υλικού. 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4830936"/>
            <a:ext cx="5501640" cy="13868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00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>
                <a:latin typeface="Calibri" panose="020F0502020204030204" pitchFamily="34" charset="0"/>
              </a:rPr>
              <a:t>ΣΗΜΕΙΩΜΑΤΑ</a:t>
            </a:r>
          </a:p>
        </p:txBody>
      </p:sp>
    </p:spTree>
    <p:extLst>
      <p:ext uri="{BB962C8B-B14F-4D97-AF65-F5344CB8AC3E}">
        <p14:creationId xmlns:p14="http://schemas.microsoft.com/office/powerpoint/2010/main" val="2761157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cap="none" dirty="0">
                <a:latin typeface="Calibri"/>
                <a:cs typeface="Calibri"/>
              </a:rPr>
              <a:t>Σημείωμα ιστορικού εκδόσεων</a:t>
            </a:r>
            <a:r>
              <a:rPr lang="en-US" sz="3600" cap="none" dirty="0">
                <a:latin typeface="Calibri"/>
                <a:cs typeface="Calibri"/>
              </a:rPr>
              <a:t> </a:t>
            </a:r>
            <a:r>
              <a:rPr lang="el-GR" sz="3600" cap="none" dirty="0">
                <a:latin typeface="Calibri"/>
                <a:cs typeface="Calibri"/>
              </a:rPr>
              <a:t>έργου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250580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Το παρόν έργο αποτελεί την έκδοση 1.0.   </a:t>
            </a:r>
          </a:p>
          <a:p>
            <a:pPr marL="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Έχουν προηγηθεί οι κάτωθι εκδόσεις:</a:t>
            </a:r>
          </a:p>
          <a:p>
            <a:pPr lvl="0"/>
            <a:r>
              <a:rPr lang="el-GR" sz="2000" dirty="0">
                <a:latin typeface="Calibri" panose="020F0502020204030204" pitchFamily="34" charset="0"/>
              </a:rPr>
              <a:t>Έκδοση διαθέσιμη εδώ. </a:t>
            </a:r>
            <a:r>
              <a:rPr lang="en-US" sz="2000" dirty="0">
                <a:latin typeface="Calibri" panose="020F0502020204030204" pitchFamily="34" charset="0"/>
                <a:ea typeface="Century Gothic"/>
                <a:cs typeface="Century Gothic"/>
                <a:hlinkClick r:id="rId3"/>
              </a:rPr>
              <a:t>http://eclass.uoa.gr/courses/GS116/</a:t>
            </a:r>
            <a:r>
              <a:rPr lang="el-GR" sz="2000" dirty="0">
                <a:latin typeface="Calibri" panose="020F0502020204030204" pitchFamily="34" charset="0"/>
                <a:ea typeface="Century Gothic"/>
                <a:cs typeface="Century Gothic"/>
              </a:rPr>
              <a:t> </a:t>
            </a:r>
            <a:endParaRPr lang="el-GR" sz="2000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69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cap="none" dirty="0">
                <a:latin typeface="Calibri" panose="020F0502020204030204" pitchFamily="34" charset="0"/>
              </a:rPr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246770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Copyright </a:t>
            </a:r>
            <a:r>
              <a:rPr lang="el-GR" sz="2000" dirty="0" err="1">
                <a:latin typeface="Calibri" panose="020F0502020204030204" pitchFamily="34" charset="0"/>
              </a:rPr>
              <a:t>Εθνικόν</a:t>
            </a:r>
            <a:r>
              <a:rPr lang="el-GR" sz="2000" dirty="0">
                <a:latin typeface="Calibri" panose="020F0502020204030204" pitchFamily="34" charset="0"/>
              </a:rPr>
              <a:t> και </a:t>
            </a:r>
            <a:r>
              <a:rPr lang="el-GR" sz="2000" dirty="0" err="1">
                <a:latin typeface="Calibri" panose="020F0502020204030204" pitchFamily="34" charset="0"/>
              </a:rPr>
              <a:t>Καποδιστριακόν</a:t>
            </a:r>
            <a:r>
              <a:rPr lang="el-GR" sz="2000" dirty="0">
                <a:latin typeface="Calibri" panose="020F0502020204030204" pitchFamily="34" charset="0"/>
              </a:rPr>
              <a:t> </a:t>
            </a:r>
            <a:r>
              <a:rPr lang="el-GR" sz="2000" dirty="0" err="1">
                <a:latin typeface="Calibri" panose="020F0502020204030204" pitchFamily="34" charset="0"/>
              </a:rPr>
              <a:t>Πανεπιστήμιον</a:t>
            </a:r>
            <a:r>
              <a:rPr lang="el-GR" sz="2000" dirty="0">
                <a:latin typeface="Calibri" panose="020F0502020204030204" pitchFamily="34" charset="0"/>
              </a:rPr>
              <a:t> Αθηνών</a:t>
            </a:r>
            <a:r>
              <a:rPr lang="en-US" sz="2000" dirty="0">
                <a:latin typeface="Calibri" panose="020F0502020204030204" pitchFamily="34" charset="0"/>
              </a:rPr>
              <a:t>, </a:t>
            </a:r>
            <a:r>
              <a:rPr lang="el-GR" sz="2000" dirty="0">
                <a:latin typeface="Calibri" panose="020F0502020204030204" pitchFamily="34" charset="0"/>
              </a:rPr>
              <a:t>Μάριος </a:t>
            </a:r>
            <a:r>
              <a:rPr lang="el-GR" sz="2000" dirty="0" err="1">
                <a:latin typeface="Calibri" panose="020F0502020204030204" pitchFamily="34" charset="0"/>
              </a:rPr>
              <a:t>Χρύσου</a:t>
            </a:r>
            <a:r>
              <a:rPr lang="el-GR" sz="2000" dirty="0">
                <a:latin typeface="Calibri" panose="020F0502020204030204" pitchFamily="34" charset="0"/>
              </a:rPr>
              <a:t>. «Φρασεολογία. </a:t>
            </a:r>
            <a:r>
              <a:rPr lang="en-GB" sz="2000" dirty="0" err="1">
                <a:latin typeface="Calibri" panose="020F0502020204030204" pitchFamily="34" charset="0"/>
              </a:rPr>
              <a:t>Phraseologie</a:t>
            </a:r>
            <a:r>
              <a:rPr lang="el-GR" sz="2000" dirty="0">
                <a:latin typeface="Calibri" panose="020F0502020204030204" pitchFamily="34" charset="0"/>
              </a:rPr>
              <a:t>: </a:t>
            </a:r>
            <a:r>
              <a:rPr lang="de-DE" sz="2000" dirty="0">
                <a:latin typeface="Calibri" panose="020F0502020204030204" pitchFamily="34" charset="0"/>
              </a:rPr>
              <a:t>Phraseologismen in Lexikon und Text</a:t>
            </a:r>
            <a:r>
              <a:rPr lang="el-GR" sz="2000" dirty="0">
                <a:latin typeface="Calibri" panose="020F0502020204030204" pitchFamily="34" charset="0"/>
              </a:rPr>
              <a:t>». Έκδοση: 1.0. Αθήνα 2015. Διαθέσιμο από τη δικτυακή διεύθυνση:  </a:t>
            </a:r>
            <a:r>
              <a:rPr lang="en-US" sz="2000" dirty="0">
                <a:latin typeface="Calibri" panose="020F0502020204030204" pitchFamily="34" charset="0"/>
                <a:ea typeface="Century Gothic"/>
                <a:cs typeface="Century Gothic"/>
                <a:hlinkClick r:id="rId3"/>
              </a:rPr>
              <a:t>http://opencourses.uoa.gr/courses/GS3/</a:t>
            </a:r>
            <a:r>
              <a:rPr lang="el-GR" sz="2000" dirty="0">
                <a:latin typeface="Calibri" panose="020F0502020204030204" pitchFamily="34" charset="0"/>
                <a:ea typeface="Century Gothic"/>
                <a:cs typeface="Century Gothic"/>
              </a:rPr>
              <a:t> </a:t>
            </a:r>
            <a:endParaRPr lang="el-G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12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cap="none" dirty="0">
                <a:latin typeface="Calibri" panose="020F0502020204030204" pitchFamily="34" charset="0"/>
              </a:rPr>
              <a:t>Σημείωμα αδειοδότησης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970270"/>
            <a:ext cx="11328400" cy="1426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>
                <a:latin typeface="Calibri" panose="020F0502020204030204" pitchFamily="34" charset="0"/>
              </a:rPr>
              <a:t>κ.λ.π</a:t>
            </a:r>
            <a:r>
              <a:rPr lang="el-GR" sz="2000" dirty="0">
                <a:latin typeface="Calibri" panose="020F0502020204030204" pitchFamily="34" charset="0"/>
              </a:rPr>
              <a:t>.,  τα οποία εμπεριέχονται σε αυτό και τα οποία αναφέρονται μαζί με τους όρους χρήσης τους στο «Σημείωμα Χρήσης Έργων Τρίτων».                   </a:t>
            </a:r>
          </a:p>
          <a:p>
            <a:pPr marL="0" indent="0">
              <a:buNone/>
            </a:pPr>
            <a:endParaRPr lang="el-GR" sz="2000" dirty="0">
              <a:latin typeface="Calibri" panose="020F0502020204030204" pitchFamily="34" charset="0"/>
            </a:endParaRP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69" y="3215184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1192" y="3477816"/>
            <a:ext cx="11204408" cy="3329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Calibri" panose="020F0502020204030204" pitchFamily="34" charset="0"/>
              </a:rPr>
              <a:t>[1] http://creativecommons.org/licenses/by-nc-sa/4.0/ </a:t>
            </a:r>
            <a:endParaRPr lang="en-US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l-GR" dirty="0">
                <a:latin typeface="Calibri" panose="020F0502020204030204" pitchFamily="34" charset="0"/>
              </a:rPr>
              <a:t>Ως </a:t>
            </a:r>
            <a:r>
              <a:rPr lang="el-GR" b="1" dirty="0">
                <a:latin typeface="Calibri" panose="020F0502020204030204" pitchFamily="34" charset="0"/>
              </a:rPr>
              <a:t>Μη Εμπορική</a:t>
            </a:r>
            <a:r>
              <a:rPr lang="el-GR" dirty="0">
                <a:latin typeface="Calibri" panose="020F0502020204030204" pitchFamily="34" charset="0"/>
              </a:rPr>
              <a:t> ορίζεται η χρήση: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Calibri" panose="020F0502020204030204" pitchFamily="34" charset="0"/>
              </a:rPr>
              <a:t>αδειοδόχο</a:t>
            </a:r>
            <a:endParaRPr lang="el-GR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</a:rPr>
              <a:t>που</a:t>
            </a:r>
            <a:r>
              <a:rPr lang="en-GB" dirty="0">
                <a:latin typeface="Calibri" panose="020F0502020204030204" pitchFamily="34" charset="0"/>
              </a:rPr>
              <a:t> </a:t>
            </a:r>
            <a:r>
              <a:rPr lang="el-GR" dirty="0">
                <a:latin typeface="Calibri" panose="020F0502020204030204" pitchFamily="34" charset="0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</a:rPr>
              <a:t>που</a:t>
            </a:r>
            <a:r>
              <a:rPr lang="en-GB" dirty="0">
                <a:latin typeface="Calibri" panose="020F0502020204030204" pitchFamily="34" charset="0"/>
              </a:rPr>
              <a:t> </a:t>
            </a:r>
            <a:r>
              <a:rPr lang="el-GR" dirty="0">
                <a:latin typeface="Calibri" panose="020F0502020204030204" pitchFamily="34" charset="0"/>
              </a:rPr>
              <a:t>δεν προσπορίζει στο διανομέα του έργου και</a:t>
            </a:r>
            <a:r>
              <a:rPr lang="en-GB" dirty="0">
                <a:latin typeface="Calibri" panose="020F0502020204030204" pitchFamily="34" charset="0"/>
              </a:rPr>
              <a:t> </a:t>
            </a:r>
            <a:r>
              <a:rPr lang="el-GR" dirty="0" err="1">
                <a:latin typeface="Calibri" panose="020F0502020204030204" pitchFamily="34" charset="0"/>
              </a:rPr>
              <a:t>αδειοδόχο</a:t>
            </a:r>
            <a:r>
              <a:rPr lang="en-GB" dirty="0">
                <a:latin typeface="Calibri" panose="020F0502020204030204" pitchFamily="34" charset="0"/>
              </a:rPr>
              <a:t> </a:t>
            </a:r>
            <a:r>
              <a:rPr lang="el-GR" dirty="0">
                <a:latin typeface="Calibri" panose="020F0502020204030204" pitchFamily="34" charset="0"/>
              </a:rPr>
              <a:t>έμμεσο οικονομικό όφελος (π.χ. διαφημίσεις) από την προβολή του έργου σε διαδικτυακό τόπο</a:t>
            </a:r>
            <a:endParaRPr lang="en-US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l-GR" dirty="0">
                <a:latin typeface="Calibri" panose="020F0502020204030204" pitchFamily="34" charset="0"/>
              </a:rPr>
              <a:t>Ο δικαιούχος μπορεί να παρέχει στον </a:t>
            </a:r>
            <a:r>
              <a:rPr lang="el-GR" dirty="0" err="1">
                <a:latin typeface="Calibri" panose="020F0502020204030204" pitchFamily="34" charset="0"/>
              </a:rPr>
              <a:t>αδειοδόχο</a:t>
            </a:r>
            <a:r>
              <a:rPr lang="el-GR" dirty="0">
                <a:latin typeface="Calibri" panose="020F0502020204030204" pitchFamily="34" charset="0"/>
              </a:rPr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1538706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cap="none" dirty="0">
                <a:latin typeface="Calibri" panose="020F0502020204030204" pitchFamily="34" charset="0"/>
              </a:rPr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</a:rPr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err="1">
                <a:latin typeface="Calibri" panose="020F0502020204030204" pitchFamily="34" charset="0"/>
              </a:rPr>
              <a:t>τ</a:t>
            </a:r>
            <a:r>
              <a:rPr lang="en-US" dirty="0">
                <a:latin typeface="Calibri" panose="020F0502020204030204" pitchFamily="34" charset="0"/>
              </a:rPr>
              <a:t>ο </a:t>
            </a:r>
            <a:r>
              <a:rPr lang="en-US" dirty="0" err="1">
                <a:latin typeface="Calibri" panose="020F0502020204030204" pitchFamily="34" charset="0"/>
              </a:rPr>
              <a:t>Σημείωμ</a:t>
            </a:r>
            <a:r>
              <a:rPr lang="en-US" dirty="0">
                <a:latin typeface="Calibri" panose="020F0502020204030204" pitchFamily="34" charset="0"/>
              </a:rPr>
              <a:t>α Αναφοράς</a:t>
            </a:r>
            <a:endParaRPr lang="el-GR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err="1">
                <a:latin typeface="Calibri" panose="020F0502020204030204" pitchFamily="34" charset="0"/>
              </a:rPr>
              <a:t>τ</a:t>
            </a:r>
            <a:r>
              <a:rPr lang="en-US" dirty="0">
                <a:latin typeface="Calibri" panose="020F0502020204030204" pitchFamily="34" charset="0"/>
              </a:rPr>
              <a:t>ο </a:t>
            </a:r>
            <a:r>
              <a:rPr lang="en-US" dirty="0" err="1">
                <a:latin typeface="Calibri" panose="020F0502020204030204" pitchFamily="34" charset="0"/>
              </a:rPr>
              <a:t>Σημείωμ</a:t>
            </a:r>
            <a:r>
              <a:rPr lang="en-US" dirty="0">
                <a:latin typeface="Calibri" panose="020F0502020204030204" pitchFamily="34" charset="0"/>
              </a:rPr>
              <a:t>α Αδειοδότησης</a:t>
            </a:r>
            <a:endParaRPr lang="el-GR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err="1">
                <a:latin typeface="Calibri" panose="020F0502020204030204" pitchFamily="34" charset="0"/>
              </a:rPr>
              <a:t>τ</a:t>
            </a:r>
            <a:r>
              <a:rPr lang="en-US" dirty="0">
                <a:latin typeface="Calibri" panose="020F0502020204030204" pitchFamily="34" charset="0"/>
              </a:rPr>
              <a:t>η </a:t>
            </a:r>
            <a:r>
              <a:rPr lang="en-US" dirty="0" err="1">
                <a:latin typeface="Calibri" panose="020F0502020204030204" pitchFamily="34" charset="0"/>
              </a:rPr>
              <a:t>δήλωση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l-GR" dirty="0" err="1">
                <a:latin typeface="Calibri" panose="020F0502020204030204" pitchFamily="34" charset="0"/>
              </a:rPr>
              <a:t>Δ</a:t>
            </a:r>
            <a:r>
              <a:rPr lang="en-US" dirty="0">
                <a:latin typeface="Calibri" panose="020F0502020204030204" pitchFamily="34" charset="0"/>
              </a:rPr>
              <a:t>ια</a:t>
            </a:r>
            <a:r>
              <a:rPr lang="en-US" dirty="0" err="1">
                <a:latin typeface="Calibri" panose="020F0502020204030204" pitchFamily="34" charset="0"/>
              </a:rPr>
              <a:t>τήρησης</a:t>
            </a:r>
            <a:r>
              <a:rPr lang="en-US" dirty="0">
                <a:latin typeface="Calibri" panose="020F0502020204030204" pitchFamily="34" charset="0"/>
              </a:rPr>
              <a:t> Σημειωμάτων</a:t>
            </a:r>
            <a:endParaRPr lang="el-GR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latin typeface="Calibri" panose="020F0502020204030204" pitchFamily="34" charset="0"/>
              </a:rPr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</a:rPr>
              <a:t>μαζί με τους συνοδευόμενους </a:t>
            </a:r>
            <a:r>
              <a:rPr lang="el-GR" dirty="0" err="1">
                <a:latin typeface="Calibri" panose="020F0502020204030204" pitchFamily="34" charset="0"/>
              </a:rPr>
              <a:t>υπερσυνδέσμους</a:t>
            </a:r>
            <a:r>
              <a:rPr lang="el-GR" dirty="0">
                <a:latin typeface="Calibri" panose="020F0502020204030204" pitchFamily="34" charset="0"/>
              </a:rPr>
              <a:t>.</a:t>
            </a:r>
          </a:p>
          <a:p>
            <a:endParaRPr lang="el-G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051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3600" cap="none" dirty="0">
                <a:latin typeface="Calibri" panose="020F0502020204030204" pitchFamily="34" charset="0"/>
              </a:rPr>
              <a:t>Σημείωμα χρήσης έργων τρίτων</a:t>
            </a:r>
            <a:r>
              <a:rPr lang="en-US" sz="3600" cap="none" dirty="0">
                <a:latin typeface="Calibri" panose="020F0502020204030204" pitchFamily="34" charset="0"/>
              </a:rPr>
              <a:t> </a:t>
            </a:r>
            <a:r>
              <a:rPr lang="en-US" sz="3600" dirty="0">
                <a:latin typeface="Calibri" panose="020F0502020204030204" pitchFamily="34" charset="0"/>
              </a:rPr>
              <a:t>(1/2)</a:t>
            </a:r>
            <a:r>
              <a:rPr lang="el-GR" sz="3600" dirty="0">
                <a:latin typeface="Calibri" panose="020F0502020204030204" pitchFamily="34" charset="0"/>
              </a:rPr>
              <a:t> </a:t>
            </a:r>
            <a:endParaRPr lang="el-GR" altLang="el-GR" sz="3600" dirty="0">
              <a:latin typeface="Calibri" panose="020F0502020204030204" pitchFamily="34" charset="0"/>
            </a:endParaRP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>
                <a:latin typeface="Calibri" panose="020F0502020204030204" pitchFamily="34" charset="0"/>
              </a:rPr>
              <a:t>Εικόνες/Σχήματα/Διαγράμματα</a:t>
            </a:r>
            <a:r>
              <a:rPr lang="en-US" sz="2000" b="1" dirty="0">
                <a:latin typeface="Calibri" panose="020F0502020204030204" pitchFamily="34" charset="0"/>
              </a:rPr>
              <a:t>/</a:t>
            </a:r>
            <a:r>
              <a:rPr lang="el-GR" sz="2000" b="1" dirty="0">
                <a:latin typeface="Calibri" panose="020F0502020204030204" pitchFamily="34" charset="0"/>
              </a:rPr>
              <a:t>Φωτογραφίες</a:t>
            </a:r>
          </a:p>
        </p:txBody>
      </p:sp>
    </p:spTree>
    <p:extLst>
      <p:ext uri="{BB962C8B-B14F-4D97-AF65-F5344CB8AC3E}">
        <p14:creationId xmlns:p14="http://schemas.microsoft.com/office/powerpoint/2010/main" val="2555214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cap="none" dirty="0">
                <a:latin typeface="Calibri" panose="020F0502020204030204" pitchFamily="34" charset="0"/>
              </a:rPr>
              <a:t>Σημείωμα χρήσης έργων τρίτων</a:t>
            </a:r>
            <a:r>
              <a:rPr lang="en-US" sz="3600" cap="none" dirty="0">
                <a:latin typeface="Calibri" panose="020F0502020204030204" pitchFamily="34" charset="0"/>
              </a:rPr>
              <a:t> </a:t>
            </a:r>
            <a:r>
              <a:rPr lang="en-US" sz="3600" dirty="0">
                <a:latin typeface="Calibri" panose="020F0502020204030204" pitchFamily="34" charset="0"/>
              </a:rPr>
              <a:t>(2/2)</a:t>
            </a:r>
            <a:r>
              <a:rPr lang="el-GR" sz="36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>
                <a:latin typeface="Calibri" panose="020F0502020204030204" pitchFamily="34" charset="0"/>
              </a:rPr>
              <a:t>Πίνακες</a:t>
            </a:r>
          </a:p>
        </p:txBody>
      </p:sp>
    </p:spTree>
    <p:extLst>
      <p:ext uri="{BB962C8B-B14F-4D97-AF65-F5344CB8AC3E}">
        <p14:creationId xmlns:p14="http://schemas.microsoft.com/office/powerpoint/2010/main" val="53573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Phraseologismen im Lexikon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1800" spc="100" dirty="0"/>
              <a:t>Stichwort, unter dem Phraseologismen im Lexikon steht</a:t>
            </a:r>
            <a:r>
              <a:rPr lang="de-DE" sz="1800" dirty="0"/>
              <a:t>: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z="1800" dirty="0"/>
              <a:t>erstes Autosemantikon</a:t>
            </a:r>
          </a:p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endParaRPr lang="de-DE" sz="180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1800" spc="100" dirty="0"/>
              <a:t>Unterscheidung freier und fester Wortverbindungen im Lexikon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z="1800" dirty="0"/>
              <a:t>Häufig werden in Lexika die Ergebnisse der Forschung bezüglich einer klaren Definition von Phraseologismen und einer konsequenten Abgrenzung von anderen syntagmatischen Erscheinungen nicht berücksichtigt.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z="1800" dirty="0"/>
              <a:t>So stehen häufig phraseologische Verbindungen und nicht-phraseologische Beispielsätze für Lemmata undifferenziert nebeneinander. Eine gesonderte Markierung („Ü“ für übertragen) ist häufig ein Merkmal, das sowohl metaphorischen Phraseologismen als auch nicht phraseologischen Metaphern zugewiesen wird, z. B.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1800" i="1" dirty="0"/>
              <a:t>	</a:t>
            </a:r>
            <a:r>
              <a:rPr lang="de-DE" sz="1800" i="1" dirty="0">
                <a:solidFill>
                  <a:schemeClr val="accent2"/>
                </a:solidFill>
              </a:rPr>
              <a:t>die Steuergelder flossen ins Ausland</a:t>
            </a:r>
            <a:r>
              <a:rPr lang="de-DE" sz="1800" dirty="0">
                <a:solidFill>
                  <a:schemeClr val="accent2"/>
                </a:solidFill>
              </a:rPr>
              <a:t> </a:t>
            </a:r>
            <a:r>
              <a:rPr lang="de-DE" sz="1800" dirty="0"/>
              <a:t>(metaphorisch aber </a:t>
            </a:r>
            <a:r>
              <a:rPr lang="de-DE" sz="1800" u="sng" dirty="0"/>
              <a:t>nicht</a:t>
            </a:r>
            <a:r>
              <a:rPr lang="de-DE" sz="1800" dirty="0"/>
              <a:t> phraseologisch)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1800" i="1" dirty="0"/>
              <a:t>	</a:t>
            </a:r>
            <a:r>
              <a:rPr lang="de-DE" sz="1800" i="1" dirty="0">
                <a:solidFill>
                  <a:schemeClr val="accent2"/>
                </a:solidFill>
              </a:rPr>
              <a:t>die Verse fließen ihm nur so aus der Feder</a:t>
            </a:r>
            <a:r>
              <a:rPr lang="de-DE" sz="1800" dirty="0">
                <a:solidFill>
                  <a:schemeClr val="accent2"/>
                </a:solidFill>
              </a:rPr>
              <a:t> </a:t>
            </a:r>
            <a:r>
              <a:rPr lang="de-DE" sz="1800" dirty="0"/>
              <a:t>(metaphorisch </a:t>
            </a:r>
            <a:r>
              <a:rPr lang="de-DE" sz="1800" u="sng" dirty="0"/>
              <a:t>und</a:t>
            </a:r>
            <a:r>
              <a:rPr lang="de-DE" sz="1800" dirty="0"/>
              <a:t> phraseologisch)</a:t>
            </a:r>
          </a:p>
        </p:txBody>
      </p:sp>
    </p:spTree>
    <p:extLst>
      <p:ext uri="{BB962C8B-B14F-4D97-AF65-F5344CB8AC3E}">
        <p14:creationId xmlns:p14="http://schemas.microsoft.com/office/powerpoint/2010/main" val="13630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kern="0" dirty="0"/>
              <a:t>Phraseologismen im </a:t>
            </a:r>
            <a:r>
              <a:rPr lang="de-DE" dirty="0"/>
              <a:t>Lexikon</a:t>
            </a:r>
            <a:r>
              <a:rPr lang="de-DE" kern="0" dirty="0"/>
              <a:t>,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2000" spc="100" dirty="0"/>
              <a:t>Angabe der Nennform von Phraseologismen im Lexikon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de-DE" sz="2000" i="1" dirty="0" err="1">
                <a:solidFill>
                  <a:schemeClr val="accent2">
                    <a:lumMod val="75000"/>
                  </a:schemeClr>
                </a:solidFill>
              </a:rPr>
              <a:t>jmdm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 Steine in den Weg legen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dirty="0"/>
              <a:t>(unspezifische externe Valenz)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2000" dirty="0"/>
              <a:t>	Ein vollständiger Eintrag wäre: </a:t>
            </a:r>
            <a:r>
              <a:rPr lang="de-DE" sz="2000" i="1" dirty="0" err="1">
                <a:solidFill>
                  <a:schemeClr val="accent2">
                    <a:lumMod val="75000"/>
                  </a:schemeClr>
                </a:solidFill>
              </a:rPr>
              <a:t>jmd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 legt </a:t>
            </a:r>
            <a:r>
              <a:rPr lang="de-DE" sz="2000" i="1" dirty="0" err="1">
                <a:solidFill>
                  <a:schemeClr val="accent2">
                    <a:lumMod val="75000"/>
                  </a:schemeClr>
                </a:solidFill>
              </a:rPr>
              <a:t>jmdm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 Steine in den Weg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</a:rPr>
              <a:t> 	</a:t>
            </a:r>
            <a:r>
              <a:rPr lang="de-DE" sz="2000" dirty="0"/>
              <a:t>oder: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de-DE" sz="2000" i="1" dirty="0" err="1">
                <a:solidFill>
                  <a:schemeClr val="accent2">
                    <a:lumMod val="75000"/>
                  </a:schemeClr>
                </a:solidFill>
              </a:rPr>
              <a:t>jmdm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 auf den Magen schlagen </a:t>
            </a:r>
            <a:r>
              <a:rPr lang="de-DE" sz="2000" dirty="0"/>
              <a:t>(unspezifische externe Valenz)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2000" dirty="0"/>
              <a:t>	Ein vollständiger Eintrag wäre: </a:t>
            </a:r>
            <a:r>
              <a:rPr lang="de-DE" sz="2000" i="1" dirty="0" err="1">
                <a:solidFill>
                  <a:schemeClr val="accent2">
                    <a:lumMod val="75000"/>
                  </a:schemeClr>
                </a:solidFill>
              </a:rPr>
              <a:t>etw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. schlägt </a:t>
            </a:r>
            <a:r>
              <a:rPr lang="de-DE" sz="2000" i="1" dirty="0" err="1">
                <a:solidFill>
                  <a:schemeClr val="accent2">
                    <a:lumMod val="75000"/>
                  </a:schemeClr>
                </a:solidFill>
              </a:rPr>
              <a:t>jmdm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 auf den Magen</a:t>
            </a:r>
            <a:endParaRPr lang="de-DE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de-DE" sz="200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2000" dirty="0"/>
              <a:t>Für die Angabe der Nennform von Phraseologismen sollten </a:t>
            </a:r>
            <a:r>
              <a:rPr lang="de-DE" sz="2000" dirty="0" err="1"/>
              <a:t>morphosyntaktische</a:t>
            </a:r>
            <a:r>
              <a:rPr lang="de-DE" sz="2000" dirty="0"/>
              <a:t> Restriktionen berücksichtigt werden, z. B.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einen Narren an </a:t>
            </a:r>
            <a:r>
              <a:rPr lang="de-DE" sz="2000" i="1" dirty="0" err="1">
                <a:solidFill>
                  <a:schemeClr val="accent2">
                    <a:lumMod val="75000"/>
                  </a:schemeClr>
                </a:solidFill>
              </a:rPr>
              <a:t>jmdm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 gefressen haben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dirty="0"/>
              <a:t>(nur im Perfekt)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z="2000" i="1" dirty="0" err="1">
                <a:solidFill>
                  <a:schemeClr val="accent2">
                    <a:lumMod val="75000"/>
                  </a:schemeClr>
                </a:solidFill>
              </a:rPr>
              <a:t>jmdm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 ist eine Laus über die Leber gelaufen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dirty="0"/>
              <a:t>(nur im Perfekt)</a:t>
            </a:r>
          </a:p>
        </p:txBody>
      </p:sp>
    </p:spTree>
    <p:extLst>
      <p:ext uri="{BB962C8B-B14F-4D97-AF65-F5344CB8AC3E}">
        <p14:creationId xmlns:p14="http://schemas.microsoft.com/office/powerpoint/2010/main" val="249125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Phraseologismen im Lexikon,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sz="2000" spc="100" dirty="0"/>
              <a:t>Bedeutungsangabe von Phraseologismen im Lexikon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sz="2000" dirty="0"/>
              <a:t>Problematisch ist die Bedeutungsangabe, …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de-DE" dirty="0"/>
              <a:t>wenn ein Phraseologismus mit einem Phraseologismus erklärt wird, z. B. </a:t>
            </a:r>
            <a:r>
              <a:rPr lang="de-DE" i="1" dirty="0"/>
              <a:t>(</a:t>
            </a:r>
            <a:r>
              <a:rPr lang="de-DE" i="1" dirty="0">
                <a:solidFill>
                  <a:schemeClr val="accent2">
                    <a:lumMod val="75000"/>
                  </a:schemeClr>
                </a:solidFill>
              </a:rPr>
              <a:t>längst</a:t>
            </a:r>
            <a:r>
              <a:rPr lang="de-DE" i="1" dirty="0">
                <a:solidFill>
                  <a:schemeClr val="tx1"/>
                </a:solidFill>
              </a:rPr>
              <a:t>)</a:t>
            </a:r>
            <a:r>
              <a:rPr lang="de-DE" i="1" dirty="0">
                <a:solidFill>
                  <a:schemeClr val="accent2">
                    <a:lumMod val="75000"/>
                  </a:schemeClr>
                </a:solidFill>
              </a:rPr>
              <a:t> über alle Berge sein</a:t>
            </a:r>
            <a:r>
              <a:rPr lang="de-DE" i="1" dirty="0"/>
              <a:t>: „</a:t>
            </a:r>
            <a:r>
              <a:rPr lang="de-DE" dirty="0"/>
              <a:t>auf und davon sein</a:t>
            </a:r>
            <a:r>
              <a:rPr lang="de-DE" i="1" dirty="0"/>
              <a:t>“,</a:t>
            </a:r>
            <a:endParaRPr lang="de-DE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de-DE" dirty="0"/>
              <a:t>wenn in der Bedeutungsangabe ein Bezug auf die wörtliche Bedeutung vorliegt, z. B. </a:t>
            </a:r>
            <a:r>
              <a:rPr lang="de-DE" i="1" dirty="0">
                <a:solidFill>
                  <a:schemeClr val="accent2">
                    <a:lumMod val="75000"/>
                  </a:schemeClr>
                </a:solidFill>
              </a:rPr>
              <a:t>sich aus dem Staub machen</a:t>
            </a:r>
            <a:r>
              <a:rPr lang="de-DE" dirty="0"/>
              <a:t>: „sich in einer Staubwolke heimlich aus dem Schlaggetümmel entfernen“.</a:t>
            </a:r>
          </a:p>
        </p:txBody>
      </p:sp>
    </p:spTree>
    <p:extLst>
      <p:ext uri="{BB962C8B-B14F-4D97-AF65-F5344CB8AC3E}">
        <p14:creationId xmlns:p14="http://schemas.microsoft.com/office/powerpoint/2010/main" val="311581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Phraseologismen im </a:t>
            </a:r>
            <a:r>
              <a:rPr lang="de-DE" dirty="0" err="1"/>
              <a:t>lexikon</a:t>
            </a:r>
            <a:r>
              <a:rPr lang="de-DE" dirty="0"/>
              <a:t>,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spc="100" dirty="0"/>
              <a:t>Angabe der Verwendungsbedingungen von Phraseologismen im Lexikon</a:t>
            </a:r>
          </a:p>
          <a:p>
            <a:r>
              <a:rPr lang="de-DE" sz="2000" dirty="0"/>
              <a:t>Stilschichten und zeitliche Zuordnungen: literarisch, umgangssprachlich, gehoben, vulgär, z. B.</a:t>
            </a:r>
          </a:p>
          <a:p>
            <a:pPr marL="0" indent="0">
              <a:buNone/>
            </a:pP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	irgendwo ist tote Hose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dirty="0"/>
              <a:t>(jugendsprachlich)</a:t>
            </a:r>
          </a:p>
          <a:p>
            <a:pPr marL="0" indent="0">
              <a:buNone/>
            </a:pP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	um </a:t>
            </a:r>
            <a:r>
              <a:rPr lang="de-DE" sz="2000" i="1" dirty="0" err="1">
                <a:solidFill>
                  <a:schemeClr val="accent2">
                    <a:lumMod val="75000"/>
                  </a:schemeClr>
                </a:solidFill>
              </a:rPr>
              <a:t>jmds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 Hand anhalten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dirty="0"/>
              <a:t>(veraltet)</a:t>
            </a:r>
          </a:p>
        </p:txBody>
      </p:sp>
    </p:spTree>
    <p:extLst>
      <p:ext uri="{BB962C8B-B14F-4D97-AF65-F5344CB8AC3E}">
        <p14:creationId xmlns:p14="http://schemas.microsoft.com/office/powerpoint/2010/main" val="394763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Phraseologismen im </a:t>
            </a:r>
            <a:r>
              <a:rPr lang="de-DE" dirty="0" err="1"/>
              <a:t>lexikon</a:t>
            </a:r>
            <a:r>
              <a:rPr lang="de-DE" dirty="0"/>
              <a:t>,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000" spc="100" dirty="0"/>
              <a:t>Anordnung von (phraseologischen) Lexika</a:t>
            </a:r>
          </a:p>
          <a:p>
            <a:pPr lvl="0"/>
            <a:r>
              <a:rPr lang="de-DE" sz="2000" dirty="0"/>
              <a:t>Alphabetisch (Duden 11),</a:t>
            </a:r>
          </a:p>
          <a:p>
            <a:pPr lvl="0"/>
            <a:r>
              <a:rPr lang="de-DE" sz="2000" dirty="0"/>
              <a:t>nach Synonymen (</a:t>
            </a:r>
            <a:r>
              <a:rPr lang="de-DE" sz="2000" dirty="0" err="1"/>
              <a:t>Schemann</a:t>
            </a:r>
            <a:r>
              <a:rPr lang="de-DE" sz="2000" dirty="0"/>
              <a:t> 2012),</a:t>
            </a:r>
          </a:p>
          <a:p>
            <a:pPr lvl="0"/>
            <a:r>
              <a:rPr lang="de-DE" sz="2000" dirty="0"/>
              <a:t>nach onomasiologischen Begriffen (Konzepten): Ablehnung, Abreagieren, Geburt-Tod usw. (</a:t>
            </a:r>
            <a:r>
              <a:rPr lang="de-DE" sz="2000" dirty="0" err="1"/>
              <a:t>Ettinger</a:t>
            </a:r>
            <a:r>
              <a:rPr lang="de-DE" sz="2000" dirty="0"/>
              <a:t>/</a:t>
            </a:r>
            <a:r>
              <a:rPr lang="de-DE" sz="2000" dirty="0" err="1"/>
              <a:t>Hessky</a:t>
            </a:r>
            <a:r>
              <a:rPr lang="de-DE" sz="2000" dirty="0"/>
              <a:t> 1997),</a:t>
            </a:r>
          </a:p>
          <a:p>
            <a:r>
              <a:rPr lang="de-DE" sz="2000" dirty="0"/>
              <a:t>nach Sachgruppen: Familie, Farben, Tiere usw. (</a:t>
            </a:r>
            <a:r>
              <a:rPr lang="de-DE" sz="2000" dirty="0" err="1"/>
              <a:t>Dornseiff</a:t>
            </a:r>
            <a:r>
              <a:rPr lang="de-DE" sz="2000" dirty="0"/>
              <a:t> 2004).</a:t>
            </a:r>
          </a:p>
        </p:txBody>
      </p:sp>
    </p:spTree>
    <p:extLst>
      <p:ext uri="{BB962C8B-B14F-4D97-AF65-F5344CB8AC3E}">
        <p14:creationId xmlns:p14="http://schemas.microsoft.com/office/powerpoint/2010/main" val="44056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Phraseologismen im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800" spc="200" dirty="0"/>
              <a:t>Modifikation</a:t>
            </a:r>
          </a:p>
          <a:p>
            <a:pPr marL="0" indent="0">
              <a:buNone/>
            </a:pPr>
            <a:r>
              <a:rPr lang="de-DE" sz="1800" dirty="0"/>
              <a:t>Die Modifikation bzw. der kreative Umgang mit phraseologischen Einheiten bildet keine Ausnahmeerscheinung, sondern ist im Sprachgebrauch zum Erreichen verschiedener stilistischer Effekte üblich.</a:t>
            </a:r>
          </a:p>
          <a:p>
            <a:pPr marL="0" indent="0">
              <a:buNone/>
            </a:pPr>
            <a:r>
              <a:rPr lang="de-DE" sz="1800" i="1" dirty="0"/>
              <a:t>Typen von Modifikation</a:t>
            </a:r>
            <a:endParaRPr lang="de-DE" sz="1800" dirty="0"/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formale Modifikation ohne semantische Modifikation, </a:t>
            </a:r>
          </a:p>
          <a:p>
            <a:pPr marL="0" indent="0">
              <a:buNone/>
            </a:pPr>
            <a:r>
              <a:rPr lang="de-DE" sz="1800" dirty="0"/>
              <a:t>	z. B. 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Der </a:t>
            </a:r>
            <a:r>
              <a:rPr lang="de-DE" sz="1800" i="1" u="sng" dirty="0">
                <a:solidFill>
                  <a:schemeClr val="accent2">
                    <a:lumMod val="75000"/>
                  </a:schemeClr>
                </a:solidFill>
              </a:rPr>
              <a:t>politische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 Schnee von gestern</a:t>
            </a:r>
            <a:r>
              <a:rPr lang="de-DE" sz="1800" dirty="0"/>
              <a:t>…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de-DE" sz="1800" dirty="0"/>
              <a:t>formale Modifikation + semantische Modifikation,</a:t>
            </a:r>
          </a:p>
          <a:p>
            <a:pPr marL="0" indent="0">
              <a:buNone/>
            </a:pPr>
            <a:r>
              <a:rPr lang="de-DE" sz="1800" dirty="0"/>
              <a:t>	z. B. in einer Werbung für WC-Reiniger: 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WC-Ente verdient Ihr Vertrauen. Ente gut, alles gut.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de-DE" sz="1800" dirty="0"/>
              <a:t>semantische Modifikation ohne formale Modifikation,</a:t>
            </a:r>
          </a:p>
          <a:p>
            <a:pPr marL="0" indent="0">
              <a:buNone/>
            </a:pPr>
            <a:r>
              <a:rPr lang="de-DE" sz="1800" dirty="0"/>
              <a:t>	z. B. </a:t>
            </a:r>
            <a:r>
              <a:rPr lang="de-DE" sz="1800" i="1" u="sng" dirty="0">
                <a:solidFill>
                  <a:schemeClr val="accent2">
                    <a:lumMod val="75000"/>
                  </a:schemeClr>
                </a:solidFill>
              </a:rPr>
              <a:t>Kurz und gut</a:t>
            </a:r>
            <a:r>
              <a:rPr lang="de-DE" sz="1800" i="1" dirty="0"/>
              <a:t>. 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Dadurch können die Röhrchen insgesamt kürzer werden.</a:t>
            </a:r>
          </a:p>
        </p:txBody>
      </p:sp>
    </p:spTree>
    <p:extLst>
      <p:ext uri="{BB962C8B-B14F-4D97-AF65-F5344CB8AC3E}">
        <p14:creationId xmlns:p14="http://schemas.microsoft.com/office/powerpoint/2010/main" val="333424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Phraseologismen im Text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dirty="0"/>
              <a:t>Eine wichtige Rolle spielen Modifikationen, deren Wirkung auf dem Zusammenspiel von Bild bzw. materiellem Gegenstand und Phrasem basiert, </a:t>
            </a:r>
          </a:p>
          <a:p>
            <a:pPr marL="0" indent="0">
              <a:buNone/>
            </a:pPr>
            <a:r>
              <a:rPr lang="de-DE" sz="1800" dirty="0"/>
              <a:t>z. B. das modifizierte Phrasem „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wohl oder Kübel</a:t>
            </a:r>
            <a:r>
              <a:rPr lang="de-DE" sz="1800" dirty="0"/>
              <a:t>“ als Kurztext auf einem öffentlichen Blumenkübel bzw. „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rein oder nicht rein, das ist hier die Frage</a:t>
            </a:r>
            <a:r>
              <a:rPr lang="de-DE" sz="1800" dirty="0"/>
              <a:t>“ auf einem öffentlichen Mülleimer</a:t>
            </a:r>
          </a:p>
        </p:txBody>
      </p:sp>
    </p:spTree>
    <p:extLst>
      <p:ext uri="{BB962C8B-B14F-4D97-AF65-F5344CB8AC3E}">
        <p14:creationId xmlns:p14="http://schemas.microsoft.com/office/powerpoint/2010/main" val="286805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Phraseologismen im Text,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05896"/>
            <a:ext cx="11029615" cy="36783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1800" spc="100" dirty="0"/>
              <a:t>Realisierung von Lesarten im Text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1800" dirty="0"/>
              <a:t>Es wird nur die phraseologische Bedeutung aktualisiert.</a:t>
            </a:r>
          </a:p>
          <a:p>
            <a:pPr marL="324000" lvl="1" indent="0">
              <a:buNone/>
            </a:pPr>
            <a:r>
              <a:rPr lang="de-DE" sz="1800" dirty="0"/>
              <a:t>Beispiel: 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Arafat geht in die Luft </a:t>
            </a:r>
            <a:r>
              <a:rPr lang="de-DE" sz="1800" dirty="0"/>
              <a:t>(Kontext: Nachricht für neue Fluglinie)</a:t>
            </a:r>
          </a:p>
          <a:p>
            <a:pPr marL="324000" lvl="1" indent="0">
              <a:buNone/>
            </a:pPr>
            <a:endParaRPr lang="de-DE" sz="18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e-DE" sz="1800" dirty="0"/>
              <a:t>Es wird nur die wörtliche Bedeutung aktualisiert.</a:t>
            </a:r>
          </a:p>
          <a:p>
            <a:pPr marL="324000" lvl="1" indent="0">
              <a:buNone/>
            </a:pPr>
            <a:r>
              <a:rPr lang="de-DE" sz="1800" dirty="0"/>
              <a:t>Beispiel: 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Zeigen Sie Ihrem Arzt die Zähne </a:t>
            </a:r>
            <a:r>
              <a:rPr lang="de-DE" sz="1800" dirty="0"/>
              <a:t>(Kontext: Werbung für Zahnbürste)</a:t>
            </a:r>
          </a:p>
          <a:p>
            <a:pPr marL="324000" lvl="1" indent="0">
              <a:buNone/>
            </a:pPr>
            <a:endParaRPr lang="de-DE" sz="1800" dirty="0"/>
          </a:p>
          <a:p>
            <a:pPr marL="342900" lvl="0" indent="-342900">
              <a:buFont typeface="+mj-lt"/>
              <a:buAutoNum type="arabicPeriod"/>
            </a:pPr>
            <a:r>
              <a:rPr lang="de-DE" sz="1800" dirty="0"/>
              <a:t>Es werden sowohl die phraseologische als auch die wörtliche Bedeutung aktualisiert.</a:t>
            </a:r>
          </a:p>
          <a:p>
            <a:pPr marL="324000" lvl="1" indent="0">
              <a:buNone/>
            </a:pPr>
            <a:r>
              <a:rPr lang="de-DE" sz="1800" dirty="0"/>
              <a:t>Beispiel: </a:t>
            </a:r>
            <a:r>
              <a:rPr lang="de-DE" sz="1800" i="1" dirty="0">
                <a:solidFill>
                  <a:schemeClr val="accent2">
                    <a:lumMod val="75000"/>
                  </a:schemeClr>
                </a:solidFill>
              </a:rPr>
              <a:t>Oskar, dem der Wellensittich zu bunt war… </a:t>
            </a:r>
            <a:r>
              <a:rPr lang="de-DE" sz="1800" dirty="0"/>
              <a:t>(Textsorte: Roman, Kontext: ungeduldige Haltung gegenüber einem Wellensittich)</a:t>
            </a:r>
          </a:p>
        </p:txBody>
      </p:sp>
    </p:spTree>
    <p:extLst>
      <p:ext uri="{BB962C8B-B14F-4D97-AF65-F5344CB8AC3E}">
        <p14:creationId xmlns:p14="http://schemas.microsoft.com/office/powerpoint/2010/main" val="427000916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0</TotalTime>
  <Words>1091</Words>
  <Application>Microsoft Office PowerPoint</Application>
  <PresentationFormat>Ευρεία οθόνη</PresentationFormat>
  <Paragraphs>106</Paragraphs>
  <Slides>18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4" baseType="lpstr">
      <vt:lpstr>Arial</vt:lpstr>
      <vt:lpstr>Calibri</vt:lpstr>
      <vt:lpstr>Gill Sans MT</vt:lpstr>
      <vt:lpstr>Wingdings</vt:lpstr>
      <vt:lpstr>Wingdings 2</vt:lpstr>
      <vt:lpstr>Dividend</vt:lpstr>
      <vt:lpstr>Phraseologie</vt:lpstr>
      <vt:lpstr>Phraseologismen im Lexikon</vt:lpstr>
      <vt:lpstr>Phraseologismen im Lexikon, 2</vt:lpstr>
      <vt:lpstr>Phraseologismen im Lexikon, 3</vt:lpstr>
      <vt:lpstr>Phraseologismen im lexikon, 4</vt:lpstr>
      <vt:lpstr>Phraseologismen im lexikon, 5</vt:lpstr>
      <vt:lpstr>Phraseologismen im Text</vt:lpstr>
      <vt:lpstr>Phraseologismen im Text 2</vt:lpstr>
      <vt:lpstr>Phraseologismen im Text, 3</vt:lpstr>
      <vt:lpstr>ende</vt:lpstr>
      <vt:lpstr>χρηματοδοτηση</vt:lpstr>
      <vt:lpstr>ΣΗΜΕΙΩΜΑΤΑ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 </vt:lpstr>
      <vt:lpstr>Σημείωμα χρήσης έργων τρίτων (2/2)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Phraseologie</dc:title>
  <dc:creator>User</dc:creator>
  <cp:lastModifiedBy>Marios Chrissou</cp:lastModifiedBy>
  <cp:revision>58</cp:revision>
  <dcterms:created xsi:type="dcterms:W3CDTF">2013-08-06T12:04:07Z</dcterms:created>
  <dcterms:modified xsi:type="dcterms:W3CDTF">2024-04-17T12:00:48Z</dcterms:modified>
</cp:coreProperties>
</file>