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280" r:id="rId20"/>
    <p:sldId id="290" r:id="rId21"/>
    <p:sldId id="295" r:id="rId22"/>
    <p:sldId id="292" r:id="rId23"/>
    <p:sldId id="291" r:id="rId24"/>
    <p:sldId id="294"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Lst>
        </p14:section>
        <p14:section name="Untitled Section" id="{0F1CB131-A6BD-43D0-B8D4-1F27CEF7A05E}">
          <p14:sldIdLst>
            <p14:sldId id="300"/>
            <p14:sldId id="301"/>
            <p14:sldId id="302"/>
            <p14:sldId id="303"/>
            <p14:sldId id="304"/>
            <p14:sldId id="305"/>
            <p14:sldId id="306"/>
            <p14:sldId id="307"/>
            <p14:sldId id="308"/>
            <p14:sldId id="309"/>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15/7/2015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H έννοια της μαθηματικής δραστηριότητας, H Θεωρία Διδακτικών Καταστάσεων ως πλαίσιο σχεδιασμού δραστηριοτήτων</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smtClean="0">
                <a:solidFill>
                  <a:srgbClr val="5075BC"/>
                </a:solidFill>
              </a:rPr>
              <a:t>Πρακτική Άσκηση σε σχολεία της δευτεροβάθμιας εκπαίδευσης</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smtClean="0">
                <a:solidFill>
                  <a:srgbClr val="5075BC"/>
                </a:solidFill>
                <a:latin typeface="+mj-lt"/>
                <a:ea typeface="+mj-ea"/>
                <a:cs typeface="+mj-cs"/>
              </a:rPr>
              <a:t>5</a:t>
            </a:r>
            <a:r>
              <a:rPr lang="el-GR" sz="2800" dirty="0" smtClean="0">
                <a:solidFill>
                  <a:srgbClr val="5075BC"/>
                </a:solidFill>
                <a:latin typeface="+mj-lt"/>
                <a:ea typeface="+mj-ea"/>
                <a:cs typeface="+mj-cs"/>
              </a:rPr>
              <a:t>: </a:t>
            </a:r>
            <a:r>
              <a:rPr lang="el-GR" sz="2800" dirty="0">
                <a:latin typeface="+mj-lt"/>
                <a:ea typeface="+mj-ea"/>
                <a:cs typeface="+mj-cs"/>
              </a:rPr>
              <a:t>ΣΥΝΕΝΤΕΥΞΗ ΜΕ ΜΑΘΗΤΕΣ </a:t>
            </a:r>
            <a:endParaRPr lang="en-US" sz="2800" dirty="0" smtClean="0">
              <a:latin typeface="+mj-lt"/>
              <a:ea typeface="+mj-ea"/>
              <a:cs typeface="+mj-cs"/>
            </a:endParaRPr>
          </a:p>
          <a:p>
            <a:endParaRPr lang="en-US" sz="2800" dirty="0" smtClean="0"/>
          </a:p>
          <a:p>
            <a:r>
              <a:rPr lang="el-GR" altLang="el-GR" sz="2800" dirty="0" smtClean="0"/>
              <a:t>Δέσποινα </a:t>
            </a:r>
            <a:r>
              <a:rPr lang="el-GR" altLang="el-GR" sz="2800" dirty="0" err="1" smtClean="0"/>
              <a:t>Πόταρη</a:t>
            </a:r>
            <a:endParaRPr lang="el-GR" altLang="el-GR" sz="2800" dirty="0" smtClean="0"/>
          </a:p>
          <a:p>
            <a:r>
              <a:rPr lang="el-GR" sz="2800" dirty="0" smtClean="0"/>
              <a:t>Σχολή Θετικών επιστημών</a:t>
            </a:r>
          </a:p>
          <a:p>
            <a:r>
              <a:rPr lang="el-GR" sz="2800" dirty="0" smtClean="0"/>
              <a:t>Τμήμα Μαθηματικό</a:t>
            </a:r>
            <a:endParaRPr lang="en-US" sz="2800" dirty="0" smtClean="0"/>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Ερωτήσεις «</a:t>
            </a:r>
            <a:r>
              <a:rPr lang="el-GR" dirty="0" err="1"/>
              <a:t>Αναστοχασμού</a:t>
            </a:r>
            <a:r>
              <a:rPr lang="el-GR" dirty="0"/>
              <a:t>» (</a:t>
            </a:r>
            <a:r>
              <a:rPr lang="en-US" dirty="0"/>
              <a:t>reflection)</a:t>
            </a:r>
          </a:p>
        </p:txBody>
      </p:sp>
      <p:sp>
        <p:nvSpPr>
          <p:cNvPr id="3" name="Θέση περιεχομένου 2"/>
          <p:cNvSpPr>
            <a:spLocks noGrp="1"/>
          </p:cNvSpPr>
          <p:nvPr>
            <p:ph idx="1"/>
          </p:nvPr>
        </p:nvSpPr>
        <p:spPr/>
        <p:txBody>
          <a:bodyPr>
            <a:normAutofit fontScale="77500" lnSpcReduction="20000"/>
          </a:bodyPr>
          <a:lstStyle/>
          <a:p>
            <a:pPr>
              <a:buFont typeface="Wingdings" panose="05000000000000000000" pitchFamily="2" charset="2"/>
              <a:buChar char="§"/>
            </a:pPr>
            <a:r>
              <a:rPr lang="el-GR" altLang="el-GR" sz="2800" dirty="0"/>
              <a:t>Αντί να λύσει ο μαθητής ένα πρόβλημα ο ερευνητής του ζητά να στοχαστεί σε μια λύση του προβλήματος που δίνεται από ένα φανταστικό 3ο  πρόσωπο (π.χ. ο συμμαθητής του, ή ένας πιθανός άλλος  μαθητής του καθηγητή που παίρνει την συνέντευξη) .</a:t>
            </a:r>
          </a:p>
          <a:p>
            <a:pPr>
              <a:buFont typeface="Wingdings" panose="05000000000000000000" pitchFamily="2" charset="2"/>
              <a:buChar char="§"/>
            </a:pPr>
            <a:r>
              <a:rPr lang="el-GR" altLang="el-GR" sz="2800" dirty="0"/>
              <a:t>Ένας μαθητής έγραψε σε ένα διαγώνισμα : Ζ3 είναι υποομάδα του Ζ6 . Είναι Σωστό, μερικώς Σωστό ή Λάθος; Εξηγήστε παρακαλώ.</a:t>
            </a:r>
          </a:p>
          <a:p>
            <a:pPr>
              <a:buFont typeface="Wingdings" panose="05000000000000000000" pitchFamily="2" charset="2"/>
              <a:buChar char="§"/>
            </a:pPr>
            <a:r>
              <a:rPr lang="el-GR" altLang="el-GR" sz="2800" dirty="0"/>
              <a:t>Πολλά τα οφέλη από αυτού του είδους τις ερωτήσεις:</a:t>
            </a:r>
          </a:p>
          <a:p>
            <a:pPr>
              <a:buFont typeface="Wingdings" panose="05000000000000000000" pitchFamily="2" charset="2"/>
              <a:buChar char="§"/>
            </a:pPr>
            <a:r>
              <a:rPr lang="el-GR" altLang="el-GR" sz="2800" dirty="0"/>
              <a:t>1./ Αποστασιοποιείται ο μαθητής από την προσωπική επίλυση του έργου απαντώντας στις ιδέες κάποιου άλλου.</a:t>
            </a:r>
          </a:p>
          <a:p>
            <a:pPr>
              <a:buFont typeface="Wingdings" panose="05000000000000000000" pitchFamily="2" charset="2"/>
              <a:buChar char="§"/>
            </a:pPr>
            <a:r>
              <a:rPr lang="el-GR" altLang="el-GR" sz="2800" dirty="0"/>
              <a:t>2./ Παραθέτοντας την λύση κάποιου άλλου, γίνεται μετατόπιση στην αιτία της λύσης που δόθηκε παρά στην λύση την ίδια.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Κλασικές ερωτήσεις που έπονται των απαντήσεων των </a:t>
            </a:r>
            <a:r>
              <a:rPr lang="el-GR" dirty="0" smtClean="0"/>
              <a:t>μαθητών</a:t>
            </a:r>
            <a:r>
              <a:rPr lang="en-US" dirty="0" smtClean="0"/>
              <a:t> (1/8)</a:t>
            </a:r>
            <a:endParaRPr lang="el-GR" dirty="0"/>
          </a:p>
        </p:txBody>
      </p:sp>
      <p:sp>
        <p:nvSpPr>
          <p:cNvPr id="5" name="Θέση περιεχομένου 4"/>
          <p:cNvSpPr>
            <a:spLocks noGrp="1"/>
          </p:cNvSpPr>
          <p:nvPr>
            <p:ph idx="1"/>
          </p:nvPr>
        </p:nvSpPr>
        <p:spPr/>
        <p:txBody>
          <a:bodyPr>
            <a:noAutofit/>
          </a:bodyPr>
          <a:lstStyle/>
          <a:p>
            <a:r>
              <a:rPr lang="el-GR" altLang="el-GR" sz="2300" dirty="0"/>
              <a:t>Αρχικά θα πρέπει να εξηγήσετε στο μαθητή ότι δεν σας ενδιαφέρει αν οι απαντήσεις του είναι σωστές ή λάθος, αλλά </a:t>
            </a:r>
            <a:r>
              <a:rPr lang="el-GR" altLang="el-GR" sz="2300" u="sng" dirty="0"/>
              <a:t>πως φτάνει</a:t>
            </a:r>
            <a:r>
              <a:rPr lang="el-GR" altLang="el-GR" sz="2300" dirty="0"/>
              <a:t> στην απάντηση. Ότι σας ενδιαφέρει να μάθετε πώς σκέφτονται τα παιδιά της ηλικίας του όταν κάνουν Μαθηματικά.</a:t>
            </a:r>
          </a:p>
          <a:p>
            <a:r>
              <a:rPr lang="el-GR" altLang="el-GR" sz="2300" dirty="0"/>
              <a:t>Κλασικές ερωτήσεις είναι οι παρακάτω: </a:t>
            </a:r>
            <a:endParaRPr lang="el-GR" altLang="el-GR" sz="2300" i="1" dirty="0"/>
          </a:p>
          <a:p>
            <a:pPr>
              <a:buFont typeface="Wingdings" panose="05000000000000000000" pitchFamily="2" charset="2"/>
              <a:buNone/>
            </a:pPr>
            <a:r>
              <a:rPr lang="el-GR" altLang="el-GR" sz="2300" i="1" dirty="0"/>
              <a:t>	Μπορείς να μου πεις τι σκέφτεσαι; </a:t>
            </a:r>
            <a:r>
              <a:rPr lang="el-GR" altLang="el-GR" sz="2300" dirty="0"/>
              <a:t>Τίθεται</a:t>
            </a:r>
            <a:r>
              <a:rPr lang="el-GR" altLang="el-GR" sz="2300" i="1" dirty="0"/>
              <a:t> </a:t>
            </a:r>
            <a:r>
              <a:rPr lang="el-GR" altLang="el-GR" sz="2300" dirty="0"/>
              <a:t> μετά την παύση διάρκειας ~ 10’ σε μια ερώτηση του ερευνητή και δεν διαφαίνεται ότι σκέφτεται κάτι </a:t>
            </a:r>
            <a:endParaRPr lang="el-GR" altLang="el-GR" sz="2300" i="1" dirty="0"/>
          </a:p>
          <a:p>
            <a:pPr>
              <a:buFont typeface="Wingdings" panose="05000000000000000000" pitchFamily="2" charset="2"/>
              <a:buNone/>
            </a:pPr>
            <a:r>
              <a:rPr lang="el-GR" altLang="el-GR" sz="2300" i="1" dirty="0"/>
              <a:t>	Μπορείς να μου πεις δυνατά τι κανείς ;</a:t>
            </a:r>
            <a:r>
              <a:rPr lang="el-GR" altLang="el-GR" sz="2300" dirty="0"/>
              <a:t>  Όταν φαίνεται ότι σκέφτεται κάτι, μετά από ~ 10’ -15’ , μπορείτε να τον διακόψετε.</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Κλασικές ερωτήσεις που έπονται των απαντήσεων των </a:t>
            </a:r>
            <a:r>
              <a:rPr lang="el-GR" dirty="0" smtClean="0"/>
              <a:t>μαθητών</a:t>
            </a:r>
            <a:r>
              <a:rPr lang="en-US" dirty="0" smtClean="0"/>
              <a:t> (2/8)</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altLang="el-GR" sz="2800" i="1" dirty="0"/>
              <a:t>Μπορείς να μου πεις πως το έκανες; Πώς το ήξερες; Πώς το αποφάσισες; </a:t>
            </a:r>
            <a:endParaRPr lang="el-GR" altLang="el-GR" sz="2800" dirty="0"/>
          </a:p>
          <a:p>
            <a:pPr>
              <a:buFont typeface="Wingdings" panose="05000000000000000000" pitchFamily="2" charset="2"/>
              <a:buNone/>
            </a:pPr>
            <a:r>
              <a:rPr lang="el-GR" altLang="el-GR" sz="2800" dirty="0"/>
              <a:t>	Όταν ο μαθητής απαντά σε μια ερώτηση χωρίς προφανή ένδειξη για το πώς έφτασε σε αυτή την απάντηση. </a:t>
            </a:r>
            <a:endParaRPr lang="el-GR" altLang="el-GR" sz="2800" i="1" dirty="0"/>
          </a:p>
          <a:p>
            <a:r>
              <a:rPr lang="el-GR" altLang="el-GR" sz="2800" i="1" dirty="0"/>
              <a:t>Ήταν τυχερή </a:t>
            </a:r>
            <a:r>
              <a:rPr lang="el-GR" altLang="el-GR" sz="2800" i="1" dirty="0" err="1"/>
              <a:t>μαντεψιά</a:t>
            </a:r>
            <a:r>
              <a:rPr lang="el-GR" altLang="el-GR" sz="2800" i="1" dirty="0"/>
              <a:t>;</a:t>
            </a:r>
            <a:endParaRPr lang="el-GR" altLang="el-GR" sz="2800" dirty="0"/>
          </a:p>
          <a:p>
            <a:pPr>
              <a:buFont typeface="Wingdings" panose="05000000000000000000" pitchFamily="2" charset="2"/>
              <a:buNone/>
            </a:pPr>
            <a:r>
              <a:rPr lang="el-GR" altLang="el-GR" sz="2800" dirty="0"/>
              <a:t>	Όταν στην απάντηση του ο μαθητής δεν δίνει μια εξήγηση. Αυτή η ερώτηση συχνά τον χαλαρώνει και απαλύνει την ένταση της στιγμής.</a:t>
            </a:r>
            <a:endParaRPr lang="el-GR" altLang="el-GR" sz="2800" i="1" dirty="0"/>
          </a:p>
          <a:p>
            <a:pPr>
              <a:buFont typeface="Wingdings" panose="05000000000000000000" pitchFamily="2" charset="2"/>
              <a:buNone/>
            </a:pPr>
            <a:r>
              <a:rPr lang="el-GR" altLang="el-GR" sz="2800" i="1" dirty="0"/>
              <a:t>	Τις προάλλες ένας μαθητής μου είπε…</a:t>
            </a:r>
            <a:endParaRPr lang="el-GR" altLang="el-GR" sz="2800" dirty="0"/>
          </a:p>
          <a:p>
            <a:r>
              <a:rPr lang="el-GR" altLang="el-GR" sz="2800" dirty="0"/>
              <a:t>Με αυτό τον τρόπο μπορείτε να του δώσετε μια εναλλακτική λύση από ένα ανώνυμο 3ο  πρόσωπο για σκέψη, εάν υπάρχουν σημάδια που σας πληροφορούν ότι ο μαθητής δεν είναι και πολύ σίγουρος για την λύση που δίνει , ή όταν θέλετε να ελέγξετε το πόσο ισχυρή είναι μια πεποίθηση.</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Κλασικές ερωτήσεις που έπονται των απαντήσεων των </a:t>
            </a:r>
            <a:r>
              <a:rPr lang="el-GR" dirty="0" smtClean="0"/>
              <a:t>μαθητών</a:t>
            </a:r>
            <a:r>
              <a:rPr lang="en-US" dirty="0" smtClean="0"/>
              <a:t> (3/8)</a:t>
            </a:r>
            <a:endParaRPr lang="el-GR" dirty="0"/>
          </a:p>
        </p:txBody>
      </p:sp>
      <p:sp>
        <p:nvSpPr>
          <p:cNvPr id="5" name="Θέση περιεχομένου 4"/>
          <p:cNvSpPr>
            <a:spLocks noGrp="1"/>
          </p:cNvSpPr>
          <p:nvPr>
            <p:ph idx="1"/>
          </p:nvPr>
        </p:nvSpPr>
        <p:spPr/>
        <p:txBody>
          <a:bodyPr>
            <a:noAutofit/>
          </a:bodyPr>
          <a:lstStyle/>
          <a:p>
            <a:r>
              <a:rPr lang="el-GR" altLang="el-GR" sz="2300" i="1" dirty="0"/>
              <a:t>Ξέρεις τι σημαίνει …. ;</a:t>
            </a:r>
          </a:p>
          <a:p>
            <a:r>
              <a:rPr lang="el-GR" altLang="el-GR" sz="2300" dirty="0"/>
              <a:t>Πολλές φορές η επιτυχία μια συνέντευξης εξαρτάται από την γνώση ενός συγκεκριμένου όρου στην παρουσίαση του προβλήματος. Ενδείκνυται να διευκρινίζονται προβληματικοί μαθηματικοί όροι. Τώρα εάν πρέπει κατά την διάρκεια της συνέντευξης να εξηγείται από τον καθηγητή ένα σημείο εξαρτάται από το αν θέλει πρωτίστως  ο καθηγητής -ερευνητής να  εκτιμήσει το επίπεδο της μαθηματικής γνώσης του μαθητή. </a:t>
            </a:r>
            <a:r>
              <a:rPr lang="el-GR" altLang="el-GR" sz="2300" u="sng" dirty="0"/>
              <a:t>Δεν </a:t>
            </a:r>
            <a:r>
              <a:rPr lang="el-GR" altLang="el-GR" sz="2300" dirty="0"/>
              <a:t>είναι λάθος να παρέχουμε στον μαθητή την απάντηση. Μπορεί αυτή η πληροφορία που θα δοθεί στο  μαθητή να ενσωματώσει </a:t>
            </a:r>
            <a:r>
              <a:rPr lang="el-GR" altLang="el-GR" sz="2300" b="1" dirty="0"/>
              <a:t>άλλη γνώση που πριν δεν είχε αποκαλυφθεί</a:t>
            </a:r>
            <a:r>
              <a:rPr lang="el-GR" altLang="el-GR" sz="2300" dirty="0"/>
              <a:t>. Δεν πρέπει να ξεχνάμε ότι η συνέντευξη αυτή </a:t>
            </a:r>
            <a:r>
              <a:rPr lang="el-GR" altLang="el-GR" sz="2300" dirty="0" err="1"/>
              <a:t>καθεαυτή</a:t>
            </a:r>
            <a:r>
              <a:rPr lang="el-GR" altLang="el-GR" sz="2300" dirty="0"/>
              <a:t> είναι για το μαθητή μια διαδικασία μάθησης. </a:t>
            </a:r>
          </a:p>
          <a:p>
            <a:pPr marL="0" indent="0">
              <a:buNone/>
            </a:pP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Κλασικές ερωτήσεις που έπονται των απαντήσεων των </a:t>
            </a:r>
            <a:r>
              <a:rPr lang="el-GR" dirty="0" smtClean="0"/>
              <a:t>μαθητών</a:t>
            </a:r>
            <a:r>
              <a:rPr lang="en-US" dirty="0" smtClean="0"/>
              <a:t> (4/8)</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i="1" dirty="0"/>
              <a:t>Γνωρίζεις ένα τρόπο να ελέγξεις αν είναι σωστή η απάντηση σου; </a:t>
            </a:r>
          </a:p>
          <a:p>
            <a:pPr>
              <a:buFont typeface="Wingdings" panose="05000000000000000000" pitchFamily="2" charset="2"/>
              <a:buNone/>
            </a:pPr>
            <a:r>
              <a:rPr lang="el-GR" altLang="el-GR" sz="2800" dirty="0"/>
              <a:t>	Προτρέποντας τον έλεγχο παρέχει ένα παράθυρο στο πόσο βαθιά είναι η κατανόηση του μαθητή. </a:t>
            </a:r>
          </a:p>
          <a:p>
            <a:r>
              <a:rPr lang="el-GR" altLang="el-GR" sz="2800" i="1" dirty="0"/>
              <a:t>Γιατί; </a:t>
            </a:r>
          </a:p>
          <a:p>
            <a:pPr>
              <a:buFont typeface="Wingdings" panose="05000000000000000000" pitchFamily="2" charset="2"/>
              <a:buNone/>
            </a:pPr>
            <a:r>
              <a:rPr lang="el-GR" altLang="el-GR" sz="2800" dirty="0"/>
              <a:t>	Σε περίπτωση  που ο μαθητής κατά την διάρκεια μιας εξήγησης διατυπώσει ένα ισχυρισμό. </a:t>
            </a:r>
          </a:p>
          <a:p>
            <a:r>
              <a:rPr lang="el-GR" altLang="el-GR" sz="2800" i="1" dirty="0"/>
              <a:t>Έστω ότι είσαι ο καθηγητής . Μπορείς να εξηγήσεις τι σκέφτεσαι σε ένα μικρότερο μαθητή; Πώς  θα το εξηγούσες; </a:t>
            </a:r>
          </a:p>
          <a:p>
            <a:pPr>
              <a:buFont typeface="Wingdings" panose="05000000000000000000" pitchFamily="2" charset="2"/>
              <a:buNone/>
            </a:pPr>
            <a:r>
              <a:rPr lang="el-GR" altLang="el-GR" sz="2800" dirty="0"/>
              <a:t>	Μπορούμε έτσι να ελέγξουμε το βαθμό κατανόησης μιας κατάστασης ή ενός προβλήματος. </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Κλασικές ερωτήσεις που έπονται των απαντήσεων των </a:t>
            </a:r>
            <a:r>
              <a:rPr lang="el-GR" dirty="0" smtClean="0"/>
              <a:t>μαθητών</a:t>
            </a:r>
            <a:r>
              <a:rPr lang="en-US" dirty="0" smtClean="0"/>
              <a:t> (5/8)</a:t>
            </a:r>
            <a:endParaRPr lang="el-GR" dirty="0"/>
          </a:p>
        </p:txBody>
      </p:sp>
      <p:sp>
        <p:nvSpPr>
          <p:cNvPr id="5" name="Θέση περιεχομένου 4"/>
          <p:cNvSpPr>
            <a:spLocks noGrp="1"/>
          </p:cNvSpPr>
          <p:nvPr>
            <p:ph idx="1"/>
          </p:nvPr>
        </p:nvSpPr>
        <p:spPr/>
        <p:txBody>
          <a:bodyPr>
            <a:noAutofit/>
          </a:bodyPr>
          <a:lstStyle/>
          <a:p>
            <a:r>
              <a:rPr lang="el-GR" altLang="el-GR" sz="2400" i="1" dirty="0"/>
              <a:t>Το Προτέρημα της Κλινικής συνέντευξης  είναι ο Μαθητής και ο Ερευνητής μπορούν άμεσα να εμπλακούν σε αλληλεπιδραστική επικοινωνία.   Ο </a:t>
            </a:r>
            <a:r>
              <a:rPr lang="en-US" altLang="el-GR" sz="2400" i="1" dirty="0">
                <a:latin typeface="Calibri" panose="020F0502020204030204" pitchFamily="34" charset="0"/>
              </a:rPr>
              <a:t>Von</a:t>
            </a:r>
            <a:r>
              <a:rPr lang="el-GR" altLang="el-GR" sz="2400" i="1" dirty="0"/>
              <a:t> </a:t>
            </a:r>
            <a:r>
              <a:rPr lang="en-US" altLang="el-GR" sz="2400" i="1" dirty="0" err="1">
                <a:latin typeface="Calibri" panose="020F0502020204030204" pitchFamily="34" charset="0"/>
              </a:rPr>
              <a:t>Glasersfeld</a:t>
            </a:r>
            <a:r>
              <a:rPr lang="el-GR" altLang="el-GR" sz="2400" i="1" dirty="0"/>
              <a:t> (1995) υποστήριζε ότι ο Καθηγητής πρέπει να βλέπει τον εαυτό του ως τον βοηθό ο οποίος εκμαιεύει (κατά την μαιευτική μέθοδο του Σωκράτη) την απάντηση στην γέννηση της κατανόησης. </a:t>
            </a:r>
          </a:p>
          <a:p>
            <a:r>
              <a:rPr lang="el-GR" altLang="el-GR" sz="2400" i="1" dirty="0"/>
              <a:t>Χρειάζεται Προσοχή:</a:t>
            </a:r>
          </a:p>
          <a:p>
            <a:r>
              <a:rPr lang="el-GR" altLang="el-GR" sz="2400" dirty="0"/>
              <a:t>Είναι </a:t>
            </a:r>
            <a:r>
              <a:rPr lang="el-GR" altLang="el-GR" sz="2400" u="sng" dirty="0"/>
              <a:t>σημαντικό</a:t>
            </a:r>
            <a:r>
              <a:rPr lang="el-GR" altLang="el-GR" sz="2400" dirty="0"/>
              <a:t> κατά την συνέντευξη να εγκαθιδρυθεί ένα </a:t>
            </a:r>
            <a:r>
              <a:rPr lang="el-GR" altLang="el-GR" sz="2400" b="1" dirty="0"/>
              <a:t>κλίμα</a:t>
            </a:r>
            <a:r>
              <a:rPr lang="el-GR" altLang="el-GR" sz="2400" dirty="0"/>
              <a:t> </a:t>
            </a:r>
            <a:r>
              <a:rPr lang="el-GR" altLang="el-GR" sz="2400" b="1" dirty="0"/>
              <a:t>αμοιβαίας εμπιστοσύνης</a:t>
            </a:r>
            <a:r>
              <a:rPr lang="el-GR" altLang="el-GR" sz="2400" dirty="0"/>
              <a:t> ώστε ο μαθητής να χαλαρώσει και να μιλήσει ελεύθερα για το έργο. </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Κλασικές ερωτήσεις που έπονται των απαντήσεων των </a:t>
            </a:r>
            <a:r>
              <a:rPr lang="el-GR" dirty="0" smtClean="0"/>
              <a:t>μαθητών</a:t>
            </a:r>
            <a:r>
              <a:rPr lang="en-US" dirty="0" smtClean="0"/>
              <a:t> (6/8)</a:t>
            </a:r>
            <a:endParaRPr lang="el-GR" dirty="0"/>
          </a:p>
        </p:txBody>
      </p:sp>
      <p:sp>
        <p:nvSpPr>
          <p:cNvPr id="3" name="Θέση περιεχομένου 2"/>
          <p:cNvSpPr>
            <a:spLocks noGrp="1"/>
          </p:cNvSpPr>
          <p:nvPr>
            <p:ph idx="1"/>
          </p:nvPr>
        </p:nvSpPr>
        <p:spPr/>
        <p:txBody>
          <a:bodyPr>
            <a:normAutofit/>
          </a:bodyPr>
          <a:lstStyle/>
          <a:p>
            <a:r>
              <a:rPr lang="el-GR" altLang="el-GR" sz="2800" dirty="0"/>
              <a:t>Επίσης ο μαθητής θα προσπαθήσει να «διαβάσει» αυτόν που του παίρνει την συνέντευξη αν λέει σωστά την απάντηση.</a:t>
            </a:r>
          </a:p>
          <a:p>
            <a:r>
              <a:rPr lang="el-GR" altLang="el-GR" sz="2800" dirty="0"/>
              <a:t>Πρέπει να θυμάστε ότι αυτό που θέλουμε είναι ο μαθητής να μας πει τι ξέρει και όχι τι δεν ξέρει!</a:t>
            </a:r>
            <a:endParaRPr lang="el-GR" alt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Κλασικές ερωτήσεις που έπονται των απαντήσεων των </a:t>
            </a:r>
            <a:r>
              <a:rPr lang="el-GR" dirty="0" smtClean="0"/>
              <a:t>μαθητών</a:t>
            </a:r>
            <a:r>
              <a:rPr lang="en-US" dirty="0" smtClean="0"/>
              <a:t> (7/8)</a:t>
            </a:r>
            <a:endParaRPr lang="el-GR" dirty="0"/>
          </a:p>
        </p:txBody>
      </p:sp>
      <p:sp>
        <p:nvSpPr>
          <p:cNvPr id="5" name="Θέση περιεχομένου 4"/>
          <p:cNvSpPr>
            <a:spLocks noGrp="1"/>
          </p:cNvSpPr>
          <p:nvPr>
            <p:ph idx="1"/>
          </p:nvPr>
        </p:nvSpPr>
        <p:spPr/>
        <p:txBody>
          <a:bodyPr>
            <a:noAutofit/>
          </a:bodyPr>
          <a:lstStyle/>
          <a:p>
            <a:r>
              <a:rPr lang="el-GR" altLang="el-GR" sz="2400" i="1" dirty="0"/>
              <a:t>Το Προτέρημα της Κλινικής συνέντευξης  είναι ο Μαθητής και ο Ερευνητής μπορούν άμεσα να εμπλακούν σε αλληλεπιδραστική επικοινωνία.   Ο </a:t>
            </a:r>
            <a:r>
              <a:rPr lang="en-US" altLang="el-GR" sz="2400" i="1" dirty="0">
                <a:latin typeface="Calibri" panose="020F0502020204030204" pitchFamily="34" charset="0"/>
              </a:rPr>
              <a:t>Von</a:t>
            </a:r>
            <a:r>
              <a:rPr lang="el-GR" altLang="el-GR" sz="2400" i="1" dirty="0"/>
              <a:t> </a:t>
            </a:r>
            <a:r>
              <a:rPr lang="en-US" altLang="el-GR" sz="2400" i="1" dirty="0" err="1">
                <a:latin typeface="Calibri" panose="020F0502020204030204" pitchFamily="34" charset="0"/>
              </a:rPr>
              <a:t>Glasersfeld</a:t>
            </a:r>
            <a:r>
              <a:rPr lang="el-GR" altLang="el-GR" sz="2400" i="1" dirty="0"/>
              <a:t> (1995) υποστήριζε ότι ο Καθηγητής πρέπει να βλέπει τον εαυτό του ως τον βοηθό ο οποίος εκμαιεύει (κατά την μαιευτική μέθοδο του Σωκράτη) την απάντηση στην γέννηση της κατανόησης. </a:t>
            </a:r>
          </a:p>
          <a:p>
            <a:r>
              <a:rPr lang="el-GR" altLang="el-GR" sz="2400" i="1" dirty="0"/>
              <a:t>Χρειάζεται Προσοχή:</a:t>
            </a:r>
          </a:p>
          <a:p>
            <a:pPr marL="0" indent="0">
              <a:buNone/>
            </a:pP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Κλασικές ερωτήσεις που έπονται των απαντήσεων των </a:t>
            </a:r>
            <a:r>
              <a:rPr lang="el-GR" dirty="0" smtClean="0"/>
              <a:t>μαθητών</a:t>
            </a:r>
            <a:r>
              <a:rPr lang="en-US" dirty="0" smtClean="0"/>
              <a:t> (8/8)</a:t>
            </a:r>
            <a:endParaRPr lang="el-GR" dirty="0"/>
          </a:p>
        </p:txBody>
      </p:sp>
      <p:sp>
        <p:nvSpPr>
          <p:cNvPr id="3" name="Θέση περιεχομένου 2"/>
          <p:cNvSpPr>
            <a:spLocks noGrp="1"/>
          </p:cNvSpPr>
          <p:nvPr>
            <p:ph idx="1"/>
          </p:nvPr>
        </p:nvSpPr>
        <p:spPr/>
        <p:txBody>
          <a:bodyPr>
            <a:normAutofit/>
          </a:bodyPr>
          <a:lstStyle/>
          <a:p>
            <a:r>
              <a:rPr lang="el-GR" altLang="el-GR" sz="2800" dirty="0"/>
              <a:t>Είναι </a:t>
            </a:r>
            <a:r>
              <a:rPr lang="el-GR" altLang="el-GR" sz="2800" u="sng" dirty="0"/>
              <a:t>σημαντικό</a:t>
            </a:r>
            <a:r>
              <a:rPr lang="el-GR" altLang="el-GR" sz="2800" dirty="0"/>
              <a:t> κατά την συνέντευξη να εγκαθιδρυθεί ένα </a:t>
            </a:r>
            <a:r>
              <a:rPr lang="el-GR" altLang="el-GR" sz="2800" b="1" dirty="0"/>
              <a:t>κλίμα</a:t>
            </a:r>
            <a:r>
              <a:rPr lang="el-GR" altLang="el-GR" sz="2800" dirty="0"/>
              <a:t> </a:t>
            </a:r>
            <a:r>
              <a:rPr lang="el-GR" altLang="el-GR" sz="2800" b="1" dirty="0"/>
              <a:t>αμοιβαίας εμπιστοσύνης</a:t>
            </a:r>
            <a:r>
              <a:rPr lang="el-GR" altLang="el-GR" sz="2800" dirty="0"/>
              <a:t> ώστε ο μαθητής να χαλαρώσει και να μιλήσει ελεύθερα για το έργο. </a:t>
            </a:r>
          </a:p>
          <a:p>
            <a:r>
              <a:rPr lang="el-GR" altLang="el-GR" sz="2800" dirty="0"/>
              <a:t>Επίσης ο μαθητής θα προσπαθήσει να «διαβάσει» αυτόν που του παίρνει την συνέντευξη αν λέει σωστά την απάντηση.</a:t>
            </a:r>
          </a:p>
          <a:p>
            <a:r>
              <a:rPr lang="el-GR" altLang="el-GR" sz="2800" dirty="0"/>
              <a:t>Πρέπει να θυμάστε ότι αυτό που θέλουμε είναι ο μαθητής να μας πει τι ξέρει και όχι τι δεν ξέρει!</a:t>
            </a:r>
            <a:endParaRPr lang="el-GR" alt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smtClean="0">
                <a:solidFill>
                  <a:srgbClr val="5075BC"/>
                </a:solidFill>
              </a:rPr>
              <a:t>Πρακτική Άσκηση σε σχολεία της δευτεροβάθμιας εκπαίδευσης</a:t>
            </a:r>
            <a:endParaRPr lang="el-GR" dirty="0"/>
          </a:p>
        </p:txBody>
      </p:sp>
      <p:sp>
        <p:nvSpPr>
          <p:cNvPr id="5" name="Υπότιτλος 4"/>
          <p:cNvSpPr>
            <a:spLocks noGrp="1"/>
          </p:cNvSpPr>
          <p:nvPr>
            <p:ph type="subTitle" idx="1"/>
          </p:nvPr>
        </p:nvSpPr>
        <p:spPr/>
        <p:txBody>
          <a:bodyPr/>
          <a:lstStyle/>
          <a:p>
            <a:r>
              <a:rPr lang="el-GR" altLang="el-GR" dirty="0" smtClean="0"/>
              <a:t>Δέσποινα </a:t>
            </a:r>
            <a:r>
              <a:rPr lang="el-GR" altLang="el-GR" dirty="0" err="1" smtClean="0"/>
              <a:t>Πόταρη</a:t>
            </a:r>
            <a:endParaRPr lang="el-GR" altLang="el-GR" dirty="0" smtClean="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a:t>
            </a:r>
            <a:r>
              <a:rPr lang="el-GR" altLang="el-GR" sz="2000" dirty="0" err="1" smtClean="0"/>
              <a:t>Πόταρη</a:t>
            </a:r>
            <a:r>
              <a:rPr lang="el-GR" sz="2000" dirty="0" smtClean="0"/>
              <a:t> 2014. </a:t>
            </a:r>
            <a:r>
              <a:rPr lang="el-GR" altLang="el-GR" sz="2000" dirty="0" smtClean="0"/>
              <a:t>Δέσποινα </a:t>
            </a:r>
            <a:r>
              <a:rPr lang="el-GR" altLang="el-GR" sz="2000" dirty="0" err="1" smtClean="0"/>
              <a:t>Πόταρη</a:t>
            </a:r>
            <a:r>
              <a:rPr lang="el-GR" sz="2000" dirty="0" smtClean="0"/>
              <a:t>. «Πρακτική Άσκηση σε σχολεία της δευτεροβάθμιας εκπαίδευσης. </a:t>
            </a:r>
            <a:r>
              <a:rPr lang="el-GR" sz="2000" dirty="0"/>
              <a:t>H έννοια της μαθηματικής δραστηριότητας, H Θεωρία Διδακτικών Καταστάσεων ως πλαίσιο σχεδιασμού </a:t>
            </a:r>
            <a:r>
              <a:rPr lang="el-GR" sz="2000" dirty="0" smtClean="0"/>
              <a:t>δραστηριοτήτων».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http://opencourses.uoa.gr</a:t>
            </a:r>
            <a:r>
              <a:rPr lang="en-US" sz="2000" dirty="0" smtClean="0"/>
              <a:t>/courses/MATH239/</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Ερωτήσεις </a:t>
            </a:r>
            <a:r>
              <a:rPr lang="el-GR" dirty="0" smtClean="0"/>
              <a:t>συνέντευξης</a:t>
            </a:r>
            <a:r>
              <a:rPr lang="en-US" dirty="0" smtClean="0"/>
              <a:t> (1/7)</a:t>
            </a:r>
            <a:endParaRPr lang="el-GR" dirty="0"/>
          </a:p>
        </p:txBody>
      </p:sp>
      <p:sp>
        <p:nvSpPr>
          <p:cNvPr id="5" name="Θέση περιεχομένου 4"/>
          <p:cNvSpPr>
            <a:spLocks noGrp="1"/>
          </p:cNvSpPr>
          <p:nvPr>
            <p:ph idx="1"/>
          </p:nvPr>
        </p:nvSpPr>
        <p:spPr/>
        <p:txBody>
          <a:bodyPr>
            <a:noAutofit/>
          </a:bodyPr>
          <a:lstStyle/>
          <a:p>
            <a:r>
              <a:rPr lang="el-GR" altLang="el-GR" sz="2600" b="1" dirty="0"/>
              <a:t>Ερωτήσεις εκτέλεσης (</a:t>
            </a:r>
            <a:r>
              <a:rPr lang="en-US" altLang="el-GR" sz="2600" b="1" dirty="0">
                <a:latin typeface="Calibri" panose="020F0502020204030204" pitchFamily="34" charset="0"/>
              </a:rPr>
              <a:t>performance)</a:t>
            </a:r>
          </a:p>
          <a:p>
            <a:pPr>
              <a:buFont typeface="Wingdings" panose="05000000000000000000" pitchFamily="2" charset="2"/>
              <a:buNone/>
            </a:pPr>
            <a:r>
              <a:rPr lang="el-GR" altLang="el-GR" sz="2400" dirty="0"/>
              <a:t>	Είναι οι συνήθως οι κλασικές ερωτήσεις που παρουσιάζονται στο μάθημα των Μαθηματικών και τα αντίστοιχα σχολικά βιβλία.</a:t>
            </a:r>
          </a:p>
          <a:p>
            <a:pPr>
              <a:buFont typeface="Wingdings" panose="05000000000000000000" pitchFamily="2" charset="2"/>
              <a:buNone/>
            </a:pPr>
            <a:r>
              <a:rPr lang="el-GR" altLang="el-GR" sz="2400" dirty="0"/>
              <a:t>	«</a:t>
            </a:r>
            <a:r>
              <a:rPr lang="el-GR" altLang="el-GR" sz="2400" i="1" dirty="0"/>
              <a:t>Πώς θα εγγράφεις το 2/10  σαν δεκαδικό αριθμό;»</a:t>
            </a:r>
            <a:endParaRPr lang="el-GR" altLang="el-GR" sz="2400" dirty="0"/>
          </a:p>
          <a:p>
            <a:pPr>
              <a:buFont typeface="Wingdings" panose="05000000000000000000" pitchFamily="2" charset="2"/>
              <a:buNone/>
            </a:pPr>
            <a:r>
              <a:rPr lang="el-GR" altLang="el-GR" sz="2400" dirty="0"/>
              <a:t>	«Κάποιος είχε 10 πέτρες και μάζεψε  και μερικές άλλες και τώρα έχει συνολικά 14. Πόσες πέτρες μάζεψε;» </a:t>
            </a:r>
          </a:p>
          <a:p>
            <a:pPr>
              <a:buFont typeface="Wingdings" panose="05000000000000000000" pitchFamily="2" charset="2"/>
              <a:buNone/>
            </a:pPr>
            <a:r>
              <a:rPr lang="el-GR" altLang="el-GR" sz="2400" dirty="0"/>
              <a:t>	- Τίθενται με στόχο να αποκαλύψουν την εξοικείωση των μαθητών  καθώς και το βαθμό κατανόησης ενός  μαθηματικού θέματος. </a:t>
            </a:r>
          </a:p>
          <a:p>
            <a:pPr>
              <a:buFont typeface="Wingdings" panose="05000000000000000000" pitchFamily="2" charset="2"/>
              <a:buNone/>
            </a:pPr>
            <a:r>
              <a:rPr lang="el-GR" altLang="el-GR" sz="2400" dirty="0"/>
              <a:t>	</a:t>
            </a:r>
            <a:endParaRPr lang="el-GR" altLang="el-GR" sz="22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Ερωτήσεις </a:t>
            </a:r>
            <a:r>
              <a:rPr lang="el-GR" dirty="0" smtClean="0"/>
              <a:t>συνέντευξης</a:t>
            </a:r>
            <a:r>
              <a:rPr lang="en-US" dirty="0" smtClean="0"/>
              <a:t> (2/7)</a:t>
            </a:r>
            <a:endParaRPr lang="el-GR" dirty="0"/>
          </a:p>
        </p:txBody>
      </p:sp>
      <p:sp>
        <p:nvSpPr>
          <p:cNvPr id="3" name="Θέση περιεχομένου 2"/>
          <p:cNvSpPr>
            <a:spLocks noGrp="1"/>
          </p:cNvSpPr>
          <p:nvPr>
            <p:ph idx="1"/>
          </p:nvPr>
        </p:nvSpPr>
        <p:spPr/>
        <p:txBody>
          <a:bodyPr>
            <a:normAutofit/>
          </a:bodyPr>
          <a:lstStyle/>
          <a:p>
            <a:pPr>
              <a:buFont typeface="Wingdings" panose="05000000000000000000" pitchFamily="2" charset="2"/>
              <a:buNone/>
            </a:pPr>
            <a:r>
              <a:rPr lang="el-GR" altLang="el-GR" sz="2800" dirty="0"/>
              <a:t>- Στο πλαίσιο της δικής μας παρέμβασης δεν ενδιαφέρει τόσο το </a:t>
            </a:r>
            <a:r>
              <a:rPr lang="el-GR" altLang="el-GR" sz="2800" b="1" dirty="0"/>
              <a:t>τι</a:t>
            </a:r>
            <a:r>
              <a:rPr lang="el-GR" altLang="el-GR" sz="2800" dirty="0"/>
              <a:t> κάνουν οι μαθητές, αλλά </a:t>
            </a:r>
            <a:r>
              <a:rPr lang="el-GR" altLang="el-GR" sz="2800" b="1" dirty="0"/>
              <a:t>πώς</a:t>
            </a:r>
            <a:r>
              <a:rPr lang="el-GR" altLang="el-GR" sz="2800" dirty="0"/>
              <a:t> το κάνουν και </a:t>
            </a:r>
            <a:r>
              <a:rPr lang="el-GR" altLang="el-GR" sz="2800" b="1" dirty="0"/>
              <a:t>γιατί</a:t>
            </a:r>
            <a:r>
              <a:rPr lang="el-GR" altLang="el-GR" sz="2800" dirty="0"/>
              <a:t>. Δεν ενδιαφέρει τόσο ο τρόπος εκτέλεσης όσο οι </a:t>
            </a:r>
            <a:r>
              <a:rPr lang="el-GR" altLang="el-GR" sz="2800" i="1" dirty="0"/>
              <a:t>στρατηγικές, προσεγγίσεις και αντιλήψεις</a:t>
            </a:r>
            <a:r>
              <a:rPr lang="el-GR" altLang="el-GR" sz="2800" dirty="0"/>
              <a:t> που αναπτύσσουν και εκφράζουν οι μαθητές.  </a:t>
            </a:r>
            <a:endParaRPr lang="el-GR" alt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Ερωτήσεις </a:t>
            </a:r>
            <a:r>
              <a:rPr lang="el-GR" dirty="0" smtClean="0"/>
              <a:t>συνέντευξης</a:t>
            </a:r>
            <a:r>
              <a:rPr lang="en-US" dirty="0" smtClean="0"/>
              <a:t> (3/7)</a:t>
            </a:r>
            <a:endParaRPr lang="el-GR" dirty="0"/>
          </a:p>
        </p:txBody>
      </p:sp>
      <p:sp>
        <p:nvSpPr>
          <p:cNvPr id="5" name="Θέση περιεχομένου 4"/>
          <p:cNvSpPr>
            <a:spLocks noGrp="1"/>
          </p:cNvSpPr>
          <p:nvPr>
            <p:ph idx="1"/>
          </p:nvPr>
        </p:nvSpPr>
        <p:spPr/>
        <p:txBody>
          <a:bodyPr>
            <a:noAutofit/>
          </a:bodyPr>
          <a:lstStyle/>
          <a:p>
            <a:r>
              <a:rPr lang="el-GR" altLang="el-GR" sz="2600" b="1" dirty="0"/>
              <a:t>Μη αναμενόμενες «Γιατί» ερωτήσεις</a:t>
            </a:r>
          </a:p>
          <a:p>
            <a:pPr lvl="1">
              <a:buFont typeface="Wingdings" panose="05000000000000000000" pitchFamily="2" charset="2"/>
              <a:buChar char="§"/>
            </a:pPr>
            <a:r>
              <a:rPr lang="el-GR" altLang="el-GR" sz="2400" dirty="0"/>
              <a:t>Εμφανίζονται συχνά κατά την διάρκεια της συνέντευξης. Διατυπώνονται για να εξηγήσουν ή να διασαφηνίσουν τις απαντήσεις των ερωτώμενων ( μαθητών). Διατυπώνονται σε μη αναμενόμενες θεματικές περιοχές , εκεί που η πληροφορία θεωρείται δεδομένη. </a:t>
            </a:r>
          </a:p>
          <a:p>
            <a:pPr lvl="1">
              <a:buNone/>
            </a:pPr>
            <a:r>
              <a:rPr lang="el-GR" altLang="el-GR" sz="2400" dirty="0"/>
              <a:t>	«γιατί  η διαίρεση του 4 με το 0 είναι απροσδιόριστη;»</a:t>
            </a:r>
          </a:p>
          <a:p>
            <a:pPr lvl="1">
              <a:buNone/>
            </a:pPr>
            <a:r>
              <a:rPr lang="el-GR" altLang="el-GR" sz="2400" dirty="0"/>
              <a:t>	«Γιατί εφάρμοσες την χιαστί μέθοδο;»</a:t>
            </a:r>
          </a:p>
          <a:p>
            <a:pPr marL="0" indent="0">
              <a:buNone/>
            </a:pP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Ερωτήσεις </a:t>
            </a:r>
            <a:r>
              <a:rPr lang="el-GR" dirty="0" smtClean="0"/>
              <a:t>συνέντευξης</a:t>
            </a:r>
            <a:r>
              <a:rPr lang="en-US" dirty="0" smtClean="0"/>
              <a:t> (4/7)</a:t>
            </a:r>
            <a:endParaRPr lang="el-GR" dirty="0"/>
          </a:p>
        </p:txBody>
      </p:sp>
      <p:sp>
        <p:nvSpPr>
          <p:cNvPr id="3" name="Θέση περιεχομένου 2"/>
          <p:cNvSpPr>
            <a:spLocks noGrp="1"/>
          </p:cNvSpPr>
          <p:nvPr>
            <p:ph idx="1"/>
          </p:nvPr>
        </p:nvSpPr>
        <p:spPr/>
        <p:txBody>
          <a:bodyPr>
            <a:normAutofit/>
          </a:bodyPr>
          <a:lstStyle/>
          <a:p>
            <a:pPr lvl="1">
              <a:buFont typeface="Wingdings" panose="05000000000000000000" pitchFamily="2" charset="2"/>
              <a:buChar char="§"/>
            </a:pPr>
            <a:r>
              <a:rPr lang="el-GR" altLang="el-GR" sz="2400" dirty="0"/>
              <a:t>Ένα σημαντικό χαρακτηριστικό τους είναι η καινοτομία (</a:t>
            </a:r>
            <a:r>
              <a:rPr lang="en-US" altLang="el-GR" sz="2400" dirty="0">
                <a:latin typeface="Calibri" panose="020F0502020204030204" pitchFamily="34" charset="0"/>
              </a:rPr>
              <a:t>novelty</a:t>
            </a:r>
            <a:r>
              <a:rPr lang="el-GR" altLang="el-GR" sz="2400" dirty="0"/>
              <a:t>)   που παρέχουν,  καθώς οι απαντήσεις των μαθητών επιτρέπουν στον ερευνητή να μάθει για την </a:t>
            </a:r>
            <a:r>
              <a:rPr lang="el-GR" altLang="el-GR" sz="2400" b="1" dirty="0"/>
              <a:t>σκέψη </a:t>
            </a:r>
            <a:r>
              <a:rPr lang="el-GR" altLang="el-GR" sz="2400" dirty="0"/>
              <a:t>του μαθητή και το</a:t>
            </a:r>
            <a:r>
              <a:rPr lang="el-GR" altLang="el-GR" sz="2400" b="1" dirty="0"/>
              <a:t> βαθμό κατανόησής του</a:t>
            </a:r>
            <a:r>
              <a:rPr lang="el-GR" altLang="el-GR" sz="2400" dirty="0"/>
              <a:t> πέρα από την </a:t>
            </a:r>
            <a:r>
              <a:rPr lang="el-GR" altLang="el-GR" sz="2400" b="1" dirty="0"/>
              <a:t>επιτυχή εφαρμογή των αλγορίθμων ή αποστηθισμένων κανόνων. </a:t>
            </a:r>
            <a:endParaRPr lang="el-GR" altLang="el-GR" sz="2400" b="1"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Ερωτήσεις </a:t>
            </a:r>
            <a:r>
              <a:rPr lang="el-GR" dirty="0" smtClean="0"/>
              <a:t>συνέντευξης</a:t>
            </a:r>
            <a:r>
              <a:rPr lang="en-US" dirty="0" smtClean="0"/>
              <a:t> (5/7)</a:t>
            </a:r>
            <a:endParaRPr lang="el-GR" dirty="0"/>
          </a:p>
        </p:txBody>
      </p:sp>
      <p:sp>
        <p:nvSpPr>
          <p:cNvPr id="5" name="Θέση περιεχομένου 4"/>
          <p:cNvSpPr>
            <a:spLocks noGrp="1"/>
          </p:cNvSpPr>
          <p:nvPr>
            <p:ph idx="1"/>
          </p:nvPr>
        </p:nvSpPr>
        <p:spPr/>
        <p:txBody>
          <a:bodyPr>
            <a:noAutofit/>
          </a:bodyPr>
          <a:lstStyle/>
          <a:p>
            <a:r>
              <a:rPr lang="el-GR" altLang="el-GR" sz="2600" b="1" dirty="0"/>
              <a:t>Ερωτήσεις «Σημείου καμπής» ή « νέα τροπής» ( </a:t>
            </a:r>
            <a:r>
              <a:rPr lang="en-US" altLang="el-GR" sz="2600" b="1" dirty="0">
                <a:latin typeface="Calibri" panose="020F0502020204030204" pitchFamily="34" charset="0"/>
              </a:rPr>
              <a:t>twist</a:t>
            </a:r>
            <a:r>
              <a:rPr lang="el-GR" altLang="el-GR" sz="2600" b="1" dirty="0"/>
              <a:t>)</a:t>
            </a:r>
          </a:p>
          <a:p>
            <a:pPr>
              <a:spcBef>
                <a:spcPts val="550"/>
              </a:spcBef>
              <a:buClr>
                <a:schemeClr val="accent1"/>
              </a:buClr>
              <a:buSzPct val="70000"/>
              <a:buFont typeface="Wingdings" panose="05000000000000000000" pitchFamily="2" charset="2"/>
              <a:buChar char="§"/>
            </a:pPr>
            <a:r>
              <a:rPr lang="el-GR" altLang="el-GR" sz="2400" dirty="0"/>
              <a:t>Παρέχουν μια παραλλαγή  σε μια οικεία κατάσταση, μια καινοτομία με την εισαγωγή ενός </a:t>
            </a:r>
            <a:r>
              <a:rPr lang="el-GR" altLang="el-GR" sz="2400" b="1" dirty="0"/>
              <a:t>διαφορετικού στοιχείου ή ενός εμποδίου ή ενός εργαλείου</a:t>
            </a:r>
            <a:r>
              <a:rPr lang="el-GR" altLang="el-GR" sz="2400" dirty="0"/>
              <a:t> που δεν είχε χρησιμοποιηθεί πριν σε παρόμοιες οικείες καταστάσεις. </a:t>
            </a:r>
          </a:p>
          <a:p>
            <a:pPr>
              <a:spcBef>
                <a:spcPts val="550"/>
              </a:spcBef>
              <a:buClr>
                <a:schemeClr val="accent1"/>
              </a:buClr>
              <a:buSzPct val="70000"/>
              <a:buFont typeface="Wingdings" panose="05000000000000000000" pitchFamily="2" charset="2"/>
              <a:buChar char="§"/>
            </a:pPr>
            <a:r>
              <a:rPr lang="el-GR" altLang="el-GR" sz="2400" dirty="0"/>
              <a:t>«μπορείς να μου πεις απλά κοιτάζοντας, αν το κάθε ζευγάρι των παρακάτω σχημάτων έχουν το ίδιο  εμβαδόν; Γιατί;»</a:t>
            </a:r>
          </a:p>
          <a:p>
            <a:pPr>
              <a:spcBef>
                <a:spcPts val="550"/>
              </a:spcBef>
              <a:buClr>
                <a:schemeClr val="accent1"/>
              </a:buClr>
              <a:buSzPct val="70000"/>
              <a:buFont typeface="Wingdings" panose="05000000000000000000" pitchFamily="2" charset="2"/>
              <a:buChar char="§"/>
            </a:pPr>
            <a:r>
              <a:rPr lang="el-GR" altLang="el-GR" sz="2400" dirty="0"/>
              <a:t> Με την εισαγωγή αυτού του στοιχείου και από την αντίδραση του μαθητή μπορούμε ένα δούμε  σε βάθος  το βαθμό κατανόησης του σε μια πιο τετριμμένη κατάσταση. </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Ερωτήσεις </a:t>
            </a:r>
            <a:r>
              <a:rPr lang="el-GR" dirty="0" smtClean="0"/>
              <a:t>συνέντευξης</a:t>
            </a:r>
            <a:r>
              <a:rPr lang="en-US" dirty="0" smtClean="0"/>
              <a:t> (6/7)</a:t>
            </a:r>
            <a:endParaRPr lang="el-GR" dirty="0"/>
          </a:p>
        </p:txBody>
      </p:sp>
      <p:sp>
        <p:nvSpPr>
          <p:cNvPr id="3" name="Θέση περιεχομένου 2"/>
          <p:cNvSpPr>
            <a:spLocks noGrp="1"/>
          </p:cNvSpPr>
          <p:nvPr>
            <p:ph idx="1"/>
          </p:nvPr>
        </p:nvSpPr>
        <p:spPr/>
        <p:txBody>
          <a:bodyPr>
            <a:normAutofit fontScale="92500" lnSpcReduction="20000"/>
          </a:bodyPr>
          <a:lstStyle/>
          <a:p>
            <a:pPr>
              <a:spcAft>
                <a:spcPct val="30000"/>
              </a:spcAft>
            </a:pPr>
            <a:r>
              <a:rPr lang="el-GR" altLang="el-GR" sz="2800" b="1" dirty="0"/>
              <a:t>Έργα κατασκευής</a:t>
            </a:r>
          </a:p>
          <a:p>
            <a:pPr>
              <a:spcAft>
                <a:spcPct val="30000"/>
              </a:spcAft>
              <a:buFont typeface="Wingdings" panose="05000000000000000000" pitchFamily="2" charset="2"/>
              <a:buChar char="§"/>
            </a:pPr>
            <a:r>
              <a:rPr lang="el-GR" altLang="el-GR" sz="2800" dirty="0"/>
              <a:t>Ζητείται οι μαθητές να χτίσουν μαθηματικά αντικείμενα με </a:t>
            </a:r>
            <a:r>
              <a:rPr lang="el-GR" altLang="el-GR" sz="2800" b="1" dirty="0"/>
              <a:t>αντίστροφη πορεία</a:t>
            </a:r>
            <a:r>
              <a:rPr lang="el-GR" altLang="el-GR" sz="2800" dirty="0"/>
              <a:t>. </a:t>
            </a:r>
          </a:p>
          <a:p>
            <a:pPr>
              <a:spcAft>
                <a:spcPct val="30000"/>
              </a:spcAft>
              <a:buFont typeface="Wingdings" panose="05000000000000000000" pitchFamily="2" charset="2"/>
              <a:buChar char="§"/>
            </a:pPr>
            <a:r>
              <a:rPr lang="el-GR" altLang="el-GR" sz="2800" dirty="0"/>
              <a:t>Για παράδειγμα: </a:t>
            </a:r>
            <a:endParaRPr lang="el-GR" altLang="el-GR" sz="2800" i="1" dirty="0"/>
          </a:p>
          <a:p>
            <a:pPr>
              <a:spcAft>
                <a:spcPct val="30000"/>
              </a:spcAft>
              <a:buFont typeface="Wingdings" panose="05000000000000000000" pitchFamily="2" charset="2"/>
              <a:buChar char="§"/>
            </a:pPr>
            <a:r>
              <a:rPr lang="el-GR" altLang="el-GR" sz="2800" i="1" dirty="0"/>
              <a:t>«Δίνεται 1 ¾ </a:t>
            </a:r>
            <a:r>
              <a:rPr lang="el-GR" altLang="el-GR" sz="2800" i="1" dirty="0">
                <a:sym typeface="Symbol" panose="05050102010706020507" pitchFamily="18" charset="2"/>
              </a:rPr>
              <a:t></a:t>
            </a:r>
            <a:r>
              <a:rPr lang="el-GR" altLang="el-GR" sz="2800" i="1" dirty="0"/>
              <a:t> ½ και ζητείται η δημιουργία ενός πραγματικού προβλήματος που  η λύση του να δίνεται μέσω αυτής της πράξης.»</a:t>
            </a:r>
            <a:endParaRPr lang="el-GR" altLang="el-GR" sz="2800" dirty="0"/>
          </a:p>
          <a:p>
            <a:pPr>
              <a:spcAft>
                <a:spcPct val="30000"/>
              </a:spcAft>
              <a:buFont typeface="Wingdings" panose="05000000000000000000" pitchFamily="2" charset="2"/>
              <a:buChar char="§"/>
            </a:pPr>
            <a:r>
              <a:rPr lang="el-GR" altLang="el-GR" sz="2800" dirty="0"/>
              <a:t>Τέτοιου είδους αντιστροφή συνήθως παρέχει πιο μεγάλη πρόκληση για τους μαθητές από ό,τι η τυπική διαδικασία.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Ερωτήσεις </a:t>
            </a:r>
            <a:r>
              <a:rPr lang="el-GR" dirty="0" smtClean="0"/>
              <a:t>συνέντευξης</a:t>
            </a:r>
            <a:r>
              <a:rPr lang="en-US" dirty="0" smtClean="0"/>
              <a:t> (7/7)</a:t>
            </a:r>
            <a:endParaRPr lang="el-GR" dirty="0"/>
          </a:p>
        </p:txBody>
      </p:sp>
      <p:sp>
        <p:nvSpPr>
          <p:cNvPr id="5" name="Θέση περιεχομένου 4"/>
          <p:cNvSpPr>
            <a:spLocks noGrp="1"/>
          </p:cNvSpPr>
          <p:nvPr>
            <p:ph idx="1"/>
          </p:nvPr>
        </p:nvSpPr>
        <p:spPr/>
        <p:txBody>
          <a:bodyPr>
            <a:noAutofit/>
          </a:bodyPr>
          <a:lstStyle/>
          <a:p>
            <a:pPr>
              <a:spcAft>
                <a:spcPct val="30000"/>
              </a:spcAft>
            </a:pPr>
            <a:r>
              <a:rPr lang="el-GR" altLang="el-GR" sz="2400" b="1" dirty="0"/>
              <a:t>«Δώσε ένα παράδειγμα»  </a:t>
            </a:r>
          </a:p>
          <a:p>
            <a:pPr>
              <a:buFont typeface="Wingdings" panose="05000000000000000000" pitchFamily="2" charset="2"/>
              <a:buNone/>
            </a:pPr>
            <a:r>
              <a:rPr lang="en-US" altLang="el-GR" sz="2400" dirty="0">
                <a:latin typeface="Calibri" panose="020F0502020204030204" pitchFamily="34" charset="0"/>
              </a:rPr>
              <a:t>	</a:t>
            </a:r>
            <a:r>
              <a:rPr lang="el-GR" altLang="el-GR" sz="2400" dirty="0"/>
              <a:t>Ένα σαφές παράδειγμα ενός  μαθηματικού αντικειμένου ή μαθηματικής ιδιότητας που μπορεί να ζητηθεί σε μια συνέντευξη. Δεν συνηθίζεται σε μια τυπική τάξη των μαθηματικών οι μαθητές σαν παράγουν παραδείγματα, ωστόσο μπορούν να δώσουν μια σε βάθος εικόνα  του βαθμού κατανόησης του μαθητή σε ένα θέμα των Μαθηματικών.</a:t>
            </a:r>
          </a:p>
          <a:p>
            <a:pPr marL="0" indent="0">
              <a:buNone/>
            </a:pP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TotalTime>
  <Words>1318</Words>
  <Application>Microsoft Office PowerPoint</Application>
  <PresentationFormat>Προβολή στην οθόνη (4:3)</PresentationFormat>
  <Paragraphs>146</Paragraphs>
  <Slides>24</Slides>
  <Notes>24</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24</vt:i4>
      </vt:variant>
    </vt:vector>
  </HeadingPairs>
  <TitlesOfParts>
    <vt:vector size="30" baseType="lpstr">
      <vt:lpstr>ＭＳ Ｐゴシック</vt:lpstr>
      <vt:lpstr>Arial</vt:lpstr>
      <vt:lpstr>Calibri</vt:lpstr>
      <vt:lpstr>Symbol</vt:lpstr>
      <vt:lpstr>Wingdings</vt:lpstr>
      <vt:lpstr>Θέμα του Office</vt:lpstr>
      <vt:lpstr>Πρακτική Άσκηση σε σχολεία της δευτεροβάθμιας εκπαίδευσης</vt:lpstr>
      <vt:lpstr>Πρακτική Άσκηση σε σχολεία της δευτεροβάθμιας εκπαίδευσης</vt:lpstr>
      <vt:lpstr>Ερωτήσεις συνέντευξης (1/7)</vt:lpstr>
      <vt:lpstr>Ερωτήσεις συνέντευξης (2/7)</vt:lpstr>
      <vt:lpstr>Ερωτήσεις συνέντευξης (3/7)</vt:lpstr>
      <vt:lpstr>Ερωτήσεις συνέντευξης (4/7)</vt:lpstr>
      <vt:lpstr>Ερωτήσεις συνέντευξης (5/7)</vt:lpstr>
      <vt:lpstr>Ερωτήσεις συνέντευξης (6/7)</vt:lpstr>
      <vt:lpstr>Ερωτήσεις συνέντευξης (7/7)</vt:lpstr>
      <vt:lpstr>Ερωτήσεις «Αναστοχασμού» (reflection)</vt:lpstr>
      <vt:lpstr>Κλασικές ερωτήσεις που έπονται των απαντήσεων των μαθητών (1/8)</vt:lpstr>
      <vt:lpstr>Κλασικές ερωτήσεις που έπονται των απαντήσεων των μαθητών (2/8)</vt:lpstr>
      <vt:lpstr>Κλασικές ερωτήσεις που έπονται των απαντήσεων των μαθητών (3/8)</vt:lpstr>
      <vt:lpstr>Κλασικές ερωτήσεις που έπονται των απαντήσεων των μαθητών (4/8)</vt:lpstr>
      <vt:lpstr>Κλασικές ερωτήσεις που έπονται των απαντήσεων των μαθητών (5/8)</vt:lpstr>
      <vt:lpstr>Κλασικές ερωτήσεις που έπονται των απαντήσεων των μαθητών (6/8)</vt:lpstr>
      <vt:lpstr>Κλασικές ερωτήσεις που έπονται των απαντήσεων των μαθητών (7/8)</vt:lpstr>
      <vt:lpstr>Κλασικές ερωτήσεις που έπονται των απαντήσεων των μαθητών (8/8)</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182</cp:revision>
  <dcterms:created xsi:type="dcterms:W3CDTF">2012-09-06T09:03:05Z</dcterms:created>
  <dcterms:modified xsi:type="dcterms:W3CDTF">2015-07-15T17:00:27Z</dcterms:modified>
</cp:coreProperties>
</file>