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256" r:id="rId3"/>
    <p:sldId id="308" r:id="rId4"/>
    <p:sldId id="319" r:id="rId5"/>
    <p:sldId id="320" r:id="rId6"/>
    <p:sldId id="321" r:id="rId7"/>
    <p:sldId id="322" r:id="rId8"/>
    <p:sldId id="323" r:id="rId9"/>
    <p:sldId id="324" r:id="rId10"/>
    <p:sldId id="325" r:id="rId11"/>
    <p:sldId id="326" r:id="rId12"/>
    <p:sldId id="333" r:id="rId13"/>
    <p:sldId id="328" r:id="rId14"/>
    <p:sldId id="329" r:id="rId15"/>
    <p:sldId id="330" r:id="rId16"/>
    <p:sldId id="331" r:id="rId17"/>
    <p:sldId id="290" r:id="rId18"/>
    <p:sldId id="295" r:id="rId19"/>
    <p:sldId id="299" r:id="rId20"/>
    <p:sldId id="317" r:id="rId21"/>
    <p:sldId id="318" r:id="rId22"/>
    <p:sldId id="294" r:id="rId23"/>
    <p:sldId id="293" r:id="rId24"/>
  </p:sldIdLst>
  <p:sldSz cx="9144000" cy="6858000" type="screen4x3"/>
  <p:notesSz cx="6858000" cy="9144000"/>
  <p:custDataLst>
    <p:tags r:id="rId26"/>
  </p:custDataLst>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F107A71-9C37-4B3A-B305-12E9A0FD3AD5}" type="datetimeFigureOut">
              <a:rPr lang="el-GR"/>
              <a:pPr>
                <a:defRPr/>
              </a:pPr>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196D8F1-2227-447B-A513-0A395F4CA0D1}" type="slidenum">
              <a:rPr lang="el-GR"/>
              <a:pPr>
                <a:defRPr/>
              </a:pPr>
              <a:t>‹#›</a:t>
            </a:fld>
            <a:endParaRPr lang="el-GR"/>
          </a:p>
        </p:txBody>
      </p:sp>
    </p:spTree>
    <p:extLst>
      <p:ext uri="{BB962C8B-B14F-4D97-AF65-F5344CB8AC3E}">
        <p14:creationId xmlns:p14="http://schemas.microsoft.com/office/powerpoint/2010/main" val="2608303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69C128-8833-476B-80B9-C026F3FC5D8A}"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92934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3DCFCA-EDC2-473E-975E-FF95BE0C3F7C}"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56207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5B3763-34F2-4168-82D5-C109A96A1F2F}"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58816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8834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38107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345734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C3800C-261C-4356-A900-9A474BB39921}"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87939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99589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DD033B6-8BB6-4777-9656-02F3BDFBBF55}"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2843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89676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383553C-31C5-4BCE-8DD0-6128758B2489}"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74386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0093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30F811C-F638-410D-BFB4-C0720BCE46F3}"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779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A8378AD-5EBD-4CB3-8753-51255A100257}"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936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1B10310-7957-41E3-8561-C1A4D6EF78BF}"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75072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64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EC238F8-80C3-41FC-880E-70BE68623D4D}"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55649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8F02B84E-1112-4CF6-B804-3C49C1B75088}"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01878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75" r:id="rId5"/>
    <p:sldLayoutId id="2147483676" r:id="rId6"/>
    <p:sldLayoutId id="2147483671" r:id="rId7"/>
    <p:sldLayoutId id="2147483677" r:id="rId8"/>
    <p:sldLayoutId id="2147483678" r:id="rId9"/>
    <p:sldLayoutId id="2147483679" r:id="rId10"/>
    <p:sldLayoutId id="2147483672"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anose="020F0502020204030204" pitchFamily="34" charset="0"/>
        </a:defRPr>
      </a:lvl2pPr>
      <a:lvl3pPr algn="ctr" rtl="0" fontAlgn="base">
        <a:spcBef>
          <a:spcPct val="0"/>
        </a:spcBef>
        <a:spcAft>
          <a:spcPct val="0"/>
        </a:spcAft>
        <a:defRPr sz="4400">
          <a:solidFill>
            <a:schemeClr val="accent1"/>
          </a:solidFill>
          <a:latin typeface="Calibri" panose="020F0502020204030204" pitchFamily="34" charset="0"/>
        </a:defRPr>
      </a:lvl3pPr>
      <a:lvl4pPr algn="ctr" rtl="0" fontAlgn="base">
        <a:spcBef>
          <a:spcPct val="0"/>
        </a:spcBef>
        <a:spcAft>
          <a:spcPct val="0"/>
        </a:spcAft>
        <a:defRPr sz="4400">
          <a:solidFill>
            <a:schemeClr val="accent1"/>
          </a:solidFill>
          <a:latin typeface="Calibri" panose="020F0502020204030204" pitchFamily="34" charset="0"/>
        </a:defRPr>
      </a:lvl4pPr>
      <a:lvl5pPr algn="ctr" rtl="0" fontAlgn="base">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blionet.gr/book/159663/McKee,_David/%CE%88%CE%BB%CE%BC%CE%B5%CF%8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1.1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Συναισθήματα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r>
              <a:rPr lang="el-GR" altLang="en-US" dirty="0" smtClean="0"/>
              <a:t>Χωρισμός σε ομάδες (1/2)</a:t>
            </a:r>
          </a:p>
        </p:txBody>
      </p:sp>
      <p:sp>
        <p:nvSpPr>
          <p:cNvPr id="20483" name="Content Placeholder 5"/>
          <p:cNvSpPr>
            <a:spLocks noGrp="1"/>
          </p:cNvSpPr>
          <p:nvPr>
            <p:ph sz="half" idx="1"/>
          </p:nvPr>
        </p:nvSpPr>
        <p:spPr/>
        <p:txBody>
          <a:bodyPr/>
          <a:lstStyle/>
          <a:p>
            <a:pPr marL="0" indent="0">
              <a:buFont typeface="Arial" panose="020B0604020202020204" pitchFamily="34" charset="0"/>
              <a:buNone/>
            </a:pPr>
            <a:r>
              <a:rPr lang="el-GR" altLang="en-US" sz="2500" dirty="0" smtClean="0"/>
              <a:t>Με αφορμή τον </a:t>
            </a:r>
            <a:r>
              <a:rPr lang="el-GR" altLang="en-US" sz="2500" dirty="0" err="1" smtClean="0"/>
              <a:t>Έλμερ</a:t>
            </a:r>
            <a:r>
              <a:rPr lang="el-GR" altLang="en-US" sz="2500" dirty="0" smtClean="0"/>
              <a:t> επικεντρωθήκαμε στις έννοιες της διαφορετικότητας και της μοναδικότητας. Είπαμε στα παιδιά να χωριστούν ανάλογα με τα ενδιαφέροντά τους (ποδόσφαιρο, κούκλες) και τα ατομικά τους χαρακτηριστικά (μαύρα μάτια, ξανθά μαλλιά κ.ά.). </a:t>
            </a:r>
          </a:p>
        </p:txBody>
      </p:sp>
      <p:pic>
        <p:nvPicPr>
          <p:cNvPr id="20484" name="Picture 4" descr="παιδιά χωρσιμένα σε ομάδες ανάλογα με τα ενδιαφέροντά του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r="16949"/>
          <a:stretch>
            <a:fillRect/>
          </a:stretch>
        </p:blipFill>
        <p:spPr>
          <a:xfrm>
            <a:off x="5045075" y="1628775"/>
            <a:ext cx="3630613" cy="4151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r>
              <a:rPr lang="el-GR" altLang="en-US" dirty="0" smtClean="0"/>
              <a:t>Χωρισμός σε ομάδες (2/2)</a:t>
            </a:r>
          </a:p>
        </p:txBody>
      </p:sp>
      <p:sp>
        <p:nvSpPr>
          <p:cNvPr id="6" name="Content Placeholder 5"/>
          <p:cNvSpPr>
            <a:spLocks noGrp="1"/>
          </p:cNvSpPr>
          <p:nvPr>
            <p:ph sz="half" idx="1"/>
          </p:nvPr>
        </p:nvSpPr>
        <p:spPr/>
        <p:txBody>
          <a:bodyPr rtlCol="0">
            <a:noAutofit/>
          </a:bodyPr>
          <a:lstStyle/>
          <a:p>
            <a:pPr marL="0" indent="0" fontAlgn="auto">
              <a:spcAft>
                <a:spcPts val="0"/>
              </a:spcAft>
              <a:buFont typeface="Arial" panose="020B0604020202020204" pitchFamily="34" charset="0"/>
              <a:buNone/>
              <a:defRPr/>
            </a:pPr>
            <a:r>
              <a:rPr lang="el-GR" sz="2500" dirty="0" smtClean="0"/>
              <a:t>Στη </a:t>
            </a:r>
            <a:r>
              <a:rPr lang="el-GR" sz="2500" dirty="0"/>
              <a:t>συνέχεια ρωτήσαμε τα παιδιά σε πόσες ομάδες μπήκαν και αν υπάρχουν έστω και δύο παιδιά που μπήκαν στις ίδιες ομάδες. Σκοπός μας ήταν να καταλάβουν τα παιδιά πόσο δύσκολο είναι να είμαστε σε όλα ίδιοι με κάποιον άλλον και ότι δεν υπάρχουν άνθρωποι που να είναι εντελώς </a:t>
            </a:r>
            <a:r>
              <a:rPr lang="el-GR" sz="2500" dirty="0" smtClean="0"/>
              <a:t>ίδιοι.</a:t>
            </a:r>
            <a:endParaRPr lang="el-GR" sz="2500" dirty="0"/>
          </a:p>
          <a:p>
            <a:pPr fontAlgn="auto">
              <a:spcAft>
                <a:spcPts val="0"/>
              </a:spcAft>
              <a:defRPr/>
            </a:pPr>
            <a:endParaRPr lang="el-GR" sz="2500" dirty="0"/>
          </a:p>
        </p:txBody>
      </p:sp>
      <p:pic>
        <p:nvPicPr>
          <p:cNvPr id="21508" name="Picture 3" descr="παιδιά χωρσιμένα σε ομάδες ανάλογα με τα ενδιαφέροντά τους."/>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806950" y="1773238"/>
            <a:ext cx="3835400" cy="4103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l-GR" altLang="en-US" smtClean="0"/>
              <a:t>Εικαστική δραστηριότητα</a:t>
            </a:r>
          </a:p>
        </p:txBody>
      </p:sp>
      <p:sp>
        <p:nvSpPr>
          <p:cNvPr id="3" name="Content Placeholder 2"/>
          <p:cNvSpPr>
            <a:spLocks noGrp="1"/>
          </p:cNvSpPr>
          <p:nvPr>
            <p:ph sz="half" idx="1"/>
          </p:nvPr>
        </p:nvSpPr>
        <p:spPr/>
        <p:txBody>
          <a:bodyPr rtlCol="0">
            <a:normAutofit/>
          </a:bodyPr>
          <a:lstStyle/>
          <a:p>
            <a:pPr marL="0" indent="0" fontAlgn="auto">
              <a:spcAft>
                <a:spcPts val="0"/>
              </a:spcAft>
              <a:buFont typeface="Arial" panose="020B0604020202020204" pitchFamily="34" charset="0"/>
              <a:buNone/>
              <a:defRPr/>
            </a:pPr>
            <a:r>
              <a:rPr lang="el-GR" dirty="0"/>
              <a:t>Έπειτα μοιράσαμε στα παιδιά λευκά χαρτιά Α4, τα διπλώσαμε δημιουργώντας μία κάρτα και τα παιδιά ζωγράφισαν τον εαυτό τους και το λόγο που τους κάνει μοναδικούς.</a:t>
            </a:r>
          </a:p>
          <a:p>
            <a:pPr fontAlgn="auto">
              <a:spcAft>
                <a:spcPts val="0"/>
              </a:spcAft>
              <a:defRPr/>
            </a:pPr>
            <a:endParaRPr lang="el-GR" dirty="0"/>
          </a:p>
        </p:txBody>
      </p:sp>
      <p:pic>
        <p:nvPicPr>
          <p:cNvPr id="22532" name="Content Placeholder 4" descr="Κοριτσάκι ζωγραφίζει τον εαυτό τη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3438" y="1773238"/>
            <a:ext cx="4038600" cy="4176712"/>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Παιδική ζωγραφιά."/>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792288" y="1557338"/>
            <a:ext cx="5486400" cy="3455987"/>
          </a:xfrm>
        </p:spPr>
      </p:pic>
      <p:sp>
        <p:nvSpPr>
          <p:cNvPr id="23555" name="Text Placeholder 6"/>
          <p:cNvSpPr>
            <a:spLocks noGrp="1"/>
          </p:cNvSpPr>
          <p:nvPr>
            <p:ph type="body" sz="half" idx="2"/>
          </p:nvPr>
        </p:nvSpPr>
        <p:spPr>
          <a:xfrm>
            <a:off x="1792288" y="5157788"/>
            <a:ext cx="5486400" cy="1014412"/>
          </a:xfrm>
        </p:spPr>
        <p:txBody>
          <a:bodyPr/>
          <a:lstStyle/>
          <a:p>
            <a:r>
              <a:rPr lang="el-GR" altLang="en-US" sz="2400" smtClean="0"/>
              <a:t>Είμαι η Στέλλα και είμαι μοναδική γιατί τρέχω πολύ γρήγορα.</a:t>
            </a:r>
          </a:p>
          <a:p>
            <a:endParaRPr lang="el-GR" altLang="en-US" sz="2400" smtClean="0"/>
          </a:p>
        </p:txBody>
      </p:sp>
      <p:sp>
        <p:nvSpPr>
          <p:cNvPr id="23556" name="Title 14"/>
          <p:cNvSpPr>
            <a:spLocks noGrp="1"/>
          </p:cNvSpPr>
          <p:nvPr>
            <p:ph type="title"/>
          </p:nvPr>
        </p:nvSpPr>
        <p:spPr>
          <a:xfrm>
            <a:off x="457200" y="273050"/>
            <a:ext cx="8229600" cy="1144588"/>
          </a:xfrm>
        </p:spPr>
        <p:txBody>
          <a:bodyPr/>
          <a:lstStyle/>
          <a:p>
            <a:r>
              <a:rPr altLang="en-US" dirty="0" smtClean="0"/>
              <a:t>Τα έργα των παιδιών (1/3)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6"/>
          <p:cNvSpPr>
            <a:spLocks noGrp="1"/>
          </p:cNvSpPr>
          <p:nvPr>
            <p:ph type="body" sz="half" idx="2"/>
          </p:nvPr>
        </p:nvSpPr>
        <p:spPr>
          <a:xfrm>
            <a:off x="457200" y="1557338"/>
            <a:ext cx="3008313" cy="4608512"/>
          </a:xfrm>
        </p:spPr>
        <p:txBody>
          <a:bodyPr/>
          <a:lstStyle/>
          <a:p>
            <a:r>
              <a:rPr lang="el-GR" altLang="en-US" sz="2400" smtClean="0"/>
              <a:t>Είμαι η Μαρκέλλα και είμαι μοναδική γιατί χορεύω πολύ ωραία.</a:t>
            </a:r>
          </a:p>
          <a:p>
            <a:endParaRPr lang="el-GR" altLang="en-US" sz="2400" smtClean="0"/>
          </a:p>
        </p:txBody>
      </p:sp>
      <p:sp>
        <p:nvSpPr>
          <p:cNvPr id="24579" name="Title 4"/>
          <p:cNvSpPr>
            <a:spLocks noGrp="1"/>
          </p:cNvSpPr>
          <p:nvPr>
            <p:ph type="title"/>
          </p:nvPr>
        </p:nvSpPr>
        <p:spPr>
          <a:xfrm>
            <a:off x="457200" y="273050"/>
            <a:ext cx="8229600" cy="1144588"/>
          </a:xfrm>
        </p:spPr>
        <p:txBody>
          <a:bodyPr/>
          <a:lstStyle/>
          <a:p>
            <a:r>
              <a:rPr lang="el-GR" altLang="en-US" dirty="0"/>
              <a:t>Τα έργα των παιδιών </a:t>
            </a:r>
            <a:r>
              <a:rPr lang="el-GR" altLang="en-US" dirty="0" smtClean="0"/>
              <a:t>(2/3</a:t>
            </a:r>
            <a:r>
              <a:rPr lang="el-GR" altLang="en-US" dirty="0"/>
              <a:t>)</a:t>
            </a:r>
            <a:endParaRPr altLang="en-US" dirty="0" smtClean="0"/>
          </a:p>
        </p:txBody>
      </p:sp>
      <p:pic>
        <p:nvPicPr>
          <p:cNvPr id="24580" name="Content Placeholder 7" descr="Παιδική ζωγραφιά."/>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3851275" y="1628775"/>
            <a:ext cx="4824413" cy="460851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sz="half" idx="2"/>
          </p:nvPr>
        </p:nvSpPr>
        <p:spPr>
          <a:xfrm>
            <a:off x="457200" y="1557338"/>
            <a:ext cx="3008313" cy="4608512"/>
          </a:xfrm>
        </p:spPr>
        <p:txBody>
          <a:bodyPr/>
          <a:lstStyle/>
          <a:p>
            <a:r>
              <a:rPr lang="el-GR" altLang="en-US" sz="2400" smtClean="0"/>
              <a:t>Είμαι η Μελίνα και είμαι μοναδική γιατί φουσκώνω πολλά μπαλόνια.</a:t>
            </a:r>
          </a:p>
          <a:p>
            <a:endParaRPr lang="el-GR" altLang="en-US" sz="2400" smtClean="0"/>
          </a:p>
        </p:txBody>
      </p:sp>
      <p:sp>
        <p:nvSpPr>
          <p:cNvPr id="25603" name="Title 3"/>
          <p:cNvSpPr>
            <a:spLocks noGrp="1"/>
          </p:cNvSpPr>
          <p:nvPr>
            <p:ph type="title"/>
          </p:nvPr>
        </p:nvSpPr>
        <p:spPr>
          <a:xfrm>
            <a:off x="457200" y="273050"/>
            <a:ext cx="8229600" cy="1144588"/>
          </a:xfrm>
        </p:spPr>
        <p:txBody>
          <a:bodyPr/>
          <a:lstStyle/>
          <a:p>
            <a:r>
              <a:rPr lang="el-GR" altLang="en-US" dirty="0"/>
              <a:t>Τα έργα των παιδιών </a:t>
            </a:r>
            <a:r>
              <a:rPr lang="el-GR" altLang="en-US" dirty="0" smtClean="0"/>
              <a:t>(3/3</a:t>
            </a:r>
            <a:r>
              <a:rPr lang="el-GR" altLang="en-US" dirty="0"/>
              <a:t>)</a:t>
            </a:r>
            <a:endParaRPr altLang="en-US" dirty="0" smtClean="0"/>
          </a:p>
        </p:txBody>
      </p:sp>
      <p:pic>
        <p:nvPicPr>
          <p:cNvPr id="25604" name="Picture 11" descr="Παιδική ζωγραφιά."/>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708400" y="1628775"/>
            <a:ext cx="4967288" cy="4414838"/>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n-US" smtClean="0"/>
              <a:t>Χρηματοδότηση</a:t>
            </a:r>
          </a:p>
        </p:txBody>
      </p:sp>
      <p:sp>
        <p:nvSpPr>
          <p:cNvPr id="26627" name="Content Placeholder 2"/>
          <p:cNvSpPr>
            <a:spLocks noGrp="1"/>
          </p:cNvSpPr>
          <p:nvPr>
            <p:ph idx="1"/>
          </p:nvPr>
        </p:nvSpPr>
        <p:spPr>
          <a:xfrm>
            <a:off x="457200" y="1341438"/>
            <a:ext cx="8229600" cy="4525962"/>
          </a:xfrm>
        </p:spPr>
        <p:txBody>
          <a:bodyPr/>
          <a:lstStyle/>
          <a:p>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6628"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l-GR" altLang="en-US" sz="4400" smtClean="0"/>
              <a:t>Σημειώματα</a:t>
            </a:r>
          </a:p>
        </p:txBody>
      </p:sp>
      <p:sp>
        <p:nvSpPr>
          <p:cNvPr id="28675" name="Text Placeholder 4"/>
          <p:cNvSpPr>
            <a:spLocks noGrp="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normAutofit fontScale="90000"/>
          </a:bodyPr>
          <a:lstStyle/>
          <a:p>
            <a:r>
              <a:rPr lang="el-GR" altLang="en-US" dirty="0" smtClean="0"/>
              <a:t>Σημείωμα Ιστορικού Εκδόσεων</a:t>
            </a:r>
            <a:r>
              <a:rPr lang="en-US" altLang="en-US" dirty="0" smtClean="0"/>
              <a:t> </a:t>
            </a:r>
            <a:r>
              <a:rPr lang="el-GR" altLang="en-US" dirty="0" smtClean="0"/>
              <a:t>Έργου</a:t>
            </a:r>
          </a:p>
        </p:txBody>
      </p:sp>
      <p:sp>
        <p:nvSpPr>
          <p:cNvPr id="30723" name="Content Placeholder 4"/>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n-US" sz="2000" dirty="0"/>
              <a:t>Βαλεντίνη </a:t>
            </a:r>
            <a:r>
              <a:rPr lang="el-GR" altLang="en-US" sz="2000" smtClean="0"/>
              <a:t>Βρανά, Γρηγορία </a:t>
            </a:r>
            <a:r>
              <a:rPr lang="el-GR" altLang="en-US" sz="2000" dirty="0" smtClean="0"/>
              <a:t>Οικονόμου,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Συναισθήματα</a:t>
            </a:r>
            <a:r>
              <a:rPr lang="en-GB" sz="2000" dirty="0" smtClean="0"/>
              <a:t>. </a:t>
            </a:r>
            <a:r>
              <a:rPr lang="el-GR" sz="2000" dirty="0" err="1" smtClean="0"/>
              <a:t>Έλμερ</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p>
          <a:p>
            <a:pPr marL="0" indent="0">
              <a:buFont typeface="Arial" panose="020B0604020202020204" pitchFamily="34" charset="0"/>
              <a:buNone/>
            </a:pPr>
            <a:r>
              <a:rPr lang="el-GR" altLang="en-US" sz="2400" dirty="0" smtClean="0"/>
              <a:t>Βαλεντίνη Βρανά,</a:t>
            </a:r>
            <a:br>
              <a:rPr lang="el-GR" altLang="en-US" sz="2400" dirty="0" smtClean="0"/>
            </a:br>
            <a:r>
              <a:rPr lang="el-GR" altLang="en-US" sz="2400" dirty="0" smtClean="0"/>
              <a:t>Γρηγορία Οικονόμου.</a:t>
            </a:r>
          </a:p>
          <a:p>
            <a:pPr marL="0" indent="0">
              <a:spcBef>
                <a:spcPts val="1200"/>
              </a:spcBef>
              <a:spcAft>
                <a:spcPts val="600"/>
              </a:spcAft>
              <a:buFont typeface="Arial" panose="020B0604020202020204" pitchFamily="34" charset="0"/>
              <a:buNone/>
            </a:pPr>
            <a:r>
              <a:rPr lang="el-GR" altLang="en-US" sz="2400" b="1" dirty="0" smtClean="0"/>
              <a:t>Βιβλίο</a:t>
            </a:r>
            <a:r>
              <a:rPr lang="el-GR" altLang="en-US" sz="2400" dirty="0" smtClean="0"/>
              <a:t>: </a:t>
            </a:r>
            <a:r>
              <a:rPr lang="el-GR" altLang="en-US" sz="2400" dirty="0" err="1" smtClean="0"/>
              <a:t>McKee</a:t>
            </a:r>
            <a:r>
              <a:rPr lang="el-GR" altLang="en-US" sz="2400" dirty="0" smtClean="0"/>
              <a:t>, </a:t>
            </a:r>
            <a:r>
              <a:rPr lang="el-GR" altLang="en-US" sz="2400" dirty="0" err="1" smtClean="0"/>
              <a:t>David</a:t>
            </a:r>
            <a:r>
              <a:rPr lang="el-GR" altLang="en-US" sz="2400" dirty="0" smtClean="0"/>
              <a:t>. </a:t>
            </a:r>
            <a:r>
              <a:rPr lang="el-GR" altLang="en-US" sz="2400" b="1" dirty="0" err="1" smtClean="0"/>
              <a:t>Έλμερ</a:t>
            </a:r>
            <a:r>
              <a:rPr lang="el-GR" altLang="en-US" sz="2400" b="1" dirty="0" smtClean="0"/>
              <a:t> </a:t>
            </a:r>
            <a:r>
              <a:rPr lang="el-GR" altLang="en-US" sz="2400" dirty="0" smtClean="0"/>
              <a:t>/ </a:t>
            </a:r>
            <a:r>
              <a:rPr lang="el-GR" altLang="en-US" sz="2400" dirty="0" err="1" smtClean="0"/>
              <a:t>Ντέιβιντ</a:t>
            </a:r>
            <a:r>
              <a:rPr lang="el-GR" altLang="en-US" sz="2400" dirty="0" smtClean="0"/>
              <a:t> Μακ Κι · μετάφραση Αθηνά Ανδρουτσοπούλου · εικονογράφηση </a:t>
            </a:r>
            <a:r>
              <a:rPr lang="el-GR" altLang="en-US" sz="2400" dirty="0" err="1" smtClean="0"/>
              <a:t>Ντέιβιντ</a:t>
            </a:r>
            <a:r>
              <a:rPr lang="el-GR" altLang="en-US" sz="2400" dirty="0" smtClean="0"/>
              <a:t> Μακ Κι. - Αθήνα : Εκδόσεις Πατάκη, 2010.</a:t>
            </a:r>
            <a:endParaRPr lang="en-GB" altLang="en-US" sz="2400" dirty="0" smtClean="0"/>
          </a:p>
        </p:txBody>
      </p:sp>
      <p:pic>
        <p:nvPicPr>
          <p:cNvPr id="12292" name="Picture 4" descr="Εξώφυλλο του βιβλίου &quot;Έλμερ&quot;."/>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735513" y="1600200"/>
            <a:ext cx="3863975" cy="4525963"/>
          </a:xfrm>
          <a:noFill/>
        </p:spPr>
      </p:pic>
      <p:sp>
        <p:nvSpPr>
          <p:cNvPr id="5" name="TextBox 4"/>
          <p:cNvSpPr txBox="1"/>
          <p:nvPr/>
        </p:nvSpPr>
        <p:spPr>
          <a:xfrm>
            <a:off x="4211960" y="5802395"/>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l-GR" altLang="en-US" smtClean="0"/>
              <a:t>Σημείωμα Χρήσης Έργων Τρίτων</a:t>
            </a:r>
          </a:p>
        </p:txBody>
      </p:sp>
      <p:sp>
        <p:nvSpPr>
          <p:cNvPr id="38915" name="Content Placeholder 2"/>
          <p:cNvSpPr>
            <a:spLocks noGrp="1"/>
          </p:cNvSpPr>
          <p:nvPr>
            <p:ph idx="1"/>
          </p:nvPr>
        </p:nvSpPr>
        <p:spPr/>
        <p:txBody>
          <a:bodyPr/>
          <a:lstStyle/>
          <a:p>
            <a:pPr marL="0" indent="0">
              <a:buFont typeface="Arial" panose="020B0604020202020204" pitchFamily="34" charset="0"/>
              <a:buNone/>
            </a:pPr>
            <a:r>
              <a:rPr lang="el-GR" altLang="en-US" sz="2000" dirty="0" smtClean="0"/>
              <a:t>Το Έργο αυτό κάνει χρήση των ακόλουθων έργων:</a:t>
            </a:r>
          </a:p>
          <a:p>
            <a:pPr marL="0" indent="0">
              <a:buNone/>
            </a:pPr>
            <a:r>
              <a:rPr lang="el-GR" sz="2000" dirty="0"/>
              <a:t>Εικόνα 2: Εξώφυλλο του βιβλίου «</a:t>
            </a:r>
            <a:r>
              <a:rPr lang="el-GR" sz="2000" dirty="0" err="1">
                <a:hlinkClick r:id="rId3"/>
              </a:rPr>
              <a:t>Έλμερ</a:t>
            </a:r>
            <a:r>
              <a:rPr lang="el-GR" sz="2000" dirty="0"/>
              <a:t>» / </a:t>
            </a:r>
            <a:r>
              <a:rPr lang="el-GR" sz="2000" dirty="0" err="1"/>
              <a:t>Ντέιβιντ</a:t>
            </a:r>
            <a:r>
              <a:rPr lang="el-GR" sz="2000" dirty="0"/>
              <a:t> Μακ Κι · μετάφραση Αθηνά Ανδρουτσοπούλου · εικονογράφηση </a:t>
            </a:r>
            <a:r>
              <a:rPr lang="el-GR" sz="2000" dirty="0" err="1"/>
              <a:t>Ντέιβιντ</a:t>
            </a:r>
            <a:r>
              <a:rPr lang="el-GR" sz="2000" dirty="0"/>
              <a:t> Μακ Κι. - Αθήνα : Εκδόσεις Πατάκη, 2010.</a:t>
            </a:r>
            <a:r>
              <a:rPr lang="en-GB" sz="2000" dirty="0"/>
              <a:t> </a:t>
            </a:r>
            <a:r>
              <a:rPr lang="en-GB" sz="2000" dirty="0" err="1"/>
              <a:t>Biblionet</a:t>
            </a:r>
            <a:r>
              <a:rPr lang="en-GB" sz="2000" dirty="0"/>
              <a:t>.</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6"/>
          <p:cNvSpPr>
            <a:spLocks noGrp="1"/>
          </p:cNvSpPr>
          <p:nvPr>
            <p:ph type="body" sz="half" idx="2"/>
          </p:nvPr>
        </p:nvSpPr>
        <p:spPr>
          <a:xfrm>
            <a:off x="1792288" y="5157788"/>
            <a:ext cx="5486400" cy="1014412"/>
          </a:xfrm>
        </p:spPr>
        <p:txBody>
          <a:bodyPr/>
          <a:lstStyle/>
          <a:p>
            <a:r>
              <a:rPr lang="el-GR" altLang="en-US" sz="2400" smtClean="0"/>
              <a:t>Διαβάσαμε τα βιβλία του Έλμερ, του διαφορετικού ελέφαντα. </a:t>
            </a:r>
          </a:p>
          <a:p>
            <a:endParaRPr lang="el-GR" altLang="en-US" sz="2400" smtClean="0"/>
          </a:p>
        </p:txBody>
      </p:sp>
      <p:sp>
        <p:nvSpPr>
          <p:cNvPr id="13315" name="Title 1"/>
          <p:cNvSpPr>
            <a:spLocks noGrp="1"/>
          </p:cNvSpPr>
          <p:nvPr>
            <p:ph type="title"/>
          </p:nvPr>
        </p:nvSpPr>
        <p:spPr>
          <a:xfrm>
            <a:off x="457200" y="273050"/>
            <a:ext cx="8229600" cy="1144588"/>
          </a:xfrm>
        </p:spPr>
        <p:txBody>
          <a:bodyPr/>
          <a:lstStyle/>
          <a:p>
            <a:r>
              <a:rPr altLang="en-US" smtClean="0"/>
              <a:t>Ανάγνωση του βιβλίου</a:t>
            </a:r>
          </a:p>
        </p:txBody>
      </p:sp>
      <p:pic>
        <p:nvPicPr>
          <p:cNvPr id="13316" name="Picture 4" descr="Η νηπιαγωγός διαβάζει το βιβλίο."/>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792288" y="1557338"/>
            <a:ext cx="5486400" cy="3455987"/>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r>
              <a:rPr lang="el-GR" altLang="en-US" smtClean="0"/>
              <a:t>Μετά την ανάγνωση</a:t>
            </a:r>
          </a:p>
        </p:txBody>
      </p:sp>
      <p:sp>
        <p:nvSpPr>
          <p:cNvPr id="6" name="Content Placeholder 5"/>
          <p:cNvSpPr>
            <a:spLocks noGrp="1"/>
          </p:cNvSpPr>
          <p:nvPr>
            <p:ph sz="half" idx="1"/>
          </p:nvPr>
        </p:nvSpPr>
        <p:spPr/>
        <p:txBody>
          <a:bodyPr rtlCol="0">
            <a:normAutofit/>
          </a:bodyPr>
          <a:lstStyle/>
          <a:p>
            <a:pPr marL="0" indent="0" fontAlgn="auto">
              <a:spcAft>
                <a:spcPts val="0"/>
              </a:spcAft>
              <a:buFont typeface="Arial" panose="020B0604020202020204" pitchFamily="34" charset="0"/>
              <a:buNone/>
              <a:defRPr/>
            </a:pPr>
            <a:r>
              <a:rPr lang="el-GR" altLang="en-US" dirty="0" smtClean="0"/>
              <a:t>Είδαμε μια κατασκευή του </a:t>
            </a:r>
            <a:r>
              <a:rPr lang="el-GR" altLang="en-US" dirty="0" err="1" smtClean="0"/>
              <a:t>Έλμερ</a:t>
            </a:r>
            <a:r>
              <a:rPr lang="el-GR" altLang="en-US" dirty="0" smtClean="0"/>
              <a:t> στο διαδίκτυο. Αποφασίσαμε να κάνουμε και εμείς τον δικό μας </a:t>
            </a:r>
            <a:r>
              <a:rPr lang="el-GR" altLang="en-US" dirty="0" err="1" smtClean="0"/>
              <a:t>Έλμερ</a:t>
            </a:r>
            <a:r>
              <a:rPr lang="el-GR" altLang="en-US" dirty="0" smtClean="0"/>
              <a:t>.</a:t>
            </a:r>
          </a:p>
          <a:p>
            <a:pPr fontAlgn="auto">
              <a:spcAft>
                <a:spcPts val="0"/>
              </a:spcAft>
              <a:defRPr/>
            </a:pPr>
            <a:endParaRPr lang="el-GR" dirty="0"/>
          </a:p>
        </p:txBody>
      </p:sp>
      <p:pic>
        <p:nvPicPr>
          <p:cNvPr id="14340" name="Content Placeholder 7" descr="Στάδια κατασκευής."/>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739900"/>
            <a:ext cx="4038600" cy="42465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n-US" dirty="0" smtClean="0"/>
              <a:t>Κατασκευή (1/4)</a:t>
            </a:r>
          </a:p>
        </p:txBody>
      </p:sp>
      <p:sp>
        <p:nvSpPr>
          <p:cNvPr id="15363" name="Content Placeholder 2"/>
          <p:cNvSpPr>
            <a:spLocks noGrp="1"/>
          </p:cNvSpPr>
          <p:nvPr>
            <p:ph sz="half" idx="1"/>
          </p:nvPr>
        </p:nvSpPr>
        <p:spPr/>
        <p:txBody>
          <a:bodyPr/>
          <a:lstStyle/>
          <a:p>
            <a:pPr marL="0" indent="0">
              <a:buFont typeface="Arial" panose="020B0604020202020204" pitchFamily="34" charset="0"/>
              <a:buNone/>
            </a:pPr>
            <a:r>
              <a:rPr lang="el-GR" altLang="en-US" smtClean="0"/>
              <a:t>Χρησιμοποιήσαμε κομμάτια υφάσματος.</a:t>
            </a:r>
          </a:p>
          <a:p>
            <a:pPr marL="0" indent="0">
              <a:buFont typeface="Arial" panose="020B0604020202020204" pitchFamily="34" charset="0"/>
              <a:buNone/>
            </a:pPr>
            <a:endParaRPr lang="el-GR" altLang="en-US" smtClean="0"/>
          </a:p>
        </p:txBody>
      </p:sp>
      <p:pic>
        <p:nvPicPr>
          <p:cNvPr id="15364" name="Picture 9" descr="Τα παιδιά κατασκευάζουν τον Έλμερ με κομμάτια υφάσματο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787900" y="1600200"/>
            <a:ext cx="3887788" cy="45259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n-US" dirty="0" smtClean="0"/>
              <a:t>Κατασκευή (2/4)</a:t>
            </a:r>
          </a:p>
        </p:txBody>
      </p:sp>
      <p:pic>
        <p:nvPicPr>
          <p:cNvPr id="16387" name="Content Placeholder 5" descr="Ελέφαντας Έλμερ φτιαγμένος με κομμάτια υφάσματο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826000" y="1600200"/>
            <a:ext cx="3706813" cy="4525963"/>
          </a:xfrm>
          <a:noFill/>
        </p:spPr>
      </p:pic>
      <p:pic>
        <p:nvPicPr>
          <p:cNvPr id="16388" name="Picture 8" descr="Τα παιδιά κατασκευάζουν τον Έλμερ με κομμάτια υφάσματος."/>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779463" y="1600200"/>
            <a:ext cx="3705225" cy="452596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l-GR" altLang="en-US" dirty="0" smtClean="0"/>
              <a:t>Κατασκευή (3/4)</a:t>
            </a:r>
          </a:p>
        </p:txBody>
      </p:sp>
      <p:sp>
        <p:nvSpPr>
          <p:cNvPr id="3" name="Content Placeholder 2"/>
          <p:cNvSpPr>
            <a:spLocks noGrp="1"/>
          </p:cNvSpPr>
          <p:nvPr>
            <p:ph sz="half" idx="1"/>
          </p:nvPr>
        </p:nvSpPr>
        <p:spPr>
          <a:xfrm>
            <a:off x="457200" y="1600200"/>
            <a:ext cx="3035300" cy="4525963"/>
          </a:xfrm>
        </p:spPr>
        <p:txBody>
          <a:bodyPr rtlCol="0">
            <a:normAutofit/>
          </a:bodyPr>
          <a:lstStyle/>
          <a:p>
            <a:pPr marL="0" indent="0" fontAlgn="auto">
              <a:spcAft>
                <a:spcPts val="0"/>
              </a:spcAft>
              <a:buFont typeface="Arial" panose="020B0604020202020204" pitchFamily="34" charset="0"/>
              <a:buNone/>
              <a:defRPr/>
            </a:pPr>
            <a:r>
              <a:rPr lang="el-GR" dirty="0"/>
              <a:t>Χρησιμοποιήσαμε </a:t>
            </a:r>
            <a:r>
              <a:rPr lang="el-GR" dirty="0" smtClean="0"/>
              <a:t>και </a:t>
            </a:r>
            <a:r>
              <a:rPr lang="el-GR" dirty="0" err="1" smtClean="0"/>
              <a:t>κυβάκια</a:t>
            </a:r>
            <a:r>
              <a:rPr lang="el-GR" dirty="0" smtClean="0"/>
              <a:t>. </a:t>
            </a:r>
          </a:p>
          <a:p>
            <a:pPr fontAlgn="auto">
              <a:spcAft>
                <a:spcPts val="0"/>
              </a:spcAft>
              <a:defRPr/>
            </a:pPr>
            <a:endParaRPr lang="el-GR" dirty="0"/>
          </a:p>
        </p:txBody>
      </p:sp>
      <p:pic>
        <p:nvPicPr>
          <p:cNvPr id="17412" name="Picture 7" descr="Τα παιδιά κατασκευάζουν τον Έλμερ με κυβάκια."/>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049713" y="1844675"/>
            <a:ext cx="4705350" cy="352901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n-US" dirty="0" smtClean="0"/>
              <a:t>Κατασκευή (4/4)</a:t>
            </a:r>
          </a:p>
        </p:txBody>
      </p:sp>
      <p:pic>
        <p:nvPicPr>
          <p:cNvPr id="18435" name="Picture 5" descr="Τα παιδιά κατασκευάζουν τον Έλμερ με κυβάκια."/>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512763" y="1628775"/>
            <a:ext cx="3843337" cy="4248150"/>
          </a:xfrm>
          <a:noFill/>
        </p:spPr>
      </p:pic>
      <p:pic>
        <p:nvPicPr>
          <p:cNvPr id="18436" name="Picture 6" descr="Έλμερ φτιαγμένος με κυβάκι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3438" y="1628775"/>
            <a:ext cx="4016375" cy="424815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n-US" smtClean="0"/>
              <a:t>Οι δημιουργίες των παιδιών</a:t>
            </a:r>
          </a:p>
        </p:txBody>
      </p:sp>
      <p:pic>
        <p:nvPicPr>
          <p:cNvPr id="19459" name="Content Placeholder 4" descr="Ελέφαντας Έλμερ φτιαγμένος με κομμάτια υφάσματος."/>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684213" y="1700213"/>
            <a:ext cx="3887787" cy="3187700"/>
          </a:xfrm>
          <a:noFill/>
        </p:spPr>
      </p:pic>
      <p:pic>
        <p:nvPicPr>
          <p:cNvPr id="19460" name="Picture 7" descr="Έλμερ φτιαγμένος με κυβάκι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76800" y="1700213"/>
            <a:ext cx="3540125" cy="3189287"/>
          </a:xfr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9/2015 1:00:37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12292,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6626,26627,26628,"/>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FB42DC2-2DFB-46E2-AD98-21AEFCD2C79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1892</TotalTime>
  <Words>614</Words>
  <Application>Microsoft Office PowerPoint</Application>
  <PresentationFormat>On-screen Show (4:3)</PresentationFormat>
  <Paragraphs>70</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vt:lpstr>
      <vt:lpstr>Ανάγνωση του βιβλίου</vt:lpstr>
      <vt:lpstr>Μετά την ανάγνωση</vt:lpstr>
      <vt:lpstr>Κατασκευή (1/4)</vt:lpstr>
      <vt:lpstr>Κατασκευή (2/4)</vt:lpstr>
      <vt:lpstr>Κατασκευή (3/4)</vt:lpstr>
      <vt:lpstr>Κατασκευή (4/4)</vt:lpstr>
      <vt:lpstr>Οι δημιουργίες των παιδιών</vt:lpstr>
      <vt:lpstr>Χωρισμός σε ομάδες (1/2)</vt:lpstr>
      <vt:lpstr>Χωρισμός σε ομάδες (2/2)</vt:lpstr>
      <vt:lpstr>Εικαστική δραστηριότητα</vt:lpstr>
      <vt:lpstr>Τα έργα των παιδιών (1/3)</vt:lpstr>
      <vt:lpstr>Τα έργα των παιδιών (2/3)</vt:lpstr>
      <vt:lpstr>Τα έργα των παιδιών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Έλμερ </dc:title>
  <dc:subject>Το Εικονογραφημένο Βιβλίο στην Προσχολική Εκπαίδευση</dc:subject>
  <dc:creator> Αγγελική Γιαννικοπούλου</dc:creator>
  <cp:lastModifiedBy>Smaragda Papadopoulou</cp:lastModifiedBy>
  <cp:revision>211</cp:revision>
  <dcterms:created xsi:type="dcterms:W3CDTF">2012-09-06T09:03:05Z</dcterms:created>
  <dcterms:modified xsi:type="dcterms:W3CDTF">2015-10-28T23:00:49Z</dcterms:modified>
  <cp:category>Συναισθήματα</cp:category>
</cp:coreProperties>
</file>