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19"/>
  </p:notesMasterIdLst>
  <p:sldIdLst>
    <p:sldId id="264"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40"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n-US" altLang="el-G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n-US" altLang="el-G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n-US" altLang="el-G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defRPr>
            </a:lvl1pPr>
          </a:lstStyle>
          <a:p>
            <a:fld id="{C8315883-01AF-42ED-953E-7C8FB1DBD841}" type="slidenum">
              <a:rPr lang="en-US" altLang="el-GR"/>
              <a:pPr/>
              <a:t>‹#›</a:t>
            </a:fld>
            <a:endParaRPr lang="en-US" altLang="el-GR"/>
          </a:p>
        </p:txBody>
      </p:sp>
    </p:spTree>
    <p:extLst>
      <p:ext uri="{BB962C8B-B14F-4D97-AF65-F5344CB8AC3E}">
        <p14:creationId xmlns:p14="http://schemas.microsoft.com/office/powerpoint/2010/main" val="15907848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176868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60048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429135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6077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2444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60554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51564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22871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406531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124504-EFCE-4FF6-9EA2-85990C554424}" type="slidenum">
              <a:rPr lang="en-US" altLang="el-GR"/>
              <a:pPr/>
              <a:t>2</a:t>
            </a:fld>
            <a:endParaRPr lang="en-US" altLang="el-GR"/>
          </a:p>
        </p:txBody>
      </p:sp>
      <p:sp>
        <p:nvSpPr>
          <p:cNvPr id="112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25343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19B37D-786B-4316-AD77-AE6918C749AE}" type="slidenum">
              <a:rPr lang="en-US" altLang="el-GR"/>
              <a:pPr/>
              <a:t>3</a:t>
            </a:fld>
            <a:endParaRPr lang="en-US" altLang="el-GR"/>
          </a:p>
        </p:txBody>
      </p:sp>
      <p:sp>
        <p:nvSpPr>
          <p:cNvPr id="122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5036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D1C241-A7C3-4DA0-AB74-0CFB0B6340E5}" type="slidenum">
              <a:rPr lang="en-US" altLang="el-GR"/>
              <a:pPr/>
              <a:t>4</a:t>
            </a:fld>
            <a:endParaRPr lang="en-US" altLang="el-GR"/>
          </a:p>
        </p:txBody>
      </p:sp>
      <p:sp>
        <p:nvSpPr>
          <p:cNvPr id="13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0783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BA998D-A639-48A6-BC5F-6206887D9980}" type="slidenum">
              <a:rPr lang="en-US" altLang="el-GR"/>
              <a:pPr/>
              <a:t>5</a:t>
            </a:fld>
            <a:endParaRPr lang="en-US" altLang="el-GR"/>
          </a:p>
        </p:txBody>
      </p:sp>
      <p:sp>
        <p:nvSpPr>
          <p:cNvPr id="143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14337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08BABC-604C-4190-BED4-F27A92FF5FF8}" type="slidenum">
              <a:rPr lang="en-US" altLang="el-GR"/>
              <a:pPr/>
              <a:t>6</a:t>
            </a:fld>
            <a:endParaRPr lang="en-US" altLang="el-GR"/>
          </a:p>
        </p:txBody>
      </p:sp>
      <p:sp>
        <p:nvSpPr>
          <p:cNvPr id="153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81962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B8771C-08A5-42D9-B488-94C020C0CD97}" type="slidenum">
              <a:rPr lang="en-US" altLang="el-GR"/>
              <a:pPr/>
              <a:t>7</a:t>
            </a:fld>
            <a:endParaRPr lang="en-US" altLang="el-GR"/>
          </a:p>
        </p:txBody>
      </p:sp>
      <p:sp>
        <p:nvSpPr>
          <p:cNvPr id="163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74495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82B90B-84E8-4936-AA89-BB27F7CC4DBF}" type="slidenum">
              <a:rPr lang="en-US" altLang="el-GR"/>
              <a:pPr/>
              <a:t>8</a:t>
            </a:fld>
            <a:endParaRPr lang="en-US" altLang="el-GR"/>
          </a:p>
        </p:txBody>
      </p:sp>
      <p:sp>
        <p:nvSpPr>
          <p:cNvPr id="174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81594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1A1F62-2669-4BBC-A03E-F826AE7E0F7D}" type="slidenum">
              <a:rPr lang="en-US" altLang="el-GR"/>
              <a:pPr/>
              <a:t>9</a:t>
            </a:fld>
            <a:endParaRPr lang="en-US" altLang="el-GR"/>
          </a:p>
        </p:txBody>
      </p:sp>
      <p:sp>
        <p:nvSpPr>
          <p:cNvPr id="184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83533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6047" y="2348400"/>
            <a:ext cx="8568531" cy="1620430"/>
          </a:xfrm>
        </p:spPr>
        <p:txBody>
          <a:bodyPr/>
          <a:lstStyle>
            <a:lvl1pPr>
              <a:defRPr>
                <a:solidFill>
                  <a:schemeClr val="accent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753586" y="4283816"/>
            <a:ext cx="8573453" cy="1931917"/>
          </a:xfrm>
        </p:spPr>
        <p:txBody>
          <a:bodyPr/>
          <a:lstStyle>
            <a:lvl1pPr marL="0" indent="0" algn="ctr">
              <a:buNone/>
              <a:defRPr>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val="14959822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5"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6" name="Picture 5"/>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3622698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308453" y="302738"/>
            <a:ext cx="2268141" cy="6450223"/>
          </a:xfrm>
        </p:spPr>
        <p:txBody>
          <a:bodyPr vert="eaVert"/>
          <a:lstStyle>
            <a:lvl1pPr>
              <a:defRPr b="0">
                <a:solidFill>
                  <a:srgbClr val="5075BC"/>
                </a:solidFill>
              </a:defRPr>
            </a:lvl1p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a:xfrm>
            <a:off x="504031" y="30273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9294587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503238" y="6886575"/>
            <a:ext cx="2346325" cy="519113"/>
          </a:xfrm>
          <a:prstGeom prst="rect">
            <a:avLst/>
          </a:prstGeom>
        </p:spPr>
        <p:txBody>
          <a:bodyPr/>
          <a:lstStyle>
            <a:lvl1pPr>
              <a:defRPr/>
            </a:lvl1pPr>
          </a:lstStyle>
          <a:p>
            <a:endParaRPr lang="en-US" altLang="el-GR"/>
          </a:p>
        </p:txBody>
      </p:sp>
      <p:sp>
        <p:nvSpPr>
          <p:cNvPr id="4" name="Footer Placeholder 3"/>
          <p:cNvSpPr>
            <a:spLocks noGrp="1"/>
          </p:cNvSpPr>
          <p:nvPr>
            <p:ph type="ftr" idx="11"/>
          </p:nvPr>
        </p:nvSpPr>
        <p:spPr>
          <a:xfrm>
            <a:off x="3448050" y="6886575"/>
            <a:ext cx="3194050" cy="519113"/>
          </a:xfrm>
          <a:prstGeom prst="rect">
            <a:avLst/>
          </a:prstGeom>
        </p:spPr>
        <p:txBody>
          <a:bodyPr/>
          <a:lstStyle>
            <a:lvl1pPr>
              <a:defRPr/>
            </a:lvl1pPr>
          </a:lstStyle>
          <a:p>
            <a:endParaRPr lang="en-US" altLang="el-GR"/>
          </a:p>
        </p:txBody>
      </p:sp>
      <p:sp>
        <p:nvSpPr>
          <p:cNvPr id="5" name="Slide Number Placeholder 4"/>
          <p:cNvSpPr>
            <a:spLocks noGrp="1"/>
          </p:cNvSpPr>
          <p:nvPr>
            <p:ph type="sldNum" idx="12"/>
          </p:nvPr>
        </p:nvSpPr>
        <p:spPr>
          <a:xfrm>
            <a:off x="7227888" y="6886575"/>
            <a:ext cx="2346325" cy="519113"/>
          </a:xfrm>
          <a:prstGeom prst="rect">
            <a:avLst/>
          </a:prstGeom>
        </p:spPr>
        <p:txBody>
          <a:bodyPr/>
          <a:lstStyle>
            <a:lvl1pPr>
              <a:defRPr/>
            </a:lvl1pPr>
          </a:lstStyle>
          <a:p>
            <a:fld id="{79462C99-C8C0-4964-862A-11EAB5185BA2}" type="slidenum">
              <a:rPr lang="en-US" altLang="el-GR" smtClean="0"/>
              <a:pPr/>
              <a:t>‹#›</a:t>
            </a:fld>
            <a:endParaRPr lang="en-US" altLang="el-GR"/>
          </a:p>
        </p:txBody>
      </p:sp>
    </p:spTree>
    <p:extLst>
      <p:ext uri="{BB962C8B-B14F-4D97-AF65-F5344CB8AC3E}">
        <p14:creationId xmlns:p14="http://schemas.microsoft.com/office/powerpoint/2010/main" val="195120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n-US" smtClean="0"/>
              <a:t>Click to edit Master title style</a:t>
            </a:r>
            <a:endParaRPr lang="el-GR" dirty="0"/>
          </a:p>
        </p:txBody>
      </p:sp>
      <p:sp>
        <p:nvSpPr>
          <p:cNvPr id="3" name="Θέση περιεχομένου 2"/>
          <p:cNvSpPr>
            <a:spLocks noGrp="1"/>
          </p:cNvSpPr>
          <p:nvPr>
            <p:ph idx="1"/>
          </p:nvPr>
        </p:nvSpPr>
        <p:spPr>
          <a:xfrm>
            <a:off x="511700" y="1716075"/>
            <a:ext cx="9072563" cy="4989036"/>
          </a:xfrm>
        </p:spPr>
        <p:txBody>
          <a:bodyPr/>
          <a:lstStyle>
            <a:lvl1pPr>
              <a:spcBef>
                <a:spcPts val="1323"/>
              </a:spcBef>
              <a:defRPr/>
            </a:lvl1pPr>
            <a:lvl2pPr>
              <a:spcBef>
                <a:spcPts val="1323"/>
              </a:spcBef>
              <a:defRPr/>
            </a:lvl2pPr>
            <a:lvl3pPr>
              <a:spcBef>
                <a:spcPts val="1323"/>
              </a:spcBef>
              <a:defRPr/>
            </a:lvl3pPr>
            <a:lvl4pPr>
              <a:spcBef>
                <a:spcPts val="1323"/>
              </a:spcBef>
              <a:defRPr/>
            </a:lvl4pPr>
            <a:lvl5pPr>
              <a:spcBef>
                <a:spcPts val="132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5"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6" name="Picture 5"/>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5587532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96300" y="4857792"/>
            <a:ext cx="8568531" cy="1501435"/>
          </a:xfrm>
        </p:spPr>
        <p:txBody>
          <a:bodyPr anchor="t"/>
          <a:lstStyle>
            <a:lvl1pPr algn="l">
              <a:defRPr sz="4409" b="0" cap="none" baseline="0">
                <a:solidFill>
                  <a:srgbClr val="5075BC"/>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796300" y="3204114"/>
            <a:ext cx="8568531" cy="1653678"/>
          </a:xfrm>
        </p:spPr>
        <p:txBody>
          <a:bodyPr anchor="b"/>
          <a:lstStyle>
            <a:lvl1pPr marL="0" indent="0">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19415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n-US" smtClean="0"/>
              <a:t>Click to edit Master title style</a:t>
            </a:r>
            <a:endParaRPr lang="el-GR" dirty="0"/>
          </a:p>
        </p:txBody>
      </p:sp>
      <p:sp>
        <p:nvSpPr>
          <p:cNvPr id="3" name="Θέση περιεχομένου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6"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Η Ελλάδα και το Ανατολικό Ζήτημα έως το 1856</a:t>
            </a:r>
          </a:p>
        </p:txBody>
      </p:sp>
      <p:pic>
        <p:nvPicPr>
          <p:cNvPr id="7" name="Picture 6"/>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2913605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504031" y="1735324"/>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Θέση περιεχομένου 3"/>
          <p:cNvSpPr>
            <a:spLocks noGrp="1"/>
          </p:cNvSpPr>
          <p:nvPr>
            <p:ph sz="half" idx="2"/>
          </p:nvPr>
        </p:nvSpPr>
        <p:spPr>
          <a:xfrm>
            <a:off x="504031" y="2440543"/>
            <a:ext cx="4454027" cy="427618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5120818" y="1735324"/>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Θέση περιεχομένου 5"/>
          <p:cNvSpPr>
            <a:spLocks noGrp="1"/>
          </p:cNvSpPr>
          <p:nvPr>
            <p:ph sz="quarter" idx="4"/>
          </p:nvPr>
        </p:nvSpPr>
        <p:spPr>
          <a:xfrm>
            <a:off x="5120818" y="2440543"/>
            <a:ext cx="4455776" cy="427618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8"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9" name="Picture 8"/>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2189155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n-US" smtClean="0"/>
              <a:t>Click to edit Master title style</a:t>
            </a:r>
            <a:endParaRPr lang="el-GR" dirty="0"/>
          </a:p>
        </p:txBody>
      </p:sp>
      <p:sp>
        <p:nvSpPr>
          <p:cNvPr id="3"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4"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5" name="Picture 4"/>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22253168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1735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41245" y="1716075"/>
            <a:ext cx="5635349" cy="5080031"/>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504032" y="1716075"/>
            <a:ext cx="3316456" cy="5080031"/>
          </a:xfrm>
        </p:spPr>
        <p:txBody>
          <a:bodyPr>
            <a:normAutofit/>
          </a:bodyPr>
          <a:lstStyle>
            <a:lvl1pPr marL="0" indent="0">
              <a:buNone/>
              <a:defRPr sz="2205"/>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6" name="Τίτλος 1"/>
          <p:cNvSpPr>
            <a:spLocks noGrp="1"/>
          </p:cNvSpPr>
          <p:nvPr>
            <p:ph type="title"/>
          </p:nvPr>
        </p:nvSpPr>
        <p:spPr>
          <a:xfrm>
            <a:off x="504031" y="301593"/>
            <a:ext cx="9072563" cy="1261930"/>
          </a:xfrm>
        </p:spPr>
        <p:txBody>
          <a:bodyPr vert="horz" lIns="91440" tIns="45720" rIns="91440" bIns="45720" rtlCol="0" anchor="ctr">
            <a:normAutofit/>
          </a:bodyPr>
          <a:lstStyle>
            <a:lvl1pPr>
              <a:defRPr lang="el-GR" b="0">
                <a:solidFill>
                  <a:schemeClr val="accent1"/>
                </a:solidFill>
              </a:defRPr>
            </a:lvl1pPr>
          </a:lstStyle>
          <a:p>
            <a:pPr lvl="0"/>
            <a:r>
              <a:rPr lang="en-US" smtClean="0"/>
              <a:t>Click to edit Master title style</a:t>
            </a:r>
            <a:endParaRPr lang="el-GR" dirty="0"/>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7"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8" name="Picture 7"/>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14145122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975873" y="1716075"/>
            <a:ext cx="6048375" cy="3810023"/>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l-GR" dirty="0"/>
          </a:p>
        </p:txBody>
      </p:sp>
      <p:sp>
        <p:nvSpPr>
          <p:cNvPr id="4" name="Θέση κειμένου 3"/>
          <p:cNvSpPr>
            <a:spLocks noGrp="1"/>
          </p:cNvSpPr>
          <p:nvPr>
            <p:ph type="body" sz="half" idx="2"/>
          </p:nvPr>
        </p:nvSpPr>
        <p:spPr>
          <a:xfrm>
            <a:off x="1975873" y="5684849"/>
            <a:ext cx="6048375" cy="1118858"/>
          </a:xfrm>
        </p:spPr>
        <p:txBody>
          <a:bodyPr>
            <a:normAutofit/>
          </a:bodyPr>
          <a:lstStyle>
            <a:lvl1pPr marL="0" indent="0">
              <a:buNone/>
              <a:defRPr sz="2205"/>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9" name="Τίτλος 1"/>
          <p:cNvSpPr>
            <a:spLocks noGrp="1"/>
          </p:cNvSpPr>
          <p:nvPr>
            <p:ph type="title"/>
          </p:nvPr>
        </p:nvSpPr>
        <p:spPr>
          <a:xfrm>
            <a:off x="504031" y="301593"/>
            <a:ext cx="9072563" cy="1261930"/>
          </a:xfrm>
        </p:spPr>
        <p:txBody>
          <a:bodyPr vert="horz" lIns="91440" tIns="45720" rIns="91440" bIns="45720" rtlCol="0" anchor="ctr">
            <a:normAutofit/>
          </a:bodyPr>
          <a:lstStyle>
            <a:lvl1pPr>
              <a:defRPr lang="el-GR" b="0">
                <a:solidFill>
                  <a:schemeClr val="accent1"/>
                </a:solidFill>
              </a:defRPr>
            </a:lvl1pPr>
          </a:lstStyle>
          <a:p>
            <a:pPr lvl="0"/>
            <a:r>
              <a:rPr lang="en-US" smtClean="0"/>
              <a:t>Click to edit Master title style</a:t>
            </a:r>
            <a:endParaRPr lang="el-GR" dirty="0"/>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6"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Η Ελλάδα και το Ανατολικό Ζήτημα έως το 1856</a:t>
            </a:r>
          </a:p>
        </p:txBody>
      </p:sp>
      <p:pic>
        <p:nvPicPr>
          <p:cNvPr id="7" name="Picture 6"/>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34512227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363071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defTabSz="1007943" rtl="0" eaLnBrk="1" latinLnBrk="0" hangingPunct="1">
        <a:spcBef>
          <a:spcPct val="0"/>
        </a:spcBef>
        <a:buNone/>
        <a:defRPr sz="4850" b="0" kern="1200">
          <a:solidFill>
            <a:schemeClr val="accent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l-GR"/>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ARCH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avidrumsey.com/luna/servlet/detail/RUMSEY~8~1~28695~1120932:Turquie-d-Europe,-Gre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davidrumsey.com/luna/servlet/detail/RUMSEY~8~1~3437~390051:Greece-" TargetMode="External"/><Relationship Id="rId4" Type="http://schemas.openxmlformats.org/officeDocument/2006/relationships/hyperlink" Target="http://www.davidrumsey.com/luna/servlet/detail/RUMSEY~8~1~24772~950036:Das-Osmanische-Europa-oder-die-Eur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98407" y="446067"/>
            <a:ext cx="4572334" cy="901019"/>
          </a:xfrm>
          <a:prstGeom prst="rect">
            <a:avLst/>
          </a:prstGeom>
        </p:spPr>
      </p:pic>
      <p:sp>
        <p:nvSpPr>
          <p:cNvPr id="2" name="Τίτλος 1"/>
          <p:cNvSpPr>
            <a:spLocks noGrp="1"/>
          </p:cNvSpPr>
          <p:nvPr>
            <p:ph type="ctrTitle"/>
          </p:nvPr>
        </p:nvSpPr>
        <p:spPr>
          <a:xfrm>
            <a:off x="756496" y="2211878"/>
            <a:ext cx="8567632" cy="1620430"/>
          </a:xfrm>
        </p:spPr>
        <p:txBody>
          <a:bodyPr>
            <a:normAutofit/>
          </a:bodyPr>
          <a:lstStyle/>
          <a:p>
            <a:r>
              <a:rPr lang="el-GR" dirty="0">
                <a:solidFill>
                  <a:srgbClr val="5075BC"/>
                </a:solidFill>
              </a:rPr>
              <a:t>Νεότερη Ελληνική Ιστορία Α'</a:t>
            </a:r>
          </a:p>
        </p:txBody>
      </p:sp>
      <p:sp>
        <p:nvSpPr>
          <p:cNvPr id="3" name="Υπότιτλος 2"/>
          <p:cNvSpPr>
            <a:spLocks noGrp="1"/>
          </p:cNvSpPr>
          <p:nvPr>
            <p:ph type="subTitle" idx="1"/>
          </p:nvPr>
        </p:nvSpPr>
        <p:spPr>
          <a:xfrm>
            <a:off x="754036" y="3731140"/>
            <a:ext cx="8572552" cy="1931917"/>
          </a:xfrm>
        </p:spPr>
        <p:txBody>
          <a:bodyPr>
            <a:noAutofit/>
          </a:bodyPr>
          <a:lstStyle/>
          <a:p>
            <a:r>
              <a:rPr lang="el-GR" sz="3086" dirty="0">
                <a:solidFill>
                  <a:srgbClr val="5075BC"/>
                </a:solidFill>
                <a:latin typeface="+mj-lt"/>
                <a:ea typeface="+mj-ea"/>
                <a:cs typeface="+mj-cs"/>
              </a:rPr>
              <a:t>Ενότητα </a:t>
            </a:r>
            <a:r>
              <a:rPr lang="en-US" sz="3086" dirty="0">
                <a:solidFill>
                  <a:srgbClr val="5075BC"/>
                </a:solidFill>
                <a:latin typeface="+mj-lt"/>
                <a:ea typeface="+mj-ea"/>
                <a:cs typeface="+mj-cs"/>
              </a:rPr>
              <a:t>5</a:t>
            </a:r>
            <a:r>
              <a:rPr lang="el-GR" sz="3086" dirty="0" smtClean="0">
                <a:solidFill>
                  <a:srgbClr val="5075BC"/>
                </a:solidFill>
                <a:latin typeface="+mj-lt"/>
                <a:ea typeface="+mj-ea"/>
                <a:cs typeface="+mj-cs"/>
              </a:rPr>
              <a:t>:</a:t>
            </a:r>
            <a:r>
              <a:rPr lang="en-US" sz="3086" dirty="0" smtClean="0">
                <a:solidFill>
                  <a:srgbClr val="5075BC"/>
                </a:solidFill>
                <a:latin typeface="+mj-lt"/>
                <a:ea typeface="+mj-ea"/>
                <a:cs typeface="+mj-cs"/>
              </a:rPr>
              <a:t> </a:t>
            </a:r>
            <a:r>
              <a:rPr lang="el-GR" sz="3086" dirty="0"/>
              <a:t>Η Ελλάδα και το Ανατολικό Ζήτημα έως το 1856</a:t>
            </a:r>
          </a:p>
          <a:p>
            <a:endParaRPr lang="en-US" sz="3086" dirty="0"/>
          </a:p>
          <a:p>
            <a:r>
              <a:rPr lang="el-GR" sz="3086" dirty="0" smtClean="0"/>
              <a:t>Κατερίνα </a:t>
            </a:r>
            <a:r>
              <a:rPr lang="el-GR" sz="3086" dirty="0" err="1" smtClean="0"/>
              <a:t>Γαρδίκα</a:t>
            </a:r>
            <a:endParaRPr lang="en-US" sz="3086" dirty="0"/>
          </a:p>
          <a:p>
            <a:r>
              <a:rPr lang="el-GR" sz="3086" dirty="0"/>
              <a:t>Φιλοσοφική Σχολή</a:t>
            </a:r>
          </a:p>
          <a:p>
            <a:r>
              <a:rPr lang="el-GR" sz="3086" dirty="0"/>
              <a:t>Τμήμα Ιστορίας και Αρχαιολογίας</a:t>
            </a:r>
            <a:endParaRPr lang="en-US" sz="3086" dirty="0"/>
          </a:p>
          <a:p>
            <a:endParaRPr lang="el-GR" sz="3086" dirty="0"/>
          </a:p>
        </p:txBody>
      </p:sp>
    </p:spTree>
    <p:extLst>
      <p:ext uri="{BB962C8B-B14F-4D97-AF65-F5344CB8AC3E}">
        <p14:creationId xmlns:p14="http://schemas.microsoft.com/office/powerpoint/2010/main" val="2536711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err="1" smtClean="0"/>
              <a:t>Ενότητ</a:t>
            </a:r>
            <a:r>
              <a:rPr lang="en-US" dirty="0" smtClean="0"/>
              <a:t>ας</a:t>
            </a:r>
            <a:endParaRPr lang="el-GR" dirty="0"/>
          </a:p>
        </p:txBody>
      </p:sp>
      <p:sp>
        <p:nvSpPr>
          <p:cNvPr id="8" name="Υπότιτλος 7"/>
          <p:cNvSpPr>
            <a:spLocks noGrp="1"/>
          </p:cNvSpPr>
          <p:nvPr>
            <p:ph type="subTitle" idx="1"/>
          </p:nvPr>
        </p:nvSpPr>
        <p:spPr/>
        <p:txBody>
          <a:bodyPr/>
          <a:lstStyle/>
          <a:p>
            <a:r>
              <a:rPr lang="el-GR" sz="3600" dirty="0"/>
              <a:t>Η Ελλάδα και το Ανατολικό </a:t>
            </a:r>
            <a:r>
              <a:rPr lang="el-GR" sz="3600" dirty="0" smtClean="0"/>
              <a:t>Ζήτημα</a:t>
            </a:r>
            <a:r>
              <a:rPr lang="en-US" sz="3600" dirty="0" smtClean="0"/>
              <a:t/>
            </a:r>
            <a:br>
              <a:rPr lang="en-US" sz="3600" dirty="0" smtClean="0"/>
            </a:br>
            <a:r>
              <a:rPr lang="el-GR" sz="3600" dirty="0" smtClean="0"/>
              <a:t>έως </a:t>
            </a:r>
            <a:r>
              <a:rPr lang="el-GR" sz="3600" dirty="0"/>
              <a:t>το 1856</a:t>
            </a:r>
            <a:endParaRPr lang="el-GR" dirty="0"/>
          </a:p>
        </p:txBody>
      </p:sp>
    </p:spTree>
    <p:extLst>
      <p:ext uri="{BB962C8B-B14F-4D97-AF65-F5344CB8AC3E}">
        <p14:creationId xmlns:p14="http://schemas.microsoft.com/office/powerpoint/2010/main" val="872181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504507" y="1477949"/>
            <a:ext cx="9071610" cy="4989036"/>
          </a:xfrm>
        </p:spPr>
        <p:txBody>
          <a:bodyPr>
            <a:normAutofit/>
          </a:bodyPr>
          <a:lstStyle/>
          <a:p>
            <a:r>
              <a:rPr lang="el-GR" sz="2205" dirty="0"/>
              <a:t>Το παρόν εκπαιδευτικό υλικό έχει αναπτυχθεί </a:t>
            </a:r>
            <a:r>
              <a:rPr lang="el-GR" sz="2205" dirty="0" err="1"/>
              <a:t>στ</a:t>
            </a:r>
            <a:r>
              <a:rPr lang="en-US" sz="2205" dirty="0"/>
              <a:t>o</a:t>
            </a:r>
            <a:r>
              <a:rPr lang="el-GR" sz="2205" dirty="0"/>
              <a:t> </a:t>
            </a:r>
            <a:r>
              <a:rPr lang="el-GR" sz="2205" dirty="0" err="1"/>
              <a:t>πλαίσι</a:t>
            </a:r>
            <a:r>
              <a:rPr lang="en-US" sz="2205" dirty="0"/>
              <a:t>o</a:t>
            </a:r>
            <a:r>
              <a:rPr lang="el-GR" sz="2205" dirty="0"/>
              <a:t> του εκπαιδευτικού έργου του διδάσκοντα.</a:t>
            </a:r>
            <a:endParaRPr lang="en-US" sz="2205" dirty="0"/>
          </a:p>
          <a:p>
            <a:r>
              <a:rPr lang="el-GR" sz="2205" dirty="0"/>
              <a:t>Το έργο «</a:t>
            </a:r>
            <a:r>
              <a:rPr lang="el-GR" sz="2205" b="1" dirty="0"/>
              <a:t>Ανοικτά Ακαδημαϊκά Μαθήματα στο Πανεπιστήμιο Αθηνών</a:t>
            </a:r>
            <a:r>
              <a:rPr lang="el-GR" sz="2205" dirty="0"/>
              <a:t>» έχει χρηματοδοτήσει μόνο την αναδιαμόρφωση του εκπαιδευτικού υλικού. </a:t>
            </a:r>
            <a:endParaRPr lang="en-US" sz="2205" dirty="0"/>
          </a:p>
          <a:p>
            <a:r>
              <a:rPr lang="el-GR" sz="2205"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917" y="5129220"/>
            <a:ext cx="6064539" cy="1528734"/>
          </a:xfrm>
          <a:prstGeom prst="rect">
            <a:avLst/>
          </a:prstGeom>
        </p:spPr>
      </p:pic>
    </p:spTree>
    <p:extLst>
      <p:ext uri="{BB962C8B-B14F-4D97-AF65-F5344CB8AC3E}">
        <p14:creationId xmlns:p14="http://schemas.microsoft.com/office/powerpoint/2010/main" val="1742079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85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444765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 y="302737"/>
            <a:ext cx="10079567" cy="1259946"/>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58713" y="1716075"/>
            <a:ext cx="9464753" cy="4989036"/>
          </a:xfrm>
        </p:spPr>
        <p:txBody>
          <a:bodyPr>
            <a:normAutofit/>
          </a:bodyPr>
          <a:lstStyle/>
          <a:p>
            <a:pPr marL="0" indent="0">
              <a:buNone/>
            </a:pPr>
            <a:r>
              <a:rPr lang="el-GR" sz="2205" dirty="0"/>
              <a:t>Το παρόν έργο αποτελεί την έκδοση 1.0.</a:t>
            </a:r>
          </a:p>
        </p:txBody>
      </p:sp>
    </p:spTree>
    <p:extLst>
      <p:ext uri="{BB962C8B-B14F-4D97-AF65-F5344CB8AC3E}">
        <p14:creationId xmlns:p14="http://schemas.microsoft.com/office/powerpoint/2010/main" val="3101216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205" dirty="0" err="1"/>
              <a:t>Copyright</a:t>
            </a:r>
            <a:r>
              <a:rPr lang="el-GR" sz="2205" dirty="0"/>
              <a:t> </a:t>
            </a:r>
            <a:r>
              <a:rPr lang="el-GR" sz="2205" dirty="0" err="1"/>
              <a:t>Εθνικόν</a:t>
            </a:r>
            <a:r>
              <a:rPr lang="el-GR" sz="2205" dirty="0"/>
              <a:t> και </a:t>
            </a:r>
            <a:r>
              <a:rPr lang="el-GR" sz="2205" dirty="0" err="1"/>
              <a:t>Καποδιστριακόν</a:t>
            </a:r>
            <a:r>
              <a:rPr lang="el-GR" sz="2205" dirty="0"/>
              <a:t> </a:t>
            </a:r>
            <a:r>
              <a:rPr lang="el-GR" sz="2205" dirty="0" err="1"/>
              <a:t>Πανεπιστήμιον</a:t>
            </a:r>
            <a:r>
              <a:rPr lang="el-GR" sz="2205" dirty="0"/>
              <a:t> Αθηνών</a:t>
            </a:r>
            <a:r>
              <a:rPr lang="en-US" sz="2205" dirty="0"/>
              <a:t>, </a:t>
            </a:r>
            <a:r>
              <a:rPr lang="el-GR" sz="2205" dirty="0" smtClean="0"/>
              <a:t>Κατερίνα </a:t>
            </a:r>
            <a:r>
              <a:rPr lang="el-GR" sz="2205" dirty="0" err="1" smtClean="0"/>
              <a:t>Γαρδίκα</a:t>
            </a:r>
            <a:r>
              <a:rPr lang="el-GR" sz="2205" dirty="0" smtClean="0"/>
              <a:t>, 2015. «ΙΙ 18</a:t>
            </a:r>
            <a:r>
              <a:rPr lang="el-GR" sz="2205" dirty="0"/>
              <a:t>. Νεότερη Ελληνική Ιστορία Α'. Ενότητα </a:t>
            </a:r>
            <a:r>
              <a:rPr lang="en-US" sz="2205" dirty="0" smtClean="0"/>
              <a:t>5</a:t>
            </a:r>
            <a:r>
              <a:rPr lang="el-GR" sz="2205" dirty="0" smtClean="0"/>
              <a:t>: </a:t>
            </a:r>
            <a:r>
              <a:rPr lang="el-GR" sz="2205" dirty="0"/>
              <a:t>Η Ελλάδα και το Ανατολικό Ζήτημα έως το 1856.». Έκδοση: 1.0. Αθήνα 2015. Διαθέσιμο από τη δικτυακή διεύθυνση: </a:t>
            </a:r>
            <a:r>
              <a:rPr lang="en-US" sz="2205" dirty="0">
                <a:hlinkClick r:id="rId3"/>
              </a:rPr>
              <a:t>http://</a:t>
            </a:r>
            <a:r>
              <a:rPr lang="en-US" sz="2205" dirty="0" smtClean="0">
                <a:hlinkClick r:id="rId3"/>
              </a:rPr>
              <a:t>opencourses.uoa.gr/courses/ARCH1</a:t>
            </a:r>
            <a:r>
              <a:rPr lang="el-GR" sz="2205" dirty="0" smtClean="0"/>
              <a:t>.</a:t>
            </a:r>
            <a:endParaRPr lang="el-GR" sz="2205" dirty="0"/>
          </a:p>
        </p:txBody>
      </p:sp>
    </p:spTree>
    <p:extLst>
      <p:ext uri="{BB962C8B-B14F-4D97-AF65-F5344CB8AC3E}">
        <p14:creationId xmlns:p14="http://schemas.microsoft.com/office/powerpoint/2010/main" val="559666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78875"/>
            <a:ext cx="9071610" cy="1259946"/>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19032" y="842944"/>
            <a:ext cx="9842560" cy="1587509"/>
          </a:xfrm>
        </p:spPr>
        <p:txBody>
          <a:bodyPr>
            <a:noAutofit/>
          </a:bodyPr>
          <a:lstStyle/>
          <a:p>
            <a:pPr marL="0" indent="0">
              <a:buNone/>
            </a:pPr>
            <a:r>
              <a:rPr lang="el-GR" sz="2205"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205" dirty="0" err="1"/>
              <a:t>κ.λ.π</a:t>
            </a:r>
            <a:r>
              <a:rPr lang="el-GR" sz="2205"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205"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641" y="2668580"/>
            <a:ext cx="1817342" cy="635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032" y="3224209"/>
            <a:ext cx="9961063" cy="3810023"/>
          </a:xfrm>
          <a:prstGeom prst="rect">
            <a:avLst/>
          </a:prstGeom>
        </p:spPr>
        <p:txBody>
          <a:bodyPr vert="horz" wrap="square" lIns="100796" tIns="50398" rIns="100796" bIns="50398"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77979" indent="-377979">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77979" indent="-377979">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77979" indent="-377979">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77979" indent="-377979">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05429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646"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205" dirty="0" err="1"/>
              <a:t>τ</a:t>
            </a:r>
            <a:r>
              <a:rPr lang="en-US" sz="2205" dirty="0"/>
              <a:t>ο </a:t>
            </a:r>
            <a:r>
              <a:rPr lang="en-US" sz="2205" dirty="0" err="1"/>
              <a:t>Σημείωμ</a:t>
            </a:r>
            <a:r>
              <a:rPr lang="en-US" sz="2205" dirty="0"/>
              <a:t>α Αναφοράς</a:t>
            </a:r>
            <a:endParaRPr lang="el-GR" sz="2205" dirty="0"/>
          </a:p>
          <a:p>
            <a:pPr lvl="1">
              <a:buFont typeface="Wingdings" panose="05000000000000000000" pitchFamily="2" charset="2"/>
              <a:buChar char="§"/>
            </a:pPr>
            <a:r>
              <a:rPr lang="el-GR" sz="2205" dirty="0" err="1"/>
              <a:t>τ</a:t>
            </a:r>
            <a:r>
              <a:rPr lang="en-US" sz="2205" dirty="0"/>
              <a:t>ο </a:t>
            </a:r>
            <a:r>
              <a:rPr lang="en-US" sz="2205" dirty="0" err="1"/>
              <a:t>Σημείωμ</a:t>
            </a:r>
            <a:r>
              <a:rPr lang="en-US" sz="2205" dirty="0"/>
              <a:t>α Αδειοδότησης</a:t>
            </a:r>
            <a:endParaRPr lang="el-GR" sz="2205" dirty="0"/>
          </a:p>
          <a:p>
            <a:pPr lvl="1">
              <a:buFont typeface="Wingdings" panose="05000000000000000000" pitchFamily="2" charset="2"/>
              <a:buChar char="§"/>
            </a:pPr>
            <a:r>
              <a:rPr lang="el-GR" sz="2205" dirty="0" err="1"/>
              <a:t>τ</a:t>
            </a:r>
            <a:r>
              <a:rPr lang="en-US" sz="2205" dirty="0"/>
              <a:t>η </a:t>
            </a:r>
            <a:r>
              <a:rPr lang="en-US" sz="2205" dirty="0" err="1"/>
              <a:t>δήλωση</a:t>
            </a:r>
            <a:r>
              <a:rPr lang="en-US" sz="2205" dirty="0"/>
              <a:t> </a:t>
            </a:r>
            <a:r>
              <a:rPr lang="el-GR" sz="2205" dirty="0" err="1"/>
              <a:t>Δ</a:t>
            </a:r>
            <a:r>
              <a:rPr lang="en-US" sz="2205" dirty="0"/>
              <a:t>ια</a:t>
            </a:r>
            <a:r>
              <a:rPr lang="en-US" sz="2205" dirty="0" err="1"/>
              <a:t>τήρησης</a:t>
            </a:r>
            <a:r>
              <a:rPr lang="en-US" sz="2205" dirty="0"/>
              <a:t> Σημειωμάτων</a:t>
            </a:r>
            <a:endParaRPr lang="el-GR" sz="2205" dirty="0"/>
          </a:p>
          <a:p>
            <a:pPr lvl="1">
              <a:buFont typeface="Wingdings" panose="05000000000000000000" pitchFamily="2" charset="2"/>
              <a:buChar char="§"/>
            </a:pPr>
            <a:r>
              <a:rPr lang="el-GR" sz="2205" dirty="0"/>
              <a:t>το Σημείωμα Χρήσης Έργων Τρίτων (εφόσον υπάρχει)</a:t>
            </a:r>
          </a:p>
          <a:p>
            <a:pPr marL="0" indent="0">
              <a:buNone/>
            </a:pPr>
            <a:r>
              <a:rPr lang="el-GR" sz="2646" dirty="0"/>
              <a:t>μαζί με τους συνοδευόμενους </a:t>
            </a:r>
            <a:r>
              <a:rPr lang="el-GR" sz="2646" dirty="0" err="1"/>
              <a:t>υπερσυνδέσμους</a:t>
            </a:r>
            <a:r>
              <a:rPr lang="el-GR" sz="2646" dirty="0"/>
              <a:t>.</a:t>
            </a:r>
          </a:p>
          <a:p>
            <a:endParaRPr lang="el-GR" sz="2205" dirty="0"/>
          </a:p>
        </p:txBody>
      </p:sp>
    </p:spTree>
    <p:extLst>
      <p:ext uri="{BB962C8B-B14F-4D97-AF65-F5344CB8AC3E}">
        <p14:creationId xmlns:p14="http://schemas.microsoft.com/office/powerpoint/2010/main" val="309666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 y="-109562"/>
            <a:ext cx="10079567" cy="1259946"/>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98407" y="1716075"/>
            <a:ext cx="9763185" cy="4989036"/>
          </a:xfrm>
        </p:spPr>
        <p:txBody>
          <a:bodyPr>
            <a:noAutofit/>
          </a:bodyPr>
          <a:lstStyle/>
          <a:p>
            <a:pPr marL="0" indent="0">
              <a:buNone/>
            </a:pPr>
            <a:r>
              <a:rPr lang="el-GR" sz="2000" dirty="0"/>
              <a:t>Το Έργο αυτό κάνει χρήση των ακόλουθων εικόνων/φωτογραφιών :</a:t>
            </a:r>
          </a:p>
          <a:p>
            <a:pPr marL="0" indent="0">
              <a:buNone/>
            </a:pPr>
            <a:r>
              <a:rPr lang="en-US" sz="2000" dirty="0" smtClean="0"/>
              <a:t>1. David </a:t>
            </a:r>
            <a:r>
              <a:rPr lang="en-US" sz="2000" dirty="0"/>
              <a:t>Rumsey Historical Map </a:t>
            </a:r>
            <a:r>
              <a:rPr lang="en-US" sz="2000" dirty="0" smtClean="0"/>
              <a:t>Collection, </a:t>
            </a:r>
            <a:r>
              <a:rPr lang="en-US" sz="2000" dirty="0" smtClean="0">
                <a:hlinkClick r:id="rId3"/>
              </a:rPr>
              <a:t>http</a:t>
            </a:r>
            <a:r>
              <a:rPr lang="en-US" sz="2000" dirty="0">
                <a:hlinkClick r:id="rId3"/>
              </a:rPr>
              <a:t>://www.davidrumsey.com/luna/servlet/detail/RUMSEY~8~1~28695~1120932:Turquie-d-Europe,-</a:t>
            </a:r>
            <a:r>
              <a:rPr lang="en-US" sz="2000" dirty="0" smtClean="0">
                <a:hlinkClick r:id="rId3"/>
              </a:rPr>
              <a:t>Grece-</a:t>
            </a:r>
            <a:endParaRPr lang="en-US" sz="2000" dirty="0" smtClean="0"/>
          </a:p>
          <a:p>
            <a:pPr marL="0" indent="0">
              <a:buNone/>
            </a:pPr>
            <a:r>
              <a:rPr lang="en-US" sz="2000" dirty="0" smtClean="0"/>
              <a:t>2</a:t>
            </a:r>
            <a:r>
              <a:rPr lang="en-US" sz="2000" dirty="0"/>
              <a:t>. David Rumsey Historical Map Collection, </a:t>
            </a:r>
            <a:r>
              <a:rPr lang="en-US" sz="2000" dirty="0" smtClean="0">
                <a:hlinkClick r:id="rId4"/>
              </a:rPr>
              <a:t>http</a:t>
            </a:r>
            <a:r>
              <a:rPr lang="en-US" sz="2000" dirty="0">
                <a:hlinkClick r:id="rId4"/>
              </a:rPr>
              <a:t>://</a:t>
            </a:r>
            <a:r>
              <a:rPr lang="en-US" sz="2000" dirty="0" smtClean="0">
                <a:hlinkClick r:id="rId4"/>
              </a:rPr>
              <a:t>www.davidrumsey.com/luna/servlet/detail/RUMSEY~8~1~24772~950036:Das-Osmanische-Europa-oder-die-Euro</a:t>
            </a:r>
            <a:endParaRPr lang="en-US" sz="2000" dirty="0" smtClean="0"/>
          </a:p>
          <a:p>
            <a:pPr marL="0" indent="0">
              <a:buNone/>
            </a:pPr>
            <a:r>
              <a:rPr lang="en-US" sz="2000" dirty="0" smtClean="0"/>
              <a:t>3</a:t>
            </a:r>
            <a:r>
              <a:rPr lang="en-US" sz="2000" dirty="0"/>
              <a:t>. David Rumsey Historical Map Collection, </a:t>
            </a:r>
            <a:r>
              <a:rPr lang="en-US" sz="2000" dirty="0">
                <a:hlinkClick r:id="rId5"/>
              </a:rPr>
              <a:t>http://</a:t>
            </a:r>
            <a:r>
              <a:rPr lang="en-US" sz="2000" dirty="0" smtClean="0">
                <a:hlinkClick r:id="rId5"/>
              </a:rPr>
              <a:t>www.davidrumsey.com/luna/servlet/detail/RUMSEY~8~1~3437~390051:Greece-</a:t>
            </a:r>
            <a:r>
              <a:rPr lang="en-US" sz="2000" dirty="0" smtClean="0"/>
              <a:t> </a:t>
            </a:r>
            <a:endParaRPr lang="el-GR" sz="2000" dirty="0"/>
          </a:p>
        </p:txBody>
      </p:sp>
    </p:spTree>
    <p:extLst>
      <p:ext uri="{BB962C8B-B14F-4D97-AF65-F5344CB8AC3E}">
        <p14:creationId xmlns:p14="http://schemas.microsoft.com/office/powerpoint/2010/main" val="421659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3149864"/>
            <a:ext cx="9072563" cy="1259946"/>
          </a:xfrm>
        </p:spPr>
        <p:txBody>
          <a:bodyPr>
            <a:normAutofit fontScale="90000"/>
          </a:bodyPr>
          <a:lstStyle/>
          <a:p>
            <a:r>
              <a:rPr lang="el-GR" dirty="0" smtClean="0"/>
              <a:t>Η </a:t>
            </a:r>
            <a:r>
              <a:rPr lang="el-GR" dirty="0"/>
              <a:t>δημιουργία του ελληνικού κράτους και το ανατολικό </a:t>
            </a:r>
            <a:r>
              <a:rPr lang="el-GR" dirty="0" smtClean="0"/>
              <a:t>ζήτημα</a:t>
            </a: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 TextBox"/>
          <p:cNvSpPr txBox="1"/>
          <p:nvPr/>
        </p:nvSpPr>
        <p:spPr>
          <a:xfrm>
            <a:off x="7882684" y="6603510"/>
            <a:ext cx="964092" cy="307777"/>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1</a:t>
            </a:r>
            <a:endParaRPr lang="el-GR" sz="1400" b="1" dirty="0">
              <a:solidFill>
                <a:srgbClr val="0070C0"/>
              </a:solidFill>
              <a:latin typeface="Arial" pitchFamily="34" charset="0"/>
              <a:cs typeface="Arial" pitchFamily="34" charset="0"/>
            </a:endParaRPr>
          </a:p>
        </p:txBody>
      </p:sp>
      <p:pic>
        <p:nvPicPr>
          <p:cNvPr id="13" name="Content Placeholder 12"/>
          <p:cNvPicPr>
            <a:picLocks noGrp="1" noChangeAspect="1"/>
          </p:cNvPicPr>
          <p:nvPr>
            <p:ph idx="1"/>
          </p:nvPr>
        </p:nvPicPr>
        <p:blipFill rotWithShape="1">
          <a:blip r:embed="rId3">
            <a:extLst>
              <a:ext uri="{28A0092B-C50C-407E-A947-70E740481C1C}">
                <a14:useLocalDpi xmlns:a14="http://schemas.microsoft.com/office/drawing/2010/main" val="0"/>
              </a:ext>
            </a:extLst>
          </a:blip>
          <a:srcRect l="12260" t="24715" r="12323" b="15225"/>
          <a:stretch/>
        </p:blipFill>
        <p:spPr>
          <a:xfrm>
            <a:off x="2015976" y="185589"/>
            <a:ext cx="5866708" cy="6725698"/>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1056" y="179437"/>
            <a:ext cx="4992800" cy="67094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 TextBox"/>
          <p:cNvSpPr txBox="1"/>
          <p:nvPr/>
        </p:nvSpPr>
        <p:spPr>
          <a:xfrm>
            <a:off x="7543856" y="6581144"/>
            <a:ext cx="964092" cy="292709"/>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2</a:t>
            </a:r>
            <a:endParaRPr lang="el-GR" sz="1400" b="1" dirty="0">
              <a:solidFill>
                <a:srgbClr val="0070C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2113" y="179437"/>
            <a:ext cx="8770688" cy="66688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 TextBox"/>
          <p:cNvSpPr txBox="1"/>
          <p:nvPr/>
        </p:nvSpPr>
        <p:spPr>
          <a:xfrm>
            <a:off x="8464144" y="6848321"/>
            <a:ext cx="964092" cy="292709"/>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3</a:t>
            </a:r>
            <a:endParaRPr lang="el-GR" sz="1400" b="1" dirty="0">
              <a:solidFill>
                <a:srgbClr val="0070C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smtClean="0"/>
              <a:t>1827, 6-7     </a:t>
            </a:r>
            <a:r>
              <a:rPr lang="en-US" sz="3600" i="1" dirty="0" err="1" smtClean="0"/>
              <a:t>Συνθήκη</a:t>
            </a:r>
            <a:r>
              <a:rPr lang="en-US" sz="3600" i="1" dirty="0" smtClean="0"/>
              <a:t> </a:t>
            </a:r>
            <a:r>
              <a:rPr lang="en-US" sz="3600" i="1" dirty="0" err="1" smtClean="0"/>
              <a:t>του</a:t>
            </a:r>
            <a:r>
              <a:rPr lang="en-US" sz="3600" i="1" dirty="0" smtClean="0"/>
              <a:t> </a:t>
            </a:r>
            <a:r>
              <a:rPr lang="en-US" sz="3600" i="1" dirty="0" err="1" smtClean="0"/>
              <a:t>Λονδίνου</a:t>
            </a:r>
            <a:r>
              <a:rPr lang="en-US" sz="3600" i="1" dirty="0" smtClean="0"/>
              <a:t>, </a:t>
            </a:r>
            <a:r>
              <a:rPr lang="en-US" sz="3600" i="1" dirty="0" err="1" smtClean="0"/>
              <a:t>άρθρο</a:t>
            </a:r>
            <a:r>
              <a:rPr lang="en-US" sz="3600" i="1" dirty="0" smtClean="0"/>
              <a:t> 6:</a:t>
            </a:r>
            <a:endParaRPr lang="el-GR" sz="3600" i="1" dirty="0"/>
          </a:p>
        </p:txBody>
      </p:sp>
      <p:pic>
        <p:nvPicPr>
          <p:cNvPr id="5" name="Picture 1" descr="Αί συμφωνίαι του συμβιβασμού καί ειρήνης, αί όποΐαι τελευταΐον ήθελον έγκριθή μεταξύ των διαφερομένων μερών, θέλουν άσφαλισθή διά της εγγυήσεως εκείνων των Δυνάμεων από τάς υπογράφουσας την παρούσαν συνθήκην, αί όποΐαι ήθελον κριθή ωφέλιμοι ή ίκαναί (αϊτινες ήθελον θεωρήσει λυσιτελές ή δυνατόν) νά δεχθώ σι αυτήν την ύποχρέωσιν. Τό είδος τών αποτελεσμάτων αυτής τής εγγυήσεως θέλει γενή άντικείμενον επομένων συμφοονιών μεταξύ τών Υψηλών Δυνάμεων." title="1827, 6-7     Συνθήκη του Λονδίνου, άρθρο 6"/>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114"/>
          <a:stretch/>
        </p:blipFill>
        <p:spPr bwMode="auto">
          <a:xfrm>
            <a:off x="734121" y="1763613"/>
            <a:ext cx="8626672" cy="372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302737"/>
            <a:ext cx="9058006" cy="1259946"/>
          </a:xfrm>
        </p:spPr>
        <p:txBody>
          <a:bodyPr vert="horz" lIns="91440" tIns="45720" rIns="91440" bIns="45720" rtlCol="0" anchor="ctr">
            <a:noAutofit/>
          </a:bodyPr>
          <a:lstStyle/>
          <a:p>
            <a:r>
              <a:rPr lang="en-US" sz="3600" i="1" dirty="0"/>
              <a:t>1830, 3-2  </a:t>
            </a:r>
            <a:r>
              <a:rPr lang="en-US" sz="3600" i="1" dirty="0" err="1"/>
              <a:t>Πρωτόκολλο</a:t>
            </a:r>
            <a:r>
              <a:rPr lang="en-US" sz="3600" i="1" dirty="0"/>
              <a:t> </a:t>
            </a:r>
            <a:r>
              <a:rPr lang="en-US" sz="3600" i="1" dirty="0" err="1"/>
              <a:t>του</a:t>
            </a:r>
            <a:r>
              <a:rPr lang="en-US" sz="3600" i="1" dirty="0"/>
              <a:t> </a:t>
            </a:r>
            <a:r>
              <a:rPr lang="en-US" sz="3600" i="1" dirty="0" err="1"/>
              <a:t>Λονδίνου</a:t>
            </a:r>
            <a:r>
              <a:rPr lang="en-US" sz="3600" i="1" dirty="0"/>
              <a:t>, </a:t>
            </a:r>
            <a:r>
              <a:rPr lang="en-US" sz="3600" i="1" dirty="0" err="1"/>
              <a:t>άρθρο</a:t>
            </a:r>
            <a:r>
              <a:rPr lang="en-US" sz="3600" i="1" dirty="0"/>
              <a:t> 8:</a:t>
            </a:r>
            <a:endParaRPr lang="el-GR" sz="3600" i="1" dirty="0"/>
          </a:p>
        </p:txBody>
      </p:sp>
      <p:pic>
        <p:nvPicPr>
          <p:cNvPr id="7" name="Picture 1" descr="Εκάστη τών τριών Αυλών φυλάττει την διά του έκτου Άρθρου της συνθήκης τής 6 Ιουλίου έξασφαλιζομένην έξουσίαν, του νά εγγυάται περί του όλου τών προηγουμένων συμ-βιβασμών καί άρθρων. Αί περί εγγυήσεων πράξεις, εάν γενώσι, θέλουν συνταχθή χωριστά. Ή ενέργεια καί τό αποτέλεσμα τών διαφόρων αυτών πράξεων θέλουν γενή, κατά συνέπειαν του άνω είρημένου άρθρου, τό άντικείμενον μεταγενεστέρων συνθηκών τών Υψηλών Δυνάμεων." title="1830, 3-2  Πρωτόκολλο του Λονδίνου, άρθρο 8:"/>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781"/>
          <a:stretch/>
        </p:blipFill>
        <p:spPr bwMode="auto">
          <a:xfrm>
            <a:off x="714110" y="1763610"/>
            <a:ext cx="8652404" cy="35454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i="1" dirty="0"/>
              <a:t>1830, </a:t>
            </a:r>
            <a:r>
              <a:rPr lang="en-US" sz="3600" i="1" dirty="0" smtClean="0"/>
              <a:t>7-5    </a:t>
            </a:r>
            <a:r>
              <a:rPr lang="en-US" sz="3600" i="1" dirty="0" err="1" smtClean="0"/>
              <a:t>Συνθήκη</a:t>
            </a:r>
            <a:r>
              <a:rPr lang="en-US" sz="3600" i="1" dirty="0" smtClean="0"/>
              <a:t> </a:t>
            </a:r>
            <a:r>
              <a:rPr lang="en-US" sz="3600" i="1" dirty="0" err="1" smtClean="0"/>
              <a:t>του</a:t>
            </a:r>
            <a:r>
              <a:rPr lang="en-US" sz="3600" i="1" dirty="0" smtClean="0"/>
              <a:t> </a:t>
            </a:r>
            <a:r>
              <a:rPr lang="en-US" sz="3600" i="1" dirty="0" err="1"/>
              <a:t>Λονδίνου</a:t>
            </a:r>
            <a:r>
              <a:rPr lang="en-US" sz="3600" i="1" dirty="0"/>
              <a:t>, </a:t>
            </a:r>
            <a:r>
              <a:rPr lang="en-US" sz="3600" i="1" dirty="0" err="1"/>
              <a:t>άρθρο</a:t>
            </a:r>
            <a:r>
              <a:rPr lang="en-US" sz="3600" i="1" dirty="0"/>
              <a:t> </a:t>
            </a:r>
            <a:r>
              <a:rPr lang="en-US" sz="3600" i="1" dirty="0" smtClean="0"/>
              <a:t>4:</a:t>
            </a:r>
            <a:endParaRPr lang="el-GR" sz="2800" dirty="0"/>
          </a:p>
        </p:txBody>
      </p:sp>
      <p:pic>
        <p:nvPicPr>
          <p:cNvPr id="5" name="Picture 1" descr="Ή Ελλάς, υπό την κυριαρχίαν του ΠρίγκηποςΌθωνος της Βαυαρίας καί την έγγύησιν τών τριών Αυλών αποτελεί Κράτος μοναρχικόν άνεξάρτητον, ώς τοΰτο ορίζεται ύπό του κατά την 3 Φεβρουαρίου 1830 ύπό τών ρηθεισών τριών Αυλών ύπογραφέντος Προοτοκόλλου, καί ύπό τε της Ελλάδος καί τήςΌθωμανικής Πύλης παραδεχθέντος." title="1830, 7-5    Συνθήκη του Λονδίνου, άρθρο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378"/>
          <a:stretch/>
        </p:blipFill>
        <p:spPr bwMode="auto">
          <a:xfrm>
            <a:off x="647172" y="1710085"/>
            <a:ext cx="8786281" cy="2861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Βιβλιογραφία</a:t>
            </a:r>
            <a:endParaRPr lang="el-GR" dirty="0"/>
          </a:p>
        </p:txBody>
      </p:sp>
      <p:sp>
        <p:nvSpPr>
          <p:cNvPr id="3" name="Content Placeholder 2"/>
          <p:cNvSpPr>
            <a:spLocks noGrp="1"/>
          </p:cNvSpPr>
          <p:nvPr>
            <p:ph idx="1"/>
          </p:nvPr>
        </p:nvSpPr>
        <p:spPr/>
        <p:txBody>
          <a:bodyPr>
            <a:normAutofit fontScale="85000" lnSpcReduction="20000"/>
          </a:bodyPr>
          <a:lstStyle/>
          <a:p>
            <a:r>
              <a:rPr lang="en-GB" altLang="el-GR" dirty="0" smtClean="0"/>
              <a:t>Anderson, M.S. The Eastern Question 1774–1923. A Study in International Relations. London: Macmillan, 1966.</a:t>
            </a:r>
          </a:p>
          <a:p>
            <a:r>
              <a:rPr lang="en-GB" altLang="el-GR" dirty="0" smtClean="0"/>
              <a:t>Crawley, C.W. The Question of Greek Independence. </a:t>
            </a:r>
            <a:r>
              <a:rPr lang="en-US" altLang="el-GR" dirty="0" smtClean="0"/>
              <a:t>Cambridge, 1930.</a:t>
            </a:r>
          </a:p>
          <a:p>
            <a:r>
              <a:rPr lang="en-US" altLang="el-GR" dirty="0" smtClean="0"/>
              <a:t>Γα</a:t>
            </a:r>
            <a:r>
              <a:rPr lang="en-US" altLang="el-GR" dirty="0" err="1" smtClean="0"/>
              <a:t>ρδίκ</a:t>
            </a:r>
            <a:r>
              <a:rPr lang="en-US" altLang="el-GR" dirty="0" smtClean="0"/>
              <a:t>α, Κατερίνα. </a:t>
            </a:r>
            <a:r>
              <a:rPr lang="en-US" altLang="el-GR" dirty="0" err="1" smtClean="0"/>
              <a:t>Προστ</a:t>
            </a:r>
            <a:r>
              <a:rPr lang="en-US" altLang="el-GR" dirty="0" smtClean="0"/>
              <a:t>ασία και εγγυήσεις· στάδια και μύθοι της ελληνικής εθνικής ολοκλήρωσης (1821–1920). </a:t>
            </a:r>
            <a:r>
              <a:rPr lang="en-US" altLang="el-GR" dirty="0" err="1" smtClean="0"/>
              <a:t>Θεσσ</a:t>
            </a:r>
            <a:r>
              <a:rPr lang="en-US" altLang="el-GR" dirty="0" smtClean="0"/>
              <a:t>αλονίκη: Βάνιας, 1999.</a:t>
            </a:r>
          </a:p>
          <a:p>
            <a:r>
              <a:rPr lang="en-US" altLang="el-GR" dirty="0" err="1" smtClean="0"/>
              <a:t>Λάσκ</a:t>
            </a:r>
            <a:r>
              <a:rPr lang="en-US" altLang="el-GR" dirty="0" smtClean="0"/>
              <a:t>αρις, Μ.Θ. </a:t>
            </a:r>
            <a:r>
              <a:rPr lang="en-US" altLang="el-GR" dirty="0" err="1" smtClean="0"/>
              <a:t>Τό</a:t>
            </a:r>
            <a:r>
              <a:rPr lang="en-US" altLang="el-GR" dirty="0" smtClean="0"/>
              <a:t> </a:t>
            </a:r>
            <a:r>
              <a:rPr lang="en-US" altLang="el-GR" dirty="0" err="1" smtClean="0"/>
              <a:t>Ἀν</a:t>
            </a:r>
            <a:r>
              <a:rPr lang="en-US" altLang="el-GR" dirty="0" smtClean="0"/>
              <a:t>ατολικόν Ζήτημα (1800–1923). </a:t>
            </a:r>
            <a:r>
              <a:rPr lang="en-US" altLang="el-GR" dirty="0" err="1" smtClean="0"/>
              <a:t>Τόμος</a:t>
            </a:r>
            <a:r>
              <a:rPr lang="en-US" altLang="el-GR" dirty="0" smtClean="0"/>
              <a:t> Α’ (1800–1878). </a:t>
            </a:r>
            <a:r>
              <a:rPr lang="en-US" altLang="el-GR" dirty="0" err="1" smtClean="0"/>
              <a:t>Θεσσ</a:t>
            </a:r>
            <a:r>
              <a:rPr lang="en-US" altLang="el-GR" dirty="0" smtClean="0"/>
              <a:t>αλονίκη: Πουρνάρας, 1978. 1948–55.</a:t>
            </a:r>
            <a:endParaRPr lang="en-US" alt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Ενότητα 01 - Το κράτος</Template>
  <TotalTime>1167</TotalTime>
  <Words>503</Words>
  <Application>Microsoft Office PowerPoint</Application>
  <PresentationFormat>Custom</PresentationFormat>
  <Paragraphs>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 Unicode MS</vt:lpstr>
      <vt:lpstr>Arial</vt:lpstr>
      <vt:lpstr>Calibri</vt:lpstr>
      <vt:lpstr>Times New Roman</vt:lpstr>
      <vt:lpstr>Wingdings</vt:lpstr>
      <vt:lpstr>Θέμα του Office</vt:lpstr>
      <vt:lpstr>Νεότερη Ελληνική Ιστορία Α'</vt:lpstr>
      <vt:lpstr>Η δημιουργία του ελληνικού κράτους και το ανατολικό ζήτημα</vt:lpstr>
      <vt:lpstr>PowerPoint Presentation</vt:lpstr>
      <vt:lpstr>PowerPoint Presentation</vt:lpstr>
      <vt:lpstr>PowerPoint Presentation</vt:lpstr>
      <vt:lpstr>1827, 6-7     Συνθήκη του Λονδίνου, άρθρο 6:</vt:lpstr>
      <vt:lpstr>1830, 3-2  Πρωτόκολλο του Λονδίνου, άρθρο 8:</vt:lpstr>
      <vt:lpstr>1830, 7-5    Συνθήκη του Λονδίνου, άρθρο 4:</vt:lpstr>
      <vt:lpstr>Βιβλιογραφία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Gardikas</dc:creator>
  <cp:lastModifiedBy>Yannis</cp:lastModifiedBy>
  <cp:revision>120</cp:revision>
  <cp:lastPrinted>1601-01-01T00:00:00Z</cp:lastPrinted>
  <dcterms:created xsi:type="dcterms:W3CDTF">2006-01-25T22:30:18Z</dcterms:created>
  <dcterms:modified xsi:type="dcterms:W3CDTF">2015-11-30T09:43:34Z</dcterms:modified>
</cp:coreProperties>
</file>