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66" r:id="rId3"/>
    <p:sldId id="274" r:id="rId4"/>
    <p:sldId id="344" r:id="rId5"/>
    <p:sldId id="345" r:id="rId6"/>
    <p:sldId id="346" r:id="rId7"/>
    <p:sldId id="347" r:id="rId8"/>
    <p:sldId id="348" r:id="rId9"/>
    <p:sldId id="349" r:id="rId10"/>
    <p:sldId id="350" r:id="rId11"/>
    <p:sldId id="351" r:id="rId12"/>
    <p:sldId id="352" r:id="rId13"/>
    <p:sldId id="353" r:id="rId14"/>
    <p:sldId id="354" r:id="rId15"/>
    <p:sldId id="355" r:id="rId16"/>
    <p:sldId id="356" r:id="rId17"/>
    <p:sldId id="357"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 id="371" r:id="rId32"/>
    <p:sldId id="372" r:id="rId33"/>
    <p:sldId id="373" r:id="rId34"/>
    <p:sldId id="374" r:id="rId35"/>
    <p:sldId id="375" r:id="rId36"/>
    <p:sldId id="376" r:id="rId37"/>
    <p:sldId id="377" r:id="rId38"/>
    <p:sldId id="378" r:id="rId39"/>
    <p:sldId id="379" r:id="rId40"/>
    <p:sldId id="380" r:id="rId41"/>
    <p:sldId id="280" r:id="rId42"/>
    <p:sldId id="290" r:id="rId43"/>
    <p:sldId id="295" r:id="rId44"/>
    <p:sldId id="292" r:id="rId45"/>
    <p:sldId id="291" r:id="rId46"/>
    <p:sldId id="294" r:id="rId4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74"/>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13/10/2015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124272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602841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2728206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7270110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4161888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11513155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8368155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56277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460349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521479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3154834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6606916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7585558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6018725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3539710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8642285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14229936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8037877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1287744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2054948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11934548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37782636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8411947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4314525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2032416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20936071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274666047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23971855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422557367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1954361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37625331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37847337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875164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494003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413632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954146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1828860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5</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Η ΘΕΩΡΙΑ ΓΝΩΣΗΣ ΑΠO ΤΟ   ΔΙΑΦΩΤΙΣΜΟ ΣΤΗ ΚΡΙΤΙΚΗ ΦΙΛΟΣΟΦΙΑ</a:t>
            </a:r>
            <a:br>
              <a:rPr lang="el-GR" sz="2800" dirty="0"/>
            </a:br>
            <a:endParaRPr lang="en-US" sz="2800" dirty="0" smtClean="0"/>
          </a:p>
          <a:p>
            <a:r>
              <a:rPr lang="el-GR" sz="2800" dirty="0" smtClean="0"/>
              <a:t>ΣΠΥΡΟΥ </a:t>
            </a:r>
            <a:r>
              <a:rPr lang="el-GR" sz="2800" dirty="0"/>
              <a:t>ΠΑΝΑΓΙΩΤΗΣ</a:t>
            </a:r>
          </a:p>
          <a:p>
            <a:r>
              <a:rPr lang="el-GR" sz="2800" dirty="0"/>
              <a:t>Σχολή Θετικών επιστημών</a:t>
            </a:r>
          </a:p>
          <a:p>
            <a:r>
              <a:rPr lang="el-GR" sz="2800" dirty="0"/>
              <a:t>Τμήμα Μαθηματικό</a:t>
            </a:r>
            <a:endParaRPr lang="en-US" sz="2800" dirty="0"/>
          </a:p>
          <a:p>
            <a:endParaRPr 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(8/20</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καθόσον αυτή εμπλέκει τα προσωπικά βιώματα διαμόρφωσης της έννοιας και στέκεται σε αυτά, ενώ αφήνει άλυτο </a:t>
            </a:r>
            <a:r>
              <a:rPr lang="el-GR" altLang="el-GR" sz="2800" i="1" dirty="0"/>
              <a:t>το πρόβλημα της δυνατότητας της εμπειρίας και του αντικειμενικού κύρους της γνώσης.</a:t>
            </a:r>
          </a:p>
          <a:p>
            <a:r>
              <a:rPr lang="el-GR" altLang="el-GR" sz="2800" dirty="0"/>
              <a:t>Ο </a:t>
            </a:r>
            <a:r>
              <a:rPr lang="el-GR" altLang="el-GR" sz="2800" dirty="0" err="1"/>
              <a:t>Kant</a:t>
            </a:r>
            <a:r>
              <a:rPr lang="el-GR" altLang="el-GR" sz="2800" dirty="0"/>
              <a:t> συμμερίζεται την εχθρότητα του </a:t>
            </a:r>
            <a:r>
              <a:rPr lang="el-GR" altLang="el-GR" sz="2800" dirty="0" err="1"/>
              <a:t>Hume</a:t>
            </a:r>
            <a:r>
              <a:rPr lang="el-GR" altLang="el-GR" sz="2800" dirty="0"/>
              <a:t> προς τις τολμηρές μεταφυσικές δεσμεύσεις και την πεποίθηση του ότι οι γενικές κρίσεις δεν μπορεί να θεμελιώνεται στην εμπειρία. </a:t>
            </a:r>
          </a:p>
          <a:p>
            <a:r>
              <a:rPr lang="el-GR" altLang="el-GR" sz="2800" dirty="0" err="1"/>
              <a:t>Γι</a:t>
            </a:r>
            <a:r>
              <a:rPr lang="el-GR" altLang="el-GR" sz="2800" dirty="0"/>
              <a:t> αυτόν η γνώση της εμπειρίας για να απαλλαγεί από την </a:t>
            </a:r>
            <a:r>
              <a:rPr lang="el-GR" altLang="el-GR" sz="2800" i="1" dirty="0" err="1"/>
              <a:t>τυχαιότητα</a:t>
            </a:r>
            <a:r>
              <a:rPr lang="el-GR" altLang="el-GR" sz="2800" dirty="0"/>
              <a:t>  και την αβεβαιότητα των κοινών εμπειρικών κρίσεων, πρέπει </a:t>
            </a:r>
            <a:r>
              <a:rPr lang="el-GR" altLang="el-GR" sz="2800" dirty="0" err="1"/>
              <a:t>ν'αποκτήσει</a:t>
            </a:r>
            <a:r>
              <a:rPr lang="el-GR" altLang="el-GR" sz="2800" dirty="0"/>
              <a:t> χαρακτήρα </a:t>
            </a:r>
            <a:r>
              <a:rPr lang="el-GR" altLang="el-GR" sz="2800" i="1" dirty="0"/>
              <a:t>a priori</a:t>
            </a:r>
            <a:r>
              <a:rPr lang="el-GR" altLang="el-GR" sz="2800" dirty="0"/>
              <a:t>. </a:t>
            </a:r>
          </a:p>
          <a:p>
            <a:r>
              <a:rPr lang="el-GR" altLang="el-GR" sz="2800" dirty="0"/>
              <a:t>Μια πρόταση, όπως η ισχύ της αιτιότητας πρέπει να ισχύει a priori.</a:t>
            </a:r>
          </a:p>
        </p:txBody>
      </p:sp>
    </p:spTree>
    <p:extLst>
      <p:ext uri="{BB962C8B-B14F-4D97-AF65-F5344CB8AC3E}">
        <p14:creationId xmlns:p14="http://schemas.microsoft.com/office/powerpoint/2010/main" val="26793217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(9/20</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Γιατί τότε, από που θα αντλούσε η εμπειρία την βεβαιότητά της, αν όλοι οι κανόνες δεν </a:t>
            </a:r>
            <a:r>
              <a:rPr lang="el-GR" altLang="el-GR" sz="2800" dirty="0" err="1"/>
              <a:t>ήσαν</a:t>
            </a:r>
            <a:r>
              <a:rPr lang="el-GR" altLang="el-GR" sz="2800" dirty="0"/>
              <a:t> παρά μόνο εμπειρικοί, δηλαδή τυχαίοι;</a:t>
            </a:r>
          </a:p>
          <a:p>
            <a:r>
              <a:rPr lang="el-GR" altLang="el-GR" sz="2800" dirty="0"/>
              <a:t>Μια έννοια, όταν επιβάλλεται στη σκέψη μας με αναγκαιότητα,</a:t>
            </a:r>
            <a:r>
              <a:rPr lang="el-GR" altLang="el-GR" sz="2800" i="1" dirty="0"/>
              <a:t> κατάγεται</a:t>
            </a:r>
            <a:r>
              <a:rPr lang="el-GR" altLang="el-GR" sz="2800" dirty="0"/>
              <a:t> από την a priori δύναμη της γνώσεως και δίχως ένα τέτοιο σύνδεσμο φιλοσοφία και επιστήμη μένουν δίχως κύρος.</a:t>
            </a:r>
          </a:p>
          <a:p>
            <a:r>
              <a:rPr lang="el-GR" altLang="el-GR" sz="2800" dirty="0"/>
              <a:t>Φιλοσοφία και επιστήμη, προϋποθέτουν τον έγκυρο χαρακτήρα καθολικών (γενικών) κρίσεων, όπως εκείνες της </a:t>
            </a:r>
            <a:r>
              <a:rPr lang="el-GR" altLang="el-GR" sz="2800" i="1" dirty="0"/>
              <a:t>επαγωγικής γενίκευσης</a:t>
            </a:r>
            <a:r>
              <a:rPr lang="el-GR" altLang="el-GR" sz="2800" dirty="0"/>
              <a:t> και της </a:t>
            </a:r>
            <a:r>
              <a:rPr lang="el-GR" altLang="el-GR" sz="2800" i="1" dirty="0"/>
              <a:t>αιτιώδους σχέσεως</a:t>
            </a:r>
            <a:r>
              <a:rPr lang="el-GR" altLang="el-GR" sz="2800" dirty="0"/>
              <a:t>.</a:t>
            </a:r>
          </a:p>
          <a:p>
            <a:r>
              <a:rPr lang="el-GR" altLang="el-GR" sz="2800" dirty="0"/>
              <a:t>Άσκησε κριτική στη μεταφυσική του </a:t>
            </a:r>
            <a:r>
              <a:rPr lang="el-GR" altLang="el-GR" sz="2800" dirty="0" err="1"/>
              <a:t>Leibniz</a:t>
            </a:r>
            <a:r>
              <a:rPr lang="el-GR" altLang="el-GR" sz="2800" dirty="0"/>
              <a:t>, που θεωρεί ότι ο ανθρώπινος νους μπορεί να φτάσει με καθαρή σκέψη σε αλήθειες σχετικά με οντότητες, που από την ίδια τους τη φύση δεν μπορούν να είναι αντικείμενα εμπειρίας, </a:t>
            </a:r>
            <a:r>
              <a:rPr lang="el-GR" altLang="el-GR" sz="2800" dirty="0" err="1"/>
              <a:t>π.χ</a:t>
            </a:r>
            <a:r>
              <a:rPr lang="el-GR" altLang="el-GR" sz="2800" dirty="0"/>
              <a:t>  Θεός, η ανθρώπινη ελευθερία και η αθανασία της ψυχής. </a:t>
            </a:r>
          </a:p>
        </p:txBody>
      </p:sp>
    </p:spTree>
    <p:extLst>
      <p:ext uri="{BB962C8B-B14F-4D97-AF65-F5344CB8AC3E}">
        <p14:creationId xmlns:p14="http://schemas.microsoft.com/office/powerpoint/2010/main" val="1277811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10/20</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Για τον </a:t>
            </a:r>
            <a:r>
              <a:rPr lang="el-GR" altLang="el-GR" sz="2800" dirty="0" err="1"/>
              <a:t>Kant</a:t>
            </a:r>
            <a:r>
              <a:rPr lang="el-GR" altLang="el-GR" sz="2800" dirty="0"/>
              <a:t> το πρόβλημα της μεταφυσικής είναι </a:t>
            </a:r>
          </a:p>
          <a:p>
            <a:r>
              <a:rPr lang="el-GR" altLang="el-GR" sz="2800" i="1" dirty="0"/>
              <a:t>να εξηγήσει πώς οι αρχές της μπορούν να είναι από τη μια αναγκαίες και καθολικές, και από την άλλη να περιλαμβάνουν γνώση του πραγματικού ώστε να εξοπλίζουν τον ερευνητή με τη δυνατότητα γνώσης ευρύτερης </a:t>
            </a:r>
            <a:r>
              <a:rPr lang="el-GR" altLang="el-GR" sz="2800" i="1" dirty="0" err="1"/>
              <a:t>απ</a:t>
            </a:r>
            <a:r>
              <a:rPr lang="el-GR" altLang="el-GR" sz="2800" i="1" dirty="0"/>
              <a:t>΄ αυτήν που εμπεριέχεται αναλυτικά σε ό,τι αυτός ήδη γνωρίζει</a:t>
            </a:r>
            <a:r>
              <a:rPr lang="el-GR" altLang="el-GR" sz="2800" dirty="0"/>
              <a:t>. </a:t>
            </a:r>
          </a:p>
          <a:p>
            <a:r>
              <a:rPr lang="el-GR" altLang="el-GR" sz="2800" dirty="0"/>
              <a:t>Διατηρεί μια από τις παραδοχές του </a:t>
            </a:r>
            <a:r>
              <a:rPr lang="el-GR" altLang="el-GR" sz="2800" dirty="0" err="1"/>
              <a:t>Leibniz</a:t>
            </a:r>
            <a:r>
              <a:rPr lang="el-GR" altLang="el-GR" sz="2800" dirty="0"/>
              <a:t> για τον </a:t>
            </a:r>
            <a:r>
              <a:rPr lang="el-GR" altLang="el-GR" sz="2800" dirty="0" err="1"/>
              <a:t>χωροχρόνο</a:t>
            </a:r>
            <a:r>
              <a:rPr lang="el-GR" altLang="el-GR" sz="2800" dirty="0"/>
              <a:t> ότι αυτός δεν είναι στοιχείο της πραγματικότητας, αλλά αναγκαία </a:t>
            </a:r>
            <a:r>
              <a:rPr lang="el-GR" altLang="el-GR" sz="2800" i="1" dirty="0"/>
              <a:t>συνθήκη και ταξινομικό πλαίσιο του κόσμου των φαινομένων.</a:t>
            </a:r>
          </a:p>
          <a:p>
            <a:r>
              <a:rPr lang="el-GR" altLang="el-GR" sz="2800" dirty="0"/>
              <a:t>Διαχωρίζει ως προς την λειτουργία τους την </a:t>
            </a:r>
            <a:r>
              <a:rPr lang="el-GR" altLang="el-GR" sz="2800" i="1" dirty="0"/>
              <a:t>αίσθηση</a:t>
            </a:r>
            <a:r>
              <a:rPr lang="el-GR" altLang="el-GR" sz="2800" dirty="0"/>
              <a:t> (αισθητικότητα) από την </a:t>
            </a:r>
            <a:r>
              <a:rPr lang="el-GR" altLang="el-GR" sz="2800" i="1" dirty="0"/>
              <a:t>διάνοια</a:t>
            </a:r>
            <a:r>
              <a:rPr lang="el-GR" altLang="el-GR" sz="2800" b="1" dirty="0"/>
              <a:t> </a:t>
            </a:r>
            <a:r>
              <a:rPr lang="el-GR" altLang="el-GR" sz="2800" dirty="0"/>
              <a:t>καθώς και τα φαινόμενα από τα νοούμενα.</a:t>
            </a:r>
          </a:p>
        </p:txBody>
      </p:sp>
    </p:spTree>
    <p:extLst>
      <p:ext uri="{BB962C8B-B14F-4D97-AF65-F5344CB8AC3E}">
        <p14:creationId xmlns:p14="http://schemas.microsoft.com/office/powerpoint/2010/main" val="2744353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11/20</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 διαχωρισμός αυτός είναι παλιός κι ανάγεται στην εποχή του Πλάτωνα. </a:t>
            </a:r>
          </a:p>
          <a:p>
            <a:r>
              <a:rPr lang="el-GR" altLang="el-GR" sz="2800" dirty="0"/>
              <a:t>“H εμπειρία, λέει, είναι αναμφισβήτητα το πρώτο προϊόν που η νόησή μας φέρνει στο φως, όταν κατεργάζεται το άμορφο υλικό των </a:t>
            </a:r>
            <a:r>
              <a:rPr lang="el-GR" altLang="el-GR" sz="2800" dirty="0" err="1"/>
              <a:t>κατ'αίσθηση</a:t>
            </a:r>
            <a:r>
              <a:rPr lang="el-GR" altLang="el-GR" sz="2800" dirty="0"/>
              <a:t> εντυπώσεων. </a:t>
            </a:r>
          </a:p>
          <a:p>
            <a:r>
              <a:rPr lang="el-GR" altLang="el-GR" sz="2800" dirty="0"/>
              <a:t>Και </a:t>
            </a:r>
            <a:r>
              <a:rPr lang="el-GR" altLang="el-GR" sz="2800" dirty="0" err="1"/>
              <a:t>γι'αυτόν</a:t>
            </a:r>
            <a:r>
              <a:rPr lang="el-GR" altLang="el-GR" sz="2800" dirty="0"/>
              <a:t> ακριβώς το λόγο (ή εμπειρία) είναι η πρώτη διδαχή…”</a:t>
            </a:r>
            <a:r>
              <a:rPr lang="el-GR" altLang="el-GR" sz="2800" i="1" dirty="0"/>
              <a:t> </a:t>
            </a:r>
            <a:r>
              <a:rPr lang="el-GR" altLang="el-GR" sz="2800" dirty="0"/>
              <a:t>Οι παραστάσεις της είναι ατομικές και ονομάζονται </a:t>
            </a:r>
            <a:r>
              <a:rPr lang="el-GR" altLang="el-GR" sz="2800" i="1" dirty="0"/>
              <a:t>εποπτείες.</a:t>
            </a:r>
          </a:p>
          <a:p>
            <a:r>
              <a:rPr lang="el-GR" altLang="el-GR" sz="2800" dirty="0"/>
              <a:t> “οι εποπτείες δεν είναι μόνο </a:t>
            </a:r>
            <a:r>
              <a:rPr lang="el-GR" altLang="el-GR" sz="2800" i="1" dirty="0"/>
              <a:t>αισθητηριακές</a:t>
            </a:r>
            <a:r>
              <a:rPr lang="el-GR" altLang="el-GR" sz="2800" dirty="0"/>
              <a:t> αλλά και </a:t>
            </a:r>
            <a:r>
              <a:rPr lang="el-GR" altLang="el-GR" sz="2800" i="1" dirty="0"/>
              <a:t>καθαρές</a:t>
            </a:r>
            <a:r>
              <a:rPr lang="el-GR" altLang="el-GR" sz="2800" dirty="0"/>
              <a:t>, </a:t>
            </a:r>
            <a:r>
              <a:rPr lang="en-US" altLang="el-GR" sz="2800" i="1" dirty="0"/>
              <a:t>a priori</a:t>
            </a:r>
            <a:r>
              <a:rPr lang="el-GR" altLang="el-GR" sz="2800" i="1" dirty="0"/>
              <a:t> εποπτείες</a:t>
            </a:r>
            <a:r>
              <a:rPr lang="el-GR" altLang="el-GR" sz="2800" dirty="0"/>
              <a:t> που αφορούν και καθορίζουν τον τύπο και την μορφή των παραστάσεων των αντικειμένων που μπορούμε να σχηματίσουμε μέσω των αισθήσεων, όπως είναι οι </a:t>
            </a:r>
            <a:r>
              <a:rPr lang="en-US" altLang="el-GR" sz="2800" dirty="0"/>
              <a:t>a priori </a:t>
            </a:r>
            <a:r>
              <a:rPr lang="el-GR" altLang="el-GR" sz="2800" dirty="0"/>
              <a:t>εποπτείες του χώρου και του χρόνου”. </a:t>
            </a:r>
          </a:p>
        </p:txBody>
      </p:sp>
    </p:spTree>
    <p:extLst>
      <p:ext uri="{BB962C8B-B14F-4D97-AF65-F5344CB8AC3E}">
        <p14:creationId xmlns:p14="http://schemas.microsoft.com/office/powerpoint/2010/main" val="7882598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12/20</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Η εμπειρία δεν είναι το μοναδικό πεδίο, όπου περιορίζεται η διάνοιά μας.</a:t>
            </a:r>
          </a:p>
          <a:p>
            <a:r>
              <a:rPr lang="el-GR" altLang="el-GR" sz="2800" dirty="0"/>
              <a:t> Οι εποπτείες βρέθηκαν κατά καιρούς στο επίκεντρο της κριτικής από φιλόσοφους και μαθηματικούς ως μια θολή κατηγορία από μέρους του </a:t>
            </a:r>
            <a:r>
              <a:rPr lang="el-GR" altLang="el-GR" sz="2800" dirty="0" err="1"/>
              <a:t>Κant</a:t>
            </a:r>
            <a:r>
              <a:rPr lang="el-GR" altLang="el-GR" sz="2800" dirty="0"/>
              <a:t>, “(Η εμπειρία) μας λέει ότι αυτό υπάρχει  έτσι και όχι αλλιώς. </a:t>
            </a:r>
          </a:p>
          <a:p>
            <a:r>
              <a:rPr lang="el-GR" altLang="el-GR" sz="2800" dirty="0"/>
              <a:t>Για τούτο ακριβώς και δεν μας προσπορίζει καμιά αληθινή καθολικότητα.</a:t>
            </a:r>
          </a:p>
          <a:p>
            <a:r>
              <a:rPr lang="el-GR" altLang="el-GR" sz="2800" dirty="0"/>
              <a:t> Η</a:t>
            </a:r>
            <a:r>
              <a:rPr lang="el-GR" altLang="el-GR" sz="2800" i="1" dirty="0"/>
              <a:t> αναγκαιότητα </a:t>
            </a:r>
            <a:r>
              <a:rPr lang="el-GR" altLang="el-GR" sz="2800" dirty="0"/>
              <a:t>λείπει από την εμπειρία, γιατί αυτή μας λέει μόνο τον τρόπο, πώς ένα πράγμα είναι φτιαγμένο και όχι ότι δεν μπορεί να είναι αλλιώς.</a:t>
            </a:r>
          </a:p>
          <a:p>
            <a:r>
              <a:rPr lang="el-GR" altLang="el-GR" sz="2800" dirty="0"/>
              <a:t> Η εμπειρία δίνει στις κρίσεις μόνο </a:t>
            </a:r>
            <a:r>
              <a:rPr lang="el-GR" altLang="el-GR" sz="2800" dirty="0" err="1"/>
              <a:t>μιαν</a:t>
            </a:r>
            <a:r>
              <a:rPr lang="el-GR" altLang="el-GR" sz="2800" dirty="0"/>
              <a:t>  </a:t>
            </a:r>
            <a:r>
              <a:rPr lang="el-GR" altLang="el-GR" sz="2800" i="1" dirty="0"/>
              <a:t>υποθετική</a:t>
            </a:r>
            <a:r>
              <a:rPr lang="el-GR" altLang="el-GR" sz="2800" dirty="0"/>
              <a:t>  και </a:t>
            </a:r>
            <a:r>
              <a:rPr lang="el-GR" altLang="el-GR" sz="2800" i="1" dirty="0"/>
              <a:t> σχετική</a:t>
            </a:r>
            <a:r>
              <a:rPr lang="el-GR" altLang="el-GR" sz="2800" dirty="0"/>
              <a:t>  καθολικότητα, σαν αυτή που μας δίνει η μέθοδος της </a:t>
            </a:r>
            <a:r>
              <a:rPr lang="el-GR" altLang="el-GR" sz="2800" i="1" dirty="0"/>
              <a:t>επαγωγής</a:t>
            </a:r>
            <a:r>
              <a:rPr lang="el-GR" altLang="el-GR" sz="2800" dirty="0" smtClean="0"/>
              <a:t>.</a:t>
            </a:r>
            <a:endParaRPr lang="el-GR" altLang="el-GR" sz="2800" dirty="0"/>
          </a:p>
        </p:txBody>
      </p:sp>
    </p:spTree>
    <p:extLst>
      <p:ext uri="{BB962C8B-B14F-4D97-AF65-F5344CB8AC3E}">
        <p14:creationId xmlns:p14="http://schemas.microsoft.com/office/powerpoint/2010/main" val="31160593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13/20</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Το ότι μέχρι τώρα ξέρω ότι όλα τα σώματα πέφτουν και υποθέτω ότι θα συμβαίνει και στο μέλλον είναι κρίση εμπειρική χωρίς καθολικό κύρος. </a:t>
            </a:r>
          </a:p>
          <a:p>
            <a:r>
              <a:rPr lang="el-GR" altLang="el-GR" sz="2800" dirty="0"/>
              <a:t>Μια κρίση έχει αυστηρή καθολικότητα όταν εκπηγάζει από μια ιδιαίτερη πηγή γνώσεως, δηλαδή την δύναμη της γνώσεως a priori.</a:t>
            </a:r>
          </a:p>
          <a:p>
            <a:r>
              <a:rPr lang="el-GR" altLang="el-GR" sz="2800" dirty="0"/>
              <a:t>Τέτοιες κρίσεις καθολικές είναι οι κρίσεις των Μαθηματικών και της Λογικής”.</a:t>
            </a:r>
          </a:p>
          <a:p>
            <a:r>
              <a:rPr lang="el-GR" altLang="el-GR" sz="2800" dirty="0"/>
              <a:t>Η διάνοια είναι η ικανότητα του πνεύματος που επιτρέπει να συντίθεται οι παραστάσεις μέσω ορισμένων κανόνων ώστε να δίνονται </a:t>
            </a:r>
            <a:r>
              <a:rPr lang="el-GR" altLang="el-GR" sz="2800" b="1" dirty="0"/>
              <a:t>έννοιες</a:t>
            </a:r>
            <a:r>
              <a:rPr lang="el-GR" altLang="el-GR" sz="2800" dirty="0"/>
              <a:t>,</a:t>
            </a:r>
            <a:r>
              <a:rPr lang="el-GR" altLang="el-GR" sz="2800" b="1" dirty="0"/>
              <a:t> </a:t>
            </a:r>
            <a:r>
              <a:rPr lang="el-GR" altLang="el-GR" sz="2800" dirty="0"/>
              <a:t>δηλαδή παραστάσεις με ενότητα και καθολικότητα.</a:t>
            </a:r>
            <a:endParaRPr lang="el-GR" sz="2800" dirty="0"/>
          </a:p>
        </p:txBody>
      </p:sp>
    </p:spTree>
    <p:extLst>
      <p:ext uri="{BB962C8B-B14F-4D97-AF65-F5344CB8AC3E}">
        <p14:creationId xmlns:p14="http://schemas.microsoft.com/office/powerpoint/2010/main" val="556911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14/20</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Στην μέχρι τότε φιλοσοφική παράδοση οι κρίσεις χωριζόταν σε </a:t>
            </a:r>
            <a:r>
              <a:rPr lang="el-GR" altLang="el-GR" sz="2800" i="1" dirty="0"/>
              <a:t>αναλυτικές</a:t>
            </a:r>
            <a:r>
              <a:rPr lang="el-GR" altLang="el-GR" sz="2800" dirty="0"/>
              <a:t> εκείνες που ίσχυαν σε όλους τους δυνατούς κόσμους και οι αρνήσεις τους δεν μπορούσαν να ισχύουν σε κανένα κόσμο (κρίσεις </a:t>
            </a:r>
            <a:r>
              <a:rPr lang="en-US" altLang="el-GR" sz="2800" i="1" dirty="0"/>
              <a:t>a priori</a:t>
            </a:r>
            <a:r>
              <a:rPr lang="el-GR" altLang="el-GR" sz="2800" dirty="0"/>
              <a:t>, ανεξάρτητες της εμπειρίας)  οι </a:t>
            </a:r>
            <a:r>
              <a:rPr lang="el-GR" altLang="el-GR" sz="2800" i="1" dirty="0"/>
              <a:t>εμπειρικές</a:t>
            </a:r>
            <a:r>
              <a:rPr lang="el-GR" altLang="el-GR" sz="2800" dirty="0"/>
              <a:t> (</a:t>
            </a:r>
            <a:r>
              <a:rPr lang="en-US" altLang="el-GR" sz="2800" i="1" dirty="0"/>
              <a:t>a posteriori</a:t>
            </a:r>
            <a:r>
              <a:rPr lang="el-GR" altLang="el-GR" sz="2800" i="1" dirty="0"/>
              <a:t> κρίσεις</a:t>
            </a:r>
            <a:r>
              <a:rPr lang="el-GR" altLang="el-GR" sz="2800" b="1" dirty="0"/>
              <a:t>) </a:t>
            </a:r>
            <a:r>
              <a:rPr lang="el-GR" altLang="el-GR" sz="2800" dirty="0"/>
              <a:t>που </a:t>
            </a:r>
            <a:r>
              <a:rPr lang="el-GR" altLang="el-GR" sz="2800" dirty="0" err="1"/>
              <a:t>προέκυπταν</a:t>
            </a:r>
            <a:r>
              <a:rPr lang="el-GR" altLang="el-GR" sz="2800" dirty="0"/>
              <a:t> από την εμπειρία κι είχαν </a:t>
            </a:r>
            <a:r>
              <a:rPr lang="el-GR" altLang="el-GR" sz="2800" dirty="0" err="1"/>
              <a:t>ενδεχομενικό</a:t>
            </a:r>
            <a:r>
              <a:rPr lang="el-GR" altLang="el-GR" sz="2800" dirty="0"/>
              <a:t> χαρακτήρα. </a:t>
            </a:r>
          </a:p>
          <a:p>
            <a:r>
              <a:rPr lang="el-GR" altLang="el-GR" sz="2800" dirty="0"/>
              <a:t>Ο </a:t>
            </a:r>
            <a:r>
              <a:rPr lang="el-GR" altLang="el-GR" sz="2800" dirty="0" err="1"/>
              <a:t>Κant</a:t>
            </a:r>
            <a:r>
              <a:rPr lang="el-GR" altLang="el-GR" sz="2800" dirty="0"/>
              <a:t> θα μιλήσει για </a:t>
            </a:r>
            <a:r>
              <a:rPr lang="en-US" altLang="el-GR" sz="2800" i="1" dirty="0"/>
              <a:t>a priori</a:t>
            </a:r>
            <a:r>
              <a:rPr lang="el-GR" altLang="el-GR" sz="2800" i="1" dirty="0"/>
              <a:t> αναλυτικές κρίσεις</a:t>
            </a:r>
            <a:r>
              <a:rPr lang="el-GR" altLang="el-GR" sz="2800" dirty="0"/>
              <a:t> και θα προσθέσει άλλο ένα σύστημα κρίσεων τις </a:t>
            </a:r>
            <a:r>
              <a:rPr lang="en-US" altLang="el-GR" sz="2800" i="1" dirty="0"/>
              <a:t>a priori</a:t>
            </a:r>
            <a:r>
              <a:rPr lang="el-GR" altLang="el-GR" sz="2800" i="1" dirty="0"/>
              <a:t> συνθετικές.</a:t>
            </a:r>
            <a:r>
              <a:rPr lang="el-GR" altLang="el-GR" sz="2800" b="1" dirty="0"/>
              <a:t> </a:t>
            </a:r>
          </a:p>
          <a:p>
            <a:r>
              <a:rPr lang="el-GR" altLang="el-GR" sz="2800" dirty="0"/>
              <a:t>Στην Κριτική του εξηγεί την σημασία των παραπάνω διακρίσεων: </a:t>
            </a:r>
          </a:p>
        </p:txBody>
      </p:sp>
    </p:spTree>
    <p:extLst>
      <p:ext uri="{BB962C8B-B14F-4D97-AF65-F5344CB8AC3E}">
        <p14:creationId xmlns:p14="http://schemas.microsoft.com/office/powerpoint/2010/main" val="1221260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15/20</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“Σε όλες τις κρίσεις όπου νοείται η σχέση ενός υποκειμένου προς ένα κατηγορούμενο η σχέση αυτή είναι κατά δυο τρόπους δυνατή. </a:t>
            </a:r>
          </a:p>
          <a:p>
            <a:r>
              <a:rPr lang="el-GR" altLang="el-GR" sz="2800" dirty="0"/>
              <a:t>'Η το κατηγορούμενο Β ανήκει στο υποκείμενο Α, ως κάτι που περιέχεται ήδη (συγκεκαλυμμένα) στην έννοια Α ή το κατηγορούμενο Β βρίσκεται ολότελα έξω από την έννοια Α, μολονότι στην πραγματικότητα βρίσκεται συνδεδεμένο μαζί του.</a:t>
            </a:r>
          </a:p>
          <a:p>
            <a:r>
              <a:rPr lang="el-GR" altLang="el-GR" sz="2800" dirty="0"/>
              <a:t> Στην πρώτη περίπτωση ονομάζω την κρίση αναλυτική, στην άλλη συνθετική.</a:t>
            </a:r>
          </a:p>
          <a:p>
            <a:r>
              <a:rPr lang="el-GR" altLang="el-GR" sz="2800" dirty="0"/>
              <a:t>Άρα, αναλυτικές κρίσεις (οι καταφατικές) είναι εκείνες όπου η σύνδεση του κατηγορουμένου με το υποκείμενο νοείται ως ταυτότητα, ενώ εκείνες, όπου η σύνδεση αυτή νοείται χωρίς την έννοια της ταυτότητας, πρέπει να ονομάζονται συνθετικές.</a:t>
            </a:r>
          </a:p>
        </p:txBody>
      </p:sp>
    </p:spTree>
    <p:extLst>
      <p:ext uri="{BB962C8B-B14F-4D97-AF65-F5344CB8AC3E}">
        <p14:creationId xmlns:p14="http://schemas.microsoft.com/office/powerpoint/2010/main" val="36026390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16/20</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Θα μπορούσε κανείς να ονομάσει τις πρώτες εξηγητικές (διασαφητικές) τις δεύτερες </a:t>
            </a:r>
            <a:r>
              <a:rPr lang="el-GR" altLang="el-GR" sz="2800" dirty="0" err="1"/>
              <a:t>διευρύνουσες</a:t>
            </a:r>
            <a:r>
              <a:rPr lang="el-GR" altLang="el-GR" sz="2800" dirty="0"/>
              <a:t> κρίσεις, γιατί οι πρώτες δεν προσθέτουν με το κατηγορούμενο τίποτε στην έννοια του υποκειμένου παρά μόνο την αποσυνθέτουν (διαιρούν) με την ανάλυση στις μερικές της έννοιες που είχαν ήδη νοηθεί (αν και συγκεχυμένα) μέσα </a:t>
            </a:r>
            <a:r>
              <a:rPr lang="el-GR" altLang="el-GR" sz="2800" dirty="0" err="1"/>
              <a:t>σ'αυτή</a:t>
            </a:r>
            <a:r>
              <a:rPr lang="el-GR" altLang="el-GR" sz="2800" dirty="0"/>
              <a:t>.</a:t>
            </a:r>
          </a:p>
          <a:p>
            <a:r>
              <a:rPr lang="el-GR" altLang="el-GR" sz="2800" dirty="0"/>
              <a:t>Αντίθετα, οι συνθετικές προσθέτουν στην έννοια του υποκειμένου ένα κατηγορούμενο, που δεν είχε νοηθεί μέσα σε αυτήν και που δεν θα μπορούσε να εξαχθεί με κανενός είδους ανάλυση της. </a:t>
            </a:r>
          </a:p>
          <a:p>
            <a:r>
              <a:rPr lang="el-GR" altLang="el-GR" sz="2800" dirty="0"/>
              <a:t>Π.χ. όταν λέγω: όλα τα σώματα είναι εκτατά, αυτό αποτελεί κρίση αναλυτική. </a:t>
            </a:r>
          </a:p>
        </p:txBody>
      </p:sp>
    </p:spTree>
    <p:extLst>
      <p:ext uri="{BB962C8B-B14F-4D97-AF65-F5344CB8AC3E}">
        <p14:creationId xmlns:p14="http://schemas.microsoft.com/office/powerpoint/2010/main" val="35267844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17/20</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Ας δώσουμε εδώ ένα πιο απλό παράδειγμα αναλυτικής κρίσης την «όλοι οι πετεινοί είναι κοκόρια».</a:t>
            </a:r>
          </a:p>
          <a:p>
            <a:r>
              <a:rPr lang="el-GR" altLang="el-GR" sz="2800" dirty="0"/>
              <a:t>Γιατί δε χρειάζομαι να πάω πέρα (υπερβώ) από την έννοια αυτή που συνδέω με τη λέξη σώμα, για να βρω την έκταση ενωμένη μαζί της, παρά μόνο να μερίσω ή </a:t>
            </a:r>
            <a:r>
              <a:rPr lang="el-GR" altLang="el-GR" sz="2800" dirty="0" err="1"/>
              <a:t>ν'αναλύσω</a:t>
            </a:r>
            <a:r>
              <a:rPr lang="el-GR" altLang="el-GR" sz="2800" dirty="0"/>
              <a:t> εκείνη την έννοια (σώμα), δηλ. να συνειδητοποιήσω μόνο το πολυειδές ή πολλαπλό, που κάθε φορά νοώ με την έννοια σώμα για να συναντήσω μέσα σε αυτή το κατηγορούμενο εκτατό. </a:t>
            </a:r>
          </a:p>
          <a:p>
            <a:r>
              <a:rPr lang="el-GR" altLang="el-GR" sz="2800" dirty="0"/>
              <a:t>Άρα η κρίση αυτή είναι αναλυτική. </a:t>
            </a:r>
          </a:p>
          <a:p>
            <a:r>
              <a:rPr lang="el-GR" altLang="el-GR" sz="2800" dirty="0"/>
              <a:t>Αντίθετα, όταν λέγω: όλα τα σώματα έχουν βάρος, τότε το κατηγόρημα είναι κάτι ολότελα διάφορο από εκείνο που νοώ γενικά με την απλή έννοια του σώματος. </a:t>
            </a:r>
          </a:p>
          <a:p>
            <a:r>
              <a:rPr lang="el-GR" altLang="el-GR" sz="2800" dirty="0"/>
              <a:t>Κατά συνέπεια, η προσθήκη αυτού του κατηγορουμένου δίνει (δημιουργεί) μια κρίση συνθετική.</a:t>
            </a:r>
          </a:p>
        </p:txBody>
      </p:sp>
    </p:spTree>
    <p:extLst>
      <p:ext uri="{BB962C8B-B14F-4D97-AF65-F5344CB8AC3E}">
        <p14:creationId xmlns:p14="http://schemas.microsoft.com/office/powerpoint/2010/main" val="19612308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611560" y="620688"/>
            <a:ext cx="7772400" cy="1470025"/>
          </a:xfrm>
        </p:spPr>
        <p:txBody>
          <a:bodyPr>
            <a:normAutofit fontScale="90000"/>
          </a:bodyPr>
          <a:lstStyle/>
          <a:p>
            <a:r>
              <a:rPr lang="el-GR" dirty="0"/>
              <a:t>Η ΘΕΩΡΙΑ ΓΝΩΣΗΣ ΑΠO ΤΟ   ΔΙΑΦΩΤΙΣΜΟ ΣΤΗ ΚΡΙΤΙΚΗ </a:t>
            </a:r>
            <a:r>
              <a:rPr lang="el-GR" dirty="0" smtClean="0"/>
              <a:t>ΦΙΛΟΣΟΦΙΑ</a:t>
            </a:r>
            <a:endParaRPr lang="el-GR" dirty="0"/>
          </a:p>
        </p:txBody>
      </p:sp>
      <p:pic>
        <p:nvPicPr>
          <p:cNvPr id="2" name="Εικόνα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65986" y="2420888"/>
            <a:ext cx="6063548" cy="3990936"/>
          </a:xfrm>
          <a:prstGeom prst="rect">
            <a:avLst/>
          </a:prstGeom>
        </p:spPr>
      </p:pic>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18/20</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Οι εμπειρικές κρίσεις είναι όλες τους συνθετικές. </a:t>
            </a:r>
          </a:p>
          <a:p>
            <a:r>
              <a:rPr lang="el-GR" altLang="el-GR" sz="2800" dirty="0"/>
              <a:t>Γιατί θα ήταν άτοπο να θεμελιώσει κανείς μια αναλυτική κρίση πάνω στην εμπειρία.</a:t>
            </a:r>
          </a:p>
          <a:p>
            <a:r>
              <a:rPr lang="el-GR" altLang="el-GR" sz="2800" dirty="0"/>
              <a:t>Δεν χρειάζεται καθόλου να βγω έξω από την έννοιά μου, για να σχηματίσω μια κρίση, και συνεπώς δεν έχω ανάγκη από τη μαρτυρία της εμπειρίας για το σχηματισμό της.</a:t>
            </a:r>
          </a:p>
          <a:p>
            <a:r>
              <a:rPr lang="el-GR" altLang="el-GR" sz="2800" dirty="0"/>
              <a:t>Ότι ένα σώμα είναι εκτατό, αυτό είναι μια πρόταση που ισχύει a priori και όχι κρίση εμπειρική.</a:t>
            </a:r>
          </a:p>
          <a:p>
            <a:r>
              <a:rPr lang="el-GR" altLang="el-GR" sz="2800" dirty="0"/>
              <a:t>Γιατί προτού προσφύγω στην εμπειρία, έχω όλους τους όρους για την κρίση μου κλεισμένους μέσα στην έννοια (του σώματος), </a:t>
            </a:r>
            <a:r>
              <a:rPr lang="el-GR" altLang="el-GR" sz="2800" dirty="0" err="1"/>
              <a:t>από'που</a:t>
            </a:r>
            <a:r>
              <a:rPr lang="el-GR" altLang="el-GR" sz="2800" dirty="0"/>
              <a:t> μπορώ να εξαγάγω κάλλιστα  το κατηγόρημα σύμφωνα με την αρχή της αντιφάσεως και έτσι να συνειδητοποιήσω συγχρόνως την αναγκαιότητα της κρίσεως, μια αναγκαιότητα που δε θα μου δίδασκε ποτέ η εμπειρία.</a:t>
            </a:r>
          </a:p>
        </p:txBody>
      </p:sp>
    </p:spTree>
    <p:extLst>
      <p:ext uri="{BB962C8B-B14F-4D97-AF65-F5344CB8AC3E}">
        <p14:creationId xmlns:p14="http://schemas.microsoft.com/office/powerpoint/2010/main" val="13721024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19/20</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Ενώ, στην έννοια "σώμα γενικά" δεν εγκλείω καθόλου το κατηγορούμενο του βάρους, ωστόσο η έννοια αυτή δηλώνει ένα αντικείμενο της εμπειρίας μέσω ενός μέρους της εμπειρίας της ίδιας, κι έτσι </a:t>
            </a:r>
            <a:r>
              <a:rPr lang="el-GR" altLang="el-GR" sz="2800" dirty="0" err="1"/>
              <a:t>σ'αυτό</a:t>
            </a:r>
            <a:r>
              <a:rPr lang="el-GR" altLang="el-GR" sz="2800" dirty="0"/>
              <a:t> το μέρος μπορώ να προσθέσω και άλλα μέρη της εμπειρίας από εκείνα που ανήκαν στο πρώτο (το αντικείμενο σώμα). </a:t>
            </a:r>
          </a:p>
          <a:p>
            <a:r>
              <a:rPr lang="el-GR" altLang="el-GR" sz="2800" dirty="0"/>
              <a:t>Μπορώ να γνωρίζω την έννοια του σώματος από πριν </a:t>
            </a:r>
            <a:r>
              <a:rPr lang="el-GR" altLang="el-GR" sz="2800" i="1" dirty="0"/>
              <a:t>αναλυτικά</a:t>
            </a:r>
            <a:r>
              <a:rPr lang="el-GR" altLang="el-GR" sz="2800" dirty="0"/>
              <a:t>  μέσω των γνωρισμάτων της εκτάσεως, του αδιαχώρητου, της μορφής </a:t>
            </a:r>
            <a:r>
              <a:rPr lang="el-GR" altLang="el-GR" sz="2800" dirty="0" err="1"/>
              <a:t>κλπ</a:t>
            </a:r>
            <a:r>
              <a:rPr lang="el-GR" altLang="el-GR" sz="2800" dirty="0"/>
              <a:t>, που όλα νοούνται μέσα σε αυτήν την έννοια.</a:t>
            </a:r>
          </a:p>
          <a:p>
            <a:r>
              <a:rPr lang="el-GR" altLang="el-GR" sz="2800" dirty="0"/>
              <a:t>Αν τώρα διευρύνω τη γνώση μου και ξαναρίξω τη ματιά μου στην εμπειρία, </a:t>
            </a:r>
            <a:r>
              <a:rPr lang="el-GR" altLang="el-GR" sz="2800" dirty="0" err="1"/>
              <a:t>απ'όπου</a:t>
            </a:r>
            <a:r>
              <a:rPr lang="el-GR" altLang="el-GR" sz="2800" dirty="0"/>
              <a:t> άντλησα αυτή την έννοια του σώματος, τότε βρίσκω και την ιδιότητα του βάρους πάντα ενωμένη με τα παραπάνω γνωρίσματα και συνεπώς την προσθέτω συνθετικά ως κατηγορούμενο </a:t>
            </a:r>
            <a:r>
              <a:rPr lang="el-GR" altLang="el-GR" sz="2800" dirty="0" err="1"/>
              <a:t>σ'εκείνη</a:t>
            </a:r>
            <a:r>
              <a:rPr lang="el-GR" altLang="el-GR" sz="2800" dirty="0" smtClean="0"/>
              <a:t>.</a:t>
            </a:r>
            <a:endParaRPr lang="el-GR" altLang="el-GR" sz="2800" dirty="0"/>
          </a:p>
        </p:txBody>
      </p:sp>
    </p:spTree>
    <p:extLst>
      <p:ext uri="{BB962C8B-B14F-4D97-AF65-F5344CB8AC3E}">
        <p14:creationId xmlns:p14="http://schemas.microsoft.com/office/powerpoint/2010/main" val="20196198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(20/20</a:t>
            </a:r>
            <a:r>
              <a:rPr lang="en-US"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Άρα, η εμπειρία είναι εκείνη, πάνω στην οποία στηρίζεται η δυνατότητα της  συνθέσεως του κατηγορουμένου της βαρύτητας με την έννοια του σώματος, γιατί και οι δυο έννοιες, μολονότι η μια δεν εμπεριέχεται στην άλλη, εν τούτοις συνανήκουν, αν και μόνο τυχαία, ως μέρη ενός όλου, δηλονότι της εμπειρίας, η οποία δεν είναι η ίδια (η εμπειρία) τίποτε άλλο παρά μια συνθετική ένωση των εποπτειών”. </a:t>
            </a:r>
          </a:p>
        </p:txBody>
      </p:sp>
    </p:spTree>
    <p:extLst>
      <p:ext uri="{BB962C8B-B14F-4D97-AF65-F5344CB8AC3E}">
        <p14:creationId xmlns:p14="http://schemas.microsoft.com/office/powerpoint/2010/main" val="14692132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a:t>
            </a:r>
            <a:r>
              <a:rPr lang="el-GR" dirty="0" smtClean="0"/>
              <a:t>Κατηγορίες</a:t>
            </a:r>
            <a:r>
              <a:rPr lang="en-US" dirty="0" smtClean="0"/>
              <a:t> (1/8)</a:t>
            </a:r>
            <a:r>
              <a:rPr lang="el-GR" dirty="0" smtClean="0"/>
              <a:t>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Στην </a:t>
            </a:r>
            <a:r>
              <a:rPr lang="el-GR" altLang="el-GR" sz="2800" i="1" dirty="0"/>
              <a:t>Υπερβατική Αναλυτική</a:t>
            </a:r>
            <a:r>
              <a:rPr lang="el-GR" altLang="el-GR" sz="2800" dirty="0"/>
              <a:t> υποστήριξε</a:t>
            </a:r>
            <a:r>
              <a:rPr lang="en-US" altLang="el-GR" sz="2800" dirty="0"/>
              <a:t>:</a:t>
            </a:r>
            <a:r>
              <a:rPr lang="el-GR" altLang="el-GR" sz="2800" dirty="0"/>
              <a:t> φυσική είναι a priori και συνθετική επιστήμη, επειδή στη διάταξη της εμπειρίας χρησιμοποιεί έννοιες ειδικού τύπου. </a:t>
            </a:r>
            <a:endParaRPr lang="en-US" altLang="el-GR" sz="2800" dirty="0"/>
          </a:p>
          <a:p>
            <a:r>
              <a:rPr lang="el-GR" altLang="el-GR" sz="2800" dirty="0"/>
              <a:t>Τις έννοιες αυτές ονόμασε </a:t>
            </a:r>
            <a:r>
              <a:rPr lang="el-GR" altLang="el-GR" sz="2800" i="1" dirty="0"/>
              <a:t>κατηγορίες</a:t>
            </a:r>
            <a:r>
              <a:rPr lang="el-GR" altLang="el-GR" sz="2800" dirty="0"/>
              <a:t> “δεν απορρέουν από την εμπειρία αλλά μάλλον υπονοούνται σε αυτήν και, κατά συνέπεια, είναι a priori ή καθαρές, σε αντίθεση προς τις εμπειρικές.</a:t>
            </a:r>
            <a:endParaRPr lang="en-US" altLang="el-GR" sz="2800" dirty="0"/>
          </a:p>
          <a:p>
            <a:r>
              <a:rPr lang="el-GR" altLang="el-GR" sz="2800" dirty="0"/>
              <a:t>Ο ρόλος τους στη διαδικασία της γνώσης είναι διαφορετικός: Ενώ οι εμπειρικές έννοιες χρησιμεύουν για να συσχετίζουν επιμέρους εμπειρίες και να παρουσιάζουν έτσι λεπτομερειακά πώς είναι διατεταγμένη η εμπειρία, ο ρόλος των κατηγοριών είναι ο καθορισμός της γενικής μορφής που πρέπει να πάρει αυτή η επιμέρους τάξη. </a:t>
            </a:r>
          </a:p>
        </p:txBody>
      </p:sp>
    </p:spTree>
    <p:extLst>
      <p:ext uri="{BB962C8B-B14F-4D97-AF65-F5344CB8AC3E}">
        <p14:creationId xmlns:p14="http://schemas.microsoft.com/office/powerpoint/2010/main" val="18510327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Κατηγορίες</a:t>
            </a:r>
            <a:r>
              <a:rPr lang="en-US" dirty="0"/>
              <a:t> </a:t>
            </a:r>
            <a:r>
              <a:rPr lang="en-US" dirty="0" smtClean="0"/>
              <a:t>(2/8</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77500" lnSpcReduction="20000"/>
          </a:bodyPr>
          <a:lstStyle/>
          <a:p>
            <a:pPr>
              <a:defRPr/>
            </a:pPr>
            <a:r>
              <a:rPr lang="el-GR" sz="2800" dirty="0"/>
              <a:t>Όντως, ανήκουν στο ίδιο το πλαίσιο της γνώσης, αλλά, αν και είναι αναγκαίες για την αντικειμενική γνώση, η μόνη γνώση που μπορούν να προσφέρουν είναι αυτή των αντικειμένων δυνατής εμπειρίας. </a:t>
            </a:r>
          </a:p>
          <a:p>
            <a:pPr>
              <a:defRPr/>
            </a:pPr>
            <a:r>
              <a:rPr lang="el-GR" sz="2800" dirty="0"/>
              <a:t>Παράγουν έγκυρη, πραγματική γνώση μόνο καθώς όταν θέτουν σε τάξη αυτό το δεδομένο σε χώρο και  χρόνο”. </a:t>
            </a:r>
          </a:p>
          <a:p>
            <a:pPr>
              <a:defRPr/>
            </a:pPr>
            <a:r>
              <a:rPr lang="el-GR" sz="2800" dirty="0"/>
              <a:t>Οι κατηγορίες θεωρούνται θεμελιώδεις έννοιες του νου που δεν δέχονται περαιτέρω ανάλυση σε πιο  στοιχειώδεις  έννοιες κι αποτελούν την γενική μορφή ή είδος της  νοήσεως. </a:t>
            </a:r>
          </a:p>
          <a:p>
            <a:pPr>
              <a:defRPr/>
            </a:pPr>
            <a:r>
              <a:rPr lang="el-GR" sz="2800" dirty="0"/>
              <a:t>Η κατηγορία σχηματίζεται με αφαίρεση κι ελάττωση του βάθους των επί μέρους εννοιών ενώ αυξάνεται το πλάτος </a:t>
            </a:r>
          </a:p>
          <a:p>
            <a:pPr>
              <a:defRPr/>
            </a:pPr>
            <a:r>
              <a:rPr lang="el-GR" sz="2800" dirty="0"/>
              <a:t>Ο Αριστοτέλης αριθμεί  τις Κατηγορίες σε δέκα </a:t>
            </a:r>
            <a:r>
              <a:rPr lang="el-GR" sz="2800" i="1" dirty="0" err="1"/>
              <a:t>ουσίαν</a:t>
            </a:r>
            <a:r>
              <a:rPr lang="el-GR" sz="2800" i="1" dirty="0"/>
              <a:t>, ποσόν, ποιον, </a:t>
            </a:r>
            <a:r>
              <a:rPr lang="el-GR" sz="2800" i="1" dirty="0" err="1"/>
              <a:t>σχέσιν</a:t>
            </a:r>
            <a:r>
              <a:rPr lang="el-GR" sz="2800" i="1" dirty="0"/>
              <a:t>, </a:t>
            </a:r>
            <a:r>
              <a:rPr lang="el-GR" sz="2800" i="1" dirty="0" err="1"/>
              <a:t>τόπον</a:t>
            </a:r>
            <a:r>
              <a:rPr lang="el-GR" sz="2800" i="1" dirty="0"/>
              <a:t>, </a:t>
            </a:r>
            <a:r>
              <a:rPr lang="el-GR" sz="2800" i="1" dirty="0" err="1"/>
              <a:t>χρόνον</a:t>
            </a:r>
            <a:r>
              <a:rPr lang="el-GR" sz="2800" i="1" dirty="0"/>
              <a:t>, </a:t>
            </a:r>
            <a:r>
              <a:rPr lang="el-GR" sz="2800" i="1" dirty="0" err="1"/>
              <a:t>θέσιν</a:t>
            </a:r>
            <a:r>
              <a:rPr lang="el-GR" sz="2800" i="1" dirty="0"/>
              <a:t>, έχειν, </a:t>
            </a:r>
            <a:r>
              <a:rPr lang="el-GR" sz="2800" i="1" dirty="0" err="1"/>
              <a:t>πράττειν</a:t>
            </a:r>
            <a:r>
              <a:rPr lang="el-GR" sz="2800" i="1" dirty="0"/>
              <a:t>, </a:t>
            </a:r>
            <a:r>
              <a:rPr lang="el-GR" sz="2800" i="1" dirty="0" err="1"/>
              <a:t>πάσχειν</a:t>
            </a:r>
            <a:r>
              <a:rPr lang="el-GR" sz="2800" dirty="0"/>
              <a:t>.</a:t>
            </a:r>
          </a:p>
        </p:txBody>
      </p:sp>
    </p:spTree>
    <p:extLst>
      <p:ext uri="{BB962C8B-B14F-4D97-AF65-F5344CB8AC3E}">
        <p14:creationId xmlns:p14="http://schemas.microsoft.com/office/powerpoint/2010/main" val="25285496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Κατηγορίες</a:t>
            </a:r>
            <a:r>
              <a:rPr lang="en-US" dirty="0"/>
              <a:t> </a:t>
            </a:r>
            <a:r>
              <a:rPr lang="en-US" dirty="0" smtClean="0"/>
              <a:t>(3/8</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 </a:t>
            </a:r>
            <a:r>
              <a:rPr lang="el-GR" altLang="el-GR" sz="2800" dirty="0" err="1"/>
              <a:t>Κant</a:t>
            </a:r>
            <a:r>
              <a:rPr lang="el-GR" altLang="el-GR" sz="2800" dirty="0"/>
              <a:t> δεν είδε οντολογικά τις κατηγορίες αλλά τις σύνδεσε με τα είδη της κρίσης. </a:t>
            </a:r>
          </a:p>
          <a:p>
            <a:r>
              <a:rPr lang="el-GR" altLang="el-GR" sz="2800" dirty="0"/>
              <a:t>Οι Κατηγορίες είναι θεμελιώδεις ή στοιχειώδεις έννοιες ή καθαρές μορφές της διάνοιας, οι οποίες αποτελούν την βάση για όλες τις εμπειρικές μας γνώσεις, αλλά καθορίζουν την πραγματικότητα μόνο ειδολογικά, αφού η δυνατότητα της εμπειρίας κρέμεται από την εφαρμογή τους πάνω στο υλικό της εποπτείας.</a:t>
            </a:r>
          </a:p>
          <a:p>
            <a:r>
              <a:rPr lang="el-GR" altLang="el-GR" sz="2800" dirty="0"/>
              <a:t> Είναι ειδολογικοί όροι της γνώσεως γιατί είναι a priori. </a:t>
            </a:r>
            <a:r>
              <a:rPr lang="el-GR" altLang="el-GR" sz="2800" dirty="0" err="1"/>
              <a:t>Tην</a:t>
            </a:r>
            <a:r>
              <a:rPr lang="el-GR" altLang="el-GR" sz="2800" dirty="0"/>
              <a:t> </a:t>
            </a:r>
            <a:r>
              <a:rPr lang="el-GR" altLang="el-GR" sz="2800" i="1" dirty="0"/>
              <a:t>ύλη</a:t>
            </a:r>
            <a:r>
              <a:rPr lang="el-GR" altLang="el-GR" sz="2800" dirty="0"/>
              <a:t> της γνώσης την έχουμε a posteriori (εκ των υστέρων), από την εποπτεία.</a:t>
            </a:r>
          </a:p>
          <a:p>
            <a:r>
              <a:rPr lang="el-GR" altLang="el-GR" sz="2800" dirty="0"/>
              <a:t>Κατηγορίες είναι ακριβώς οι όροι της σύνθεσης του πολλαπλού της εποπτείας μέσα στην ενότητα της έννοιας. </a:t>
            </a:r>
          </a:p>
        </p:txBody>
      </p:sp>
    </p:spTree>
    <p:extLst>
      <p:ext uri="{BB962C8B-B14F-4D97-AF65-F5344CB8AC3E}">
        <p14:creationId xmlns:p14="http://schemas.microsoft.com/office/powerpoint/2010/main" val="22649475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Κατηγορίες</a:t>
            </a:r>
            <a:r>
              <a:rPr lang="en-US" dirty="0"/>
              <a:t> </a:t>
            </a:r>
            <a:r>
              <a:rPr lang="en-US" dirty="0" smtClean="0"/>
              <a:t>(4/8</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Ο </a:t>
            </a:r>
            <a:r>
              <a:rPr lang="el-GR" altLang="el-GR" sz="2800" dirty="0" err="1"/>
              <a:t>Κant</a:t>
            </a:r>
            <a:r>
              <a:rPr lang="el-GR" altLang="el-GR" sz="2800" dirty="0"/>
              <a:t> αναφέρει δώδεκα Κατηγορίες:</a:t>
            </a:r>
          </a:p>
          <a:p>
            <a:r>
              <a:rPr lang="el-GR" altLang="el-GR" sz="2800" i="1" dirty="0"/>
              <a:t>1) Ποσότητας: </a:t>
            </a:r>
            <a:r>
              <a:rPr lang="el-GR" altLang="el-GR" sz="2800" i="1" dirty="0" err="1"/>
              <a:t>ενότης</a:t>
            </a:r>
            <a:r>
              <a:rPr lang="el-GR" altLang="el-GR" sz="2800" i="1" dirty="0"/>
              <a:t>, </a:t>
            </a:r>
            <a:r>
              <a:rPr lang="el-GR" altLang="el-GR" sz="2800" i="1" dirty="0" err="1"/>
              <a:t>πολλαπλότης</a:t>
            </a:r>
            <a:r>
              <a:rPr lang="el-GR" altLang="el-GR" sz="2800" i="1" dirty="0"/>
              <a:t>, </a:t>
            </a:r>
            <a:r>
              <a:rPr lang="el-GR" altLang="el-GR" sz="2800" i="1" dirty="0" err="1"/>
              <a:t>ολικότης</a:t>
            </a:r>
            <a:r>
              <a:rPr lang="el-GR" altLang="el-GR" sz="2800" i="1" dirty="0"/>
              <a:t>.</a:t>
            </a:r>
            <a:endParaRPr lang="el-GR" altLang="el-GR" sz="2800" dirty="0"/>
          </a:p>
          <a:p>
            <a:r>
              <a:rPr lang="el-GR" altLang="el-GR" sz="2800" i="1" dirty="0"/>
              <a:t>2) Ποιότητας: </a:t>
            </a:r>
            <a:r>
              <a:rPr lang="el-GR" altLang="el-GR" sz="2800" i="1" dirty="0" err="1"/>
              <a:t>πραγματικότης</a:t>
            </a:r>
            <a:r>
              <a:rPr lang="el-GR" altLang="el-GR" sz="2800" i="1" dirty="0"/>
              <a:t>, </a:t>
            </a:r>
            <a:r>
              <a:rPr lang="el-GR" altLang="el-GR" sz="2800" i="1" dirty="0" err="1"/>
              <a:t>αρνητικότης</a:t>
            </a:r>
            <a:r>
              <a:rPr lang="el-GR" altLang="el-GR" sz="2800" i="1" dirty="0"/>
              <a:t>, περιορισμός.</a:t>
            </a:r>
            <a:endParaRPr lang="el-GR" altLang="el-GR" sz="2800" dirty="0"/>
          </a:p>
          <a:p>
            <a:r>
              <a:rPr lang="el-GR" altLang="el-GR" sz="2800" i="1" dirty="0"/>
              <a:t>3) Αναφοράς: </a:t>
            </a:r>
            <a:r>
              <a:rPr lang="el-GR" altLang="el-GR" sz="2800" i="1" dirty="0" err="1"/>
              <a:t>υπόστασις</a:t>
            </a:r>
            <a:r>
              <a:rPr lang="el-GR" altLang="el-GR" sz="2800" i="1" dirty="0"/>
              <a:t> και </a:t>
            </a:r>
            <a:r>
              <a:rPr lang="el-GR" altLang="el-GR" sz="2800" i="1" dirty="0" err="1"/>
              <a:t>τυχαίον</a:t>
            </a:r>
            <a:r>
              <a:rPr lang="el-GR" altLang="el-GR" sz="2800" i="1" dirty="0"/>
              <a:t>, αιτία και αποτέλεσμα,  αντιστοιχία.</a:t>
            </a:r>
            <a:endParaRPr lang="el-GR" altLang="el-GR" sz="2800" dirty="0"/>
          </a:p>
          <a:p>
            <a:r>
              <a:rPr lang="el-GR" altLang="el-GR" sz="2800" i="1" dirty="0"/>
              <a:t>4) </a:t>
            </a:r>
            <a:r>
              <a:rPr lang="el-GR" altLang="el-GR" sz="2800" i="1" dirty="0" err="1"/>
              <a:t>Τροπικότης</a:t>
            </a:r>
            <a:r>
              <a:rPr lang="el-GR" altLang="el-GR" sz="2800" i="1" dirty="0"/>
              <a:t>:  δυνατότης, ύπαρξη, </a:t>
            </a:r>
            <a:r>
              <a:rPr lang="el-GR" altLang="el-GR" sz="2800" i="1" dirty="0" err="1"/>
              <a:t>αναγκαιότης</a:t>
            </a:r>
            <a:r>
              <a:rPr lang="el-GR" altLang="el-GR" sz="2800" i="1" dirty="0"/>
              <a:t>.</a:t>
            </a:r>
            <a:endParaRPr lang="el-GR" altLang="el-GR" sz="2800" dirty="0"/>
          </a:p>
          <a:p>
            <a:r>
              <a:rPr lang="el-GR" altLang="el-GR" sz="2800" dirty="0"/>
              <a:t>Η παραδοσιακή μεταφυσική  προσπαθούσε να εφαρμόσει τις κατηγορίες της διάνοιας πέρα από το όριο κάθε δυνατής εμπειρίας και από λογική αναγκαιότητα να εξαγάγει οντολογικά συμπεράσματα, χωρίς να τις υπάγει στο κριτήριο της αισθητικότητας, στα ίδια τα πράγματα </a:t>
            </a:r>
            <a:r>
              <a:rPr lang="el-GR" altLang="el-GR" sz="2800" dirty="0" err="1"/>
              <a:t>καθεαυτά</a:t>
            </a:r>
            <a:r>
              <a:rPr lang="el-GR" altLang="el-GR" sz="2800" dirty="0"/>
              <a:t>.</a:t>
            </a:r>
          </a:p>
        </p:txBody>
      </p:sp>
    </p:spTree>
    <p:extLst>
      <p:ext uri="{BB962C8B-B14F-4D97-AF65-F5344CB8AC3E}">
        <p14:creationId xmlns:p14="http://schemas.microsoft.com/office/powerpoint/2010/main" val="20434654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Κατηγορίες</a:t>
            </a:r>
            <a:r>
              <a:rPr lang="en-US" dirty="0"/>
              <a:t> </a:t>
            </a:r>
            <a:r>
              <a:rPr lang="en-US" dirty="0" smtClean="0"/>
              <a:t>(5/8</a:t>
            </a:r>
            <a:r>
              <a:rPr lang="en-US" dirty="0"/>
              <a:t>)</a:t>
            </a:r>
            <a:r>
              <a:rPr lang="el-GR" dirty="0"/>
              <a:t> </a:t>
            </a:r>
            <a:endParaRPr lang="el-GR" dirty="0"/>
          </a:p>
        </p:txBody>
      </p:sp>
      <p:sp>
        <p:nvSpPr>
          <p:cNvPr id="3" name="Θέση περιεχομένου 2"/>
          <p:cNvSpPr>
            <a:spLocks noGrp="1"/>
          </p:cNvSpPr>
          <p:nvPr>
            <p:ph idx="1"/>
          </p:nvPr>
        </p:nvSpPr>
        <p:spPr/>
        <p:txBody>
          <a:bodyPr>
            <a:normAutofit/>
          </a:bodyPr>
          <a:lstStyle/>
          <a:p>
            <a:pPr>
              <a:defRPr/>
            </a:pPr>
            <a:r>
              <a:rPr lang="el-GR" sz="2400" dirty="0"/>
              <a:t>Όπως δε περιγράφει ο </a:t>
            </a:r>
            <a:r>
              <a:rPr lang="el-GR" sz="2400" dirty="0" err="1"/>
              <a:t>Κant</a:t>
            </a:r>
            <a:r>
              <a:rPr lang="el-GR" sz="2400" dirty="0"/>
              <a:t>, μόνον έτσι επιτυγχάνεται η έγκυρη κατασκευή της  πραγματικότητας ως φαινόμενο. </a:t>
            </a:r>
          </a:p>
          <a:p>
            <a:pPr>
              <a:defRPr/>
            </a:pPr>
            <a:r>
              <a:rPr lang="el-GR" sz="2400" dirty="0"/>
              <a:t>Γιατί το ενέργημα που γεννά την συνθετική κρίση a priori είναι το (υπερβατικό) ενέργημα, που οργανώνει το χώρο και το  χρόνο κατά τις κατηγορίες, δηλ. το ενέργημα που δίνει στη φύση τους θεμελιώδεις νόμους της. </a:t>
            </a:r>
          </a:p>
          <a:p>
            <a:pPr>
              <a:defRPr/>
            </a:pPr>
            <a:r>
              <a:rPr lang="el-GR" sz="2400" dirty="0"/>
              <a:t>Θυμίζουμε λοιπόν τη σύνοψη του στο: </a:t>
            </a:r>
          </a:p>
          <a:p>
            <a:pPr algn="ctr">
              <a:defRPr/>
            </a:pPr>
            <a:r>
              <a:rPr lang="el-GR" sz="2400" b="1" i="1" dirty="0"/>
              <a:t>έννοιες δίχως περιεχόμενο είναι κενές και εποπτείες δίχως έννοιες είναι τυφλές.</a:t>
            </a:r>
            <a:endParaRPr lang="el-GR" sz="2800" dirty="0"/>
          </a:p>
        </p:txBody>
      </p:sp>
    </p:spTree>
    <p:extLst>
      <p:ext uri="{BB962C8B-B14F-4D97-AF65-F5344CB8AC3E}">
        <p14:creationId xmlns:p14="http://schemas.microsoft.com/office/powerpoint/2010/main" val="30757143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Κατηγορίες</a:t>
            </a:r>
            <a:r>
              <a:rPr lang="en-US" dirty="0"/>
              <a:t> </a:t>
            </a:r>
            <a:r>
              <a:rPr lang="en-US" dirty="0" smtClean="0"/>
              <a:t>(6/8</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Εκείνο που βλέπει ο </a:t>
            </a:r>
            <a:r>
              <a:rPr lang="el-GR" sz="2800" dirty="0" err="1"/>
              <a:t>Κant</a:t>
            </a:r>
            <a:r>
              <a:rPr lang="el-GR" sz="2800" dirty="0"/>
              <a:t> για τις Κατηγορίες θυμίζει την μετέπειτα αντιμετώπιση του θέματος μέσα στην φιλοσοφία της γλώσσας όταν παρατηρεί: </a:t>
            </a:r>
          </a:p>
          <a:p>
            <a:pPr>
              <a:defRPr/>
            </a:pPr>
            <a:r>
              <a:rPr lang="el-GR" sz="2800" dirty="0"/>
              <a:t>“Το να βγάλουμε από την κοινότυπη γνώση τις έννοιες, που δε στηρίζονται πάνω σε καμιά ιδιαίτερη εμπειρία κι όμως βρίσκονται μέσα σε κάθε εμπειρική γνώση, της οποίας αποτελούν </a:t>
            </a:r>
            <a:r>
              <a:rPr lang="el-GR" sz="2800" dirty="0" err="1"/>
              <a:t>τροποντινά</a:t>
            </a:r>
            <a:r>
              <a:rPr lang="el-GR" sz="2800" dirty="0"/>
              <a:t> απλώς και μόνο τη μορφή της σύνδεσης, δεν απαιτούσε περισσότερη σκέψη ή περισσότερη διορατικότητα από όση απαιτείται για να βγάλουμε από μια γλώσσα τους κανόνες χρησιμοποίησης των λέξεων κι έτσι να μαζέψουμε τα στοιχεία μιας Γραμματικής (και πράγματι αυτές οι δυο έρευνες είναι μεταξύ τους πολύ συγγενικές)”.</a:t>
            </a:r>
          </a:p>
        </p:txBody>
      </p:sp>
    </p:spTree>
    <p:extLst>
      <p:ext uri="{BB962C8B-B14F-4D97-AF65-F5344CB8AC3E}">
        <p14:creationId xmlns:p14="http://schemas.microsoft.com/office/powerpoint/2010/main" val="32701942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Κατηγορίες</a:t>
            </a:r>
            <a:r>
              <a:rPr lang="en-US" dirty="0"/>
              <a:t> </a:t>
            </a:r>
            <a:r>
              <a:rPr lang="en-US" dirty="0" smtClean="0"/>
              <a:t>(7/8</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Για την κατηγορία της </a:t>
            </a:r>
            <a:r>
              <a:rPr lang="el-GR" altLang="el-GR" sz="2800" i="1" dirty="0"/>
              <a:t>αιτιότητας</a:t>
            </a:r>
            <a:r>
              <a:rPr lang="el-GR" altLang="el-GR" sz="2800" dirty="0"/>
              <a:t> λέει, ‘Ας πάρουμε την πρόταση : καθετί που συμβαίνει έχει την αιτία του. </a:t>
            </a:r>
          </a:p>
          <a:p>
            <a:r>
              <a:rPr lang="el-GR" altLang="el-GR" sz="2800" dirty="0"/>
              <a:t>Με την έννοια του " καθετί που συμβαίνει"  νοώ κατιτί το υπαρκτό, του οποίου προηγείται ένας ορισμένος χρόνος κλπ. και από αυτή την έννοια είναι δυνατό να συναχθούν αναλυτικές κρίσεις. </a:t>
            </a:r>
          </a:p>
          <a:p>
            <a:r>
              <a:rPr lang="el-GR" altLang="el-GR" sz="2800" dirty="0"/>
              <a:t>Αλλά η έννοια της αιτίας </a:t>
            </a:r>
            <a:r>
              <a:rPr lang="el-GR" altLang="el-GR" sz="2800" i="1" dirty="0"/>
              <a:t>κείται εντελώς εκτός εκείνης της έννοιας </a:t>
            </a:r>
            <a:r>
              <a:rPr lang="el-GR" altLang="el-GR" sz="2800" dirty="0"/>
              <a:t>και δηλώνει κάτι διαφορετικό από το "</a:t>
            </a:r>
            <a:r>
              <a:rPr lang="el-GR" altLang="el-GR" sz="2800" dirty="0" err="1"/>
              <a:t>κάθετί</a:t>
            </a:r>
            <a:r>
              <a:rPr lang="el-GR" altLang="el-GR" sz="2800" dirty="0"/>
              <a:t> που συμβαίνει", άρα δεν εμπεριέχεται καθόλου μέσα στην παράσταση (του καθετί που συμβαίνει).</a:t>
            </a:r>
          </a:p>
          <a:p>
            <a:r>
              <a:rPr lang="el-GR" altLang="el-GR" sz="2800" dirty="0"/>
              <a:t>Πώς λοιπόν φθάνω στο σημείο να αποδώσω στο, όπως περιγράφει ο </a:t>
            </a:r>
            <a:r>
              <a:rPr lang="el-GR" altLang="el-GR" sz="2800" dirty="0" err="1"/>
              <a:t>Κant</a:t>
            </a:r>
            <a:r>
              <a:rPr lang="el-GR" altLang="el-GR" sz="2800" dirty="0"/>
              <a:t>, "ό,τι συμβαίνει" κάτι διαφορετικό από το ίδιο και να διαγνώσω ότι η έννοια της </a:t>
            </a:r>
            <a:r>
              <a:rPr lang="el-GR" altLang="el-GR" sz="2800" i="1" dirty="0"/>
              <a:t>αιτίας</a:t>
            </a:r>
            <a:r>
              <a:rPr lang="el-GR" altLang="el-GR" sz="2800" dirty="0"/>
              <a:t>, αν και δεν περιέχεται </a:t>
            </a:r>
            <a:r>
              <a:rPr lang="el-GR" altLang="el-GR" sz="2800" i="1" dirty="0" err="1"/>
              <a:t>σ'εκείνο</a:t>
            </a:r>
            <a:r>
              <a:rPr lang="el-GR" altLang="el-GR" sz="2800" i="1" dirty="0"/>
              <a:t> </a:t>
            </a:r>
            <a:r>
              <a:rPr lang="el-GR" altLang="el-GR" sz="2800" dirty="0"/>
              <a:t>(το ό,τι συμβαίνει), ωστόσο ανήκει </a:t>
            </a:r>
            <a:r>
              <a:rPr lang="el-GR" altLang="el-GR" sz="2800" dirty="0" err="1"/>
              <a:t>σ'αυτό</a:t>
            </a:r>
            <a:r>
              <a:rPr lang="el-GR" altLang="el-GR" sz="2800" dirty="0"/>
              <a:t> και </a:t>
            </a:r>
            <a:r>
              <a:rPr lang="el-GR" altLang="el-GR" sz="2800" i="1" dirty="0" err="1"/>
              <a:t>μάλλιστα</a:t>
            </a:r>
            <a:r>
              <a:rPr lang="el-GR" altLang="el-GR" sz="2800" i="1" dirty="0"/>
              <a:t> κατ' αναγκαιότητα</a:t>
            </a:r>
            <a:r>
              <a:rPr lang="el-GR" altLang="el-GR" sz="2800" dirty="0"/>
              <a:t>;’</a:t>
            </a:r>
          </a:p>
        </p:txBody>
      </p:sp>
    </p:spTree>
    <p:extLst>
      <p:ext uri="{BB962C8B-B14F-4D97-AF65-F5344CB8AC3E}">
        <p14:creationId xmlns:p14="http://schemas.microsoft.com/office/powerpoint/2010/main" val="3574838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ΕΜΜΑΝΟΥΕΛ ΚΑΝΤ </a:t>
            </a:r>
            <a:r>
              <a:rPr lang="el-GR" dirty="0" smtClean="0"/>
              <a:t>1724-1804</a:t>
            </a:r>
            <a:r>
              <a:rPr lang="en-US" dirty="0" smtClean="0"/>
              <a:t> (1/20)</a:t>
            </a:r>
            <a:endParaRPr lang="el-GR" dirty="0"/>
          </a:p>
        </p:txBody>
      </p:sp>
      <p:pic>
        <p:nvPicPr>
          <p:cNvPr id="3" name="Εικόνα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9258" y="1383358"/>
            <a:ext cx="2685483" cy="4685311"/>
          </a:xfrm>
          <a:prstGeom prst="rect">
            <a:avLst/>
          </a:prstGeom>
        </p:spPr>
      </p:pic>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Οι Κατηγορίες</a:t>
            </a:r>
            <a:r>
              <a:rPr lang="en-US" dirty="0"/>
              <a:t> </a:t>
            </a:r>
            <a:r>
              <a:rPr lang="en-US" dirty="0" smtClean="0"/>
              <a:t>(8/8</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θέση του για την αιτιότητα να την αποδέχεται </a:t>
            </a:r>
            <a:r>
              <a:rPr lang="en-US" altLang="el-GR" sz="2800" dirty="0"/>
              <a:t>a priori </a:t>
            </a:r>
            <a:r>
              <a:rPr lang="el-GR" altLang="el-GR" sz="2800" dirty="0"/>
              <a:t>υπέστη μεγάλο πλήγμα μέσα στις σύγχρονες θεωρίες της κβαντομηχανικής κλίνοντας την πλάστιγγα τουλάχιστον όσον αφορά τον μικρόκοσμο σε θέσεις που θυμίζουν τον </a:t>
            </a:r>
            <a:r>
              <a:rPr lang="el-GR" altLang="el-GR" sz="2800" dirty="0" err="1"/>
              <a:t>Hume</a:t>
            </a:r>
            <a:r>
              <a:rPr lang="el-GR" altLang="el-GR" sz="2800" dirty="0"/>
              <a:t>. </a:t>
            </a:r>
          </a:p>
          <a:p>
            <a:r>
              <a:rPr lang="el-GR" altLang="el-GR" sz="2800" dirty="0"/>
              <a:t>Ωστόσο, αυτό δεν μειώνει την ανάλυση του.</a:t>
            </a:r>
          </a:p>
          <a:p>
            <a:r>
              <a:rPr lang="el-GR" altLang="el-GR" sz="2800" dirty="0"/>
              <a:t>Είναι σκόπιμο να πούμε εκείνο που θεωρήθηκε ως το πλέον αδύνατο σημείο της καντιανής φιλοσοφίας είναι η ιδέα του </a:t>
            </a:r>
            <a:r>
              <a:rPr lang="el-GR" altLang="el-GR" sz="2800" i="1" dirty="0" err="1"/>
              <a:t>καθ'αυτό</a:t>
            </a:r>
            <a:r>
              <a:rPr lang="el-GR" altLang="el-GR" sz="2800" dirty="0"/>
              <a:t> πράγματος, μια μεταφυσική παραδοχή του, πέρα από κάθε γνώση πράγματος.</a:t>
            </a:r>
          </a:p>
          <a:p>
            <a:r>
              <a:rPr lang="el-GR" altLang="el-GR" sz="2800" dirty="0"/>
              <a:t> Ότι το </a:t>
            </a:r>
            <a:r>
              <a:rPr lang="el-GR" altLang="el-GR" sz="2800" dirty="0" err="1"/>
              <a:t>καθ'αυτό</a:t>
            </a:r>
            <a:r>
              <a:rPr lang="el-GR" altLang="el-GR" sz="2800" dirty="0"/>
              <a:t> των πραγμάτων μας μένει άγνωστο, καθόσον εμείς συναντούμε μόνο τα φαινόμενά τους.</a:t>
            </a:r>
          </a:p>
          <a:p>
            <a:r>
              <a:rPr lang="el-GR" altLang="el-GR" sz="2800" dirty="0"/>
              <a:t> Εξάλλου, από τα πράγματα νοούμε </a:t>
            </a:r>
            <a:r>
              <a:rPr lang="en-US" altLang="el-GR" sz="2800" dirty="0"/>
              <a:t>a priori </a:t>
            </a:r>
            <a:r>
              <a:rPr lang="el-GR" altLang="el-GR" sz="2800" dirty="0"/>
              <a:t>μονάχα εκείνο που εμείς οι ίδιοι θέτουμε μέσα σε αυτά</a:t>
            </a:r>
          </a:p>
        </p:txBody>
      </p:sp>
    </p:spTree>
    <p:extLst>
      <p:ext uri="{BB962C8B-B14F-4D97-AF65-F5344CB8AC3E}">
        <p14:creationId xmlns:p14="http://schemas.microsoft.com/office/powerpoint/2010/main" val="36434776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κατασκευαστική αντίληψη των </a:t>
            </a:r>
            <a:r>
              <a:rPr lang="el-GR" dirty="0" smtClean="0"/>
              <a:t>Μαθηματικών</a:t>
            </a:r>
            <a:r>
              <a:rPr lang="en-US" dirty="0" smtClean="0"/>
              <a:t> (1/4)</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Η άποψη του </a:t>
            </a:r>
            <a:r>
              <a:rPr lang="el-GR" sz="2800" dirty="0" err="1"/>
              <a:t>Κant</a:t>
            </a:r>
            <a:r>
              <a:rPr lang="el-GR" sz="2800" dirty="0"/>
              <a:t> είναι ότι οι </a:t>
            </a:r>
            <a:r>
              <a:rPr lang="el-GR" sz="2800" i="1" dirty="0"/>
              <a:t>μαθηματικές κρίσεις είναι στο σύνολο τους a priori συνθετικές.</a:t>
            </a:r>
          </a:p>
          <a:p>
            <a:pPr>
              <a:defRPr/>
            </a:pPr>
            <a:r>
              <a:rPr lang="el-GR" sz="2800" dirty="0"/>
              <a:t> Μέχρι τότε οι φιλόσοφοι θεωρούσαν ότι όλοι οι συλλογισμοί των μαθηματικών βαίνουν σύμφωνα με την αρχή της μη αντίφασης (όπου και απαιτεί η φύση κάθε αποδεικτικής βεβαιότητας) σχημάτισαν την πεποίθηση ότι και οι θεμελιώδεις αρχές έπρεπε να γνωρίζονται σε συμφωνία με την αρχή αυτή.</a:t>
            </a:r>
          </a:p>
          <a:p>
            <a:pPr>
              <a:defRPr/>
            </a:pPr>
            <a:r>
              <a:rPr lang="el-GR" sz="2800" dirty="0"/>
              <a:t>Σε αυτό το σημείο ωστόσο έγκειται για τον </a:t>
            </a:r>
            <a:r>
              <a:rPr lang="el-GR" sz="2800" dirty="0" err="1"/>
              <a:t>Κant</a:t>
            </a:r>
            <a:r>
              <a:rPr lang="el-GR" sz="2800" dirty="0"/>
              <a:t> η πλάνη, γιατί μια συνθετική πρόταση μπορεί πράγματι να </a:t>
            </a:r>
            <a:r>
              <a:rPr lang="el-GR" sz="2800" dirty="0" err="1"/>
              <a:t>γνωσθεί</a:t>
            </a:r>
            <a:r>
              <a:rPr lang="el-GR" sz="2800" dirty="0"/>
              <a:t> σύμφωνα με την αρχή της μη  αντίφασης, αλλά μόνον στην περίπτωση που προϋποθέτει κανείς </a:t>
            </a:r>
            <a:r>
              <a:rPr lang="el-GR" sz="2800" dirty="0" err="1"/>
              <a:t>μιαν</a:t>
            </a:r>
            <a:r>
              <a:rPr lang="el-GR" sz="2800" dirty="0"/>
              <a:t> άλλη συνθετική πρόταση </a:t>
            </a:r>
            <a:r>
              <a:rPr lang="el-GR" sz="2800" dirty="0" err="1"/>
              <a:t>απ'όπου</a:t>
            </a:r>
            <a:r>
              <a:rPr lang="el-GR" sz="2800" dirty="0"/>
              <a:t> μπορεί αυτή να εξαχθεί, και ποτέ αυτήν </a:t>
            </a:r>
            <a:r>
              <a:rPr lang="el-GR" sz="2800" dirty="0" err="1"/>
              <a:t>καθ'εαυτήν</a:t>
            </a:r>
            <a:r>
              <a:rPr lang="el-GR" sz="2800" dirty="0"/>
              <a:t>.</a:t>
            </a:r>
          </a:p>
          <a:p>
            <a:pPr>
              <a:defRPr/>
            </a:pPr>
            <a:endParaRPr lang="el-GR" sz="2800" dirty="0"/>
          </a:p>
        </p:txBody>
      </p:sp>
    </p:spTree>
    <p:extLst>
      <p:ext uri="{BB962C8B-B14F-4D97-AF65-F5344CB8AC3E}">
        <p14:creationId xmlns:p14="http://schemas.microsoft.com/office/powerpoint/2010/main" val="16657995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κατασκευαστική αντίληψη των Μαθηματικών</a:t>
            </a:r>
            <a:r>
              <a:rPr lang="en-US" dirty="0"/>
              <a:t> </a:t>
            </a:r>
            <a:r>
              <a:rPr lang="en-US" dirty="0" smtClean="0"/>
              <a:t>(2/4</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a:t>
            </a:r>
            <a:r>
              <a:rPr lang="el-GR" altLang="el-GR" sz="2800" dirty="0" err="1"/>
              <a:t>Κατ'αρχήν</a:t>
            </a:r>
            <a:r>
              <a:rPr lang="el-GR" altLang="el-GR" sz="2800" dirty="0"/>
              <a:t> να σημειωθεί ότι οι μαθηματικές προτάσεις είναι πάντα κρίσεις a priori και όχι εμπειρικές, γιατί παρακολουθούνται από αναγκαιότητα, που δεν μπορεί να αντληθεί από την εμπειρία.</a:t>
            </a:r>
          </a:p>
          <a:p>
            <a:r>
              <a:rPr lang="el-GR" altLang="el-GR" sz="2800" dirty="0"/>
              <a:t>Θα μπορούσε κανείς να σκεφθεί, ότι η πρόταση 7 + 5 = 12 είναι ως κρίση αναλυτική και προκύπτει από την έννοια  του αθροίσματος του εφτά και του πέντε σύμφωνα με την αρχή της μη αντίφασης. </a:t>
            </a:r>
          </a:p>
          <a:p>
            <a:r>
              <a:rPr lang="el-GR" altLang="el-GR" sz="2800" dirty="0"/>
              <a:t>Αλλά, αν προσέξει κανείς καλύτερα, θα βρει ότι η έννοια του αθροίσματος 7 και 5 δεν περιέχει τίποτε άλλο παρά μόνο τη συνένωση δυο αριθμών σε ένα και μόνο, χωρίς καθόλου να νοείται ποιος είναι αυτός ο μόνος αριθμός που συμπεριλαμβάνει και τους δυο. </a:t>
            </a:r>
          </a:p>
        </p:txBody>
      </p:sp>
    </p:spTree>
    <p:extLst>
      <p:ext uri="{BB962C8B-B14F-4D97-AF65-F5344CB8AC3E}">
        <p14:creationId xmlns:p14="http://schemas.microsoft.com/office/powerpoint/2010/main" val="20285376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κατασκευαστική αντίληψη των Μαθηματικών</a:t>
            </a:r>
            <a:r>
              <a:rPr lang="en-US" dirty="0"/>
              <a:t> </a:t>
            </a:r>
            <a:r>
              <a:rPr lang="en-US" dirty="0" smtClean="0"/>
              <a:t>(3/4</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Η έννοια του δώδεκα δεν νοείται από το γεγονός ότι εγώ απλώς νοώ εκείνη τη συνένωση του εφτά και του πέντε, και όσο και αν αναλύσω την έννοια  που έχω ενός τέτοιου δυνατού αθροίσματος, δεν θα βρω μέσα </a:t>
            </a:r>
            <a:r>
              <a:rPr lang="el-GR" altLang="el-GR" sz="2800" dirty="0" err="1"/>
              <a:t>σ'αυτό</a:t>
            </a:r>
            <a:r>
              <a:rPr lang="el-GR" altLang="el-GR" sz="2800" dirty="0"/>
              <a:t> το δώδεκα. </a:t>
            </a:r>
          </a:p>
          <a:p>
            <a:r>
              <a:rPr lang="el-GR" altLang="el-GR" sz="2800" dirty="0"/>
              <a:t>Πρέπει κανείς να προχωρήσει πέρα από αυτές τις έννοιες καλώντας σε βοήθεια κάποια εποπτεία που να αντιστοιχεί σε μια από τις δυο έννοιες, π.χ. τα πέντε δάχτυλά του και έτσι να προσθέσει μια από τις μονάδες που είναι δοσμένες από την εποπτεία του αριθμού πέντε στην έννοια του εφτά. </a:t>
            </a:r>
          </a:p>
          <a:p>
            <a:r>
              <a:rPr lang="el-GR" altLang="el-GR" sz="2800" dirty="0"/>
              <a:t>Γιατί παίρνω πρώτα τον αριθμό 7 και, χρησιμοποιώντας για την έννοια του 5 τα δάκτυλα του χεριού μου ως εποπτεία, προσθέτω τώρα με την βοήθεια της εποπτικής</a:t>
            </a:r>
          </a:p>
        </p:txBody>
      </p:sp>
    </p:spTree>
    <p:extLst>
      <p:ext uri="{BB962C8B-B14F-4D97-AF65-F5344CB8AC3E}">
        <p14:creationId xmlns:p14="http://schemas.microsoft.com/office/powerpoint/2010/main" val="16412319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κατασκευαστική αντίληψη των Μαθηματικών</a:t>
            </a:r>
            <a:r>
              <a:rPr lang="en-US" dirty="0"/>
              <a:t> </a:t>
            </a:r>
            <a:r>
              <a:rPr lang="en-US" dirty="0" smtClean="0"/>
              <a:t>(4/4</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εικόνας στον αριθμό εφτά μια-μια τις μονάδες που είχα πάρει πρώτα μαζί, για να σχηματίσω τον αριθμό 5, κι έτσι βλέπω να προκύπτει το δώδεκα. </a:t>
            </a:r>
          </a:p>
          <a:p>
            <a:r>
              <a:rPr lang="el-GR" altLang="el-GR" sz="2800" dirty="0"/>
              <a:t>Το ότι το 7 θα </a:t>
            </a:r>
            <a:r>
              <a:rPr lang="el-GR" altLang="el-GR" sz="2800" i="1" dirty="0"/>
              <a:t>έπρεπε</a:t>
            </a:r>
            <a:r>
              <a:rPr lang="el-GR" altLang="el-GR" sz="2800" dirty="0"/>
              <a:t> να προστεθεί στο 5, αυτό βέβαια το σκέφτηκα στην έννοια ενός αθροίσματος  = 7 + 5 , </a:t>
            </a:r>
            <a:r>
              <a:rPr lang="el-GR" altLang="el-GR" sz="2800" dirty="0" err="1"/>
              <a:t>αλλ'όχι</a:t>
            </a:r>
            <a:r>
              <a:rPr lang="el-GR" altLang="el-GR" sz="2800" dirty="0"/>
              <a:t> ότι το άθροισμα αυτό θα ήταν ίσο με τον αριθμό δώδεκα. </a:t>
            </a:r>
          </a:p>
          <a:p>
            <a:r>
              <a:rPr lang="el-GR" altLang="el-GR" sz="2800" dirty="0"/>
              <a:t>Άρα, η αριθμητική πρόταση είναι πάντα συνθετική. Αυτό θα το καταλάβει κανείς ακόμη πιο καθαρά, αν πάρει ως παράδειγμα μεγαλύτερους αριθμούς, γιατί τότε είναι πρόδηλο, ότι, όπως κι αν στριφογυρίσουμε τις έννοιες μας, δεν θα μπορέσουμε ποτέ χωρίς τη βοήθεια της εποπτείας να βρούμε το άθροισμα με μόνη την ανάλυση των εννοιών μας… </a:t>
            </a:r>
          </a:p>
        </p:txBody>
      </p:sp>
    </p:spTree>
    <p:extLst>
      <p:ext uri="{BB962C8B-B14F-4D97-AF65-F5344CB8AC3E}">
        <p14:creationId xmlns:p14="http://schemas.microsoft.com/office/powerpoint/2010/main" val="27673800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Χώρος, χρόνος, </a:t>
            </a:r>
            <a:r>
              <a:rPr lang="el-GR" dirty="0" smtClean="0"/>
              <a:t>άπειρο</a:t>
            </a:r>
            <a:r>
              <a:rPr lang="en-US" dirty="0" smtClean="0"/>
              <a:t> (1/6)</a:t>
            </a:r>
            <a:r>
              <a:rPr lang="el-GR" dirty="0" smtClean="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Ο χώρος και ο χρόνος είναι εκείνες οι εποπτείες, τις οποίες τα καθαρά Μαθηματικά θέτουν ως βάση όλων των γνώσεων και κρίσεων τους, οι οποίες θεωρούνται ως αποδεικτικές και συνάμα αναγκαίες, γιατί τα Μαθηματικά οφείλουν να παρουσιάζουν, δηλαδή να κατασκευάζουν, όλες τις έννοιες τους πρώτα μέσα στην εποπτεία, και τα καθαρά Μαθηματικά μέσα στην καθαρή εποπτεία.</a:t>
            </a:r>
          </a:p>
          <a:p>
            <a:r>
              <a:rPr lang="el-GR" altLang="el-GR" sz="2800" dirty="0"/>
              <a:t> </a:t>
            </a:r>
            <a:r>
              <a:rPr lang="el-GR" altLang="el-GR" sz="2800" dirty="0" err="1"/>
              <a:t>Tα</a:t>
            </a:r>
            <a:r>
              <a:rPr lang="el-GR" altLang="el-GR" sz="2800" dirty="0"/>
              <a:t> Μαθηματικά (μια και δεν μπορούν να προχωρούν αναλυτικά, δηλαδή με ανάλυση των εννοιών τους, παρά μόνο συνθετικά) είναι αδύνατο να προχωρήσουν έστω κι ένα βήμα όσο τους λείπει η καθαρή εποπτεία, γιατί μόνο αυτή δίνει το υλικό για συνθετικές κρίσεις a priori</a:t>
            </a:r>
          </a:p>
        </p:txBody>
      </p:sp>
    </p:spTree>
    <p:extLst>
      <p:ext uri="{BB962C8B-B14F-4D97-AF65-F5344CB8AC3E}">
        <p14:creationId xmlns:p14="http://schemas.microsoft.com/office/powerpoint/2010/main" val="943748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Χώρος, χρόνος, άπειρο</a:t>
            </a:r>
            <a:r>
              <a:rPr lang="en-US" dirty="0"/>
              <a:t> </a:t>
            </a:r>
            <a:r>
              <a:rPr lang="en-US" dirty="0" smtClean="0"/>
              <a:t>(2/6</a:t>
            </a:r>
            <a:r>
              <a:rPr lang="en-US" dirty="0"/>
              <a:t>)</a:t>
            </a:r>
            <a:r>
              <a:rPr lang="el-GR"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Η Γεωμετρία θέτει ως υπόβαθρο την εποπτεία του καθαρού χώρου. </a:t>
            </a:r>
          </a:p>
          <a:p>
            <a:pPr>
              <a:defRPr/>
            </a:pPr>
            <a:r>
              <a:rPr lang="el-GR" sz="2800" dirty="0"/>
              <a:t>Η Αριθμητική σχηματίζει τους αριθμούς της με διαδοχική προσθήκη των μονάδων μέσα στο χρόνο... </a:t>
            </a:r>
          </a:p>
          <a:p>
            <a:pPr>
              <a:defRPr/>
            </a:pPr>
            <a:r>
              <a:rPr lang="el-GR" sz="2800" dirty="0"/>
              <a:t>Αλλά και οι δυο αυτές παραστάσεις δεν είναι παρά εποπτείες, γιατί αν κάποιος αφαιρέσει από τις εμπειρικές εποπτείες των σωμάτων και των μεταβολών τους κάθε τι το εμπειρικό, δηλαδή οτιδήποτε ανήκει στις αισθήσεις, εξακολουθεί να παραμένει ο χώρος και ο χρόνος, οι οποίοι συνεπώς είναι καθαρές εποπτείες και οι οποίες υπάρχουν a priori ως θεμέλιο των εμπειρικών εποπτειών και για τούτο δεν μπορούν  να λείψουν ποτέ.</a:t>
            </a:r>
          </a:p>
        </p:txBody>
      </p:sp>
    </p:spTree>
    <p:extLst>
      <p:ext uri="{BB962C8B-B14F-4D97-AF65-F5344CB8AC3E}">
        <p14:creationId xmlns:p14="http://schemas.microsoft.com/office/powerpoint/2010/main" val="8516142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Χώρος, χρόνος, άπειρο</a:t>
            </a:r>
            <a:r>
              <a:rPr lang="en-US" dirty="0"/>
              <a:t> </a:t>
            </a:r>
            <a:r>
              <a:rPr lang="en-US" dirty="0" smtClean="0"/>
              <a:t>(3/6</a:t>
            </a:r>
            <a:r>
              <a:rPr lang="en-US" dirty="0"/>
              <a:t>)</a:t>
            </a:r>
            <a:r>
              <a:rPr lang="el-GR"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 χώρος και ο χρόνος δεν είναι αντικείμενα ανεξάρτητα αλλά </a:t>
            </a:r>
            <a:r>
              <a:rPr lang="el-GR" altLang="el-GR" sz="2800" i="1" dirty="0"/>
              <a:t>πηγές της γνώσεως</a:t>
            </a:r>
            <a:r>
              <a:rPr lang="el-GR" altLang="el-GR" sz="2800" dirty="0"/>
              <a:t>, </a:t>
            </a:r>
            <a:r>
              <a:rPr lang="el-GR" altLang="el-GR" sz="2800" i="1" dirty="0"/>
              <a:t>όροι της δυνατότητας της εμπειρίας</a:t>
            </a:r>
            <a:r>
              <a:rPr lang="el-GR" altLang="el-GR" sz="2800" dirty="0"/>
              <a:t> ή </a:t>
            </a:r>
            <a:r>
              <a:rPr lang="el-GR" altLang="el-GR" sz="2800" i="1" dirty="0"/>
              <a:t>μορφές εποπτείας</a:t>
            </a:r>
            <a:r>
              <a:rPr lang="el-GR" altLang="el-GR" sz="2800" dirty="0"/>
              <a:t>, γιατί οι μορφές δεν μπορούν να εμφανίζονται στα περιεχόμενα της πραγματικής εμπειρίας. </a:t>
            </a:r>
          </a:p>
          <a:p>
            <a:r>
              <a:rPr lang="el-GR" altLang="el-GR" sz="2800" dirty="0"/>
              <a:t>Υπάρχει </a:t>
            </a:r>
            <a:r>
              <a:rPr lang="el-GR" altLang="el-GR" sz="2800" i="1" dirty="0"/>
              <a:t>ένας</a:t>
            </a:r>
            <a:r>
              <a:rPr lang="el-GR" altLang="el-GR" sz="2800" dirty="0"/>
              <a:t> χώρος, απόλυτος που επεκτείνεται σε τρεις διαστάσεις και αυτός καθορίζει ως πραγματική αρχή τη δυνατότητα της ύλης. </a:t>
            </a:r>
          </a:p>
          <a:p>
            <a:r>
              <a:rPr lang="el-GR" altLang="el-GR" sz="2800" dirty="0"/>
              <a:t>Ο χώρος δεν είναι έννοια εμπειρική, </a:t>
            </a:r>
            <a:r>
              <a:rPr lang="el-GR" altLang="el-GR" sz="2800" dirty="0" err="1"/>
              <a:t>γι'αυτό</a:t>
            </a:r>
            <a:r>
              <a:rPr lang="el-GR" altLang="el-GR" sz="2800" dirty="0"/>
              <a:t> αποτελεί παράσταση αναγκαία και a priori.</a:t>
            </a:r>
          </a:p>
          <a:p>
            <a:r>
              <a:rPr lang="el-GR" altLang="el-GR" sz="2800" dirty="0" err="1"/>
              <a:t>Σ'αυτή</a:t>
            </a:r>
            <a:r>
              <a:rPr lang="el-GR" altLang="el-GR" sz="2800" dirty="0"/>
              <a:t> την a priori αναγκαιότητα της παραστάσεως του χώρου βασίζεται η αποδεικτική ισχύ όλων των γεωμετρικών αξιωμάτων καθώς και της δυνατότητας της a priori κατασκευής τους.</a:t>
            </a:r>
          </a:p>
        </p:txBody>
      </p:sp>
    </p:spTree>
    <p:extLst>
      <p:ext uri="{BB962C8B-B14F-4D97-AF65-F5344CB8AC3E}">
        <p14:creationId xmlns:p14="http://schemas.microsoft.com/office/powerpoint/2010/main" val="14357414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Χώρος, χρόνος, άπειρο</a:t>
            </a:r>
            <a:r>
              <a:rPr lang="en-US" dirty="0"/>
              <a:t> </a:t>
            </a:r>
            <a:r>
              <a:rPr lang="en-US" dirty="0" smtClean="0"/>
              <a:t>(4/6</a:t>
            </a:r>
            <a:r>
              <a:rPr lang="en-US" dirty="0"/>
              <a:t>)</a:t>
            </a:r>
            <a:r>
              <a:rPr lang="el-GR"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Αν δηλαδή, η παράσταση του χώρου ήταν αποκτημένη εκ των υστέρων, αν είχε αντληθεί από την εξωτερική εμπειρία, τότε τα μαθηματικά αξιώματα δεν θα ήταν παρά </a:t>
            </a:r>
            <a:r>
              <a:rPr lang="el-GR" altLang="el-GR" sz="2800" dirty="0" err="1"/>
              <a:t>κατ'αίσθηση</a:t>
            </a:r>
            <a:r>
              <a:rPr lang="el-GR" altLang="el-GR" sz="2800" dirty="0"/>
              <a:t> αντιλήψεις και θα είχαν χαρακτήρα  </a:t>
            </a:r>
            <a:r>
              <a:rPr lang="el-GR" altLang="el-GR" sz="2800" dirty="0" err="1"/>
              <a:t>τυχαιότητας</a:t>
            </a:r>
            <a:r>
              <a:rPr lang="el-GR" altLang="el-GR" sz="2800" dirty="0"/>
              <a:t> και όχι αναγκαιότητας. </a:t>
            </a:r>
          </a:p>
          <a:p>
            <a:r>
              <a:rPr lang="el-GR" altLang="el-GR" sz="2800" dirty="0"/>
              <a:t>Ο χρόνος δεν είναι ούτε πραγματικό όν ούτε αντικειμενικό, αλλά μια μορφή a priori της εσωτερικής εμπειρίας, η οποία, σε συνάρτηση με τις δώδεκα νοητικές κατηγορίες, επιτρέπει την λειτουργία της διάνοιας, καθώς εποπτεύουμε τις εσωτερικές μας καταστάσεις και την σχέση των παραστάσεων μας.</a:t>
            </a:r>
          </a:p>
          <a:p>
            <a:endParaRPr lang="el-GR" altLang="el-GR" sz="2800" dirty="0"/>
          </a:p>
        </p:txBody>
      </p:sp>
    </p:spTree>
    <p:extLst>
      <p:ext uri="{BB962C8B-B14F-4D97-AF65-F5344CB8AC3E}">
        <p14:creationId xmlns:p14="http://schemas.microsoft.com/office/powerpoint/2010/main" val="11844094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Χώρος, χρόνος, άπειρο</a:t>
            </a:r>
            <a:r>
              <a:rPr lang="en-US" dirty="0"/>
              <a:t> </a:t>
            </a:r>
            <a:r>
              <a:rPr lang="en-US" dirty="0" smtClean="0"/>
              <a:t>(5/6</a:t>
            </a:r>
            <a:r>
              <a:rPr lang="en-US" dirty="0"/>
              <a:t>)</a:t>
            </a:r>
            <a:r>
              <a:rPr 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Είναι γνωστό σήμερα, ότι ο </a:t>
            </a:r>
            <a:r>
              <a:rPr lang="el-GR" altLang="el-GR" sz="2800" dirty="0" err="1"/>
              <a:t>Kant</a:t>
            </a:r>
            <a:r>
              <a:rPr lang="el-GR" altLang="el-GR" sz="2800" dirty="0"/>
              <a:t> δεν είχε δίκιο που πίστευε ότι το αναλλοίωτο και σταθερό αισθητηριακό μας χωρικό πλαίσιο ήταν τρισδιάστατο κι ευκλείδειο, και πως ο χρόνος είναι ευκλείδειος. </a:t>
            </a:r>
          </a:p>
          <a:p>
            <a:r>
              <a:rPr lang="el-GR" altLang="el-GR" sz="2800" dirty="0"/>
              <a:t>Στην αντίληψη αυτή η Γενική Θεωρία της Σχετικότητας έδωσε το αποφασιστικό χτύπημα. </a:t>
            </a:r>
          </a:p>
          <a:p>
            <a:r>
              <a:rPr lang="el-GR" altLang="el-GR" sz="2800" dirty="0"/>
              <a:t>Το σφάλμα του όμως αυτό, που οφείλεται στην αδυναμία του να δει τον κόσμο πέρα από τις επιστημονικές δυνατότητες του καιρού του, δεν μειώνει την αξία των φιλοσοφικών του συλλήψεων. </a:t>
            </a:r>
          </a:p>
          <a:p>
            <a:r>
              <a:rPr lang="el-GR" altLang="el-GR" sz="2800" dirty="0"/>
              <a:t>Επίσης, η απαίτησή του για το καθολικό της κατηγορίας της αιτιότητας μετά την κβαντομηχανική έδειξε το ίδιο σχετική.</a:t>
            </a:r>
          </a:p>
        </p:txBody>
      </p:sp>
    </p:spTree>
    <p:extLst>
      <p:ext uri="{BB962C8B-B14F-4D97-AF65-F5344CB8AC3E}">
        <p14:creationId xmlns:p14="http://schemas.microsoft.com/office/powerpoint/2010/main" val="26254403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(2/20</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err="1"/>
              <a:t>Tο</a:t>
            </a:r>
            <a:r>
              <a:rPr lang="el-GR" altLang="el-GR" sz="2800" dirty="0"/>
              <a:t> έργο του </a:t>
            </a:r>
            <a:r>
              <a:rPr lang="el-GR" altLang="el-GR" sz="2800" dirty="0" err="1"/>
              <a:t>Κant</a:t>
            </a:r>
            <a:r>
              <a:rPr lang="el-GR" altLang="el-GR" sz="2800" dirty="0"/>
              <a:t> αποτελεί σταθμό στη νεότερη φιλοσοφία.</a:t>
            </a:r>
            <a:endParaRPr lang="en-US" altLang="el-GR" sz="2800" dirty="0"/>
          </a:p>
          <a:p>
            <a:r>
              <a:rPr lang="el-GR" altLang="el-GR" sz="2800" dirty="0"/>
              <a:t> Ο </a:t>
            </a:r>
            <a:r>
              <a:rPr lang="el-GR" altLang="el-GR" sz="2800" dirty="0" err="1"/>
              <a:t>Κant</a:t>
            </a:r>
            <a:r>
              <a:rPr lang="el-GR" altLang="el-GR" sz="2800" dirty="0"/>
              <a:t> με τη</a:t>
            </a:r>
            <a:r>
              <a:rPr lang="el-GR" altLang="el-GR" sz="2800" i="1" dirty="0"/>
              <a:t> Κριτική του Καθαρού Λόγου</a:t>
            </a:r>
            <a:r>
              <a:rPr lang="el-GR" altLang="el-GR" sz="2800" dirty="0"/>
              <a:t> το 1781, διεκδικεί ότι εγκαινιάζει μια κοπερνίκεια επανάσταση για την φιλοσοφία</a:t>
            </a:r>
            <a:r>
              <a:rPr lang="en-US" altLang="el-GR" sz="2800" dirty="0"/>
              <a:t>,</a:t>
            </a:r>
            <a:r>
              <a:rPr lang="el-GR" altLang="el-GR" sz="2800" dirty="0"/>
              <a:t> ώστε αυτή να γίνει επιστήμη με αντικείμενο τον κριτικό έλεγχο των δικών της αρχών, αλλά και κάθε άλλης επιστήμης.</a:t>
            </a:r>
            <a:endParaRPr lang="en-US" altLang="el-GR" sz="2800" dirty="0"/>
          </a:p>
          <a:p>
            <a:r>
              <a:rPr lang="el-GR" altLang="el-GR" sz="2800" dirty="0"/>
              <a:t> Ζει σε μια εποχή που η επιστήμη έχει αποκτήσει ένα ικανοποιητικό κύρος έναντι της θρησκείας και των προκαταλήψεων, παράγει διαρκώς νέα αποτελέσματα κι ιδέες, ενώ η εικόνα του κόσμου αλλάζει καθημερινά.</a:t>
            </a:r>
            <a:endParaRPr lang="en-US" altLang="el-GR" sz="2800" dirty="0"/>
          </a:p>
          <a:p>
            <a:r>
              <a:rPr lang="el-GR" altLang="el-GR" sz="2800" dirty="0"/>
              <a:t> Οι νευτώνεια Μηχανική έχει ήδη αποδείξει τις δυνατότητες εξήγησης των μυστηρίων του Σύμπαντος ενώ τα Μαθηματικά έχουν κάνει εκπληκτικές προόδους</a:t>
            </a:r>
          </a:p>
        </p:txBody>
      </p:sp>
    </p:spTree>
    <p:extLst>
      <p:ext uri="{BB962C8B-B14F-4D97-AF65-F5344CB8AC3E}">
        <p14:creationId xmlns:p14="http://schemas.microsoft.com/office/powerpoint/2010/main" val="28349604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Χώρος, χρόνος, άπειρο</a:t>
            </a:r>
            <a:r>
              <a:rPr lang="en-US" dirty="0"/>
              <a:t> </a:t>
            </a:r>
            <a:r>
              <a:rPr lang="en-US" dirty="0" smtClean="0"/>
              <a:t>(6/6</a:t>
            </a:r>
            <a:r>
              <a:rPr lang="en-US" dirty="0"/>
              <a:t>)</a:t>
            </a:r>
            <a:r>
              <a:rPr lang="el-GR"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Η διάκριση ανάμεσα σε ένα δυνητικό και ένα πραγματικό άπειρο: Δυνητικό άπειρο είναι εκείνο για το οποίο έχουμε έναν θεωρητικό αλγόριθμο κατασκευής, αλλά που δεν θεωρείται ως κάτι το τελειωμένο, όπως είναι το πραγματικό άπειρο. </a:t>
            </a:r>
          </a:p>
          <a:p>
            <a:pPr>
              <a:defRPr/>
            </a:pPr>
            <a:r>
              <a:rPr lang="el-GR" sz="2800" dirty="0"/>
              <a:t>Για τον Αριστοτέλη η έννοια του πραγματικού απείρου δεν έχει δικαίωμα ύπαρξης στα πλαίσια του νοητού μας σύμπαντος, ενώ για ο </a:t>
            </a:r>
            <a:r>
              <a:rPr lang="el-GR" sz="2800" dirty="0" err="1"/>
              <a:t>Kant</a:t>
            </a:r>
            <a:r>
              <a:rPr lang="el-GR" sz="2800" dirty="0"/>
              <a:t> δεν θεωρεί ότι το πραγματικό άπειρο πρέπει να απορριφθεί ως έννοια λογικά αδύνατη (καθόσον είναι έννοια μη κατασκευάσιμη). </a:t>
            </a:r>
          </a:p>
          <a:p>
            <a:pPr>
              <a:defRPr/>
            </a:pPr>
            <a:r>
              <a:rPr lang="el-GR" sz="2800" dirty="0"/>
              <a:t>Η έννοια του πραγματικού απείρου είναι εσωτερικά συνεπής, και λειτουργεί θαυμάσια στα πλαίσια του λογισμού μας.</a:t>
            </a:r>
          </a:p>
        </p:txBody>
      </p:sp>
    </p:spTree>
    <p:extLst>
      <p:ext uri="{BB962C8B-B14F-4D97-AF65-F5344CB8AC3E}">
        <p14:creationId xmlns:p14="http://schemas.microsoft.com/office/powerpoint/2010/main" val="341036937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Σπύρου Παναγιώτης 2014. Σπύρου Παναγιώτης. «Επιστημολογία και διδακτική των μαθηματικών. </a:t>
            </a:r>
            <a:r>
              <a:rPr lang="el-GR" sz="2000"/>
              <a:t>Η ΘΕΩΡΙΑ ΓΝΩΣΗΣ ΑΠO ΤΟ   ΔΙΑΦΩΤΙΣΜΟ ΣΤΗ ΚΡΙΤΙΚΗ </a:t>
            </a:r>
            <a:r>
              <a:rPr lang="el-GR" sz="2000" smtClean="0"/>
              <a:t>ΦΙΛΟΣΟΦΙΑ». </a:t>
            </a:r>
            <a:r>
              <a:rPr lang="el-GR" sz="2000" dirty="0"/>
              <a:t>Έκδοση: 1.0. Αθήνα 2014. Διαθέσιμο από τη δικτυακή διεύθυνση: </a:t>
            </a:r>
            <a:r>
              <a:rPr lang="en-US" sz="2000" dirty="0"/>
              <a:t>http://opencourses.uoa.gr/courses/ MATH129</a:t>
            </a:r>
            <a:r>
              <a:rPr lang="el-GR" sz="2000" dirty="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(3/20</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Ανταποκρινόμενος στο πνεύμα του Διαφωτισμού της εποχής του, δεν θα αναζητήσει ένα θεμέλιο στη γνώση όπως έκαναν τα μέχρι εκείνη την εποχή τα </a:t>
            </a:r>
            <a:r>
              <a:rPr lang="el-GR" altLang="el-GR" sz="2800" dirty="0" err="1"/>
              <a:t>προκριτικά</a:t>
            </a:r>
            <a:r>
              <a:rPr lang="el-GR" altLang="el-GR" sz="2800" dirty="0"/>
              <a:t> φιλοσοφικά συστήματα (π.χ.  τα αντικείμενα της εμπειρίας ή το </a:t>
            </a:r>
            <a:r>
              <a:rPr lang="en-US" altLang="el-GR" sz="2800" dirty="0"/>
              <a:t>cogito</a:t>
            </a:r>
            <a:r>
              <a:rPr lang="el-GR" altLang="el-GR" sz="2800" dirty="0"/>
              <a:t>), αλλά τις </a:t>
            </a:r>
            <a:r>
              <a:rPr lang="el-GR" altLang="el-GR" sz="2800" i="1" dirty="0"/>
              <a:t>συνθήκες </a:t>
            </a:r>
            <a:r>
              <a:rPr lang="el-GR" altLang="el-GR" sz="2800" dirty="0"/>
              <a:t>κάτω από τις οποίες ο νους εξασφαλίζει την δυνατότητα να γνωρίζει, δηλαδή ενδιαφέρεται για ένα </a:t>
            </a:r>
            <a:r>
              <a:rPr lang="el-GR" altLang="el-GR" sz="2800" i="1" dirty="0" err="1"/>
              <a:t>υπερβατολογικό</a:t>
            </a:r>
            <a:r>
              <a:rPr lang="el-GR" altLang="el-GR" sz="2800" i="1" dirty="0"/>
              <a:t> </a:t>
            </a:r>
            <a:r>
              <a:rPr lang="el-GR" altLang="el-GR" sz="2800" dirty="0"/>
              <a:t> θεμέλιο. </a:t>
            </a:r>
          </a:p>
          <a:p>
            <a:r>
              <a:rPr lang="el-GR" altLang="el-GR" sz="2800" dirty="0"/>
              <a:t> Η κριτική άποψη για τον </a:t>
            </a:r>
            <a:r>
              <a:rPr lang="el-GR" altLang="el-GR" sz="2800" dirty="0" err="1"/>
              <a:t>Kant</a:t>
            </a:r>
            <a:r>
              <a:rPr lang="el-GR" altLang="el-GR" sz="2800" dirty="0"/>
              <a:t> καθιστά το πνεύμα ενεργό προς όλες τις κατευθύνσεις αρνούμενο μετά από αυτό τόσο την απόλυτη μονοκρατορία του λόγου όσο και την απόλυτη εγκατάλειψη στον μονισμό των αισθήσεων που οδήγησαν τους </a:t>
            </a:r>
            <a:r>
              <a:rPr lang="el-GR" altLang="el-GR" sz="2800" dirty="0" err="1"/>
              <a:t>άγγλους</a:t>
            </a:r>
            <a:r>
              <a:rPr lang="el-GR" altLang="el-GR" sz="2800" dirty="0"/>
              <a:t> φιλόσοφους στις παραδοξολογίες του σολιψισμού και του αγνωστικισμού.</a:t>
            </a:r>
          </a:p>
        </p:txBody>
      </p:sp>
    </p:spTree>
    <p:extLst>
      <p:ext uri="{BB962C8B-B14F-4D97-AF65-F5344CB8AC3E}">
        <p14:creationId xmlns:p14="http://schemas.microsoft.com/office/powerpoint/2010/main" val="1762147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(4/20</a:t>
            </a:r>
            <a:r>
              <a:rPr lang="en-US"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Ο άνθρωπος έχει καθήκον να ακολουθεί τον </a:t>
            </a:r>
            <a:r>
              <a:rPr lang="el-GR" altLang="el-GR" sz="2800" i="1" dirty="0"/>
              <a:t>κοινό λόγο</a:t>
            </a:r>
            <a:r>
              <a:rPr lang="el-GR" altLang="el-GR" sz="2800" dirty="0"/>
              <a:t>, που συνέχει τα πάντα, να συμμορφώνεται και να ομολογεί προς αυτόν και όχι να εγκλωβίζεται στην σφαίρα υποκειμενικών αντιλήψεων και βιωμάτων.  </a:t>
            </a:r>
          </a:p>
          <a:p>
            <a:r>
              <a:rPr lang="el-GR" altLang="el-GR" sz="2800" dirty="0"/>
              <a:t>Αποβλέπει στην κριτική που ασκεί ο ίδιος ο λόγος πάνω στον εαυτό του, δηλαδή μια αυτοκριτική του νου, μια διαρκή μελέτη της </a:t>
            </a:r>
            <a:r>
              <a:rPr lang="el-GR" altLang="el-GR" sz="2800" dirty="0" err="1"/>
              <a:t>αναστοχαστικής</a:t>
            </a:r>
            <a:r>
              <a:rPr lang="el-GR" altLang="el-GR" sz="2800" dirty="0"/>
              <a:t> λειτουργίας του. </a:t>
            </a:r>
          </a:p>
          <a:p>
            <a:r>
              <a:rPr lang="el-GR" altLang="el-GR" sz="2800" dirty="0"/>
              <a:t>Η ανθρώπινη συνείδηση γίνεται πλέον ο ψύχραιμος αναλυτής, τόσο των φαινομένων του κόσμου όσο και των προβολών και των προδιαθέσεων του ίδιου του νου πάνω στην πραγματικότητα. </a:t>
            </a:r>
          </a:p>
          <a:p>
            <a:endParaRPr lang="el-GR" altLang="el-GR" sz="2800" dirty="0"/>
          </a:p>
        </p:txBody>
      </p:sp>
    </p:spTree>
    <p:extLst>
      <p:ext uri="{BB962C8B-B14F-4D97-AF65-F5344CB8AC3E}">
        <p14:creationId xmlns:p14="http://schemas.microsoft.com/office/powerpoint/2010/main" val="35653060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(5/20</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pPr>
              <a:defRPr/>
            </a:pPr>
            <a:r>
              <a:rPr lang="el-GR" altLang="el-GR" sz="2800" dirty="0"/>
              <a:t>Μία διαδικασία αυτοκάθαρσης των συμπερασμάτων του νου και των μεθόδων του και προδιαγράφει τον δρόμο που πρέπει να ακολουθεί η επιστήμη επανεξετάζοντας διαρκώς τα εργαλεία της, ώστε να συμβάλει στην διαμόρφωση της εικόνας του κόσμου.</a:t>
            </a:r>
          </a:p>
          <a:p>
            <a:pPr>
              <a:defRPr/>
            </a:pPr>
            <a:r>
              <a:rPr lang="el-GR" altLang="el-GR" sz="2800" dirty="0"/>
              <a:t>Το κλασσικό ερώτημα, που ξεκινά από την πλατωνική σκέψη και διατρέχει όλη τη φιλοσοφία και αφορά στον καθολικό χαρακτήρα των Μαθηματικών </a:t>
            </a:r>
            <a:r>
              <a:rPr lang="el-GR" altLang="el-GR" sz="2800" dirty="0" err="1"/>
              <a:t>ξανατίθεται</a:t>
            </a:r>
            <a:r>
              <a:rPr lang="el-GR" altLang="el-GR" sz="2800" dirty="0"/>
              <a:t>: </a:t>
            </a:r>
          </a:p>
          <a:p>
            <a:pPr>
              <a:defRPr/>
            </a:pPr>
            <a:r>
              <a:rPr lang="el-GR" altLang="el-GR" sz="2800" b="1" dirty="0"/>
              <a:t>Πώς είναι δυνατά τα καθαρά Μαθηματικά;</a:t>
            </a:r>
            <a:r>
              <a:rPr lang="en-US" altLang="el-GR" sz="2800" b="1" dirty="0"/>
              <a:t> </a:t>
            </a:r>
            <a:endParaRPr lang="el-GR" altLang="el-GR" sz="2800" b="1" dirty="0"/>
          </a:p>
          <a:p>
            <a:pPr>
              <a:defRPr/>
            </a:pPr>
            <a:r>
              <a:rPr lang="el-GR" altLang="el-GR" sz="2800" dirty="0"/>
              <a:t>Πώς δηλαδή μπορώ και συλλαμβάνω  θεωρήματα που έχουν ισχύ σε κάθε δυνατό κόσμο και είναι συμβατά με την πραγματικότητα.</a:t>
            </a:r>
          </a:p>
          <a:p>
            <a:pPr>
              <a:defRPr/>
            </a:pPr>
            <a:r>
              <a:rPr lang="el-GR" altLang="el-GR" sz="2800" dirty="0"/>
              <a:t>Επίσης, μετά το αδιέξοδο του αγνωστικισμού του </a:t>
            </a:r>
            <a:r>
              <a:rPr lang="en-US" altLang="el-GR" sz="2800" dirty="0"/>
              <a:t>Hume</a:t>
            </a:r>
            <a:r>
              <a:rPr lang="el-GR" altLang="el-GR" sz="2800" dirty="0"/>
              <a:t>,</a:t>
            </a:r>
          </a:p>
          <a:p>
            <a:pPr marL="0" indent="0">
              <a:buFontTx/>
              <a:buNone/>
              <a:defRPr/>
            </a:pPr>
            <a:r>
              <a:rPr lang="el-GR" altLang="el-GR" sz="2800" dirty="0"/>
              <a:t>μπαίνει το ερώτημα κατά πόσο είναι δυνατή η σύλληψη έγκυρων νόμων για τα φυσικά φαινόμενα; </a:t>
            </a:r>
          </a:p>
        </p:txBody>
      </p:sp>
    </p:spTree>
    <p:extLst>
      <p:ext uri="{BB962C8B-B14F-4D97-AF65-F5344CB8AC3E}">
        <p14:creationId xmlns:p14="http://schemas.microsoft.com/office/powerpoint/2010/main" val="11054023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(6/20</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b="1" dirty="0"/>
              <a:t>Πώς είναι δυνατή η καθαρή Φυσική;</a:t>
            </a:r>
            <a:r>
              <a:rPr lang="en-US" sz="2800" b="1" dirty="0"/>
              <a:t> </a:t>
            </a:r>
            <a:endParaRPr lang="el-GR" sz="2800" dirty="0"/>
          </a:p>
          <a:p>
            <a:pPr>
              <a:defRPr/>
            </a:pPr>
            <a:r>
              <a:rPr lang="el-GR" sz="2800" dirty="0"/>
              <a:t>Τα ερωτήματα της φιλοσοφίας καθορίζονται πλέον κατά επιστημολογικό τρόπο και ως πρώτη ύλη επιλέγεται όχι το οντολογικό ζήτημα του κόσμου αλλά ο τρόπος με τον οποίο αποφαινόμαστε για τον κόσμο, δηλαδή οι </a:t>
            </a:r>
            <a:r>
              <a:rPr lang="el-GR" sz="2800" b="1" dirty="0"/>
              <a:t>κρίσεις</a:t>
            </a:r>
            <a:r>
              <a:rPr lang="el-GR" sz="2800" dirty="0"/>
              <a:t> μας. </a:t>
            </a:r>
          </a:p>
          <a:p>
            <a:pPr>
              <a:defRPr/>
            </a:pPr>
            <a:r>
              <a:rPr lang="el-GR" sz="2800" dirty="0"/>
              <a:t>Υποστηρίζεται πως η  γνώση πρέπει να βασίζεται σε κρίσεις a priori (το οποίο δεν παραπέμπει στην ανεξαρτησία από την εμπειρία), επειδή μόνο όταν οι κρίσεις είναι αποσυνδεδεμένες από τα ενδεχόμενα της εμπειρίας θα μπορούσαν να είναι αναγκαίες και ταυτόχρονα συνθετικές. </a:t>
            </a:r>
          </a:p>
          <a:p>
            <a:pPr>
              <a:defRPr/>
            </a:pPr>
            <a:r>
              <a:rPr lang="el-GR" sz="2800" dirty="0"/>
              <a:t>Αφετηρία του υπήρξε ο αγγλικός εμπειρισμός και μάλιστα στην πλέον ώριμη εκδοχή του, όπως αυτή εκφράστηκε με τον D. </a:t>
            </a:r>
            <a:r>
              <a:rPr lang="el-GR" sz="2800" dirty="0" err="1"/>
              <a:t>Hume</a:t>
            </a:r>
            <a:r>
              <a:rPr lang="el-GR" sz="2800" dirty="0"/>
              <a:t>.</a:t>
            </a:r>
          </a:p>
        </p:txBody>
      </p:sp>
    </p:spTree>
    <p:extLst>
      <p:ext uri="{BB962C8B-B14F-4D97-AF65-F5344CB8AC3E}">
        <p14:creationId xmlns:p14="http://schemas.microsoft.com/office/powerpoint/2010/main" val="3951767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ΕΜΜΑΝΟΥΕΛ ΚΑΝΤ 1724-1804</a:t>
            </a:r>
            <a:r>
              <a:rPr lang="en-US" dirty="0"/>
              <a:t> </a:t>
            </a:r>
            <a:r>
              <a:rPr lang="en-US" dirty="0" smtClean="0"/>
              <a:t>(7/20</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 αγγλικός εμπειρισμός επεσήμανε πρώτος τη μέθοδο της αυτοπαρατηρησίας , της ενδοσκόπησης στη προσπάθεια περιγραφής υποκειμενικών παραστάσεων. </a:t>
            </a:r>
          </a:p>
          <a:p>
            <a:r>
              <a:rPr lang="el-GR" altLang="el-GR" sz="2800" dirty="0"/>
              <a:t>Ο </a:t>
            </a:r>
            <a:r>
              <a:rPr lang="el-GR" altLang="el-GR" sz="2800" dirty="0" err="1"/>
              <a:t>Hume</a:t>
            </a:r>
            <a:r>
              <a:rPr lang="el-GR" altLang="el-GR" sz="2800" dirty="0"/>
              <a:t> προσπαθούσε να εξηγήσει τη προέλευση της αιτιότητας με την γενετική της δημιουργία ρωτώντας:</a:t>
            </a:r>
          </a:p>
          <a:p>
            <a:r>
              <a:rPr lang="el-GR" altLang="el-GR" sz="2800" dirty="0"/>
              <a:t> </a:t>
            </a:r>
            <a:r>
              <a:rPr lang="el-GR" altLang="el-GR" sz="2800" i="1" dirty="0"/>
              <a:t>Πώς γεννιέται υποκειμενικά η παράσταση της αιτιότητας;  </a:t>
            </a:r>
            <a:r>
              <a:rPr lang="el-GR" altLang="el-GR" sz="2800" dirty="0"/>
              <a:t> και συνδέοντας την αιτιότητα με τον συνειρμό και την συνήθεια.</a:t>
            </a:r>
          </a:p>
          <a:p>
            <a:r>
              <a:rPr lang="el-GR" altLang="el-GR" sz="2800" dirty="0"/>
              <a:t> Η επανάληψη μιας τυχαίας σύνδεσης γεγονότων μας οδηγεί στο συμπέρασμα να πούμε επαγωγικά ότι το ένα είναι αποτέλεσμα του άλλου.</a:t>
            </a:r>
          </a:p>
          <a:p>
            <a:pPr algn="ctr"/>
            <a:r>
              <a:rPr lang="el-GR" altLang="el-GR" sz="2800" dirty="0"/>
              <a:t> Είναι προφανές ότι η μέθοδός του οδηγούσε την φιλοσοφική διερεύνηση σε αυτό που ονομάστηκε ‘ψυχολογισμός’ </a:t>
            </a:r>
          </a:p>
        </p:txBody>
      </p:sp>
    </p:spTree>
    <p:extLst>
      <p:ext uri="{BB962C8B-B14F-4D97-AF65-F5344CB8AC3E}">
        <p14:creationId xmlns:p14="http://schemas.microsoft.com/office/powerpoint/2010/main" val="3878248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1641</TotalTime>
  <Words>4620</Words>
  <Application>Microsoft Office PowerPoint</Application>
  <PresentationFormat>Προβολή στην οθόνη (4:3)</PresentationFormat>
  <Paragraphs>290</Paragraphs>
  <Slides>46</Slides>
  <Notes>46</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46</vt:i4>
      </vt:variant>
    </vt:vector>
  </HeadingPairs>
  <TitlesOfParts>
    <vt:vector size="51" baseType="lpstr">
      <vt:lpstr>ＭＳ Ｐゴシック</vt:lpstr>
      <vt:lpstr>Arial</vt:lpstr>
      <vt:lpstr>Calibri</vt:lpstr>
      <vt:lpstr>Wingdings</vt:lpstr>
      <vt:lpstr>Θέμα του Office</vt:lpstr>
      <vt:lpstr>ΕΠΙΣΤΗΜΟΛΟΓΙΑ ΚΑΙ ΔΙΔΑΚΤΙΚΗ ΤΩΝ ΜΑΘΗΜΑΤΙΚΩΝ</vt:lpstr>
      <vt:lpstr>Η ΘΕΩΡΙΑ ΓΝΩΣΗΣ ΑΠO ΤΟ   ΔΙΑΦΩΤΙΣΜΟ ΣΤΗ ΚΡΙΤΙΚΗ ΦΙΛΟΣΟΦΙΑ</vt:lpstr>
      <vt:lpstr>ΕΜΜΑΝΟΥΕΛ ΚΑΝΤ 1724-1804 (1/20)</vt:lpstr>
      <vt:lpstr>ΕΜΜΑΝΟΥΕΛ ΚΑΝΤ 1724-1804 (2/20)</vt:lpstr>
      <vt:lpstr>ΕΜΜΑΝΟΥΕΛ ΚΑΝΤ 1724-1804 (3/20)</vt:lpstr>
      <vt:lpstr>ΕΜΜΑΝΟΥΕΛ ΚΑΝΤ 1724-1804 (4/20)</vt:lpstr>
      <vt:lpstr>ΕΜΜΑΝΟΥΕΛ ΚΑΝΤ 1724-1804 (5/20)</vt:lpstr>
      <vt:lpstr>ΕΜΜΑΝΟΥΕΛ ΚΑΝΤ 1724-1804 (6/20)</vt:lpstr>
      <vt:lpstr>ΕΜΜΑΝΟΥΕΛ ΚΑΝΤ 1724-1804 (7/20)</vt:lpstr>
      <vt:lpstr>ΕΜΜΑΝΟΥΕΛ ΚΑΝΤ 1724-1804 (8/20)</vt:lpstr>
      <vt:lpstr>ΕΜΜΑΝΟΥΕΛ ΚΑΝΤ 1724-1804 (9/20)</vt:lpstr>
      <vt:lpstr>ΕΜΜΑΝΟΥΕΛ ΚΑΝΤ 1724-1804 (10/20)</vt:lpstr>
      <vt:lpstr>ΕΜΜΑΝΟΥΕΛ ΚΑΝΤ 1724-1804 (11/20)</vt:lpstr>
      <vt:lpstr>ΕΜΜΑΝΟΥΕΛ ΚΑΝΤ 1724-1804 (12/20)</vt:lpstr>
      <vt:lpstr>ΕΜΜΑΝΟΥΕΛ ΚΑΝΤ 1724-1804 (13/20)</vt:lpstr>
      <vt:lpstr>ΕΜΜΑΝΟΥΕΛ ΚΑΝΤ 1724-1804 (14/20)</vt:lpstr>
      <vt:lpstr>ΕΜΜΑΝΟΥΕΛ ΚΑΝΤ 1724-1804 (15/20)</vt:lpstr>
      <vt:lpstr>ΕΜΜΑΝΟΥΕΛ ΚΑΝΤ 1724-1804 (16/20)</vt:lpstr>
      <vt:lpstr>ΕΜΜΑΝΟΥΕΛ ΚΑΝΤ 1724-1804 (17/20)</vt:lpstr>
      <vt:lpstr>ΕΜΜΑΝΟΥΕΛ ΚΑΝΤ 1724-1804 (18/20)</vt:lpstr>
      <vt:lpstr>ΕΜΜΑΝΟΥΕΛ ΚΑΝΤ 1724-1804 (19/20)</vt:lpstr>
      <vt:lpstr>ΕΜΜΑΝΟΥΕΛ ΚΑΝΤ 1724-1804 (20/20)</vt:lpstr>
      <vt:lpstr>Οι Κατηγορίες (1/8) </vt:lpstr>
      <vt:lpstr>Οι Κατηγορίες (2/8) </vt:lpstr>
      <vt:lpstr>Οι Κατηγορίες (3/8) </vt:lpstr>
      <vt:lpstr>Οι Κατηγορίες (4/8) </vt:lpstr>
      <vt:lpstr>Οι Κατηγορίες (5/8) </vt:lpstr>
      <vt:lpstr>Οι Κατηγορίες (6/8) </vt:lpstr>
      <vt:lpstr>Οι Κατηγορίες (7/8) </vt:lpstr>
      <vt:lpstr>Οι Κατηγορίες (8/8) </vt:lpstr>
      <vt:lpstr>Η κατασκευαστική αντίληψη των Μαθηματικών (1/4)</vt:lpstr>
      <vt:lpstr>Η κατασκευαστική αντίληψη των Μαθηματικών (2/4)</vt:lpstr>
      <vt:lpstr>Η κατασκευαστική αντίληψη των Μαθηματικών (3/4)</vt:lpstr>
      <vt:lpstr>Η κατασκευαστική αντίληψη των Μαθηματικών (4/4)</vt:lpstr>
      <vt:lpstr>Χώρος, χρόνος, άπειρο (1/6):</vt:lpstr>
      <vt:lpstr>Χώρος, χρόνος, άπειρο (2/6):</vt:lpstr>
      <vt:lpstr>Χώρος, χρόνος, άπειρο (3/6):</vt:lpstr>
      <vt:lpstr>Χώρος, χρόνος, άπειρο (4/6):</vt:lpstr>
      <vt:lpstr>Χώρος, χρόνος, άπειρο (5/6):</vt:lpstr>
      <vt:lpstr>Χώρος, χρόνος, άπειρο (6/6):</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188</cp:revision>
  <dcterms:created xsi:type="dcterms:W3CDTF">2012-09-06T09:03:05Z</dcterms:created>
  <dcterms:modified xsi:type="dcterms:W3CDTF">2015-10-13T11:35:03Z</dcterms:modified>
</cp:coreProperties>
</file>