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3"/>
  </p:notesMasterIdLst>
  <p:sldIdLst>
    <p:sldId id="456" r:id="rId2"/>
    <p:sldId id="457" r:id="rId3"/>
    <p:sldId id="458" r:id="rId4"/>
    <p:sldId id="459" r:id="rId5"/>
    <p:sldId id="460" r:id="rId6"/>
    <p:sldId id="461" r:id="rId7"/>
    <p:sldId id="462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71" r:id="rId17"/>
    <p:sldId id="472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80" r:id="rId26"/>
    <p:sldId id="481" r:id="rId27"/>
    <p:sldId id="482" r:id="rId28"/>
    <p:sldId id="483" r:id="rId29"/>
    <p:sldId id="484" r:id="rId30"/>
    <p:sldId id="485" r:id="rId31"/>
    <p:sldId id="486" r:id="rId32"/>
    <p:sldId id="487" r:id="rId33"/>
    <p:sldId id="488" r:id="rId34"/>
    <p:sldId id="489" r:id="rId35"/>
    <p:sldId id="490" r:id="rId36"/>
    <p:sldId id="491" r:id="rId37"/>
    <p:sldId id="492" r:id="rId38"/>
    <p:sldId id="493" r:id="rId39"/>
    <p:sldId id="494" r:id="rId40"/>
    <p:sldId id="495" r:id="rId41"/>
    <p:sldId id="496" r:id="rId42"/>
    <p:sldId id="497" r:id="rId43"/>
    <p:sldId id="498" r:id="rId44"/>
    <p:sldId id="499" r:id="rId45"/>
    <p:sldId id="500" r:id="rId46"/>
    <p:sldId id="501" r:id="rId47"/>
    <p:sldId id="502" r:id="rId48"/>
    <p:sldId id="503" r:id="rId49"/>
    <p:sldId id="504" r:id="rId50"/>
    <p:sldId id="505" r:id="rId51"/>
    <p:sldId id="506" r:id="rId52"/>
    <p:sldId id="507" r:id="rId53"/>
    <p:sldId id="508" r:id="rId54"/>
    <p:sldId id="509" r:id="rId55"/>
    <p:sldId id="510" r:id="rId56"/>
    <p:sldId id="511" r:id="rId57"/>
    <p:sldId id="410" r:id="rId58"/>
    <p:sldId id="411" r:id="rId59"/>
    <p:sldId id="412" r:id="rId60"/>
    <p:sldId id="519" r:id="rId61"/>
    <p:sldId id="520" r:id="rId62"/>
    <p:sldId id="414" r:id="rId63"/>
    <p:sldId id="415" r:id="rId64"/>
    <p:sldId id="416" r:id="rId65"/>
    <p:sldId id="512" r:id="rId66"/>
    <p:sldId id="513" r:id="rId67"/>
    <p:sldId id="514" r:id="rId68"/>
    <p:sldId id="515" r:id="rId69"/>
    <p:sldId id="516" r:id="rId70"/>
    <p:sldId id="517" r:id="rId71"/>
    <p:sldId id="518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171" autoAdjust="0"/>
    <p:restoredTop sz="92639" autoAdjust="0"/>
  </p:normalViewPr>
  <p:slideViewPr>
    <p:cSldViewPr snapToGrid="0">
      <p:cViewPr varScale="1">
        <p:scale>
          <a:sx n="69" d="100"/>
          <a:sy n="69" d="100"/>
        </p:scale>
        <p:origin x="774" y="66"/>
      </p:cViewPr>
      <p:guideLst/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80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74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99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01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71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4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84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7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08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9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61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17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15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71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119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97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err="1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96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86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56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aseline="0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47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56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82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428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87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341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49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55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89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68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38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091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531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14824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7907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32162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3073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626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10052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28019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7677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00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77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76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7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altLang="en-US" smtClean="0"/>
              <a:t>Ενότητα 3η. Κατανομή των Ζώων</a:t>
            </a: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74A0A-A10C-4402-A632-7D72440B0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86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66" r:id="rId6"/>
    <p:sldLayoutId id="2147483671" r:id="rId7"/>
    <p:sldLayoutId id="2147483672" r:id="rId8"/>
    <p:sldLayoutId id="2147483673" r:id="rId9"/>
    <p:sldLayoutId id="2147483674" r:id="rId10"/>
    <p:sldLayoutId id="2147483685" r:id="rId11"/>
    <p:sldLayoutId id="2147483681" r:id="rId12"/>
    <p:sldLayoutId id="2147483682" r:id="rId13"/>
    <p:sldLayoutId id="2147483680" r:id="rId14"/>
    <p:sldLayoutId id="2147483669" r:id="rId15"/>
    <p:sldLayoutId id="2147483675" r:id="rId16"/>
    <p:sldLayoutId id="2147483676" r:id="rId17"/>
    <p:sldLayoutId id="2147483678" r:id="rId18"/>
    <p:sldLayoutId id="2147483677" r:id="rId19"/>
    <p:sldLayoutId id="2147483683" r:id="rId20"/>
    <p:sldLayoutId id="2147483684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ideo" Target="\Users\panagiotispafilis\Desktop\From%20Pangaea%20to%20the%20Modern%20Continents.wmv" TargetMode="Externa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Ζωολογία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Ενότητα 3</a:t>
            </a:r>
            <a:r>
              <a:rPr lang="el-GR" sz="2800" baseline="30000" dirty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l-GR" sz="2800" dirty="0" smtClean="0">
                <a:solidFill>
                  <a:schemeClr val="accent6">
                    <a:lumMod val="75000"/>
                  </a:schemeClr>
                </a:solidFill>
              </a:rPr>
              <a:t>. Κατανομή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των Ζώων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sz="2800" dirty="0"/>
          </a:p>
          <a:p>
            <a:r>
              <a:rPr lang="el-GR" sz="2800" dirty="0" smtClean="0"/>
              <a:t>Παναγιώτης</a:t>
            </a:r>
            <a:r>
              <a:rPr lang="en-US" sz="2800" dirty="0" smtClean="0"/>
              <a:t> </a:t>
            </a:r>
            <a:r>
              <a:rPr lang="el-GR" sz="2800" dirty="0" smtClean="0"/>
              <a:t>Παφίλης</a:t>
            </a:r>
            <a:r>
              <a:rPr lang="en-US" sz="2800" dirty="0" smtClean="0"/>
              <a:t> </a:t>
            </a:r>
            <a:r>
              <a:rPr lang="el-GR" sz="2800" dirty="0" smtClean="0"/>
              <a:t>, Επικ. Καθηγητής</a:t>
            </a:r>
            <a:endParaRPr lang="el-GR" sz="2800" dirty="0"/>
          </a:p>
          <a:p>
            <a:r>
              <a:rPr lang="el-GR" sz="2800" dirty="0"/>
              <a:t>Σχολή Θετικών Επιστημών</a:t>
            </a:r>
          </a:p>
          <a:p>
            <a:r>
              <a:rPr lang="el-GR" sz="28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Διαφορετικότητα μεγακοινοτήτων</a:t>
            </a:r>
            <a:endParaRPr lang="en-US" sz="4000" dirty="0"/>
          </a:p>
        </p:txBody>
      </p:sp>
      <p:sp>
        <p:nvSpPr>
          <p:cNvPr id="21507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διαφορετικότητα των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μεγακοινοτήτων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εξαρτάται από το κλίμα, τα πρότυπα βροχόπτωσης και τις θερμοκρασιακές αλλαγές.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1508" name="Content Placeholder 6" descr="37.4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21" y="1509101"/>
            <a:ext cx="4083029" cy="4151221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88657" y="571586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Εύκρατο φυλλοβόλο δάσος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2531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548626"/>
            <a:ext cx="4106396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altLang="en-US" sz="2200" dirty="0" smtClean="0">
                <a:ea typeface="ＭＳ Ｐゴシック" panose="020B0600070205080204" pitchFamily="34" charset="-128"/>
              </a:rPr>
              <a:t>Δρυς, σφεντάμια, οξιές</a:t>
            </a:r>
          </a:p>
          <a:p>
            <a:pPr>
              <a:lnSpc>
                <a:spcPct val="100000"/>
              </a:lnSpc>
            </a:pPr>
            <a:r>
              <a:rPr lang="en-US" altLang="en-US" sz="2200" dirty="0" smtClean="0">
                <a:ea typeface="ＭＳ Ｐゴシック" panose="020B0600070205080204" pitchFamily="34" charset="-128"/>
              </a:rPr>
              <a:t>Β</a:t>
            </a:r>
            <a:r>
              <a:rPr lang="el-GR" altLang="en-US" sz="2200" dirty="0" err="1" smtClean="0">
                <a:ea typeface="ＭＳ Ｐゴシック" panose="020B0600070205080204" pitchFamily="34" charset="-128"/>
              </a:rPr>
              <a:t>ροχόπτωση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: 750-1250</a:t>
            </a:r>
            <a:r>
              <a:rPr lang="en-US" altLang="en-US" sz="2200" dirty="0" smtClean="0">
                <a:ea typeface="ＭＳ Ｐゴシック" panose="020B0600070205080204" pitchFamily="34" charset="-128"/>
              </a:rPr>
              <a:t>mm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altLang="en-US" sz="2200" dirty="0" smtClean="0">
                <a:ea typeface="ＭＳ Ｐゴシック" panose="020B0600070205080204" pitchFamily="34" charset="-128"/>
              </a:rPr>
              <a:t>Μ</a:t>
            </a:r>
            <a:r>
              <a:rPr lang="el-GR" altLang="en-US" sz="2200" dirty="0" err="1" smtClean="0">
                <a:ea typeface="ＭＳ Ｐゴシック" panose="020B0600070205080204" pitchFamily="34" charset="-128"/>
              </a:rPr>
              <a:t>έση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 ετήσια θερμοκρασία: 5-18</a:t>
            </a:r>
            <a:r>
              <a:rPr lang="el-GR" altLang="en-US" sz="2200" baseline="30000" dirty="0" smtClean="0">
                <a:ea typeface="ＭＳ Ｐゴシック" panose="020B0600070205080204" pitchFamily="34" charset="-128"/>
              </a:rPr>
              <a:t>ο</a:t>
            </a:r>
            <a:r>
              <a:rPr lang="en-US" altLang="en-US" sz="2200" dirty="0" smtClean="0">
                <a:ea typeface="ＭＳ Ｐゴシック" panose="020B0600070205080204" pitchFamily="34" charset="-128"/>
              </a:rPr>
              <a:t>C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altLang="en-US" sz="2200" dirty="0" smtClean="0">
                <a:ea typeface="ＭＳ Ｐゴシック" panose="020B0600070205080204" pitchFamily="34" charset="-128"/>
              </a:rPr>
              <a:t>Π</a:t>
            </a:r>
            <a:r>
              <a:rPr lang="el-GR" altLang="en-US" sz="2200" dirty="0" err="1" smtClean="0">
                <a:ea typeface="ＭＳ Ｐゴシック" panose="020B0600070205080204" pitchFamily="34" charset="-128"/>
              </a:rPr>
              <a:t>τώση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 των φύλλων.</a:t>
            </a:r>
          </a:p>
          <a:p>
            <a:pPr>
              <a:lnSpc>
                <a:spcPct val="100000"/>
              </a:lnSpc>
            </a:pPr>
            <a:r>
              <a:rPr lang="en-US" altLang="en-US" sz="22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α ζώα μεταναστεύουν, διαχειμάζουν, χρησιμοποιούν τη διαθέσιμη τροφή ή αποθηκευμένα αποθέματα.</a:t>
            </a:r>
          </a:p>
          <a:p>
            <a:pPr>
              <a:lnSpc>
                <a:spcPct val="100000"/>
              </a:lnSpc>
            </a:pPr>
            <a:r>
              <a:rPr lang="en-US" altLang="en-US" sz="22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ι </a:t>
            </a:r>
            <a:r>
              <a:rPr lang="el-GR" altLang="en-US" sz="2200" dirty="0" err="1" smtClean="0">
                <a:ea typeface="ＭＳ Ｐゴシック" panose="020B0600070205080204" pitchFamily="34" charset="-128"/>
              </a:rPr>
              <a:t>βιοκοινωνίες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 των εντόμων είναι πλούσιες χάρη στους πεσμένους κορμούς και φύλλα.</a:t>
            </a:r>
            <a:endParaRPr lang="en-US" altLang="en-US" sz="22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2532" name="Content Placeholder 4" descr="deciduou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085" y="1825625"/>
            <a:ext cx="2908330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01343" y="58999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Κωνοφόρο δάσος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Π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εύκα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, έλατα,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ερυθρελάτες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, κέδροι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Β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ροχόπτωση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: &lt;1000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mm</a:t>
            </a:r>
            <a:endParaRPr lang="el-GR" altLang="en-US" sz="2400" dirty="0" smtClean="0">
              <a:ea typeface="ＭＳ Ｐゴシック" panose="020B0600070205080204" pitchFamily="34" charset="-128"/>
            </a:endParaRP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Μ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έση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ετήσια θερμοκρασία: -5-3</a:t>
            </a:r>
            <a:r>
              <a:rPr lang="el-GR" altLang="en-US" sz="2400" baseline="30000" dirty="0" smtClean="0">
                <a:ea typeface="ＭＳ Ｐゴシック" panose="020B0600070205080204" pitchFamily="34" charset="-128"/>
              </a:rPr>
              <a:t>ο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C</a:t>
            </a:r>
            <a:endParaRPr lang="el-GR" altLang="en-US" sz="2400" dirty="0" smtClean="0">
              <a:ea typeface="ＭＳ Ｐゴシック" panose="020B0600070205080204" pitchFamily="34" charset="-128"/>
            </a:endParaRP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Π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ροσαρμογές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των ζώων σε χιονισμένους χειμώνες. 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3556" name="Content Placeholder 4" descr="coniferou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71" y="1825625"/>
            <a:ext cx="2890957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01343" y="58356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6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0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3000" dirty="0" smtClean="0">
                <a:ea typeface="ＭＳ Ｐゴシック" panose="020B0600070205080204" pitchFamily="34" charset="-128"/>
              </a:rPr>
              <a:t>την </a:t>
            </a:r>
            <a:r>
              <a:rPr lang="el-GR" altLang="en-US" sz="3000" dirty="0" err="1" smtClean="0">
                <a:ea typeface="ＭＳ Ｐゴシック" panose="020B0600070205080204" pitchFamily="34" charset="-128"/>
              </a:rPr>
              <a:t>τάιγκα</a:t>
            </a:r>
            <a:r>
              <a:rPr lang="el-GR" altLang="en-US" sz="3000" dirty="0" smtClean="0">
                <a:ea typeface="ＭＳ Ｐゴシック" panose="020B0600070205080204" pitchFamily="34" charset="-128"/>
              </a:rPr>
              <a:t> συνυπάρχουν και φυτά όπως οι λεύκες και χαμηλοί θάμνοι ενώ στα ΔΣΑ παρατηρείται μονοκρατορία πεύκων και ελάτων</a:t>
            </a:r>
            <a:endParaRPr lang="en-US" altLang="en-US" sz="30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4579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altLang="en-US" smtClean="0">
                <a:ea typeface="ＭＳ Ｐゴシック" panose="020B0600070205080204" pitchFamily="34" charset="-128"/>
              </a:rPr>
              <a:t>Τάιγκα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24580" name="Content Placeholder 9" descr="taiga_139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3045390"/>
            <a:ext cx="3868737" cy="2603957"/>
          </a:xfrm>
        </p:spPr>
      </p:pic>
      <p:sp>
        <p:nvSpPr>
          <p:cNvPr id="24581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l-GR" altLang="en-US" dirty="0" smtClean="0">
                <a:ea typeface="ＭＳ Ｐゴシック" panose="020B0600070205080204" pitchFamily="34" charset="-128"/>
              </a:rPr>
              <a:t>Δάση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σολωμού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/αρκούδας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4582" name="Content Placeholder 10" descr="bear-salmon_1809785i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3058755"/>
            <a:ext cx="3887788" cy="2577227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9242" y="535898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7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39953" y="535898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Τ</a:t>
            </a:r>
            <a:r>
              <a:rPr lang="el-GR" altLang="en-US" smtClean="0">
                <a:ea typeface="ＭＳ Ｐゴシック" panose="020B0600070205080204" pitchFamily="34" charset="-128"/>
              </a:rPr>
              <a:t>ροπικό δάσος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Χ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ιλιάδες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φυτικά είδη εκ των οποίων κανένα δεν επικρατεί.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Π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αρουσία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αναρριχώμενων φυτών και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επίφυτων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Β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ροχόπτωση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: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&gt;2000mm.</a:t>
            </a:r>
            <a:endParaRPr lang="el-GR" altLang="en-US" sz="2400" dirty="0" smtClean="0">
              <a:ea typeface="ＭＳ Ｐゴシック" panose="020B0600070205080204" pitchFamily="34" charset="-128"/>
            </a:endParaRP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Μ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έση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ετήσια θερμοκρασία: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17</a:t>
            </a:r>
            <a:r>
              <a:rPr lang="el-GR" altLang="en-US" sz="2400" baseline="30000" dirty="0" smtClean="0">
                <a:ea typeface="ＭＳ Ｐゴシック" panose="020B0600070205080204" pitchFamily="34" charset="-128"/>
              </a:rPr>
              <a:t>ο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C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με μικρή διακύμανση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.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5604" name="Content Placeholder 4" descr="tropical rain fores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09" r="-16409"/>
          <a:stretch>
            <a:fillRect/>
          </a:stretch>
        </p:blipFill>
        <p:spPr/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98815" y="58999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3000" dirty="0" smtClean="0">
                <a:ea typeface="ＭＳ Ｐゴシック" panose="020B0600070205080204" pitchFamily="34" charset="-128"/>
              </a:rPr>
              <a:t> ζωή στα </a:t>
            </a:r>
            <a:r>
              <a:rPr lang="el-GR" altLang="en-US" sz="3000" dirty="0" err="1" smtClean="0">
                <a:ea typeface="ＭＳ Ｐゴシック" panose="020B0600070205080204" pitchFamily="34" charset="-128"/>
              </a:rPr>
              <a:t>τρ</a:t>
            </a:r>
            <a:r>
              <a:rPr lang="el-GR" altLang="en-US" sz="3000" dirty="0" smtClean="0">
                <a:ea typeface="ＭＳ Ｐゴシック" panose="020B0600070205080204" pitchFamily="34" charset="-128"/>
              </a:rPr>
              <a:t>. δ. εξελίσσεται συνήθως σε έξι επίπεδα αλλά μπορεί να φτάνει και τα οκτώ! </a:t>
            </a:r>
            <a:endParaRPr lang="en-US" altLang="en-US" sz="30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487017" y="1690689"/>
            <a:ext cx="3886200" cy="4351338"/>
          </a:xfrm>
        </p:spPr>
        <p:txBody>
          <a:bodyPr>
            <a:no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l-GR" altLang="en-US" sz="2400" dirty="0" smtClean="0">
                <a:ea typeface="ＭＳ Ｐゴシック" panose="020B0600070205080204" pitchFamily="34" charset="-128"/>
              </a:rPr>
              <a:t>Ενώ καλύπτουν το 2% της Γης φιλοξενούν το 50% των φυτών και των ζώων.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έσσερα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τ. μίλια περιλαμβάνουν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1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500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είδη φυτών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, 750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είδη δέντρων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, 400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είδη πουλιών και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150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είδη λεπιδοπτέρων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.</a:t>
            </a:r>
            <a:endParaRPr lang="el-GR" altLang="en-US" sz="2400" dirty="0" smtClean="0">
              <a:ea typeface="ＭＳ Ｐゴシック" panose="020B0600070205080204" pitchFamily="34" charset="-128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l-GR" altLang="en-US" sz="2400" dirty="0" smtClean="0">
                <a:ea typeface="ＭＳ Ｐゴシック" panose="020B0600070205080204" pitchFamily="34" charset="-128"/>
              </a:rPr>
              <a:t>Πάνω από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2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000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είδη τροπικών φυτών έχει διαπιστωθεί ότι έχουν αντικαρκινικές ιδιότητες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26628" name="Content Placeholder 4" descr="37.8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4289" r="3564" b="8331"/>
          <a:stretch/>
        </p:blipFill>
        <p:spPr>
          <a:xfrm>
            <a:off x="4297431" y="2348984"/>
            <a:ext cx="4293706" cy="303474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73590" y="54358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sz="3000" dirty="0" smtClean="0">
                <a:ea typeface="ＭＳ Ｐゴシック" panose="020B0600070205080204" pitchFamily="34" charset="-128"/>
              </a:rPr>
              <a:t>Ο μεγαλύτερος κίνδυνο των </a:t>
            </a:r>
            <a:r>
              <a:rPr lang="el-GR" altLang="en-US" sz="3000" dirty="0" err="1" smtClean="0">
                <a:ea typeface="ＭＳ Ｐゴシック" panose="020B0600070205080204" pitchFamily="34" charset="-128"/>
              </a:rPr>
              <a:t>τρ.δ</a:t>
            </a:r>
            <a:r>
              <a:rPr lang="el-GR" altLang="en-US" sz="3000" dirty="0" smtClean="0">
                <a:ea typeface="ＭＳ Ｐゴシック" panose="020B0600070205080204" pitchFamily="34" charset="-128"/>
              </a:rPr>
              <a:t>. είναι οι συνειδητή καύση τους για δημιουργία γεωργικών και κτηνοτροφικών εκτάσεων.  </a:t>
            </a:r>
            <a:endParaRPr lang="en-US" altLang="en-US" sz="30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>
          <a:xfrm>
            <a:off x="482877" y="1825625"/>
            <a:ext cx="3886200" cy="4351338"/>
          </a:xfrm>
        </p:spPr>
        <p:txBody>
          <a:bodyPr>
            <a:normAutofit/>
          </a:bodyPr>
          <a:lstStyle/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ι εκτάσεις που κερδίζονται με αυτόν τον τρόπο δεν είναι γόνιμες για πολύ καθώς η πλούσια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εδαφοπανίδα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των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τρ.δ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αποικοδομεί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ταχύτατα τα θρεπτικά συστατικά.</a:t>
            </a: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ο έδαφος μετατρέπεται σε μια σκληρή κρούστα (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λατερίτης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). 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7652" name="Content Placeholder 4" descr="burning-the-amazon-to-make-cattle-grazing-ground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77" y="2484699"/>
            <a:ext cx="3682503" cy="2246327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93677" y="474097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«Λιβάδι» 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8" b="24349"/>
          <a:stretch/>
        </p:blipFill>
        <p:spPr>
          <a:xfrm>
            <a:off x="4572000" y="1690689"/>
            <a:ext cx="3688664" cy="2114550"/>
          </a:xfrm>
        </p:spPr>
      </p:pic>
      <p:sp>
        <p:nvSpPr>
          <p:cNvPr id="2" name="Θέση περιεχομένου 1"/>
          <p:cNvSpPr>
            <a:spLocks noGrp="1"/>
          </p:cNvSpPr>
          <p:nvPr>
            <p:ph sz="quarter" idx="14"/>
          </p:nvPr>
        </p:nvSpPr>
        <p:spPr>
          <a:xfrm>
            <a:off x="628650" y="1657801"/>
            <a:ext cx="3836988" cy="430924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Ε</a:t>
            </a:r>
            <a:r>
              <a:rPr lang="el-GR" altLang="en-US" sz="3100" dirty="0" err="1">
                <a:ea typeface="ＭＳ Ｐゴシック" panose="020B0600070205080204" pitchFamily="34" charset="-128"/>
              </a:rPr>
              <a:t>κτάσεις</a:t>
            </a:r>
            <a:r>
              <a:rPr lang="el-GR" altLang="en-US" sz="3100" dirty="0">
                <a:ea typeface="ＭＳ Ｐゴシック" panose="020B0600070205080204" pitchFamily="34" charset="-128"/>
              </a:rPr>
              <a:t> με χαμηλή, ποώδη βλάστηση ή με «ψηλό γρασίδι»</a:t>
            </a:r>
            <a:r>
              <a:rPr lang="en-US" altLang="en-US" sz="3100" dirty="0">
                <a:ea typeface="ＭＳ Ｐゴシック" panose="020B0600070205080204" pitchFamily="34" charset="-128"/>
              </a:rPr>
              <a:t> (prairies</a:t>
            </a:r>
            <a:r>
              <a:rPr lang="en-US" altLang="en-US" sz="3100" dirty="0" smtClean="0">
                <a:ea typeface="ＭＳ Ｐゴシック" panose="020B0600070205080204" pitchFamily="34" charset="-128"/>
              </a:rPr>
              <a:t>).</a:t>
            </a:r>
            <a:endParaRPr lang="el-GR" altLang="en-US" sz="3100" dirty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Β</a:t>
            </a:r>
            <a:r>
              <a:rPr lang="el-GR" altLang="en-US" sz="3100" dirty="0" err="1">
                <a:ea typeface="ＭＳ Ｐゴシック" panose="020B0600070205080204" pitchFamily="34" charset="-128"/>
              </a:rPr>
              <a:t>ροχόπτωση</a:t>
            </a:r>
            <a:r>
              <a:rPr lang="el-GR" altLang="en-US" sz="3100" dirty="0">
                <a:ea typeface="ＭＳ Ｐゴシック" panose="020B0600070205080204" pitchFamily="34" charset="-128"/>
              </a:rPr>
              <a:t>: 800 </a:t>
            </a:r>
            <a:r>
              <a:rPr lang="en-US" altLang="en-US" sz="3100" dirty="0" smtClean="0">
                <a:ea typeface="ＭＳ Ｐゴシック" panose="020B0600070205080204" pitchFamily="34" charset="-128"/>
              </a:rPr>
              <a:t>mm.</a:t>
            </a:r>
            <a:endParaRPr lang="el-GR" altLang="en-US" sz="3100" dirty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Μ</a:t>
            </a:r>
            <a:r>
              <a:rPr lang="el-GR" altLang="en-US" sz="3100" dirty="0" err="1">
                <a:ea typeface="ＭＳ Ｐゴシック" panose="020B0600070205080204" pitchFamily="34" charset="-128"/>
              </a:rPr>
              <a:t>έση</a:t>
            </a:r>
            <a:r>
              <a:rPr lang="el-GR" altLang="en-US" sz="3100" dirty="0">
                <a:ea typeface="ＭＳ Ｐゴシック" panose="020B0600070205080204" pitchFamily="34" charset="-128"/>
              </a:rPr>
              <a:t> ετήσια θερμοκρασία: 10-20</a:t>
            </a:r>
            <a:r>
              <a:rPr lang="el-GR" altLang="en-US" sz="3100" baseline="30000" dirty="0">
                <a:ea typeface="ＭＳ Ｐゴシック" panose="020B0600070205080204" pitchFamily="34" charset="-128"/>
              </a:rPr>
              <a:t>ο</a:t>
            </a:r>
            <a:r>
              <a:rPr lang="en-US" altLang="en-US" sz="3100" dirty="0">
                <a:ea typeface="ＭＳ Ｐゴシック" panose="020B0600070205080204" pitchFamily="34" charset="-128"/>
              </a:rPr>
              <a:t>C</a:t>
            </a:r>
          </a:p>
          <a:p>
            <a:pPr>
              <a:lnSpc>
                <a:spcPct val="12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Σ</a:t>
            </a:r>
            <a:r>
              <a:rPr lang="el-GR" altLang="en-US" sz="3100" dirty="0" err="1">
                <a:ea typeface="ＭＳ Ｐゴシック" panose="020B0600070205080204" pitchFamily="34" charset="-128"/>
              </a:rPr>
              <a:t>υντηρούσαν</a:t>
            </a:r>
            <a:r>
              <a:rPr lang="el-GR" altLang="en-US" sz="3100" dirty="0">
                <a:ea typeface="ＭＳ Ｐゴシック" panose="020B0600070205080204" pitchFamily="34" charset="-128"/>
              </a:rPr>
              <a:t> πολυμελείς αγέλες μεγάλων θηλαστικών.</a:t>
            </a:r>
          </a:p>
          <a:p>
            <a:pPr>
              <a:lnSpc>
                <a:spcPct val="12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Έ</a:t>
            </a:r>
            <a:r>
              <a:rPr lang="el-GR" altLang="en-US" sz="3100" dirty="0" err="1">
                <a:ea typeface="ＭＳ Ｐゴシック" panose="020B0600070205080204" pitchFamily="34" charset="-128"/>
              </a:rPr>
              <a:t>χουν</a:t>
            </a:r>
            <a:r>
              <a:rPr lang="el-GR" altLang="en-US" sz="3100" dirty="0">
                <a:ea typeface="ＭＳ Ｐゴシック" panose="020B0600070205080204" pitchFamily="34" charset="-128"/>
              </a:rPr>
              <a:t> μετατραπεί στις γονιμότερες γεωργικές καλλιέργειες του </a:t>
            </a:r>
            <a:r>
              <a:rPr lang="el-GR" altLang="en-US" sz="3100" dirty="0" smtClean="0">
                <a:ea typeface="ＭＳ Ｐゴシック" panose="020B0600070205080204" pitchFamily="34" charset="-128"/>
              </a:rPr>
              <a:t>πλανήτη</a:t>
            </a:r>
            <a:r>
              <a:rPr lang="en-US" altLang="en-US" sz="3100" dirty="0" smtClean="0">
                <a:ea typeface="ＭＳ Ｐゴシック" panose="020B0600070205080204" pitchFamily="34" charset="-128"/>
              </a:rPr>
              <a:t>.</a:t>
            </a:r>
            <a:r>
              <a:rPr lang="el-GR" altLang="en-US" sz="3100" dirty="0" smtClean="0">
                <a:ea typeface="ＭＳ Ｐゴシック" panose="020B0600070205080204" pitchFamily="34" charset="-128"/>
              </a:rPr>
              <a:t> </a:t>
            </a:r>
            <a:endParaRPr lang="en-US" altLang="en-US" sz="31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70" y="3926682"/>
            <a:ext cx="2823724" cy="2114550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97450" y="380523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828194" y="582854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Σ</a:t>
            </a:r>
            <a:r>
              <a:rPr lang="el-GR" altLang="en-US" smtClean="0">
                <a:ea typeface="ＭＳ Ｐゴシック" panose="020B0600070205080204" pitchFamily="34" charset="-128"/>
              </a:rPr>
              <a:t>αβάνα 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77009"/>
            <a:ext cx="3678307" cy="459995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Μ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ια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υποπερίπτωση ανοιχτών εκτάσεων με γενικά χαμηλή και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αραία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βλάστηση σε επίπεδες εκτάσεις είναι και η σαβάνα. </a:t>
            </a:r>
          </a:p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Φ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ιλοξενεί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τις μεγαλύτερες συγκεντρώσεις μεγάλων θηλαστικών στον πλανήτη. </a:t>
            </a:r>
          </a:p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Θ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έατρο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των μεγαλύτερων (σε αριθμό ατόμων) μεταναστεύσεων σε χερσαία οικοσυστήματα.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9700" name="Content Placeholder 4" descr="savannah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3" y="2289430"/>
            <a:ext cx="3886200" cy="2549083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39846" y="483851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Τ</a:t>
            </a:r>
            <a:r>
              <a:rPr lang="el-GR" altLang="en-US" smtClean="0">
                <a:ea typeface="ＭＳ Ｐゴシック" panose="020B0600070205080204" pitchFamily="34" charset="-128"/>
              </a:rPr>
              <a:t>ούνδρα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3400" dirty="0" smtClean="0">
                <a:ea typeface="ＭＳ Ｐゴシック" panose="020B0600070205080204" pitchFamily="34" charset="-128"/>
              </a:rPr>
              <a:t>Χ</a:t>
            </a:r>
            <a:r>
              <a:rPr lang="el-GR" altLang="en-US" sz="3400" dirty="0" err="1" smtClean="0">
                <a:ea typeface="ＭＳ Ｐゴシック" panose="020B0600070205080204" pitchFamily="34" charset="-128"/>
              </a:rPr>
              <a:t>αμηλή</a:t>
            </a:r>
            <a:r>
              <a:rPr lang="el-GR" altLang="en-US" sz="3400" dirty="0" smtClean="0">
                <a:ea typeface="ＭＳ Ｐゴシック" panose="020B0600070205080204" pitchFamily="34" charset="-128"/>
              </a:rPr>
              <a:t> σπογγώδης βλάστηση που περιλαμβάνει λειχήνες, νανώδη </a:t>
            </a:r>
            <a:r>
              <a:rPr lang="el-GR" altLang="en-US" sz="3400" dirty="0" err="1" smtClean="0">
                <a:ea typeface="ＭＳ Ｐゴシック" panose="020B0600070205080204" pitchFamily="34" charset="-128"/>
              </a:rPr>
              <a:t>ξυλόφυτα</a:t>
            </a:r>
            <a:r>
              <a:rPr lang="el-GR" altLang="en-US" sz="3400" dirty="0" smtClean="0">
                <a:ea typeface="ＭＳ Ｐゴシック" panose="020B0600070205080204" pitchFamily="34" charset="-128"/>
              </a:rPr>
              <a:t> και </a:t>
            </a:r>
            <a:r>
              <a:rPr lang="el-GR" altLang="en-US" sz="3400" dirty="0" err="1" smtClean="0">
                <a:ea typeface="ＭＳ Ｐゴシック" panose="020B0600070205080204" pitchFamily="34" charset="-128"/>
              </a:rPr>
              <a:t>αγροστώδη</a:t>
            </a:r>
            <a:r>
              <a:rPr lang="el-GR" altLang="en-US" sz="3400" dirty="0" smtClean="0">
                <a:ea typeface="ＭＳ Ｐゴシック" panose="020B0600070205080204" pitchFamily="34" charset="-128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altLang="en-US" sz="3400" dirty="0" smtClean="0">
                <a:ea typeface="ＭＳ Ｐゴシック" panose="020B0600070205080204" pitchFamily="34" charset="-128"/>
              </a:rPr>
              <a:t>Β</a:t>
            </a:r>
            <a:r>
              <a:rPr lang="el-GR" altLang="en-US" sz="3400" dirty="0" err="1" smtClean="0">
                <a:ea typeface="ＭＳ Ｐゴシック" panose="020B0600070205080204" pitchFamily="34" charset="-128"/>
              </a:rPr>
              <a:t>ροχόπτωση</a:t>
            </a:r>
            <a:r>
              <a:rPr lang="el-GR" altLang="en-US" sz="3400" dirty="0" smtClean="0">
                <a:ea typeface="ＭＳ Ｐゴシック" panose="020B0600070205080204" pitchFamily="34" charset="-128"/>
              </a:rPr>
              <a:t>: &lt;250</a:t>
            </a:r>
            <a:r>
              <a:rPr lang="en-US" altLang="en-US" sz="3400" dirty="0" smtClean="0">
                <a:ea typeface="ＭＳ Ｐゴシック" panose="020B0600070205080204" pitchFamily="34" charset="-128"/>
              </a:rPr>
              <a:t>mm</a:t>
            </a:r>
            <a:endParaRPr lang="el-GR" altLang="en-US" sz="3400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3400" dirty="0" smtClean="0">
                <a:ea typeface="ＭＳ Ｐゴシック" panose="020B0600070205080204" pitchFamily="34" charset="-128"/>
              </a:rPr>
              <a:t>Μ</a:t>
            </a:r>
            <a:r>
              <a:rPr lang="el-GR" altLang="en-US" sz="3400" dirty="0" err="1" smtClean="0">
                <a:ea typeface="ＭＳ Ｐゴシック" panose="020B0600070205080204" pitchFamily="34" charset="-128"/>
              </a:rPr>
              <a:t>έση</a:t>
            </a:r>
            <a:r>
              <a:rPr lang="el-GR" altLang="en-US" sz="3400" dirty="0" smtClean="0">
                <a:ea typeface="ＭＳ Ｐゴシック" panose="020B0600070205080204" pitchFamily="34" charset="-128"/>
              </a:rPr>
              <a:t> ετήσια θερμοκρασία: -10</a:t>
            </a:r>
            <a:r>
              <a:rPr lang="el-GR" altLang="en-US" sz="3400" baseline="30000" dirty="0" smtClean="0">
                <a:ea typeface="ＭＳ Ｐゴシック" panose="020B0600070205080204" pitchFamily="34" charset="-128"/>
              </a:rPr>
              <a:t>ο</a:t>
            </a:r>
            <a:r>
              <a:rPr lang="en-US" altLang="en-US" sz="3400" dirty="0" smtClean="0">
                <a:ea typeface="ＭＳ Ｐゴシック" panose="020B0600070205080204" pitchFamily="34" charset="-128"/>
              </a:rPr>
              <a:t>C</a:t>
            </a:r>
            <a:endParaRPr lang="el-GR" altLang="en-US" sz="3400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34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3400" dirty="0" smtClean="0">
                <a:ea typeface="ＭＳ Ｐゴシック" panose="020B0600070205080204" pitchFamily="34" charset="-128"/>
              </a:rPr>
              <a:t>ο έδαφος είναι παγωμένο και η ευνοϊκή περίοδος περιορίζεται στους 2 μήνες. </a:t>
            </a:r>
            <a:endParaRPr lang="en-US" altLang="en-US" sz="3400" dirty="0" smtClean="0">
              <a:ea typeface="ＭＳ Ｐゴシック" panose="020B0600070205080204" pitchFamily="34" charset="-128"/>
            </a:endParaRP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30724" name="Content Placeholder 4" descr="tundra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55129"/>
            <a:ext cx="3886200" cy="2657230"/>
          </a:xfrm>
        </p:spPr>
      </p:pic>
      <p:sp>
        <p:nvSpPr>
          <p:cNvPr id="6" name="TextBox 5"/>
          <p:cNvSpPr txBox="1"/>
          <p:nvPr/>
        </p:nvSpPr>
        <p:spPr>
          <a:xfrm>
            <a:off x="4552950" y="4731026"/>
            <a:ext cx="396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dirty="0">
                <a:latin typeface="Calibri" panose="020F0502020204030204" pitchFamily="34" charset="0"/>
              </a:rPr>
              <a:t>Α</a:t>
            </a:r>
            <a:r>
              <a:rPr lang="el-GR" altLang="en-US" sz="2000" dirty="0" err="1">
                <a:latin typeface="Calibri" panose="020F0502020204030204" pitchFamily="34" charset="0"/>
              </a:rPr>
              <a:t>υξημένη</a:t>
            </a:r>
            <a:r>
              <a:rPr lang="el-GR" altLang="en-US" sz="2000" dirty="0">
                <a:latin typeface="Calibri" panose="020F0502020204030204" pitchFamily="34" charset="0"/>
              </a:rPr>
              <a:t> παρουσία νερού (έλη, βάλτοι, </a:t>
            </a:r>
            <a:r>
              <a:rPr lang="el-GR" altLang="en-US" sz="2000" dirty="0" err="1">
                <a:latin typeface="Calibri" panose="020F0502020204030204" pitchFamily="34" charset="0"/>
              </a:rPr>
              <a:t>λιμνίδια</a:t>
            </a:r>
            <a:r>
              <a:rPr lang="el-GR" altLang="en-US" sz="2000" dirty="0" smtClean="0">
                <a:latin typeface="Calibri" panose="020F0502020204030204" pitchFamily="34" charset="0"/>
              </a:rPr>
              <a:t>)</a:t>
            </a:r>
            <a:r>
              <a:rPr lang="en-US" altLang="en-US" sz="2000" dirty="0" smtClean="0">
                <a:latin typeface="Calibri" panose="020F0502020204030204" pitchFamily="34" charset="0"/>
              </a:rPr>
              <a:t>.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19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7161" y="42561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721415" y="2578240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n-US" dirty="0" smtClean="0">
                <a:ea typeface="ＭＳ Ｐゴシック" panose="020B0600070205080204" pitchFamily="34" charset="-128"/>
              </a:rPr>
              <a:t>Η βιόσφαιρα και η κατανομή των ζώων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Έρημος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50505"/>
            <a:ext cx="4062620" cy="474572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dirty="0" smtClean="0">
                <a:ea typeface="ＭＳ Ｐゴシック" panose="020B0600070205080204" pitchFamily="34" charset="-128"/>
              </a:rPr>
              <a:t>Στις θερμές ερήμους απαντώνται κυρίως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παχύφυτα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Β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ροχόπτωση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: &lt;250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mm</a:t>
            </a:r>
            <a:endParaRPr lang="el-GR" altLang="en-US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Μ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έση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ετήσια θερμοκρασία: θερμές 30</a:t>
            </a:r>
            <a:r>
              <a:rPr lang="el-GR" altLang="en-US" baseline="30000" dirty="0" smtClean="0">
                <a:ea typeface="ＭＳ Ｐゴシック" panose="020B0600070205080204" pitchFamily="34" charset="-128"/>
              </a:rPr>
              <a:t>ο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C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και ψυχρές 2</a:t>
            </a:r>
            <a:r>
              <a:rPr lang="el-GR" altLang="en-US" baseline="30000" dirty="0" smtClean="0">
                <a:ea typeface="ＭＳ Ｐゴシック" panose="020B0600070205080204" pitchFamily="34" charset="-128"/>
              </a:rPr>
              <a:t>ο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C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έρημοι.</a:t>
            </a:r>
          </a:p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εξάτμιση του νερού είναι υψηλή. </a:t>
            </a:r>
          </a:p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α ζώα έχουν υιοθετήσει υπόγεια πρότυπα διαβίωσης. </a:t>
            </a:r>
          </a:p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ποικιλότητα στα ερπετά είναι μεγαλύτερη (στις θερμές ε.)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.</a:t>
            </a: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31748" name="Content Placeholder 4" descr="deser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210" y="1550505"/>
            <a:ext cx="2960599" cy="4269810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95644" y="557249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16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Εσωτερικά ύδατα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2771" name="Content Placeholder 4"/>
          <p:cNvSpPr>
            <a:spLocks noGrp="1"/>
          </p:cNvSpPr>
          <p:nvPr>
            <p:ph idx="1"/>
          </p:nvPr>
        </p:nvSpPr>
        <p:spPr>
          <a:xfrm>
            <a:off x="516835" y="1494321"/>
            <a:ext cx="7998515" cy="4351338"/>
          </a:xfrm>
        </p:spPr>
        <p:txBody>
          <a:bodyPr>
            <a:no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πό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το νερό που υπάρχει στην επιφάνεια του πλανήτη, μόνο το 2.5% είναι γλυκό.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πό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αυτό το περισσότερο βρίσκεται παγωμένο στους πόλους ή στον υδροφόρο ορίζοντα. 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Έ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τσι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μόνο το 0.01% είναι διαθέσιμο για την υδρόβια ζωή. 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ο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¼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των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σπονδυλοζώων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και το 50% των ψαριών ζουν σε γλυκά νερά. 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Δ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ιακρίνονται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σε ρέοντα (ποτάμια, ρυάκια, χειμάρρους) και στάσιμα (λίμνες, έλη) νερά.</a:t>
            </a:r>
          </a:p>
          <a:p>
            <a:r>
              <a:rPr lang="el-GR" altLang="en-US" sz="2400" dirty="0" smtClean="0">
                <a:ea typeface="ＭＳ Ｐゴシック" panose="020B0600070205080204" pitchFamily="34" charset="-128"/>
              </a:rPr>
              <a:t>Τα ρέοντα έχουν υψηλότερη περιεκτικότητα σε οξυγόνο λόγω στροβιλισμού.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τα στάσιμα η ποσότητα του οξυγόνου ελαχιστοποιείται κοντά στον πυθμένα και μπορεί να φτάσει σε επίπεδα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ανοξίας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 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Λίμνες</a:t>
            </a:r>
            <a:endParaRPr lang="en-US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4" b="19864"/>
          <a:stretch/>
        </p:blipFill>
        <p:spPr>
          <a:xfrm>
            <a:off x="5001551" y="1835532"/>
            <a:ext cx="3100600" cy="2067749"/>
          </a:xfrm>
        </p:spPr>
      </p:pic>
      <p:sp>
        <p:nvSpPr>
          <p:cNvPr id="3" name="Θέση περιεχομένου 2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4115628" cy="430924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Ο</a:t>
            </a:r>
            <a:r>
              <a:rPr lang="el-GR" altLang="en-US" sz="3100" dirty="0">
                <a:ea typeface="ＭＳ Ｐゴシック" panose="020B0600070205080204" pitchFamily="34" charset="-128"/>
              </a:rPr>
              <a:t>ι λίμνες γενικά έχουν μικρή διάρκεια ζωής (μέχρι μερικές χιλιάδες χρόνια).</a:t>
            </a:r>
          </a:p>
          <a:p>
            <a:pPr>
              <a:lnSpc>
                <a:spcPct val="11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Μ</a:t>
            </a:r>
            <a:r>
              <a:rPr lang="el-GR" altLang="en-US" sz="3100" dirty="0" err="1">
                <a:ea typeface="ＭＳ Ｐゴシック" panose="020B0600070205080204" pitchFamily="34" charset="-128"/>
              </a:rPr>
              <a:t>ια</a:t>
            </a:r>
            <a:r>
              <a:rPr lang="el-GR" altLang="en-US" sz="3100" dirty="0">
                <a:ea typeface="ＭＳ Ｐゴシック" panose="020B0600070205080204" pitchFamily="34" charset="-128"/>
              </a:rPr>
              <a:t> εντυπωσιακή εξαίρεση αποτελεί η Βαϊκάλη στην Σιβηρία, η αρχαιότερη λίμνη στον κόσμο.</a:t>
            </a:r>
          </a:p>
          <a:p>
            <a:pPr>
              <a:lnSpc>
                <a:spcPct val="110000"/>
              </a:lnSpc>
            </a:pPr>
            <a:r>
              <a:rPr lang="en-US" altLang="en-US" sz="3100" dirty="0">
                <a:ea typeface="ＭＳ Ｐゴシック" panose="020B0600070205080204" pitchFamily="34" charset="-128"/>
              </a:rPr>
              <a:t>Τ</a:t>
            </a:r>
            <a:r>
              <a:rPr lang="el-GR" altLang="en-US" sz="3100" dirty="0">
                <a:ea typeface="ＭＳ Ｐゴシック" panose="020B0600070205080204" pitchFamily="34" charset="-128"/>
              </a:rPr>
              <a:t>ο βάθος της φτάνει τα 1741 </a:t>
            </a:r>
            <a:r>
              <a:rPr lang="en-US" altLang="en-US" sz="3100" dirty="0">
                <a:ea typeface="ＭＳ Ｐゴシック" panose="020B0600070205080204" pitchFamily="34" charset="-128"/>
              </a:rPr>
              <a:t>m</a:t>
            </a:r>
            <a:r>
              <a:rPr lang="el-GR" altLang="en-US" sz="3100" dirty="0">
                <a:ea typeface="ＭＳ Ｐゴシック" panose="020B0600070205080204" pitchFamily="34" charset="-128"/>
              </a:rPr>
              <a:t> και η ηλικία της ξεπερνά τα 60 εκ. χρόνια.</a:t>
            </a:r>
            <a:endParaRPr lang="en-US" altLang="en-US" sz="3100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3100" i="1" dirty="0" err="1">
                <a:ea typeface="ＭＳ Ｐゴシック" panose="020B0600070205080204" pitchFamily="34" charset="-128"/>
              </a:rPr>
              <a:t>Pusa</a:t>
            </a:r>
            <a:r>
              <a:rPr lang="en-US" altLang="en-US" sz="3100" i="1" dirty="0">
                <a:ea typeface="ＭＳ Ｐゴシック" panose="020B0600070205080204" pitchFamily="34" charset="-128"/>
              </a:rPr>
              <a:t> </a:t>
            </a:r>
            <a:r>
              <a:rPr lang="en-US" altLang="en-US" sz="3100" i="1" dirty="0" err="1">
                <a:ea typeface="ＭＳ Ｐゴシック" panose="020B0600070205080204" pitchFamily="34" charset="-128"/>
              </a:rPr>
              <a:t>sibirica</a:t>
            </a:r>
            <a:r>
              <a:rPr lang="en-US" altLang="en-US" sz="3100" dirty="0">
                <a:ea typeface="ＭＳ Ｐゴシック" panose="020B0600070205080204" pitchFamily="34" charset="-128"/>
              </a:rPr>
              <a:t>!!!</a:t>
            </a:r>
            <a:endParaRPr lang="en-US" altLang="en-US" sz="3100" i="1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119" y="4048125"/>
            <a:ext cx="3163500" cy="2114550"/>
          </a:xfrm>
        </p:spPr>
      </p:pic>
      <p:sp>
        <p:nvSpPr>
          <p:cNvPr id="7" name="Θέση υποσέλιδου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60391" y="36262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17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9664" y="58856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18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Μ</a:t>
            </a:r>
            <a:r>
              <a:rPr lang="el-GR" altLang="en-US" smtClean="0">
                <a:ea typeface="ＭＳ Ｐゴシック" panose="020B0600070205080204" pitchFamily="34" charset="-128"/>
              </a:rPr>
              <a:t>εγάλες λίμνες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4819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l-GR" altLang="en-US" smtClean="0">
                <a:ea typeface="ＭＳ Ｐゴシック" panose="020B0600070205080204" pitchFamily="34" charset="-128"/>
              </a:rPr>
              <a:t>Αμερική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34820" name="Content Placeholder 8" descr="GreatLakes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" y="2643415"/>
            <a:ext cx="4299571" cy="2668037"/>
          </a:xfrm>
        </p:spPr>
      </p:pic>
      <p:sp>
        <p:nvSpPr>
          <p:cNvPr id="34821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altLang="en-US" smtClean="0">
                <a:ea typeface="ＭＳ Ｐゴシック" panose="020B0600070205080204" pitchFamily="34" charset="-128"/>
              </a:rPr>
              <a:t>Αφρική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34822" name="Content Placeholder 9" descr="GreatLakesAfrica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75" y="2643415"/>
            <a:ext cx="3324495" cy="3407906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9223" y="50344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108346" y="57388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Ω</a:t>
            </a:r>
            <a:r>
              <a:rPr lang="el-GR" altLang="en-US" smtClean="0">
                <a:ea typeface="ＭＳ Ｐゴシック" panose="020B0600070205080204" pitchFamily="34" charset="-128"/>
              </a:rPr>
              <a:t>κεανοί 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35843" name="Content Placeholder 4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Κ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αλύπτουν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το μεγαλύτερο μέρος της επιφάνειας της Γης (71%) με μέσο βάθος 3,75 χλμ.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Φ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ιλοξενούν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την μεγαλύτερη ποικιλότητα οργανισμών στον πλανήτη (οι περισσότεροι δεν έχουν ακόμα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περιγραφεί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ο 98% περιλαμβάνει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βενθικούς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οργανισμούς και μόνο το 2% αποτελείται από πελαγικούς.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ποικιλότητα αυξάνεται από τα ρηχά νερά προς τα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βαθειά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μέχρι τα 3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χλμ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οπότε και αρχίζει να πέφτει.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ι βασικοί τρόποι εξασφάλισης της ζωής είναι οι ακόλουθοι: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υφωτική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ζώνη,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Β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ροχή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ενέργειας,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Ρ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εύματα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ανάβλυσης κοντά στην υφαλοκρηπίδα.</a:t>
            </a: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κύριες θαλάσσιες ζώνες</a:t>
            </a:r>
            <a:endParaRPr lang="en-US" dirty="0"/>
          </a:p>
        </p:txBody>
      </p:sp>
      <p:sp>
        <p:nvSpPr>
          <p:cNvPr id="36866" name="Content Placeholder 2"/>
          <p:cNvSpPr>
            <a:spLocks noGrp="1"/>
          </p:cNvSpPr>
          <p:nvPr>
            <p:ph sz="half" idx="1"/>
          </p:nvPr>
        </p:nvSpPr>
        <p:spPr>
          <a:xfrm>
            <a:off x="344557" y="1825625"/>
            <a:ext cx="4170293" cy="4351338"/>
          </a:xfrm>
        </p:spPr>
        <p:txBody>
          <a:bodyPr>
            <a:noAutofit/>
          </a:bodyPr>
          <a:lstStyle/>
          <a:p>
            <a:r>
              <a:rPr lang="en-US" altLang="en-US" sz="2200" dirty="0" smtClean="0">
                <a:ea typeface="ＭＳ Ｐゴシック" panose="020B0600070205080204" pitchFamily="34" charset="-128"/>
              </a:rPr>
              <a:t>Υ</a:t>
            </a:r>
            <a:r>
              <a:rPr lang="el-GR" altLang="en-US" sz="2200" dirty="0" err="1" smtClean="0">
                <a:ea typeface="ＭＳ Ｐゴシック" panose="020B0600070205080204" pitchFamily="34" charset="-128"/>
              </a:rPr>
              <a:t>φαλοκρηπίδα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: από την ακτή μέχρι βάθη 120-400 </a:t>
            </a:r>
            <a:r>
              <a:rPr lang="en-US" altLang="en-US" sz="2200" dirty="0" smtClean="0">
                <a:ea typeface="ＭＳ Ｐゴシック" panose="020B0600070205080204" pitchFamily="34" charset="-128"/>
              </a:rPr>
              <a:t>m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2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200" dirty="0" err="1" smtClean="0">
                <a:ea typeface="ＭＳ Ｐゴシック" panose="020B0600070205080204" pitchFamily="34" charset="-128"/>
              </a:rPr>
              <a:t>πειρωτική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 κατωφέρεια: απότομη κλίση που φτάνει μέχρι από τα 3.000 μέχρι τα 5.000 μέτρα.</a:t>
            </a:r>
          </a:p>
          <a:p>
            <a:r>
              <a:rPr lang="en-US" altLang="en-US" sz="22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200" dirty="0" err="1" smtClean="0">
                <a:ea typeface="ＭＳ Ｐゴシック" panose="020B0600070205080204" pitchFamily="34" charset="-128"/>
              </a:rPr>
              <a:t>πειρωτική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 ανύψωση: ιζήματα μεγάλου όγκου έχουν σωρευτεί στη βάση της ηπειρωτικής κατωφέρειας.</a:t>
            </a:r>
          </a:p>
          <a:p>
            <a:r>
              <a:rPr lang="en-US" altLang="en-US" sz="2200" dirty="0" smtClean="0">
                <a:ea typeface="ＭＳ Ｐゴシック" panose="020B0600070205080204" pitchFamily="34" charset="-128"/>
              </a:rPr>
              <a:t>Α</a:t>
            </a:r>
            <a:r>
              <a:rPr lang="el-GR" altLang="en-US" sz="2200" dirty="0" err="1" smtClean="0">
                <a:ea typeface="ＭＳ Ｐゴシック" panose="020B0600070205080204" pitchFamily="34" charset="-128"/>
              </a:rPr>
              <a:t>βυσσαίες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 πεδιάδες (μπορούν να φτάσουν μέχρι τα 11.000 </a:t>
            </a:r>
            <a:r>
              <a:rPr lang="en-US" altLang="en-US" sz="2200" dirty="0" smtClean="0">
                <a:ea typeface="ＭＳ Ｐゴシック" panose="020B0600070205080204" pitchFamily="34" charset="-128"/>
              </a:rPr>
              <a:t>m</a:t>
            </a:r>
            <a:r>
              <a:rPr lang="el-GR" altLang="en-US" sz="2200" dirty="0" smtClean="0">
                <a:ea typeface="ＭＳ Ｐゴシック" panose="020B0600070205080204" pitchFamily="34" charset="-128"/>
              </a:rPr>
              <a:t>)</a:t>
            </a:r>
            <a:r>
              <a:rPr lang="en-US" altLang="en-US" sz="2200" dirty="0" smtClean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6867" name="Content Placeholder 4" descr="37.1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2167937"/>
            <a:ext cx="4337538" cy="2860431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15965" y="4786538"/>
            <a:ext cx="34176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21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>
                <a:ea typeface="ＭＳ Ｐゴシック" panose="020B0600070205080204" pitchFamily="34" charset="-128"/>
              </a:rPr>
              <a:t>Βραχώδης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l-GR" altLang="en-US" dirty="0" smtClean="0">
                <a:ea typeface="ＭＳ Ｐゴシック" panose="020B0600070205080204" pitchFamily="34" charset="-128"/>
              </a:rPr>
              <a:t>μεσοπαλιρροιακή ζώνη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1/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3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sz="half" idx="1"/>
          </p:nvPr>
        </p:nvSpPr>
        <p:spPr>
          <a:xfrm>
            <a:off x="768625" y="1993373"/>
            <a:ext cx="3511827" cy="442940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Π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αραλιακή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ή αιγιαλίτιδα ζώνη.</a:t>
            </a:r>
          </a:p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α ζώα που ζουν στο όριο χέρσου και θάλασσας υφίστανται έντονες περιβαλλοντικές διακυμάνσεις.</a:t>
            </a:r>
          </a:p>
          <a:p>
            <a:pPr>
              <a:lnSpc>
                <a:spcPct val="110000"/>
              </a:lnSpc>
            </a:pPr>
            <a:r>
              <a:rPr lang="en-US" altLang="en-US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υνήθως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φέρουν καλά σχηματισμένο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εξωσκελετό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που τα προστατεύει από την αφυδάτωση και τη μηχανική καταστροφή από τα κύματα.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37892" name="Content Placeholder 4" descr="37.1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85" y="1993373"/>
            <a:ext cx="3886200" cy="2620157"/>
          </a:xfrm>
        </p:spPr>
      </p:pic>
      <p:sp>
        <p:nvSpPr>
          <p:cNvPr id="6" name="TextBox 5"/>
          <p:cNvSpPr txBox="1"/>
          <p:nvPr/>
        </p:nvSpPr>
        <p:spPr>
          <a:xfrm>
            <a:off x="4629150" y="4726194"/>
            <a:ext cx="38100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Calibri" panose="020F0502020204030204" pitchFamily="34" charset="0"/>
              </a:rPr>
              <a:t>Σ</a:t>
            </a:r>
            <a:r>
              <a:rPr lang="el-GR" altLang="en-US" sz="2000" dirty="0" err="1">
                <a:latin typeface="Calibri" panose="020F0502020204030204" pitchFamily="34" charset="0"/>
              </a:rPr>
              <a:t>αλιγκάρια</a:t>
            </a:r>
            <a:r>
              <a:rPr lang="el-GR" altLang="en-US" sz="2000" dirty="0">
                <a:latin typeface="Calibri" panose="020F0502020204030204" pitchFamily="34" charset="0"/>
              </a:rPr>
              <a:t>, θυσανόποδα, δίθυρα, μικρά ψάρια, ανεμώνες.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64557" y="433653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22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>
                <a:ea typeface="ＭＳ Ｐゴシック" panose="020B0600070205080204" pitchFamily="34" charset="-128"/>
              </a:rPr>
              <a:t>Βραχώδης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l-GR" altLang="en-US" dirty="0" smtClean="0">
                <a:ea typeface="ＭＳ Ｐゴシック" panose="020B0600070205080204" pitchFamily="34" charset="-128"/>
              </a:rPr>
              <a:t>υποπαλιρροιακή ζώνη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2/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3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3891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Δ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ιακρίνονται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δύο μεγάλες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κατηγορές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, τα δάση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κελπ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και οι κοραλλιογενείς ύφαλοι.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α πρώτα κυριαρχούνται από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φαιοφύκη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που με τη βοήθεια μίσχων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προσκολλόνται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σε μια σταθερή επιφάνεια («ανώτερος όροφος») και μπορούν να αναπτυχθούν σε ύψος πολλών μέτρων.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ρέφουν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αχινούς και πεταλίδες οι οποίοι με τη σειρά τους συντηρούν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 o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ταρίες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ι δεύτεροι εμφανίζονται κοντά σε ακτές και μπορεί να περιλαμβάνουν μέχρι και 50 διαφορετικά είδη κοραλλιών σε διαφορετικά βάθη.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Χ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άρη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στην πλούσια τοπογραφία και στην ποικιλία φωτισμού και προσανατολισμού φιλοξενούν εκατοντάδες είδη ψαριών, μαλακίων, σπόγγων, αχινών. </a:t>
            </a: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Βραχώδης </a:t>
            </a:r>
            <a:br>
              <a:rPr lang="el-GR" dirty="0"/>
            </a:br>
            <a:r>
              <a:rPr lang="el-GR" dirty="0"/>
              <a:t>υποπαλιρροιακή ζώνη </a:t>
            </a:r>
            <a:r>
              <a:rPr lang="el-GR" dirty="0" smtClean="0"/>
              <a:t>3/3</a:t>
            </a:r>
            <a:endParaRPr lang="en-US" dirty="0"/>
          </a:p>
        </p:txBody>
      </p:sp>
      <p:sp>
        <p:nvSpPr>
          <p:cNvPr id="39938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en-US" smtClean="0">
                <a:ea typeface="ＭＳ Ｐゴシック" panose="020B0600070205080204" pitchFamily="34" charset="-128"/>
              </a:rPr>
              <a:t>Δ</a:t>
            </a:r>
            <a:r>
              <a:rPr lang="el-GR" altLang="en-US" smtClean="0">
                <a:ea typeface="ＭＳ Ｐゴシック" panose="020B0600070205080204" pitchFamily="34" charset="-128"/>
              </a:rPr>
              <a:t>άση κελπ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39939" name="Content Placeholder 8" descr="endangered01-sea-otter_24051_990x74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64" y="2737077"/>
            <a:ext cx="4193553" cy="3146224"/>
          </a:xfrm>
        </p:spPr>
      </p:pic>
      <p:sp>
        <p:nvSpPr>
          <p:cNvPr id="39940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l-GR" altLang="en-US" smtClean="0">
                <a:ea typeface="ＭＳ Ｐゴシック" panose="020B0600070205080204" pitchFamily="34" charset="-128"/>
              </a:rPr>
              <a:t>Κοραλλιογενείς ύφαλοι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39941" name="Content Placeholder 9" descr="300px-Coral_reef_PloS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01" y="2616289"/>
            <a:ext cx="2533738" cy="3386763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02311" y="56063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23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516779" y="56888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24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Π</a:t>
            </a:r>
            <a:r>
              <a:rPr lang="el-GR" altLang="en-US" smtClean="0">
                <a:ea typeface="ＭＳ Ｐゴシック" panose="020B0600070205080204" pitchFamily="34" charset="-128"/>
              </a:rPr>
              <a:t>αράκτια ιζήματα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096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α παράκτια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υποπαλιρροιακά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περιβάλλοντα διαθέτουν μια ποικιλία οικοσυστημάτων με μαλακά ιζήματα όπως αλμυρά έλη, λιβάδια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φανερογάμων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και τα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μανγκρόβια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δάση.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τον αμμώδη πυθμένα ζουν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πολύχαιτοι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, δίθυρα, καρκινοειδή και ψάρια. Η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αλατότητα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σε κάποιες περιπτώσεις μπορεί να είναι πολύ υψηλή και οι οργανισμοί καταφεύγουν σε ειδικές προσαρμογές.</a:t>
            </a: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Αντί εισαγωγής...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O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πλανήτης μας έχει ηλικία 5 δισ. χρόνια.</a:t>
            </a:r>
          </a:p>
          <a:p>
            <a:r>
              <a:rPr lang="el-GR" altLang="en-US" sz="2400" dirty="0" smtClean="0">
                <a:ea typeface="ＭＳ Ｐゴシック" panose="020B0600070205080204" pitchFamily="34" charset="-128"/>
              </a:rPr>
              <a:t>Στην επιφάνεια του πλανήτη δέσποζε το υδάτινο στοιχείο ενώ η ατμόσφαιρά ήταν αναγωγική.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έρια όπως το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CH</a:t>
            </a:r>
            <a:r>
              <a:rPr lang="en-US" altLang="en-US" sz="2400" baseline="-25000" dirty="0" smtClean="0">
                <a:ea typeface="ＭＳ Ｐゴシック" panose="020B0600070205080204" pitchFamily="34" charset="-128"/>
              </a:rPr>
              <a:t>4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, NH</a:t>
            </a:r>
            <a:r>
              <a:rPr lang="en-US" altLang="en-US" sz="2400" baseline="-25000" dirty="0" smtClean="0">
                <a:ea typeface="ＭＳ Ｐゴシック" panose="020B0600070205080204" pitchFamily="34" charset="-128"/>
              </a:rPr>
              <a:t>3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και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H</a:t>
            </a:r>
            <a:r>
              <a:rPr lang="en-US" altLang="en-US" sz="2400" baseline="-25000" dirty="0" smtClean="0">
                <a:ea typeface="ＭＳ Ｐゴシック" panose="020B0600070205080204" pitchFamily="34" charset="-128"/>
              </a:rPr>
              <a:t>2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S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κυριαρχούσαν στην ατμόσφαιρα μην επιτρέποντας την δημιουργία ζωής.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πό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την έντονη ηφαιστειακή δραστηριότητα η ατμόσφαιρα εμπλουτίστηκε με Ν,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CO</a:t>
            </a:r>
            <a:r>
              <a:rPr lang="en-US" altLang="en-US" sz="2400" baseline="-25000" dirty="0" smtClean="0">
                <a:ea typeface="ＭＳ Ｐゴシック" panose="020B0600070205080204" pitchFamily="34" charset="-128"/>
              </a:rPr>
              <a:t>2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, SO</a:t>
            </a:r>
            <a:r>
              <a:rPr lang="en-US" altLang="en-US" sz="2400" baseline="-25000" dirty="0" smtClean="0">
                <a:ea typeface="ＭＳ Ｐゴシック" panose="020B0600070205080204" pitchFamily="34" charset="-128"/>
              </a:rPr>
              <a:t>2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και υδρατμούς.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ι πρώτοι ζωντανοί οργανισμοί δημιουργήθηκαν από τυχαίους συνδυασμούς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μακρομορίων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που με την σειρά τους προέκυψαν μέσα από συνθετικές διαδικασίες βασισμένες σε απλά χημικά στοιχεία.</a:t>
            </a: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Μανγκρόβια οικοσυστήματα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sz="half" idx="1"/>
          </p:nvPr>
        </p:nvSpPr>
        <p:spPr>
          <a:xfrm>
            <a:off x="492782" y="1690689"/>
            <a:ext cx="3886200" cy="4351338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ξαπλώνονται σε τροπικά και υποτροπικά νερά και σχηματίζουν πυκνά δάση κατά μήκος της ακτής.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ι υποβρύχιες ρίζες των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μαγκρόβιων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δένδρων υποστηρίζουν πλούσιες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βιοκοινωνίες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διθύρων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, καβουριών και ψαριών ενώ πάνω στα κλαδιά και τις ρίζες διαβιώνουν χερσαία ζώα.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41988" name="Content Placeholder 4" descr="World_map_mangrove_distribution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78982" y="1690689"/>
            <a:ext cx="3886200" cy="1798477"/>
          </a:xfrm>
        </p:spPr>
      </p:pic>
      <p:pic>
        <p:nvPicPr>
          <p:cNvPr id="41989" name="Picture 4" descr="Mangrov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01" y="3681019"/>
            <a:ext cx="3592963" cy="230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32950" y="34040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832950" y="57081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25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Ιζήματα των μεγάλων βαθών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72" y="1936799"/>
            <a:ext cx="2157653" cy="2420375"/>
          </a:xfrm>
        </p:spPr>
      </p:pic>
      <p:sp>
        <p:nvSpPr>
          <p:cNvPr id="2" name="Θέση περιεχομένου 1"/>
          <p:cNvSpPr>
            <a:spLocks noGrp="1"/>
          </p:cNvSpPr>
          <p:nvPr>
            <p:ph sz="quarter" idx="14"/>
          </p:nvPr>
        </p:nvSpPr>
        <p:spPr>
          <a:xfrm>
            <a:off x="814180" y="1690689"/>
            <a:ext cx="3333749" cy="4100511"/>
          </a:xfrm>
        </p:spPr>
        <p:txBody>
          <a:bodyPr>
            <a:normAutofit/>
          </a:bodyPr>
          <a:lstStyle/>
          <a:p>
            <a:r>
              <a:rPr lang="el-GR" altLang="en-US" sz="2400" dirty="0">
                <a:ea typeface="ＭＳ Ｐゴシック" panose="020B0600070205080204" pitchFamily="34" charset="-128"/>
              </a:rPr>
              <a:t>Τα μεγάλα βάθη των ωκεανών καλύπτονται από μαλακά ιζήματα όπου παρεπιδημούν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αιωρηματοφάγα</a:t>
            </a:r>
            <a:r>
              <a:rPr lang="el-GR" altLang="en-US" sz="2400" dirty="0">
                <a:ea typeface="ＭＳ Ｐゴシック" panose="020B0600070205080204" pitchFamily="34" charset="-128"/>
              </a:rPr>
              <a:t> ασπόνδυλα και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βενθικά</a:t>
            </a:r>
            <a:r>
              <a:rPr lang="el-GR" altLang="en-US" sz="2400" dirty="0">
                <a:ea typeface="ＭＳ Ｐゴシック" panose="020B0600070205080204" pitchFamily="34" charset="-128"/>
              </a:rPr>
              <a:t>  </a:t>
            </a:r>
            <a:r>
              <a:rPr lang="el-GR" altLang="en-US" sz="2400" dirty="0" err="1">
                <a:ea typeface="ＭＳ Ｐゴシック" panose="020B0600070205080204" pitchFamily="34" charset="-128"/>
              </a:rPr>
              <a:t>ιζηματοφάγα</a:t>
            </a:r>
            <a:r>
              <a:rPr lang="el-GR" altLang="en-US" sz="2400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>
                <a:ea typeface="ＭＳ Ｐゴシック" panose="020B0600070205080204" pitchFamily="34" charset="-128"/>
              </a:rPr>
              <a:t>α ψάρια σε αυτά τα βάθη τρέφονται από τη βροχή ενέργειας. 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52" y="3280976"/>
            <a:ext cx="2141316" cy="2114550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9365" y="51485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26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8941" y="406125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27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Υδροθερμικές αναβλήσεις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sz="half" idx="1"/>
          </p:nvPr>
        </p:nvSpPr>
        <p:spPr>
          <a:xfrm>
            <a:off x="986459" y="1631318"/>
            <a:ext cx="388620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l-GR" altLang="en-US" dirty="0" smtClean="0">
                <a:ea typeface="ＭＳ Ｐゴシック" panose="020B0600070205080204" pitchFamily="34" charset="-128"/>
              </a:rPr>
              <a:t>Εμφανίζονται σε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αβυσσαίες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πεδιάδες με υποβρύχια ηφαιστειακή δραστηριότητα η οποία δημιουργεί ένα σκληρό υπόστρωμα όπου παράγεται καυτό νερό πλούσιο σε θείο.</a:t>
            </a:r>
          </a:p>
          <a:p>
            <a:pPr>
              <a:lnSpc>
                <a:spcPct val="110000"/>
              </a:lnSpc>
            </a:pPr>
            <a:r>
              <a:rPr lang="el-GR" altLang="en-US" dirty="0" smtClean="0">
                <a:ea typeface="ＭＳ Ｐゴシック" panose="020B0600070205080204" pitchFamily="34" charset="-128"/>
              </a:rPr>
              <a:t>Κάποια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αρχαιοβακτήρια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επιβιώνουν οξειδώνοντας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H</a:t>
            </a:r>
            <a:r>
              <a:rPr lang="en-US" altLang="en-US" baseline="-25000" dirty="0" smtClean="0">
                <a:ea typeface="ＭＳ Ｐゴシック" panose="020B0600070205080204" pitchFamily="34" charset="-128"/>
              </a:rPr>
              <a:t>2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S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ή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CH</a:t>
            </a:r>
            <a:r>
              <a:rPr lang="en-US" altLang="en-US" baseline="-25000" dirty="0" smtClean="0">
                <a:ea typeface="ＭＳ Ｐゴシック" panose="020B0600070205080204" pitchFamily="34" charset="-128"/>
              </a:rPr>
              <a:t>4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, μοναδικά μονοπάτια μεταβολισμού (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χημειοαυτότροφα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και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χημειοετερότροφα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). 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44036" name="Content Placeholder 4" descr="Blacksmoker_in_Atlantic_Ocean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66" y="1825624"/>
            <a:ext cx="2689312" cy="3962725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50518" y="55113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28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Η πελαγική περιοχή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5059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ι ανοιχτές πελαγικές εκτάσεις είναι φτωχές ως προς την παραγωγικότητά τους καθώς οι οργανισμοί που πεθαίνουν βυθίζονται στην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βαθυπελαγική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ζώνη παρασέρνοντας τα θρεπτικά στοιχεία.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ι βασικές πηγές ανανέωσης των θρεπτικών συστατικών εντοπίζονται στις θέσεις αναβλύσεων, π.χ. γαύρος του Περού, σαρδέλα της Ισπανίας, ρέγκα της Ιαπωνίας.</a:t>
            </a:r>
          </a:p>
          <a:p>
            <a:pPr>
              <a:lnSpc>
                <a:spcPct val="110000"/>
              </a:lnSpc>
            </a:pPr>
            <a:r>
              <a:rPr lang="el-GR" altLang="en-US" sz="2800" dirty="0" smtClean="0">
                <a:ea typeface="ＭＳ Ｐゴシック" panose="020B0600070205080204" pitchFamily="34" charset="-128"/>
              </a:rPr>
              <a:t>Οι πολικές περιοχές είναι οι πιο αποδοτικές σε παραγωγικότητα και μπορούν να συντηρούν μακριές τροφικές αλυσίδες ή τα μεγαλύτερα ζώα στον πλανήτη, π.χ. φάλαινες και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κριλ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.</a:t>
            </a: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ζωή στις πελαγικές ζώνες</a:t>
            </a:r>
            <a:endParaRPr lang="en-US" dirty="0"/>
          </a:p>
        </p:txBody>
      </p:sp>
      <p:sp>
        <p:nvSpPr>
          <p:cNvPr id="46082" name="Content Placeholder 4"/>
          <p:cNvSpPr>
            <a:spLocks noGrp="1"/>
          </p:cNvSpPr>
          <p:nvPr>
            <p:ph sz="half" idx="1"/>
          </p:nvPr>
        </p:nvSpPr>
        <p:spPr>
          <a:xfrm>
            <a:off x="338659" y="1437036"/>
            <a:ext cx="4210564" cy="4718946"/>
          </a:xfrm>
        </p:spPr>
        <p:txBody>
          <a:bodyPr>
            <a:normAutofit fontScale="70000" lnSpcReduction="20000"/>
          </a:bodyPr>
          <a:lstStyle/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b="1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b="1" dirty="0" err="1" smtClean="0">
                <a:ea typeface="ＭＳ Ｐゴシック" panose="020B0600070205080204" pitchFamily="34" charset="-128"/>
              </a:rPr>
              <a:t>πιπελαγική</a:t>
            </a:r>
            <a:r>
              <a:rPr lang="el-GR" altLang="en-US" b="1" dirty="0" smtClean="0">
                <a:ea typeface="ＭＳ Ｐゴシック" panose="020B0600070205080204" pitchFamily="34" charset="-128"/>
              </a:rPr>
              <a:t> ζώνη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: τα στρώματα της επιφάνειας.</a:t>
            </a: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b="1" dirty="0" smtClean="0">
                <a:ea typeface="ＭＳ Ｐゴシック" panose="020B0600070205080204" pitchFamily="34" charset="-128"/>
              </a:rPr>
              <a:t>Μ</a:t>
            </a:r>
            <a:r>
              <a:rPr lang="el-GR" altLang="en-US" b="1" dirty="0" err="1" smtClean="0">
                <a:ea typeface="ＭＳ Ｐゴシック" panose="020B0600070205080204" pitchFamily="34" charset="-128"/>
              </a:rPr>
              <a:t>εσοπελαγική</a:t>
            </a:r>
            <a:r>
              <a:rPr lang="el-GR" altLang="en-US" b="1" dirty="0" smtClean="0">
                <a:ea typeface="ＭＳ Ｐゴシック" panose="020B0600070205080204" pitchFamily="34" charset="-128"/>
              </a:rPr>
              <a:t> ζώνη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: «ζώνη του λυκόφωτος» με αδύναμο 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φώς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και ικανή βιοποικιλότητα.</a:t>
            </a: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b="1" dirty="0" smtClean="0">
                <a:ea typeface="ＭＳ Ｐゴシック" panose="020B0600070205080204" pitchFamily="34" charset="-128"/>
              </a:rPr>
              <a:t>Β</a:t>
            </a:r>
            <a:r>
              <a:rPr lang="el-GR" altLang="en-US" b="1" dirty="0" err="1" smtClean="0">
                <a:ea typeface="ＭＳ Ｐゴシック" panose="020B0600070205080204" pitchFamily="34" charset="-128"/>
              </a:rPr>
              <a:t>αθυπελαγική</a:t>
            </a:r>
            <a:r>
              <a:rPr lang="el-GR" altLang="en-US" b="1" dirty="0" smtClean="0">
                <a:ea typeface="ＭＳ Ｐゴシック" panose="020B0600070205080204" pitchFamily="34" charset="-128"/>
              </a:rPr>
              <a:t> ζώνη: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μεγάλα ωκεάνια βάθη με υψηλές πιέσεις, σκοτάδι και θερμοκρασία στο μηδέν.</a:t>
            </a: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l-GR" altLang="en-US" b="1" dirty="0" err="1" smtClean="0">
                <a:ea typeface="ＭＳ Ｐゴシック" panose="020B0600070205080204" pitchFamily="34" charset="-128"/>
              </a:rPr>
              <a:t>Αβυσσοπελαγική</a:t>
            </a:r>
            <a:r>
              <a:rPr lang="el-GR" altLang="en-US" b="1" dirty="0" smtClean="0">
                <a:ea typeface="ＭＳ Ｐゴシック" panose="020B0600070205080204" pitchFamily="34" charset="-128"/>
              </a:rPr>
              <a:t> και </a:t>
            </a:r>
            <a:r>
              <a:rPr lang="el-GR" altLang="en-US" b="1" dirty="0" err="1" smtClean="0">
                <a:ea typeface="ＭＳ Ｐゴシック" panose="020B0600070205080204" pitchFamily="34" charset="-128"/>
              </a:rPr>
              <a:t>αδοπελαγική</a:t>
            </a:r>
            <a:r>
              <a:rPr lang="el-GR" altLang="en-US" b="1" dirty="0" smtClean="0">
                <a:ea typeface="ＭＳ Ｐゴシック" panose="020B0600070205080204" pitchFamily="34" charset="-128"/>
              </a:rPr>
              <a:t> ζώνη: 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τα μεγαλύτερα βάθη στον πλανήτη και οι πλέον ανεξερεύνητες θέσεις.</a:t>
            </a:r>
            <a:endParaRPr lang="en-US" altLang="en-US" dirty="0" smtClean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46083" name="Content Placeholder 6" descr="Picture 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12" y="1301263"/>
            <a:ext cx="4541740" cy="4718946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92612" y="601475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29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Ζ</a:t>
            </a:r>
            <a:r>
              <a:rPr lang="el-GR" altLang="en-US" smtClean="0">
                <a:ea typeface="ＭＳ Ｐゴシック" panose="020B0600070205080204" pitchFamily="34" charset="-128"/>
              </a:rPr>
              <a:t>ωογεωγραφία 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1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3100" dirty="0" smtClean="0">
                <a:ea typeface="ＭＳ Ｐゴシック" panose="020B0600070205080204" pitchFamily="34" charset="-128"/>
              </a:rPr>
              <a:t> κλάδος της βιογεωγραφίας που ασχολείται με τη μελέτη των προτύπων κατανομής των ζώων και προσπαθεί να εξηγήσει την εξάπλωσή τους σε συνδυασμό με την εξέλιξη και την οικολογία των ειδών.</a:t>
            </a: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100" dirty="0" smtClean="0">
                <a:ea typeface="ＭＳ Ｐゴシック" panose="020B0600070205080204" pitchFamily="34" charset="-128"/>
              </a:rPr>
              <a:t>Π</a:t>
            </a:r>
            <a:r>
              <a:rPr lang="el-GR" altLang="en-US" sz="3100" dirty="0" err="1" smtClean="0">
                <a:ea typeface="ＭＳ Ｐゴシック" panose="020B0600070205080204" pitchFamily="34" charset="-128"/>
              </a:rPr>
              <a:t>αρόμοιοι</a:t>
            </a:r>
            <a:r>
              <a:rPr lang="el-GR" altLang="en-US" sz="3100" dirty="0" smtClean="0">
                <a:ea typeface="ＭＳ Ｐゴシック" panose="020B0600070205080204" pitchFamily="34" charset="-128"/>
              </a:rPr>
              <a:t> οικολογικά βιότοποι φιλοξενούν διαφορετικά είδη ζώων ενώ γεωγραφικές μεταβολές και αλληλεπιδράσεις μεταξύ των ειδών παρεμβαίνουν στην τελική τους κατανομή.</a:t>
            </a:r>
          </a:p>
          <a:p>
            <a:pPr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altLang="en-US" sz="3100" dirty="0" smtClean="0">
                <a:ea typeface="ＭＳ Ｐゴシック" panose="020B0600070205080204" pitchFamily="34" charset="-128"/>
              </a:rPr>
              <a:t>Π</a:t>
            </a:r>
            <a:r>
              <a:rPr lang="el-GR" altLang="en-US" sz="3100" dirty="0" err="1" smtClean="0">
                <a:ea typeface="ＭＳ Ｐゴシック" panose="020B0600070205080204" pitchFamily="34" charset="-128"/>
              </a:rPr>
              <a:t>ροσπαθούμε</a:t>
            </a:r>
            <a:r>
              <a:rPr lang="el-GR" altLang="en-US" sz="3100" dirty="0" smtClean="0">
                <a:ea typeface="ＭＳ Ｐゴシック" panose="020B0600070205080204" pitchFamily="34" charset="-128"/>
              </a:rPr>
              <a:t> να καταλάβουμε γιατί τα ζώα βρίσκονται εκεί που βρίσκονται και δεν απαντώνται εκεί που θα αναμέναμε να είναι. 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30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>
                <a:ea typeface="ＭＳ Ｐゴシック" panose="020B0600070205080204" pitchFamily="34" charset="-128"/>
              </a:rPr>
              <a:t>Βιογεωγραφία,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l-GR" altLang="en-US" dirty="0" smtClean="0">
                <a:ea typeface="ＭＳ Ｐゴシック" panose="020B0600070205080204" pitchFamily="34" charset="-128"/>
              </a:rPr>
              <a:t>η γεωγραφία της ζωής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48131" name="Content Placeholder 4"/>
          <p:cNvSpPr>
            <a:spLocks noGrp="1"/>
          </p:cNvSpPr>
          <p:nvPr>
            <p:ph sz="half" idx="1"/>
          </p:nvPr>
        </p:nvSpPr>
        <p:spPr>
          <a:xfrm>
            <a:off x="959955" y="2011155"/>
            <a:ext cx="3886200" cy="4351338"/>
          </a:xfrm>
        </p:spPr>
        <p:txBody>
          <a:bodyPr>
            <a:no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O Alfred Wallace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πρώτος έθεσε τις βάσεις για την μελέτη της κατανομής των ειδών.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ι προβληματισμοί του, σε γενικευμένο επίπεδο, μπορούν να συνοψιστούν στο περίφημο </a:t>
            </a:r>
            <a:r>
              <a:rPr lang="en-US" altLang="en-US" sz="2400" dirty="0" err="1" smtClean="0">
                <a:ea typeface="ＭＳ Ｐゴシック" panose="020B0600070205080204" pitchFamily="34" charset="-128"/>
              </a:rPr>
              <a:t>Wallacean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shortfall (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ανεπαρκής γνώση της κατανομής των ζώων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). </a:t>
            </a:r>
          </a:p>
        </p:txBody>
      </p:sp>
      <p:pic>
        <p:nvPicPr>
          <p:cNvPr id="48132" name="Content Placeholder 6" descr="220px-Alfred_Russel_Wallace_-_Project_Gutenberg_eText_1455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53" y="1825625"/>
            <a:ext cx="2665343" cy="421608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27416" y="57279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0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3000" dirty="0" smtClean="0">
                <a:ea typeface="ＭＳ Ｐゴシック" panose="020B0600070205080204" pitchFamily="34" charset="-128"/>
              </a:rPr>
              <a:t>ο αρχείο των απολιθωμάτων εμπλουτίζει τις γνώσεις μας για την κατανομή των ειδών</a:t>
            </a:r>
            <a:endParaRPr lang="en-US" altLang="en-US" sz="30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8" b="23708"/>
          <a:stretch/>
        </p:blipFill>
        <p:spPr>
          <a:xfrm>
            <a:off x="4953356" y="1810533"/>
            <a:ext cx="3233024" cy="1878057"/>
          </a:xfrm>
        </p:spPr>
      </p:pic>
      <p:sp>
        <p:nvSpPr>
          <p:cNvPr id="2" name="Θέση περιεχομένου 1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90341" cy="4322738"/>
          </a:xfrm>
        </p:spPr>
        <p:txBody>
          <a:bodyPr>
            <a:normAutofit fontScale="70000" lnSpcReduction="20000"/>
          </a:bodyPr>
          <a:lstStyle/>
          <a:p>
            <a:pPr indent="0">
              <a:lnSpc>
                <a:spcPct val="110000"/>
              </a:lnSpc>
              <a:buNone/>
            </a:pPr>
            <a:r>
              <a:rPr lang="en-US" altLang="en-US" sz="3100" dirty="0">
                <a:ea typeface="ＭＳ Ｐゴシック" panose="020B0600070205080204" pitchFamily="34" charset="-128"/>
              </a:rPr>
              <a:t>Η</a:t>
            </a:r>
            <a:r>
              <a:rPr lang="el-GR" altLang="en-US" sz="3100" dirty="0">
                <a:ea typeface="ＭＳ Ｐゴシック" panose="020B0600070205080204" pitchFamily="34" charset="-128"/>
              </a:rPr>
              <a:t> γεωλογία της Γης </a:t>
            </a:r>
            <a:r>
              <a:rPr lang="el-GR" altLang="en-US" sz="3100" dirty="0" smtClean="0">
                <a:ea typeface="ＭＳ Ｐゴシック" panose="020B0600070205080204" pitchFamily="34" charset="-128"/>
              </a:rPr>
              <a:t>μεταβάλλεται </a:t>
            </a:r>
            <a:r>
              <a:rPr lang="el-GR" altLang="en-US" sz="3100" dirty="0">
                <a:ea typeface="ＭＳ Ｐゴシック" panose="020B0600070205080204" pitchFamily="34" charset="-128"/>
              </a:rPr>
              <a:t>διαρκώς και οι οργανισμοί προσαρμόζονται σε αυτές.</a:t>
            </a:r>
          </a:p>
          <a:p>
            <a:pPr indent="0">
              <a:lnSpc>
                <a:spcPct val="110000"/>
              </a:lnSpc>
              <a:buNone/>
            </a:pPr>
            <a:r>
              <a:rPr lang="en-US" altLang="en-US" sz="3100" dirty="0">
                <a:ea typeface="ＭＳ Ｐゴシック" panose="020B0600070205080204" pitchFamily="34" charset="-128"/>
              </a:rPr>
              <a:t>Ο</a:t>
            </a:r>
            <a:r>
              <a:rPr lang="el-GR" altLang="en-US" sz="3100" dirty="0">
                <a:ea typeface="ＭＳ Ｐゴシック" panose="020B0600070205080204" pitchFamily="34" charset="-128"/>
              </a:rPr>
              <a:t>ι πρόγονοι των καμήλων προέκυψαν στην Β. Αμερική πριν από 40 εκ. χ. </a:t>
            </a:r>
            <a:r>
              <a:rPr lang="en-US" altLang="en-US" sz="3100" dirty="0">
                <a:ea typeface="ＭＳ Ｐゴシック" panose="020B0600070205080204" pitchFamily="34" charset="-128"/>
              </a:rPr>
              <a:t>Σ</a:t>
            </a:r>
            <a:r>
              <a:rPr lang="el-GR" altLang="en-US" sz="3100" dirty="0">
                <a:ea typeface="ＭＳ Ｐゴシック" panose="020B0600070205080204" pitchFamily="34" charset="-128"/>
              </a:rPr>
              <a:t>τη διάρκεια του πλειστόκαινου πέρασαν στην Ευρασία μέσω του </a:t>
            </a:r>
            <a:r>
              <a:rPr lang="en-US" altLang="en-US" sz="3100" dirty="0" smtClean="0">
                <a:ea typeface="ＭＳ Ｐゴシック" panose="020B0600070205080204" pitchFamily="34" charset="-128"/>
              </a:rPr>
              <a:t>B</a:t>
            </a:r>
            <a:r>
              <a:rPr lang="el-GR" altLang="en-US" sz="3100" dirty="0" err="1" smtClean="0">
                <a:ea typeface="ＭＳ Ｐゴシック" panose="020B0600070205080204" pitchFamily="34" charset="-128"/>
              </a:rPr>
              <a:t>ερίγγειου</a:t>
            </a:r>
            <a:r>
              <a:rPr lang="el-GR" altLang="en-US" sz="31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3100" dirty="0">
                <a:ea typeface="ＭＳ Ｐゴシック" panose="020B0600070205080204" pitchFamily="34" charset="-128"/>
              </a:rPr>
              <a:t>πορθμού ενώ ταυτόχρονα μετακινήθηκαν και προς τη Ν. Αμερική. </a:t>
            </a:r>
            <a:endParaRPr lang="en-US" altLang="en-US" sz="31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22" y="3688590"/>
            <a:ext cx="3515092" cy="2367733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85654" y="34076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31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964557" y="5756677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32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Φυλογενετική συστηματική και μοριακή βαθμονόμηση</a:t>
            </a:r>
            <a:endParaRPr lang="en-US" sz="4000" dirty="0"/>
          </a:p>
        </p:txBody>
      </p:sp>
      <p:sp>
        <p:nvSpPr>
          <p:cNvPr id="50178" name="Content Placeholder 5"/>
          <p:cNvSpPr>
            <a:spLocks noGrp="1"/>
          </p:cNvSpPr>
          <p:nvPr>
            <p:ph type="body" sz="quarter" idx="12"/>
          </p:nvPr>
        </p:nvSpPr>
        <p:spPr>
          <a:xfrm>
            <a:off x="628650" y="1550987"/>
            <a:ext cx="7886700" cy="2470149"/>
          </a:xfrm>
        </p:spPr>
        <p:txBody>
          <a:bodyPr>
            <a:no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φυλογενετική συστηματική επιτρέπει την ανακατασκευή των κατανομών των ζώων.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κοινή εξελικτική καταγωγή των μελών μιας ομάδας ειδών αντικατοπτρίζεται στα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κλαδογράμματα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μοριακή βαθμονόμηση της φυλογένεσης αποκαλύπτει το παρελθόν μιας σημερινής κατανομής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,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π.χ.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Γ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ιγαντιαίες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σαλαμάνδρες στην Αμερική και την Ασία.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7" name="Θέση εικόνας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75" t="-2860" r="-9075" b="-2860"/>
          <a:stretch/>
        </p:blipFill>
        <p:spPr>
          <a:xfrm>
            <a:off x="185530" y="4190059"/>
            <a:ext cx="8733183" cy="2033876"/>
          </a:xfrm>
        </p:spPr>
      </p:pic>
      <p:sp>
        <p:nvSpPr>
          <p:cNvPr id="8" name="Θέση υποσέλιδου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74427" y="57476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33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6487" y="58591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34</a:t>
            </a:r>
            <a:endParaRPr lang="el-GR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941111" y="49534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35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Ασυνεχείς κατανομές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Π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ρόκειται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για καταστάσεις όπου συγγενικά είδη βρίσκονται στις μέρες μας σε πολύ απομακρυσμένες περιοχές.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ι τυπικές «λύσεις» σε αυτό το βιογεωγραφικό πρόβλημα περιλαμβάνουν τα σενάρια διασποράς (μετακίνηση σε νέα τοποθεσία) και τις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βικαριανιστικές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υποθέσεις (το περιβάλλον αλλάζει διασπώντας τη συνεχή κατανομή ενός είδους).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2800" dirty="0" smtClean="0">
                <a:ea typeface="ＭＳ Ｐゴシック" panose="020B0600070205080204" pitchFamily="34" charset="-128"/>
              </a:rPr>
              <a:t>Αρχικά το οξυγόνο είχε τοξική δράση.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Κ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άποιοι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οργανισμοί όμως «ανέπτυξαν» την ικανότητα εκμετάλλευσής του (οξειδωτικός μεταβολισμός).</a:t>
            </a: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15363" name="Content Placeholder 4"/>
          <p:cNvSpPr>
            <a:spLocks noGrp="1"/>
          </p:cNvSpPr>
          <p:nvPr>
            <p:ph sz="half" idx="1"/>
          </p:nvPr>
        </p:nvSpPr>
        <p:spPr>
          <a:xfrm>
            <a:off x="628650" y="2246937"/>
            <a:ext cx="4000500" cy="3522230"/>
          </a:xfrm>
        </p:spPr>
        <p:txBody>
          <a:bodyPr>
            <a:norm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ι  πρώτοι ζωντανοί οργανισμοί ήταν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αυτότροφοι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φωτοσυνθετικοί.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απελευθέρωση οξυγόνου, ως παραπροϊόντος της φωτοσύνθεσης, άλλαξε τον χαρακτήρα της ατμόσφαιρας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.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15364" name="Content Placeholder 6" descr="37.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354667"/>
            <a:ext cx="3886200" cy="3293253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52136" y="557116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smtClean="0">
                <a:ea typeface="ＭＳ Ｐゴシック" panose="020B0600070205080204" pitchFamily="34" charset="-128"/>
              </a:rPr>
              <a:t>Π</a:t>
            </a:r>
            <a:r>
              <a:rPr lang="el-GR" altLang="en-US" sz="4000" smtClean="0">
                <a:ea typeface="ＭＳ Ｐゴシック" panose="020B0600070205080204" pitchFamily="34" charset="-128"/>
              </a:rPr>
              <a:t>αράδειγματα ασυνεχών κατανομών (οικ. </a:t>
            </a:r>
            <a:r>
              <a:rPr lang="en-US" altLang="en-US" sz="4000" smtClean="0">
                <a:ea typeface="ＭＳ Ｐゴシック" panose="020B0600070205080204" pitchFamily="34" charset="-128"/>
              </a:rPr>
              <a:t>Talpidae </a:t>
            </a:r>
            <a:r>
              <a:rPr lang="el-GR" altLang="en-US" sz="4000" smtClean="0">
                <a:ea typeface="ＭＳ Ｐゴシック" panose="020B0600070205080204" pitchFamily="34" charset="-128"/>
              </a:rPr>
              <a:t>και γένος </a:t>
            </a:r>
            <a:r>
              <a:rPr lang="en-US" altLang="en-US" sz="4000" smtClean="0">
                <a:ea typeface="ＭＳ Ｐゴシック" panose="020B0600070205080204" pitchFamily="34" charset="-128"/>
              </a:rPr>
              <a:t>Gopherus)</a:t>
            </a:r>
          </a:p>
        </p:txBody>
      </p:sp>
      <p:pic>
        <p:nvPicPr>
          <p:cNvPr id="52227" name="Content Placeholder 6" descr="37.17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" y="1825625"/>
            <a:ext cx="7451777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69073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Διασπορά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53251" name="Content Placeholder 4"/>
          <p:cNvSpPr>
            <a:spLocks noGrp="1"/>
          </p:cNvSpPr>
          <p:nvPr>
            <p:ph idx="1"/>
          </p:nvPr>
        </p:nvSpPr>
        <p:spPr>
          <a:xfrm>
            <a:off x="628650" y="1785868"/>
            <a:ext cx="7886700" cy="4351338"/>
          </a:xfrm>
        </p:spPr>
        <p:txBody>
          <a:bodyPr>
            <a:no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διασπορά περιλαμβάνει τη μετανάστευση από μία περιοχή προς μια άλλη και είναι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μονόδρομη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(σε αντίθεση με τις εποχιακές μεταναστεύσεις).</a:t>
            </a:r>
          </a:p>
          <a:p>
            <a:r>
              <a:rPr lang="el-GR" altLang="en-US" sz="2400" dirty="0" smtClean="0">
                <a:ea typeface="ＭＳ Ｐゴシック" panose="020B0600070205080204" pitchFamily="34" charset="-128"/>
              </a:rPr>
              <a:t>Η διασπορά μπορεί να είναι ενεργητική (τα ζώα χρησιμοποιούν τις δικές τους δυνάμεις) ή παθητική (από τον άνεμο, ρεύματα σε θάλασσες ή ποτάμια, «σχεδίες»).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τάση για τα ζώα είναι να επεκτείνουν την εξάπλωσή τους ώστε να εκμεταλλευτούν κάθε ευνοϊκό βιότοπο.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ύμφωνα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με αυτή την παραδοχή θα πρέπει να προκύπτουν συνεχείς κατανομές.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r>
              <a:rPr lang="el-GR" altLang="en-US" sz="2400" dirty="0" smtClean="0">
                <a:ea typeface="ＭＳ Ｐゴシック" panose="020B0600070205080204" pitchFamily="34" charset="-128"/>
              </a:rPr>
              <a:t>Τυπικό παράδειγμα κατανομής μέσω διασποράς αποτελούν τα νησιά της Πολυνησίας. 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Βικαριανισμός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54275" name="Content Placeholder 2"/>
          <p:cNvSpPr>
            <a:spLocks noGrp="1"/>
          </p:cNvSpPr>
          <p:nvPr>
            <p:ph sz="half" idx="1"/>
          </p:nvPr>
        </p:nvSpPr>
        <p:spPr>
          <a:xfrm>
            <a:off x="503583" y="1548779"/>
            <a:ext cx="4238134" cy="462818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3800" dirty="0" smtClean="0">
                <a:ea typeface="ＭＳ Ｐゴシック" panose="020B0600070205080204" pitchFamily="34" charset="-128"/>
              </a:rPr>
              <a:t>Π</a:t>
            </a:r>
            <a:r>
              <a:rPr lang="el-GR" altLang="en-US" sz="3800" dirty="0" err="1" smtClean="0">
                <a:ea typeface="ＭＳ Ｐゴシック" panose="020B0600070205080204" pitchFamily="34" charset="-128"/>
              </a:rPr>
              <a:t>εριγράφει</a:t>
            </a:r>
            <a:r>
              <a:rPr lang="el-GR" altLang="en-US" sz="3800" dirty="0" smtClean="0">
                <a:ea typeface="ＭＳ Ｐゴシック" panose="020B0600070205080204" pitchFamily="34" charset="-128"/>
              </a:rPr>
              <a:t> κατανομές που έχουν προκύψει λόγω κερματισμού της γεωμορφολογικής συνέχειας. </a:t>
            </a:r>
          </a:p>
          <a:p>
            <a:pPr>
              <a:lnSpc>
                <a:spcPct val="110000"/>
              </a:lnSpc>
            </a:pPr>
            <a:r>
              <a:rPr lang="en-US" altLang="en-US" sz="38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3800" dirty="0" smtClean="0">
                <a:ea typeface="ＭＳ Ｐゴシック" panose="020B0600070205080204" pitchFamily="34" charset="-128"/>
              </a:rPr>
              <a:t>ι </a:t>
            </a:r>
            <a:r>
              <a:rPr lang="el-GR" altLang="en-US" sz="3800" dirty="0" err="1" smtClean="0">
                <a:ea typeface="ＭＳ Ｐゴシック" panose="020B0600070205080204" pitchFamily="34" charset="-128"/>
              </a:rPr>
              <a:t>βικαριανιστικές</a:t>
            </a:r>
            <a:r>
              <a:rPr lang="el-GR" altLang="en-US" sz="3800" dirty="0" smtClean="0">
                <a:ea typeface="ＭＳ Ｐゴシック" panose="020B0600070205080204" pitchFamily="34" charset="-128"/>
              </a:rPr>
              <a:t> κατανομές εξηγούνται με δραματικά γεωλογικά γεγονότα που προκαλούν ρήγματα σε μια </a:t>
            </a:r>
            <a:r>
              <a:rPr lang="el-GR" altLang="en-US" sz="3800" dirty="0" err="1" smtClean="0">
                <a:ea typeface="ＭＳ Ｐゴシック" panose="020B0600070205080204" pitchFamily="34" charset="-128"/>
              </a:rPr>
              <a:t>πρώτερη</a:t>
            </a:r>
            <a:r>
              <a:rPr lang="el-GR" altLang="en-US" sz="3800" dirty="0" smtClean="0">
                <a:ea typeface="ＭＳ Ｐゴシック" panose="020B0600070205080204" pitchFamily="34" charset="-128"/>
              </a:rPr>
              <a:t> συνεχή κατανομή.</a:t>
            </a:r>
            <a:endParaRPr lang="en-US" altLang="en-US" sz="3800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3800" dirty="0" smtClean="0">
                <a:ea typeface="ＭＳ Ｐゴシック" panose="020B0600070205080204" pitchFamily="34" charset="-128"/>
              </a:rPr>
              <a:t>Δ</a:t>
            </a:r>
            <a:r>
              <a:rPr lang="el-GR" altLang="en-US" sz="3800" dirty="0" err="1" smtClean="0">
                <a:ea typeface="ＭＳ Ｐゴシック" panose="020B0600070205080204" pitchFamily="34" charset="-128"/>
              </a:rPr>
              <a:t>ιαχωρισμός</a:t>
            </a:r>
            <a:r>
              <a:rPr lang="el-GR" altLang="en-US" sz="3800" dirty="0" smtClean="0">
                <a:ea typeface="ＭＳ Ｐゴシック" panose="020B0600070205080204" pitchFamily="34" charset="-128"/>
              </a:rPr>
              <a:t> της θαλάσσιας ζωής μεταξύ Ειρηνικού και Ατλαντικού με τον σχηματισμό του Ισθμού του Παναμά.</a:t>
            </a:r>
          </a:p>
          <a:p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54276" name="Content Placeholder 4" descr="Picture 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01" y="1690689"/>
            <a:ext cx="3661065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69073" y="555824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37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περίπτωση των  άπτερων πουλιών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 (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ρατίτες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55299" name="Content Placeholder 4" descr="earthmap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58162"/>
            <a:ext cx="4432784" cy="2216392"/>
          </a:xfrm>
        </p:spPr>
      </p:pic>
      <p:pic>
        <p:nvPicPr>
          <p:cNvPr id="55300" name="Content Placeholder 6" descr="37.19.p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/>
          <a:stretch/>
        </p:blipFill>
        <p:spPr>
          <a:xfrm>
            <a:off x="5141843" y="1690689"/>
            <a:ext cx="3373507" cy="4351338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49223" y="4974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38</a:t>
            </a:r>
            <a:endParaRPr lang="el-GR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7964557" y="590352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39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Βικαριανιστική υπόθεση</a:t>
            </a:r>
            <a:endParaRPr lang="en-US" dirty="0"/>
          </a:p>
        </p:txBody>
      </p:sp>
      <p:sp>
        <p:nvSpPr>
          <p:cNvPr id="56322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Μ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ια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τέτοια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βικαριανιστική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υπόθεση μπορεί να ελεγχθεί χρησιμοποιώντας άλλες ομάδες χερσαίων οργανισμών με παρόμοια κατανομή.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άν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η υπόθεση είναι σωστή τότε τα ίδια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βικαριανιστικά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γεγονότα που είναι υπεύθυνα για την πρώτη κατανομή θα ευθύνονται και για την δεύτερη. </a:t>
            </a:r>
          </a:p>
          <a:p>
            <a:r>
              <a:rPr lang="el-GR" altLang="en-US" sz="2400" dirty="0" smtClean="0">
                <a:ea typeface="ＭＳ Ｐゴシック" panose="020B0600070205080204" pitchFamily="34" charset="-128"/>
              </a:rPr>
              <a:t> Με την σύμπτωση πολλών τέτοιων φυλογενετικών δένδρων ή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κλαδογραμμάτων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μπορεί να εξαχθεί ένα γενικό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κλαδόγραμμα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περιοχών που να απεικονίζει με πιστότητα την ιστορία κατακερματισμού των περιοχών.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ι αποκλίνουσες κατανομές άλλων ζωικών ομάδων μπορεί να εξηγούνται με μεγαλύτερη ακρίβεια χάρη στη διασπορά.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z="4000" dirty="0" smtClean="0">
                <a:ea typeface="ＭＳ Ｐゴシック" panose="020B0600070205080204" pitchFamily="34" charset="-128"/>
              </a:rPr>
              <a:t>Η θεωρία της μετακίνησης 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000" dirty="0" smtClean="0">
                <a:ea typeface="ＭＳ Ｐゴシック" panose="020B0600070205080204" pitchFamily="34" charset="-128"/>
              </a:rPr>
            </a:br>
            <a:r>
              <a:rPr lang="el-GR" altLang="en-US" sz="4000" dirty="0" smtClean="0">
                <a:ea typeface="ＭＳ Ｐゴシック" panose="020B0600070205080204" pitchFamily="34" charset="-128"/>
              </a:rPr>
              <a:t>των ηπείρων 1/3</a:t>
            </a:r>
            <a:endParaRPr lang="en-US" altLang="en-US" sz="40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endParaRPr lang="en-US" altLang="en-US" sz="2600" dirty="0" smtClean="0">
              <a:ea typeface="ＭＳ Ｐゴシック" panose="020B0600070205080204" pitchFamily="34" charset="-128"/>
            </a:endParaRPr>
          </a:p>
          <a:p>
            <a:endParaRPr lang="en-US" altLang="en-US" sz="2600" dirty="0" smtClean="0">
              <a:ea typeface="ＭＳ Ｐゴシック" panose="020B0600070205080204" pitchFamily="34" charset="-128"/>
            </a:endParaRPr>
          </a:p>
          <a:p>
            <a:endParaRPr lang="en-US" altLang="en-US" sz="26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57348" name="Content Placeholder 4" descr="Snider-Pellegrini_Wegener_fossil_map.gif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71" y="1690689"/>
            <a:ext cx="3483733" cy="2674686"/>
          </a:xfrm>
        </p:spPr>
      </p:pic>
      <p:sp>
        <p:nvSpPr>
          <p:cNvPr id="2" name="Θέση περιεχομένου 1"/>
          <p:cNvSpPr>
            <a:spLocks noGrp="1"/>
          </p:cNvSpPr>
          <p:nvPr>
            <p:ph sz="quarter" idx="14"/>
          </p:nvPr>
        </p:nvSpPr>
        <p:spPr>
          <a:xfrm>
            <a:off x="376652" y="1543878"/>
            <a:ext cx="4395719" cy="531412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4600" dirty="0">
                <a:ea typeface="ＭＳ Ｐゴシック" panose="020B0600070205080204" pitchFamily="34" charset="-128"/>
              </a:rPr>
              <a:t>Π</a:t>
            </a:r>
            <a:r>
              <a:rPr lang="el-GR" altLang="en-US" sz="4600" dirty="0" err="1">
                <a:ea typeface="ＭＳ Ｐゴシック" panose="020B0600070205080204" pitchFamily="34" charset="-128"/>
              </a:rPr>
              <a:t>ρωτοδιατυπώθηκε</a:t>
            </a:r>
            <a:r>
              <a:rPr lang="el-GR" altLang="en-US" sz="4600" dirty="0">
                <a:ea typeface="ＭＳ Ｐゴシック" panose="020B0600070205080204" pitchFamily="34" charset="-128"/>
              </a:rPr>
              <a:t> από τον Γερμανό μετεωρολόγο </a:t>
            </a:r>
            <a:r>
              <a:rPr lang="en-US" altLang="en-US" sz="4600" dirty="0">
                <a:ea typeface="ＭＳ Ｐゴシック" panose="020B0600070205080204" pitchFamily="34" charset="-128"/>
              </a:rPr>
              <a:t>Alfred Wegener</a:t>
            </a:r>
            <a:r>
              <a:rPr lang="el-GR" altLang="en-US" sz="4600" dirty="0">
                <a:ea typeface="ＭＳ Ｐゴシック" panose="020B0600070205080204" pitchFamily="34" charset="-128"/>
              </a:rPr>
              <a:t> το 1912</a:t>
            </a:r>
            <a:r>
              <a:rPr lang="en-US" altLang="en-US" sz="4600" dirty="0">
                <a:ea typeface="ＭＳ Ｐゴシック" panose="020B0600070205080204" pitchFamily="34" charset="-128"/>
              </a:rPr>
              <a:t>.</a:t>
            </a:r>
            <a:endParaRPr lang="el-GR" altLang="en-US" sz="4600" dirty="0">
              <a:ea typeface="ＭＳ Ｐゴシック" panose="020B0600070205080204" pitchFamily="34" charset="-128"/>
            </a:endParaRPr>
          </a:p>
          <a:p>
            <a:pPr>
              <a:lnSpc>
                <a:spcPct val="110000"/>
              </a:lnSpc>
            </a:pPr>
            <a:r>
              <a:rPr lang="en-US" altLang="en-US" sz="4600" dirty="0">
                <a:ea typeface="ＭＳ Ｐゴシック" panose="020B0600070205080204" pitchFamily="34" charset="-128"/>
              </a:rPr>
              <a:t>Σ</a:t>
            </a:r>
            <a:r>
              <a:rPr lang="el-GR" altLang="en-US" sz="4600" dirty="0">
                <a:ea typeface="ＭＳ Ｐゴシック" panose="020B0600070205080204" pitchFamily="34" charset="-128"/>
              </a:rPr>
              <a:t>ε αυτήν βασίστηκε η θεωρία των τεκτονικών πλακών.</a:t>
            </a:r>
          </a:p>
          <a:p>
            <a:pPr>
              <a:lnSpc>
                <a:spcPct val="110000"/>
              </a:lnSpc>
            </a:pPr>
            <a:r>
              <a:rPr lang="en-US" altLang="en-US" sz="4600" dirty="0">
                <a:ea typeface="ＭＳ Ｐゴシック" panose="020B0600070205080204" pitchFamily="34" charset="-128"/>
              </a:rPr>
              <a:t>Η</a:t>
            </a:r>
            <a:r>
              <a:rPr lang="el-GR" altLang="en-US" sz="4600" dirty="0">
                <a:ea typeface="ＭＳ Ｐゴシック" panose="020B0600070205080204" pitchFamily="34" charset="-128"/>
              </a:rPr>
              <a:t> επιφάνεια της Γης αποτελείται από 6-10 πλάκες πάχους 100 </a:t>
            </a:r>
            <a:r>
              <a:rPr lang="el-GR" altLang="en-US" sz="4600" dirty="0" err="1">
                <a:ea typeface="ＭＳ Ｐゴシック" panose="020B0600070205080204" pitchFamily="34" charset="-128"/>
              </a:rPr>
              <a:t>χλμ</a:t>
            </a:r>
            <a:r>
              <a:rPr lang="el-GR" altLang="en-US" sz="4600" dirty="0">
                <a:ea typeface="ＭＳ Ｐゴシック" panose="020B0600070205080204" pitchFamily="34" charset="-128"/>
              </a:rPr>
              <a:t> που κινούνται πάνω σε ένα πιο ευέλικτο υποκείμενο στρώμα σαν σχεδίες.</a:t>
            </a:r>
          </a:p>
          <a:p>
            <a:pPr>
              <a:lnSpc>
                <a:spcPct val="110000"/>
              </a:lnSpc>
            </a:pPr>
            <a:r>
              <a:rPr lang="en-US" altLang="en-US" sz="4600" dirty="0">
                <a:ea typeface="ＭＳ Ｐゴシック" panose="020B0600070205080204" pitchFamily="34" charset="-128"/>
              </a:rPr>
              <a:t>Η</a:t>
            </a:r>
            <a:r>
              <a:rPr lang="el-GR" altLang="en-US" sz="4600" dirty="0">
                <a:ea typeface="ＭＳ Ｐゴシック" panose="020B0600070205080204" pitchFamily="34" charset="-128"/>
              </a:rPr>
              <a:t> αρχική ενιαία μάζα (</a:t>
            </a:r>
            <a:r>
              <a:rPr lang="el-GR" altLang="en-US" sz="4600" dirty="0" err="1">
                <a:ea typeface="ＭＳ Ｐゴシック" panose="020B0600070205080204" pitchFamily="34" charset="-128"/>
              </a:rPr>
              <a:t>Πανγαία</a:t>
            </a:r>
            <a:r>
              <a:rPr lang="el-GR" altLang="en-US" sz="4600" dirty="0">
                <a:ea typeface="ＭＳ Ｐゴシック" panose="020B0600070205080204" pitchFamily="34" charset="-128"/>
              </a:rPr>
              <a:t>) διασπάστηκε πριν από 200 </a:t>
            </a:r>
            <a:r>
              <a:rPr lang="el-GR" altLang="en-US" sz="4600" dirty="0" err="1">
                <a:ea typeface="ＭＳ Ｐゴシック" panose="020B0600070205080204" pitchFamily="34" charset="-128"/>
              </a:rPr>
              <a:t>εκ.χ</a:t>
            </a:r>
            <a:r>
              <a:rPr lang="el-GR" altLang="en-US" sz="4600" dirty="0">
                <a:ea typeface="ＭＳ Ｐゴシック" panose="020B0600070205080204" pitchFamily="34" charset="-128"/>
              </a:rPr>
              <a:t>. </a:t>
            </a:r>
            <a:r>
              <a:rPr lang="en-US" altLang="en-US" sz="4600" dirty="0">
                <a:ea typeface="ＭＳ Ｐゴシック" panose="020B0600070205080204" pitchFamily="34" charset="-128"/>
              </a:rPr>
              <a:t>Σ</a:t>
            </a:r>
            <a:r>
              <a:rPr lang="el-GR" altLang="en-US" sz="4600" dirty="0" err="1">
                <a:ea typeface="ＭＳ Ｐゴシック" panose="020B0600070205080204" pitchFamily="34" charset="-128"/>
              </a:rPr>
              <a:t>χηματίζοντας</a:t>
            </a:r>
            <a:r>
              <a:rPr lang="el-GR" altLang="en-US" sz="4600" dirty="0">
                <a:ea typeface="ＭＳ Ｐゴシック" panose="020B0600070205080204" pitchFamily="34" charset="-128"/>
              </a:rPr>
              <a:t> 2 </a:t>
            </a:r>
            <a:r>
              <a:rPr lang="el-GR" altLang="en-US" sz="4600" dirty="0" err="1">
                <a:ea typeface="ＭＳ Ｐゴシック" panose="020B0600070205080204" pitchFamily="34" charset="-128"/>
              </a:rPr>
              <a:t>υπερηπείρους</a:t>
            </a:r>
            <a:r>
              <a:rPr lang="el-GR" altLang="en-US" sz="4600" dirty="0">
                <a:ea typeface="ＭＳ Ｐゴシック" panose="020B0600070205080204" pitchFamily="34" charset="-128"/>
              </a:rPr>
              <a:t>, την </a:t>
            </a:r>
            <a:r>
              <a:rPr lang="el-GR" altLang="en-US" sz="4600" dirty="0" err="1">
                <a:ea typeface="ＭＳ Ｐゴシック" panose="020B0600070205080204" pitchFamily="34" charset="-128"/>
              </a:rPr>
              <a:t>Λαυρασία</a:t>
            </a:r>
            <a:r>
              <a:rPr lang="el-GR" altLang="en-US" sz="4600" dirty="0">
                <a:ea typeface="ＭＳ Ｐゴシック" panose="020B0600070205080204" pitchFamily="34" charset="-128"/>
              </a:rPr>
              <a:t> και την </a:t>
            </a:r>
            <a:r>
              <a:rPr lang="el-GR" altLang="en-US" sz="4600" dirty="0" err="1">
                <a:ea typeface="ＭＳ Ｐゴシック" panose="020B0600070205080204" pitchFamily="34" charset="-128"/>
              </a:rPr>
              <a:t>Γκοντβάνα</a:t>
            </a:r>
            <a:r>
              <a:rPr lang="el-GR" altLang="en-US" sz="4600" dirty="0">
                <a:ea typeface="ＭＳ Ｐゴシック" panose="020B0600070205080204" pitchFamily="34" charset="-128"/>
              </a:rPr>
              <a:t>.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72371" y="4365375"/>
            <a:ext cx="4065588" cy="192052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200" dirty="0">
                <a:latin typeface="Calibri" panose="020F0502020204030204" pitchFamily="34" charset="0"/>
              </a:rPr>
              <a:t>Η</a:t>
            </a:r>
            <a:r>
              <a:rPr lang="el-GR" altLang="en-US" sz="2200" dirty="0">
                <a:latin typeface="Calibri" panose="020F0502020204030204" pitchFamily="34" charset="0"/>
              </a:rPr>
              <a:t> </a:t>
            </a:r>
            <a:r>
              <a:rPr lang="el-GR" altLang="en-US" sz="2200" dirty="0" err="1">
                <a:latin typeface="Calibri" panose="020F0502020204030204" pitchFamily="34" charset="0"/>
              </a:rPr>
              <a:t>Λαυρασία</a:t>
            </a:r>
            <a:r>
              <a:rPr lang="el-GR" altLang="en-US" sz="2200" dirty="0">
                <a:latin typeface="Calibri" panose="020F0502020204030204" pitchFamily="34" charset="0"/>
              </a:rPr>
              <a:t> χωρίστηκε στην Β. Αμερική, την Ευρασία και την Γροιλανδία ενώ η </a:t>
            </a:r>
            <a:r>
              <a:rPr lang="el-GR" altLang="en-US" sz="2200" dirty="0" err="1">
                <a:latin typeface="Calibri" panose="020F0502020204030204" pitchFamily="34" charset="0"/>
              </a:rPr>
              <a:t>Γκοντβάνα</a:t>
            </a:r>
            <a:r>
              <a:rPr lang="el-GR" altLang="en-US" sz="2200" dirty="0">
                <a:latin typeface="Calibri" panose="020F0502020204030204" pitchFamily="34" charset="0"/>
              </a:rPr>
              <a:t> στην Ν. Αμερική, την Αφρική, τη Μαδαγασκάρη, την </a:t>
            </a:r>
            <a:r>
              <a:rPr lang="el-GR" altLang="en-US" sz="2200" dirty="0" err="1">
                <a:latin typeface="Calibri" panose="020F0502020204030204" pitchFamily="34" charset="0"/>
              </a:rPr>
              <a:t>Ινδιά</a:t>
            </a:r>
            <a:r>
              <a:rPr lang="el-GR" altLang="en-US" sz="2200" dirty="0">
                <a:latin typeface="Calibri" panose="020F0502020204030204" pitchFamily="34" charset="0"/>
              </a:rPr>
              <a:t> και την Αυστραλία. 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48785" y="40055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Η θεωρία της μετακίνησης </a:t>
            </a:r>
            <a:br>
              <a:rPr lang="el-GR" sz="4000" dirty="0"/>
            </a:br>
            <a:r>
              <a:rPr lang="el-GR" sz="4000" dirty="0"/>
              <a:t>των ηπείρων </a:t>
            </a:r>
            <a:r>
              <a:rPr lang="el-GR" sz="4000" dirty="0" smtClean="0"/>
              <a:t>2/3</a:t>
            </a:r>
            <a:endParaRPr lang="en-US" sz="4000" dirty="0"/>
          </a:p>
        </p:txBody>
      </p:sp>
      <p:sp>
        <p:nvSpPr>
          <p:cNvPr id="58370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17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ι ακτογραμμές των γειτονικών ηπείρων παρουσιάζουν συμπληρωματικότητα που υποστηρίζεται από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παλαιομαγνητικές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και σεισμογραφικές μελέτες.</a:t>
            </a:r>
          </a:p>
          <a:p>
            <a:pPr>
              <a:lnSpc>
                <a:spcPct val="117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μετακίνηση των ηπείρων εξηγεί ικανοποιητικά πολλές κατανομές ζώων, π.χ. την εξάπλωση των μαρσιποφόρων.</a:t>
            </a:r>
          </a:p>
          <a:p>
            <a:pPr>
              <a:lnSpc>
                <a:spcPct val="117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μφανίστηκαν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πριν από 100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εκ.χ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. στη Ν. Αμερική η οποία ήταν συνδεδεμένη με την Αυστραλία μέσω Ανταρκτικής. Μετακινήθηκαν έτσι προς την Ωκεανία αλλά και την Β. Αμερική όπου όμως δεν μπόρεσαν να ανταγωνιστούν τα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πλακουντοφόρα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που είχαν εισβάλει από την Ασία.</a:t>
            </a:r>
          </a:p>
          <a:p>
            <a:pPr>
              <a:lnSpc>
                <a:spcPct val="117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Έ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τσι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τα μαρσιποφόρα παρέμειναν στην απομονωμένη Αυστραλία ενώ το μοναδικό μαρσιποφόρο που απαντάται στην Β. Αμερική έφτασε εκεί αργότερα με τον σχηματισμό του ισθμού του Παναμά.</a:t>
            </a: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Η θεωρία της μετακίνησης </a:t>
            </a:r>
            <a:br>
              <a:rPr lang="el-GR" sz="4000" dirty="0"/>
            </a:br>
            <a:r>
              <a:rPr lang="el-GR" sz="4000" dirty="0"/>
              <a:t>των ηπείρων </a:t>
            </a:r>
            <a:r>
              <a:rPr lang="el-GR" sz="4000" dirty="0" smtClean="0"/>
              <a:t>3/3</a:t>
            </a:r>
            <a:endParaRPr lang="en-US" sz="4000" dirty="0"/>
          </a:p>
        </p:txBody>
      </p:sp>
      <p:pic>
        <p:nvPicPr>
          <p:cNvPr id="59395" name="From Pangaea to the Modern Continents.wmv" descr="/Users/panagiotispafilis/Desktop/From Pangaea to the Modern Continents.wmv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622" y="1825625"/>
            <a:ext cx="5804756" cy="435133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32618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41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9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939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dirty="0" smtClean="0">
                <a:ea typeface="ＭＳ Ｐゴシック" panose="020B0600070205080204" pitchFamily="34" charset="-128"/>
              </a:rPr>
              <a:t>Η γραμμή του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Wallace</a:t>
            </a:r>
          </a:p>
        </p:txBody>
      </p:sp>
      <p:pic>
        <p:nvPicPr>
          <p:cNvPr id="60419" name="Content Placeholder 3" descr="Wallace line.png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62" y="1690689"/>
            <a:ext cx="2552026" cy="2313132"/>
          </a:xfrm>
        </p:spPr>
      </p:pic>
      <p:pic>
        <p:nvPicPr>
          <p:cNvPr id="8" name="Θέση περιεχομένου 7"/>
          <p:cNvPicPr>
            <a:picLocks noGrp="1" noChangeAspect="1"/>
          </p:cNvPicPr>
          <p:nvPr>
            <p:ph sz="quarter" idx="18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63" b="29850"/>
          <a:stretch/>
        </p:blipFill>
        <p:spPr>
          <a:xfrm>
            <a:off x="4240834" y="1951348"/>
            <a:ext cx="4009335" cy="1848587"/>
          </a:xfrm>
        </p:spPr>
      </p:pic>
      <p:sp>
        <p:nvSpPr>
          <p:cNvPr id="7" name="Θέση περιεχομένου 6"/>
          <p:cNvSpPr>
            <a:spLocks noGrp="1"/>
          </p:cNvSpPr>
          <p:nvPr>
            <p:ph sz="quarter" idx="19"/>
          </p:nvPr>
        </p:nvSpPr>
        <p:spPr>
          <a:xfrm>
            <a:off x="4737099" y="3955510"/>
            <a:ext cx="4060537" cy="2573791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3600" dirty="0">
                <a:latin typeface="Calibri" panose="020F0502020204030204" pitchFamily="34" charset="0"/>
              </a:rPr>
              <a:t>Ο</a:t>
            </a:r>
            <a:r>
              <a:rPr lang="el-GR" altLang="en-US" sz="3600" dirty="0">
                <a:latin typeface="Calibri" panose="020F0502020204030204" pitchFamily="34" charset="0"/>
              </a:rPr>
              <a:t>ι τεκτονικές πλάκες της Αυστραλίας/Ν. Γουινέας και της ΝΑ. Ασίας είναι διαφορετικές και έλαβαν την σημερινή τους θέση σχετικά πρόσφατα.</a:t>
            </a:r>
          </a:p>
          <a:p>
            <a:pPr>
              <a:lnSpc>
                <a:spcPct val="110000"/>
              </a:lnSpc>
            </a:pPr>
            <a:r>
              <a:rPr lang="en-US" altLang="en-US" sz="3600" dirty="0">
                <a:latin typeface="Calibri" panose="020F0502020204030204" pitchFamily="34" charset="0"/>
              </a:rPr>
              <a:t>Η</a:t>
            </a:r>
            <a:r>
              <a:rPr lang="el-GR" altLang="en-US" sz="3600" dirty="0">
                <a:latin typeface="Calibri" panose="020F0502020204030204" pitchFamily="34" charset="0"/>
              </a:rPr>
              <a:t> εκτίμηση αυτή επιβεβαιώνεται και από φυλογενετικές </a:t>
            </a:r>
            <a:r>
              <a:rPr lang="el-GR" altLang="en-US" sz="3600" dirty="0" smtClean="0">
                <a:latin typeface="Calibri" panose="020F0502020204030204" pitchFamily="34" charset="0"/>
              </a:rPr>
              <a:t>αναλύσεις</a:t>
            </a:r>
            <a:r>
              <a:rPr lang="el-GR" altLang="en-US" sz="3600" dirty="0">
                <a:latin typeface="Calibri" panose="020F0502020204030204" pitchFamily="34" charset="0"/>
              </a:rPr>
              <a:t>.</a:t>
            </a:r>
            <a:endParaRPr lang="en-US" altLang="en-US" sz="36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9" name="Θέση περιεχομένου 8"/>
          <p:cNvSpPr>
            <a:spLocks noGrp="1"/>
          </p:cNvSpPr>
          <p:nvPr>
            <p:ph sz="quarter" idx="17"/>
          </p:nvPr>
        </p:nvSpPr>
        <p:spPr>
          <a:xfrm>
            <a:off x="628649" y="4060594"/>
            <a:ext cx="3971059" cy="2468707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3600" dirty="0">
                <a:latin typeface="Calibri" panose="020F0502020204030204" pitchFamily="34" charset="0"/>
              </a:rPr>
              <a:t>Ο</a:t>
            </a:r>
            <a:r>
              <a:rPr lang="el-GR" altLang="en-US" sz="3600" dirty="0">
                <a:latin typeface="Calibri" panose="020F0502020204030204" pitchFamily="34" charset="0"/>
              </a:rPr>
              <a:t>ι μελέτες που έκανε στο </a:t>
            </a:r>
            <a:r>
              <a:rPr lang="el-GR" altLang="en-US" sz="3600" dirty="0" err="1">
                <a:latin typeface="Calibri" panose="020F0502020204030204" pitchFamily="34" charset="0"/>
              </a:rPr>
              <a:t>Αρχιπέλαγο</a:t>
            </a:r>
            <a:r>
              <a:rPr lang="el-GR" altLang="en-US" sz="3600" dirty="0">
                <a:latin typeface="Calibri" panose="020F0502020204030204" pitchFamily="34" charset="0"/>
              </a:rPr>
              <a:t> της Μαλαισίας έδειξαν ότι πολλές ζωικές ομάδες εμφάνιζαν απόλυτα και απότομα όρια κατανομής στην περιοχή αυτή παρά τις κοινές κλιματικές και οικολογικές συνθήκες.</a:t>
            </a:r>
            <a:endParaRPr lang="en-US" altLang="en-US" sz="36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11" name="Θέση αριθμού διαφάνειας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48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52028" y="3755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42</a:t>
            </a:r>
            <a:endParaRPr lang="el-GR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898193" y="347821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43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Χερσαίες γέφυρες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ι προσωρινές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χ.γ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 αποτελούν σημαντικές διόδους διασποράς.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υπικό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παράδειγμα αποτελεί η εξάπλωση των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πλακουντοφόρων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στην Αμερική μέσω του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Βερίγγειου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Πορθμού. 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συνάφεια των πανίδων και χλωρίδων των νησιών αριστερά της γραμμής του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Wallace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με τις ακτές της ΝΑ.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σίας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οφείλεται επίσης σε τέτοιες γέφυρες.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Η ζωή στον πλανήτη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altLang="en-US" sz="2400" dirty="0" smtClean="0">
                <a:ea typeface="ＭＳ Ｐゴシック" panose="020B0600070205080204" pitchFamily="34" charset="-128"/>
              </a:rPr>
              <a:t>Μονοκύτταρα βακτήρια: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3,4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δισ.χ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Φ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ωτοσυνθετικά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βακτήρια: 2,4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δισ.χ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υκαρυωτικοί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οργανισμοί: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1,2 -2,1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δισ.χ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πονδυλόζωα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: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525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εκ.χ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16388" name="Content Placeholder 4" descr="200px-Halobacteria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10" y="2154515"/>
            <a:ext cx="3496082" cy="3128993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76739" y="500650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>
                <a:latin typeface="Calibri" panose="020F0502020204030204" pitchFamily="34" charset="0"/>
              </a:rPr>
              <a:t>Μεγάλη αμερικάνικη </a:t>
            </a:r>
            <a:r>
              <a:rPr lang="el-GR" altLang="en-US" dirty="0" smtClean="0">
                <a:latin typeface="Calibri" panose="020F0502020204030204" pitchFamily="34" charset="0"/>
              </a:rPr>
              <a:t>ανταλλαγή</a:t>
            </a:r>
            <a:endParaRPr lang="en-US" dirty="0"/>
          </a:p>
        </p:txBody>
      </p:sp>
      <p:sp>
        <p:nvSpPr>
          <p:cNvPr id="62466" name="Content Placeholder 4"/>
          <p:cNvSpPr>
            <a:spLocks noGrp="1"/>
          </p:cNvSpPr>
          <p:nvPr>
            <p:ph sz="half" idx="1"/>
          </p:nvPr>
        </p:nvSpPr>
        <p:spPr>
          <a:xfrm>
            <a:off x="415809" y="1420907"/>
            <a:ext cx="4372842" cy="490450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σχηματισμός του Παναμά ένωσε για πρώτη φορά τις δύο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Αμερικές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και συνετέλεσε στην δραματική αλλαγή της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πανιδικής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σύστασης των δύο ηπείρων. </a:t>
            </a:r>
          </a:p>
          <a:p>
            <a:pPr>
              <a:lnSpc>
                <a:spcPct val="110000"/>
              </a:lnSpc>
            </a:pPr>
            <a:r>
              <a:rPr lang="el-GR" altLang="en-US" sz="2800" dirty="0" smtClean="0">
                <a:ea typeface="ＭＳ Ｐゴシック" panose="020B0600070205080204" pitchFamily="34" charset="-128"/>
              </a:rPr>
              <a:t>38 είδη από τη Ν.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Α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μερική μετακινήθηκαν προς βορά (τα περισσότερα εξαφανίστηκαν) και 47 από τη Β.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Α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μερική προς το Νότο (η συντριπτική πλειοψηφία επιβίωσε).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χεδόν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τα μισά θηλαστικά της Ν. Αμερικής είναι βόρειας προέλευσης.</a:t>
            </a:r>
          </a:p>
          <a:p>
            <a:endParaRPr lang="en-US" altLang="en-US" sz="26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62467" name="Content Placeholder 6" descr="37.21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51" y="1825625"/>
            <a:ext cx="3567197" cy="4351338"/>
          </a:xfr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14088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44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panose="020B0600070205080204" pitchFamily="34" charset="-128"/>
              </a:rPr>
              <a:t>Χ</a:t>
            </a:r>
            <a:r>
              <a:rPr lang="el-GR" altLang="en-US" sz="4000" dirty="0" err="1" smtClean="0">
                <a:ea typeface="ＭＳ Ｐゴシック" panose="020B0600070205080204" pitchFamily="34" charset="-128"/>
              </a:rPr>
              <a:t>ερσαίες</a:t>
            </a:r>
            <a:r>
              <a:rPr lang="el-GR" altLang="en-US" sz="4000" dirty="0" smtClean="0">
                <a:ea typeface="ＭＳ Ｐゴシック" panose="020B0600070205080204" pitchFamily="34" charset="-128"/>
              </a:rPr>
              <a:t> γέφυρες </a:t>
            </a:r>
            <a:r>
              <a:rPr lang="en-US" altLang="en-US" sz="40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000" dirty="0" smtClean="0">
                <a:ea typeface="ＭＳ Ｐゴシック" panose="020B0600070205080204" pitchFamily="34" charset="-128"/>
              </a:rPr>
            </a:br>
            <a:r>
              <a:rPr lang="el-GR" altLang="en-US" sz="4000" dirty="0" smtClean="0">
                <a:ea typeface="ＭＳ Ｐゴシック" panose="020B0600070205080204" pitchFamily="34" charset="-128"/>
              </a:rPr>
              <a:t>στον ελλαδικό χώρο</a:t>
            </a:r>
            <a:endParaRPr lang="en-US" altLang="en-US" sz="40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sz="half" idx="1"/>
          </p:nvPr>
        </p:nvSpPr>
        <p:spPr>
          <a:xfrm>
            <a:off x="920197" y="1942480"/>
            <a:ext cx="38862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αιγαιακός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χώρος γνώρισε πολλές και έντονες μεταβολές οι οποίες αντικατοπτρίζονται στην σημερινή κατανομή πολλών ειδών.</a:t>
            </a:r>
          </a:p>
          <a:p>
            <a:pPr>
              <a:lnSpc>
                <a:spcPct val="100000"/>
              </a:lnSpc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αύρα της Σκύρου,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κροκοδειλάκι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, τσακάλι στη Σάμο,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βίδρα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στην Λέσβο.</a:t>
            </a:r>
          </a:p>
          <a:p>
            <a:pPr>
              <a:lnSpc>
                <a:spcPct val="100000"/>
              </a:lnSpc>
            </a:pPr>
            <a:r>
              <a:rPr lang="el-GR" altLang="en-US" sz="2400" dirty="0" smtClean="0">
                <a:ea typeface="ＭＳ Ｐゴシック" panose="020B0600070205080204" pitchFamily="34" charset="-128"/>
              </a:rPr>
              <a:t>Γραμμή του Αιγαίου.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63492" name="Content Placeholder 4" descr="skyros pg map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2724" b="5652"/>
          <a:stretch/>
        </p:blipFill>
        <p:spPr>
          <a:xfrm>
            <a:off x="5099538" y="2227384"/>
            <a:ext cx="3415812" cy="3470031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73590" y="54292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45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smtClean="0">
                <a:ea typeface="ＭＳ Ｐゴシック" panose="020B0600070205080204" pitchFamily="34" charset="-128"/>
              </a:rPr>
              <a:t>Α</a:t>
            </a:r>
            <a:r>
              <a:rPr lang="el-GR" altLang="en-US" sz="4000" smtClean="0">
                <a:ea typeface="ＭＳ Ｐゴシック" panose="020B0600070205080204" pitchFamily="34" charset="-128"/>
              </a:rPr>
              <a:t>νθρώπινη επίδραση στην κατανομή των ζώων</a:t>
            </a:r>
            <a:endParaRPr lang="en-US" altLang="en-US" sz="4000" smtClean="0">
              <a:ea typeface="ＭＳ Ｐゴシック" panose="020B0600070205080204" pitchFamily="34" charset="-128"/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άνθρωπος μεταβάλλει με δύο διακριτούς τρόπους τις φυσικές κατανομές των ζώων: με εξάπλωση των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ανθρωπόφιλων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και με εξαφάνιση των γηγενών.</a:t>
            </a:r>
          </a:p>
          <a:p>
            <a:pPr>
              <a:lnSpc>
                <a:spcPct val="100000"/>
              </a:lnSpc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ξημερωμένα ζώα (η «τρόικα» της Πολυνησίας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–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σκύλος, γουρούνι, κότα).</a:t>
            </a:r>
          </a:p>
          <a:p>
            <a:pPr>
              <a:lnSpc>
                <a:spcPct val="100000"/>
              </a:lnSpc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Α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ρουραίοι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/ μεταξοσκώληκες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/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σπουργίτια. 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  <a:p>
            <a:pPr>
              <a:lnSpc>
                <a:spcPct val="100000"/>
              </a:lnSpc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Μ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όα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, πουλιά-ελέφαντες, γιγαντιαία θηλαστικά.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Ε</a:t>
            </a:r>
            <a:r>
              <a:rPr lang="el-GR" altLang="en-US" smtClean="0">
                <a:ea typeface="ＭＳ Ｐゴシック" panose="020B0600070205080204" pitchFamily="34" charset="-128"/>
              </a:rPr>
              <a:t>ξημερωμένα είδη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ίδη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ιππασίας: άλογο, γάιδαρος, καμήλες,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γιάκ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ίδη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ζεύξης: άλογο, γάιδαρος, καμήλες, βόδια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, 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τάρανδος,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γιάκ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ίδη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παραγωγής φαγητού: κατσίκα, πρόβατο, αγελάδα, βόδι, τάρανδος, γουρούνι.</a:t>
            </a: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ίδη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παραγωγής μαλλιού/δέρματος: κατσίκα, πρόβατο, αγελάδα, βόδι, τάρανδος, γουρούνι.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>
                <a:ea typeface="ＭＳ Ｐゴシック" panose="020B0600070205080204" pitchFamily="34" charset="-128"/>
              </a:rPr>
              <a:t>Κοσμοπολιτικά είδη</a:t>
            </a:r>
            <a:endParaRPr lang="en-US" altLang="en-US" sz="4000" smtClean="0">
              <a:ea typeface="ＭＳ Ｐゴシック" panose="020B0600070205080204" pitchFamily="34" charset="-128"/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62" y="1550504"/>
            <a:ext cx="6993276" cy="4626459"/>
          </a:xfr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703" y="351832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46</a:t>
            </a:r>
            <a:endParaRPr lang="el-GR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230211" y="336733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47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286396" y="34933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48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059331" y="58231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49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15516" y="587574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50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Ε</a:t>
            </a:r>
            <a:r>
              <a:rPr lang="el-GR" altLang="en-US" smtClean="0">
                <a:ea typeface="ＭＳ Ｐゴシック" panose="020B0600070205080204" pitchFamily="34" charset="-128"/>
              </a:rPr>
              <a:t>ίδη εισβολείς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Ζ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ώα που ακούσια ή εσκεμμένα ελευθερώθηκαν σε ξενικές προς την αρχική τους εξάπλωση περιοχές οι οποίες όμως ήταν οικολογικά και περιβαλλοντικά παρόμοιες με την θέση προέλευσής τους.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αν αποτέλεσμα ανέπτυξαν βιώσιμους πληθυσμούς.</a:t>
            </a:r>
          </a:p>
          <a:p>
            <a:r>
              <a:rPr lang="el-GR" altLang="en-US" sz="2400" dirty="0" smtClean="0">
                <a:ea typeface="ＭＳ Ｐゴシック" panose="020B0600070205080204" pitchFamily="34" charset="-128"/>
              </a:rPr>
              <a:t>Πως αντιμετωπίζουμε τέτοια είδη;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31" y="1825625"/>
            <a:ext cx="6633137" cy="4351338"/>
          </a:xfr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56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14053" y="35296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51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6808" y="35296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52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173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53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6808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54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</a:rPr>
              <a:t>Σημειώματα</a:t>
            </a:r>
            <a:endParaRPr lang="el-G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Υ</a:t>
            </a:r>
            <a:r>
              <a:rPr lang="el-GR" altLang="en-US" dirty="0" err="1" smtClean="0">
                <a:ea typeface="ＭＳ Ｐゴシック" panose="020B0600070205080204" pitchFamily="34" charset="-128"/>
              </a:rPr>
              <a:t>πάρχει</a:t>
            </a:r>
            <a:r>
              <a:rPr lang="el-GR" altLang="en-US" dirty="0" smtClean="0">
                <a:ea typeface="ＭＳ Ｐゴシック" panose="020B0600070205080204" pitchFamily="34" charset="-128"/>
              </a:rPr>
              <a:t> ζωή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/>
            </a:r>
            <a:br>
              <a:rPr lang="en-US" altLang="en-US" dirty="0" smtClean="0">
                <a:ea typeface="ＭＳ Ｐゴシック" panose="020B0600070205080204" pitchFamily="34" charset="-128"/>
              </a:rPr>
            </a:br>
            <a:r>
              <a:rPr lang="el-GR" altLang="en-US" dirty="0" smtClean="0">
                <a:ea typeface="ＭＳ Ｐゴシック" panose="020B0600070205080204" pitchFamily="34" charset="-128"/>
              </a:rPr>
              <a:t>σε άλλους πλανήτες;</a:t>
            </a: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106019" y="1993526"/>
            <a:ext cx="4678016" cy="4609683"/>
          </a:xfrm>
        </p:spPr>
        <p:txBody>
          <a:bodyPr>
            <a:no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l-GR" altLang="en-US" sz="2400" dirty="0" smtClean="0">
                <a:ea typeface="ＭＳ Ｐゴシック" panose="020B0600070205080204" pitchFamily="34" charset="-128"/>
              </a:rPr>
              <a:t>Η περίπτωση του «νέου πλανήτη» (</a:t>
            </a:r>
            <a:r>
              <a:rPr lang="en-US" altLang="en-US" sz="2400" dirty="0" err="1" smtClean="0">
                <a:ea typeface="ＭＳ Ｐゴシック" panose="020B0600070205080204" pitchFamily="34" charset="-128"/>
              </a:rPr>
              <a:t>Keppler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 22-b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, 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600 </a:t>
            </a:r>
            <a:r>
              <a:rPr lang="en-US" altLang="en-US" sz="2400" dirty="0" err="1" smtClean="0">
                <a:ea typeface="ＭＳ Ｐゴシック" panose="020B0600070205080204" pitchFamily="34" charset="-128"/>
              </a:rPr>
              <a:t>εκ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ατομμύρια έτη φωτός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από τη Γη).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Θ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α πρέπει να πληρούνται μια σειρά από συνθήκες.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ζωή μπορεί να έχει διαφορετικές εκφάνσεις από αυτές που γνωρίζουμε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 altLang="en-US" sz="24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ι ίδιοι οι οργανισμοί 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αλληλεπιδρούν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με το περιβάλλον τους και το αλλάζουν...</a:t>
            </a:r>
            <a:endParaRPr lang="en-US" altLang="en-US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17412" name="Content Placeholder 4" descr="martian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5" y="2192309"/>
            <a:ext cx="3563834" cy="3585217"/>
          </a:xfrm>
        </p:spPr>
      </p:pic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73970" y="550052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Κατανομή των Ζώων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Παναγιώτης Παφίλης, Επίκουρος Καθηγητής.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3. Κατανομή των Ζώων».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3η. Κατανομή των Ζώων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1/8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</a:t>
            </a:r>
            <a:r>
              <a:rPr lang="en-US" sz="1600" b="1" dirty="0" smtClean="0"/>
              <a:t>.</a:t>
            </a:r>
            <a:r>
              <a:rPr lang="el-GR" sz="1600" b="1" dirty="0" smtClean="0"/>
              <a:t>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2. </a:t>
            </a:r>
            <a:r>
              <a:rPr lang="el-GR" sz="1600" dirty="0"/>
              <a:t>Αλοβακτήρια </a:t>
            </a:r>
            <a:r>
              <a:rPr lang="en-US" sz="1600" dirty="0"/>
              <a:t>sp. strain NRC-1. </a:t>
            </a:r>
            <a:r>
              <a:rPr lang="el-GR" sz="1600" dirty="0"/>
              <a:t>Όλα τα κείμενα είναι διαθέσιμα υπό την </a:t>
            </a:r>
            <a:r>
              <a:rPr lang="en-US" sz="1600" dirty="0"/>
              <a:t>Creative Commons Attribution-</a:t>
            </a:r>
            <a:r>
              <a:rPr lang="en-US" sz="1600" dirty="0" err="1"/>
              <a:t>ShareAlike</a:t>
            </a:r>
            <a:r>
              <a:rPr lang="en-US" sz="1600" dirty="0"/>
              <a:t> License· </a:t>
            </a:r>
            <a:r>
              <a:rPr lang="el-GR" sz="1600" dirty="0"/>
              <a:t>Σύνδεσμος: </a:t>
            </a:r>
            <a:r>
              <a:rPr lang="en-US" sz="1600" dirty="0"/>
              <a:t>https://el.wikipedia.org/wiki/%CE%91%CF%81%CF%87%CE%B1%CE%AF%CE%B1. </a:t>
            </a:r>
            <a:r>
              <a:rPr lang="el-GR" sz="1600" dirty="0"/>
              <a:t>Πηγή: </a:t>
            </a:r>
            <a:r>
              <a:rPr lang="en-US" sz="1600" dirty="0"/>
              <a:t>https://el.wikipedia.org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3. </a:t>
            </a:r>
            <a:r>
              <a:rPr lang="el-GR" sz="1600" dirty="0"/>
              <a:t>Σύνδεσμος: </a:t>
            </a:r>
            <a:r>
              <a:rPr lang="en-US" sz="1600" dirty="0"/>
              <a:t>http://ayylmaoalien.tumblr.com/page/33. </a:t>
            </a:r>
            <a:r>
              <a:rPr lang="el-GR" sz="1600" dirty="0"/>
              <a:t>Πηγή: </a:t>
            </a:r>
            <a:r>
              <a:rPr lang="en-US" sz="1600" dirty="0"/>
              <a:t>http://ayylmaoalien.tumblr.com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</a:t>
            </a:r>
            <a:r>
              <a:rPr lang="el-GR" sz="1600" dirty="0"/>
              <a:t>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5. 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6.  </a:t>
            </a:r>
            <a:r>
              <a:rPr lang="el-GR" sz="1600" dirty="0"/>
              <a:t>Σύνδεσμος: </a:t>
            </a:r>
            <a:r>
              <a:rPr lang="en-US" sz="1600" dirty="0"/>
              <a:t>https://capta1nmorgan12.wordpress.com/coniferous-and-boreal-forests/.  </a:t>
            </a:r>
            <a:r>
              <a:rPr lang="el-GR" sz="1600" dirty="0"/>
              <a:t>Πηγή: </a:t>
            </a:r>
            <a:r>
              <a:rPr lang="en-US" sz="1600" dirty="0"/>
              <a:t>https://capta1nmorgan12.wordpress.com. 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2/8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7. </a:t>
            </a:r>
            <a:r>
              <a:rPr lang="el-GR" sz="1600" dirty="0"/>
              <a:t>Σύνδεσμος: </a:t>
            </a:r>
            <a:r>
              <a:rPr lang="en-US" sz="1600" dirty="0"/>
              <a:t>http://392704626745759167.weebly.com/attractions.html. </a:t>
            </a:r>
            <a:r>
              <a:rPr lang="el-GR" sz="1600" dirty="0"/>
              <a:t>Πηγή: </a:t>
            </a:r>
            <a:r>
              <a:rPr lang="en-US" sz="1600" dirty="0"/>
              <a:t>http://392704626745759167.weebly.com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8. </a:t>
            </a:r>
            <a:r>
              <a:rPr lang="en-US" sz="1600" dirty="0"/>
              <a:t>Otherside.gr Copyright © 2015. </a:t>
            </a:r>
            <a:r>
              <a:rPr lang="el-GR" sz="1600" dirty="0"/>
              <a:t>Σύνδεσμος: </a:t>
            </a:r>
            <a:r>
              <a:rPr lang="en-US" sz="1600" dirty="0"/>
              <a:t>http://www.otherside.gr/2011/01/arkoudes-kinigoun-solomous. </a:t>
            </a:r>
            <a:r>
              <a:rPr lang="el-GR" sz="1600" dirty="0"/>
              <a:t>Πηγή:</a:t>
            </a:r>
            <a:r>
              <a:rPr lang="en-US" sz="1600" dirty="0"/>
              <a:t>http://www.otherside.gr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9. </a:t>
            </a:r>
            <a:r>
              <a:rPr lang="el-GR" sz="1600" dirty="0"/>
              <a:t>© </a:t>
            </a:r>
            <a:r>
              <a:rPr lang="en-US" sz="1600" dirty="0"/>
              <a:t>Copyright 2014. All Rights Reserved by RED SKY. </a:t>
            </a:r>
            <a:r>
              <a:rPr lang="el-GR" sz="1600" dirty="0"/>
              <a:t>Σύνδεσμος: </a:t>
            </a:r>
            <a:r>
              <a:rPr lang="en-US" sz="1600" dirty="0"/>
              <a:t>http://mewarnai.us/236271-tropical-rain-forest. </a:t>
            </a:r>
            <a:r>
              <a:rPr lang="el-GR" sz="1600" dirty="0"/>
              <a:t>Πηγή: </a:t>
            </a:r>
            <a:r>
              <a:rPr lang="en-US" sz="1600" dirty="0"/>
              <a:t>http://mewarnai.us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10.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11</a:t>
            </a:r>
            <a:r>
              <a:rPr lang="el-GR" sz="1600" dirty="0"/>
              <a:t>. Σύνδεσμος: </a:t>
            </a:r>
            <a:r>
              <a:rPr lang="en-US" sz="1600" dirty="0"/>
              <a:t>http://noticias.emisorasunidas.com/sanmarcos/principales-problemas-ambientales-guatemala. </a:t>
            </a:r>
            <a:r>
              <a:rPr lang="el-GR" sz="1600" dirty="0"/>
              <a:t>Πηγή: </a:t>
            </a:r>
            <a:r>
              <a:rPr lang="en-US" sz="1600" dirty="0"/>
              <a:t>http://noticias.emisorasunidas.com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Εικ</a:t>
            </a:r>
            <a:r>
              <a:rPr lang="el-GR" sz="1600" b="1" dirty="0"/>
              <a:t>όνα 12</a:t>
            </a:r>
            <a:r>
              <a:rPr lang="el-GR" sz="1600" dirty="0"/>
              <a:t>. </a:t>
            </a:r>
            <a:r>
              <a:rPr lang="en-US" sz="1600" dirty="0"/>
              <a:t>Copyright 2015 Great Plain Restauration Council. </a:t>
            </a:r>
            <a:r>
              <a:rPr lang="el-GR" sz="1600" dirty="0"/>
              <a:t>Σύνδεσμος: </a:t>
            </a:r>
            <a:r>
              <a:rPr lang="en-US" sz="1600" dirty="0"/>
              <a:t>http://gprc.org/research/buffalo-commons/#.Vak_dPmqqko. </a:t>
            </a:r>
            <a:r>
              <a:rPr lang="el-GR" sz="1600" dirty="0"/>
              <a:t>Πηγή: </a:t>
            </a:r>
            <a:r>
              <a:rPr lang="en-US" sz="1600" dirty="0"/>
              <a:t>http://gprc.org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13. </a:t>
            </a:r>
            <a:r>
              <a:rPr lang="en-US" sz="1600" dirty="0"/>
              <a:t>LinkedIn Corporation © 2015. </a:t>
            </a:r>
            <a:r>
              <a:rPr lang="el-GR" sz="1600" dirty="0"/>
              <a:t>Σύνδεσμος:</a:t>
            </a:r>
            <a:r>
              <a:rPr lang="en-US" sz="1600" dirty="0"/>
              <a:t>http://www.slideshare.net/MMoiraWhitehouse/grasslands-19479780.  </a:t>
            </a:r>
            <a:r>
              <a:rPr lang="el-GR" sz="1600" dirty="0"/>
              <a:t>Πηγή: </a:t>
            </a:r>
            <a:r>
              <a:rPr lang="en-US" sz="1600" dirty="0"/>
              <a:t>http://www.slideshare.net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dirty="0"/>
              <a:t>Ει</a:t>
            </a:r>
            <a:r>
              <a:rPr lang="el-GR" sz="1600" b="1" dirty="0"/>
              <a:t>κόνα 14. </a:t>
            </a:r>
            <a:r>
              <a:rPr lang="el-GR" sz="1600" dirty="0"/>
              <a:t>Σύνδεσμος: </a:t>
            </a:r>
            <a:r>
              <a:rPr lang="en-US" sz="1600" dirty="0"/>
              <a:t>http://pixgood.com/tropical-grassland-climate.html </a:t>
            </a:r>
            <a:r>
              <a:rPr lang="el-GR" sz="1600" dirty="0"/>
              <a:t>Πηγή: </a:t>
            </a:r>
            <a:r>
              <a:rPr lang="en-US" sz="1600" dirty="0"/>
              <a:t>http://pixgood.com/.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3/8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15. </a:t>
            </a:r>
            <a:r>
              <a:rPr lang="en-US" sz="1600" dirty="0"/>
              <a:t>The Open Door Web Site is non-profit making. Your donations help towards the cost of maintaining this free service on-line.</a:t>
            </a:r>
            <a:r>
              <a:rPr lang="el-GR" sz="1600" dirty="0"/>
              <a:t>Σύνδεσμος:</a:t>
            </a:r>
            <a:r>
              <a:rPr lang="en-US" sz="1600" dirty="0"/>
              <a:t>www.saburchill.com. </a:t>
            </a:r>
            <a:r>
              <a:rPr lang="el-GR" sz="1600" dirty="0"/>
              <a:t>Πηγή: </a:t>
            </a:r>
            <a:r>
              <a:rPr lang="en-US" sz="1600" dirty="0"/>
              <a:t>The Open Door Web Site.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16. </a:t>
            </a:r>
            <a:r>
              <a:rPr lang="en-US" sz="1600" dirty="0"/>
              <a:t>Contributions to http://uschs-apes.wikispaces.com/ are licensed under a Creative Commons Attribution Share-Alike 3.0 License. Creative Commons Attribution Share-Alike 3.0 License. </a:t>
            </a:r>
            <a:r>
              <a:rPr lang="el-GR" sz="1600" dirty="0"/>
              <a:t>Σύνδεσμος: </a:t>
            </a:r>
            <a:r>
              <a:rPr lang="en-US" sz="1600" dirty="0"/>
              <a:t>http://uschs-apes.wikispaces.com/Desert+Climate?showComments=1. </a:t>
            </a:r>
            <a:r>
              <a:rPr lang="el-GR" sz="1600" dirty="0"/>
              <a:t>Πηγή: </a:t>
            </a:r>
            <a:r>
              <a:rPr lang="en-US" sz="1600" dirty="0"/>
              <a:t>http://uschs-apes.wikispaces.com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17. </a:t>
            </a:r>
            <a:r>
              <a:rPr lang="el-GR" sz="1600" dirty="0"/>
              <a:t>Σύνδεσμος: </a:t>
            </a:r>
            <a:r>
              <a:rPr lang="en-US" sz="1600" dirty="0"/>
              <a:t>http://www.absolutrusia.com/el-lago-baikal-en-verano/. </a:t>
            </a:r>
            <a:r>
              <a:rPr lang="el-GR" sz="1600" dirty="0"/>
              <a:t>Πηγή:</a:t>
            </a:r>
            <a:r>
              <a:rPr lang="en-US" sz="1600" dirty="0"/>
              <a:t>http://www.absolutrusia.com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18</a:t>
            </a:r>
            <a:r>
              <a:rPr lang="el-GR" sz="1600" dirty="0"/>
              <a:t>. Σύνδεσμος:</a:t>
            </a:r>
            <a:r>
              <a:rPr lang="en-US" sz="1600" dirty="0"/>
              <a:t>http://www.ermaktravel.org/Europe/Russia/lake_baikal_rus.html.  </a:t>
            </a:r>
            <a:r>
              <a:rPr lang="el-GR" sz="1600" dirty="0"/>
              <a:t>Πηγή: </a:t>
            </a:r>
            <a:r>
              <a:rPr lang="en-US" sz="1600" dirty="0"/>
              <a:t>http://www.ermaktravel.org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19</a:t>
            </a:r>
            <a:r>
              <a:rPr lang="el-GR" sz="1600" dirty="0"/>
              <a:t>. ©2015 </a:t>
            </a:r>
            <a:r>
              <a:rPr lang="en-US" sz="1600" dirty="0"/>
              <a:t>FONDRIEST ENVIRONMENTAL INC. </a:t>
            </a:r>
            <a:r>
              <a:rPr lang="el-GR" sz="1600" dirty="0"/>
              <a:t>Σύνδεσμος: </a:t>
            </a:r>
            <a:r>
              <a:rPr lang="en-US" sz="1600" dirty="0"/>
              <a:t>http://www.lakescientist.com/lake-facts/how-lakes-differ/. </a:t>
            </a:r>
            <a:r>
              <a:rPr lang="el-GR" sz="1600" dirty="0"/>
              <a:t>Πηγή:</a:t>
            </a:r>
            <a:r>
              <a:rPr lang="en-US" sz="1600" dirty="0"/>
              <a:t>http://www.lakescientist.com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20. </a:t>
            </a:r>
            <a:r>
              <a:rPr lang="en-US" sz="1600" dirty="0"/>
              <a:t>Wikipedia The Free Encyclopedia. Creative Commons </a:t>
            </a:r>
            <a:r>
              <a:rPr lang="en-US" sz="1600" dirty="0" err="1"/>
              <a:t>Licence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https://hr.wikipedia.org/wiki/Viktorijino_jezero. </a:t>
            </a:r>
            <a:r>
              <a:rPr lang="el-GR" sz="1600" dirty="0"/>
              <a:t>Πηγή:</a:t>
            </a:r>
            <a:r>
              <a:rPr lang="en-US" sz="1600" dirty="0"/>
              <a:t>hr.wikipedia.org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21.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4/8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22.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23</a:t>
            </a:r>
            <a:r>
              <a:rPr lang="el-GR" sz="1600" dirty="0"/>
              <a:t>. </a:t>
            </a:r>
            <a:r>
              <a:rPr lang="en-US" sz="1600" dirty="0"/>
              <a:t>Copyright © 2011-2015 </a:t>
            </a:r>
            <a:r>
              <a:rPr lang="en-US" sz="1600" dirty="0" err="1"/>
              <a:t>AvaxNews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http://avaxnews.net/charming/the_sea_otter.html.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avaxnews.net.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24. </a:t>
            </a:r>
            <a:r>
              <a:rPr lang="en-US" sz="1600" dirty="0"/>
              <a:t>Except where noted, content and user contributions on this site are licensed under CC BY-SA 4.0 with attribution </a:t>
            </a:r>
            <a:r>
              <a:rPr lang="en-US" sz="1600" dirty="0" err="1" smtClean="0"/>
              <a:t>required.Source</a:t>
            </a:r>
            <a:r>
              <a:rPr lang="en-US" sz="1600" dirty="0"/>
              <a:t>: Boundless. “Marine Biomes.” Boundless Biology. Boundless, 15 Jul. 2015. Retrieved 17 Jul. 2015 from https://www.boundless.com/biology/textbooks/boundless-biology-textbook/ecology-and-the-biosphere-44/aquatic-biomes-247/marine-biomes-917-12173/. </a:t>
            </a:r>
            <a:r>
              <a:rPr lang="el-GR" sz="1600" dirty="0"/>
              <a:t>Σύνδεσμος: </a:t>
            </a:r>
            <a:r>
              <a:rPr lang="en-US" sz="1600" dirty="0"/>
              <a:t>https://www.boundless.com/biology/textbooks/boundless-biology-textbook/ecology-and-the-biosphere-44/aquatic-biomes-247/marine-biomes-917-12173/. </a:t>
            </a:r>
            <a:r>
              <a:rPr lang="el-GR" sz="1600" dirty="0"/>
              <a:t>Πηγή: </a:t>
            </a:r>
            <a:r>
              <a:rPr lang="en-US" sz="1600" dirty="0"/>
              <a:t>https://www.boundless.com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24. </a:t>
            </a:r>
            <a:r>
              <a:rPr lang="en-US" sz="1600" dirty="0" err="1"/>
              <a:t>Áreas</a:t>
            </a:r>
            <a:r>
              <a:rPr lang="en-US" sz="1600" dirty="0"/>
              <a:t> de </a:t>
            </a:r>
            <a:r>
              <a:rPr lang="en-US" sz="1600" dirty="0" err="1"/>
              <a:t>manguezal</a:t>
            </a:r>
            <a:r>
              <a:rPr lang="en-US" sz="1600" dirty="0"/>
              <a:t> no </a:t>
            </a:r>
            <a:r>
              <a:rPr lang="en-US" sz="1600" dirty="0" err="1"/>
              <a:t>mundo</a:t>
            </a:r>
            <a:r>
              <a:rPr lang="en-US" sz="1600" dirty="0"/>
              <a:t>. Fonte: http://abelezadetodasascoisas.blogspot.com. </a:t>
            </a:r>
            <a:r>
              <a:rPr lang="el-GR" sz="1600" dirty="0"/>
              <a:t>Σύνδεσμος: </a:t>
            </a:r>
            <a:r>
              <a:rPr lang="en-US" sz="1600" dirty="0"/>
              <a:t>http://www.labec.com.br/biodigital/ambientes/manguezais/aspectosecologicos/. </a:t>
            </a:r>
            <a:r>
              <a:rPr lang="el-GR" sz="1600" dirty="0"/>
              <a:t>Πηγή:</a:t>
            </a:r>
            <a:r>
              <a:rPr lang="en-US" sz="1600" dirty="0"/>
              <a:t>http://</a:t>
            </a:r>
            <a:r>
              <a:rPr lang="en-US" sz="1600" dirty="0" smtClean="0"/>
              <a:t>www.labec.com.br.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25. </a:t>
            </a:r>
            <a:r>
              <a:rPr lang="en-US" sz="1600" dirty="0" err="1"/>
              <a:t>Mangue</a:t>
            </a:r>
            <a:r>
              <a:rPr lang="en-US" sz="1600" dirty="0"/>
              <a:t> </a:t>
            </a:r>
            <a:r>
              <a:rPr lang="en-US" sz="1600" dirty="0" err="1"/>
              <a:t>Preto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http://www.portalsaofrancisco.com.br/alfa/arvores/mangue-preto.php. </a:t>
            </a:r>
            <a:r>
              <a:rPr lang="el-GR" sz="1600" dirty="0"/>
              <a:t>Πηγή:</a:t>
            </a:r>
            <a:r>
              <a:rPr lang="en-US" sz="1600" dirty="0"/>
              <a:t>http://www.portalsaofrancisco.com.br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26</a:t>
            </a:r>
            <a:r>
              <a:rPr lang="el-GR" sz="1600" dirty="0"/>
              <a:t>. © </a:t>
            </a:r>
            <a:r>
              <a:rPr lang="en-US" sz="1600" dirty="0"/>
              <a:t>LINE Corporation. </a:t>
            </a:r>
            <a:r>
              <a:rPr lang="el-GR" sz="1600" dirty="0"/>
              <a:t>Σύνδεσμος: </a:t>
            </a:r>
            <a:r>
              <a:rPr lang="en-US" sz="1600" dirty="0"/>
              <a:t>http://matome.naver.jp/odai/2140241604910571201. </a:t>
            </a:r>
            <a:r>
              <a:rPr lang="el-GR" sz="1600" dirty="0"/>
              <a:t>Πηγή: </a:t>
            </a:r>
            <a:r>
              <a:rPr lang="en-US" sz="1600" dirty="0"/>
              <a:t>http://</a:t>
            </a:r>
            <a:r>
              <a:rPr lang="en-US" sz="1600" dirty="0" smtClean="0"/>
              <a:t>matome.naver.jp.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5/8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27: </a:t>
            </a:r>
            <a:r>
              <a:rPr lang="en-US" sz="1600" dirty="0"/>
              <a:t>Dumbo Octopus. </a:t>
            </a:r>
            <a:r>
              <a:rPr lang="el-GR" sz="1600" dirty="0"/>
              <a:t>Σύνδεσμος:</a:t>
            </a:r>
            <a:r>
              <a:rPr lang="en-US" sz="1600" dirty="0"/>
              <a:t>http://www.newsbeast.gr/environment/arthro/235540/i-zoi-kato-apo-tin-epifaneia-tis-thalassas. </a:t>
            </a:r>
            <a:r>
              <a:rPr lang="el-GR" sz="1600" dirty="0"/>
              <a:t>Πηγή:</a:t>
            </a:r>
            <a:r>
              <a:rPr lang="en-US" sz="1600" dirty="0"/>
              <a:t>http://www.newsbeast.gr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28. </a:t>
            </a:r>
            <a:r>
              <a:rPr lang="en-US" sz="1600" dirty="0"/>
              <a:t>A hydrothermal vent. Text is available under the Creative Commons Attribution/Share-Alike License and the GFDL; additional terms may apply. See Terms of Use for details.. </a:t>
            </a:r>
            <a:r>
              <a:rPr lang="el-GR" sz="1600" dirty="0"/>
              <a:t>Σύνδεσμος:</a:t>
            </a:r>
            <a:r>
              <a:rPr lang="en-US" sz="1600" dirty="0"/>
              <a:t>https://simple.wikipedia.org/wiki/Hydrothermal_vent.  </a:t>
            </a:r>
            <a:r>
              <a:rPr lang="el-GR" sz="1600" dirty="0"/>
              <a:t>Πηγή: </a:t>
            </a:r>
            <a:r>
              <a:rPr lang="en-US" sz="1600" dirty="0"/>
              <a:t>https://simple.wikipedia.org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29.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30. </a:t>
            </a:r>
            <a:r>
              <a:rPr lang="el-GR" sz="1600" dirty="0"/>
              <a:t>Σύνδεσμος: </a:t>
            </a:r>
            <a:r>
              <a:rPr lang="en-US" sz="1600" dirty="0"/>
              <a:t>http://www.vwmin.org/alfred-russel-wallace-wikipedia.html. </a:t>
            </a:r>
            <a:r>
              <a:rPr lang="el-GR" sz="1600" dirty="0"/>
              <a:t>Πηγή: </a:t>
            </a:r>
            <a:r>
              <a:rPr lang="en-US" sz="1600" dirty="0"/>
              <a:t>http://www.vwmin.org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31. </a:t>
            </a:r>
            <a:r>
              <a:rPr lang="en-US" sz="1600" dirty="0"/>
              <a:t>This file is licensed under the Creative Commons Attribution-Share Alike 3.0 </a:t>
            </a:r>
            <a:r>
              <a:rPr lang="en-US" sz="1600" dirty="0" err="1"/>
              <a:t>Unported</a:t>
            </a:r>
            <a:r>
              <a:rPr lang="en-US" sz="1600" dirty="0"/>
              <a:t> license. </a:t>
            </a:r>
            <a:r>
              <a:rPr lang="el-GR" sz="1600" dirty="0"/>
              <a:t>Σύνδεσμος: </a:t>
            </a:r>
            <a:r>
              <a:rPr lang="en-US" sz="1600" dirty="0"/>
              <a:t>https://commons.wikimedia.org/wiki/File:Evolutionary_migration_of_camels.png. </a:t>
            </a:r>
            <a:r>
              <a:rPr lang="el-GR" sz="1600" dirty="0"/>
              <a:t>Πηγή:</a:t>
            </a:r>
            <a:r>
              <a:rPr lang="en-US" sz="1600" dirty="0"/>
              <a:t>https://commons.wikimedia.org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32.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33. </a:t>
            </a:r>
            <a:r>
              <a:rPr lang="en-US" sz="1600" dirty="0"/>
              <a:t>The Hellbender, one of the largest salamanders in the world. </a:t>
            </a:r>
            <a:r>
              <a:rPr lang="el-GR" sz="1600" dirty="0"/>
              <a:t>Σύνδεσμος: </a:t>
            </a:r>
            <a:r>
              <a:rPr lang="en-US" sz="1600" dirty="0"/>
              <a:t>http://www.itsnature.org/ground/reptiles-land/hellbender. </a:t>
            </a:r>
            <a:r>
              <a:rPr lang="el-GR" sz="1600" dirty="0"/>
              <a:t>Πηγή: </a:t>
            </a:r>
            <a:r>
              <a:rPr lang="en-US" sz="1600" dirty="0"/>
              <a:t>http://www.itsnature.org.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6/8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34.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35. </a:t>
            </a:r>
            <a:r>
              <a:rPr lang="el-GR" sz="1600" dirty="0"/>
              <a:t>Σύνδεσμος:</a:t>
            </a:r>
            <a:r>
              <a:rPr lang="en-US" sz="1600" dirty="0"/>
              <a:t>http://www.tenan.vuurwerk.nl/reports/bluemountain/hellbender.htm. </a:t>
            </a:r>
            <a:r>
              <a:rPr lang="el-GR" sz="1600" dirty="0"/>
              <a:t>Πηγή:</a:t>
            </a:r>
            <a:r>
              <a:rPr lang="en-US" sz="1600" dirty="0"/>
              <a:t>Mrs. Ruiz’s 6th grade Computer Literacy Group Blue Mountain Middle School </a:t>
            </a:r>
            <a:r>
              <a:rPr lang="en-US" sz="1600" dirty="0" err="1"/>
              <a:t>Cortlandt</a:t>
            </a:r>
            <a:r>
              <a:rPr lang="en-US" sz="1600" dirty="0"/>
              <a:t> Manor, New York USA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3</a:t>
            </a:r>
            <a:r>
              <a:rPr lang="en-US" sz="1600" b="1" dirty="0" smtClean="0"/>
              <a:t>6</a:t>
            </a:r>
            <a:r>
              <a:rPr lang="el-GR" sz="1600" b="1" dirty="0" smtClean="0"/>
              <a:t>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3</a:t>
            </a:r>
            <a:r>
              <a:rPr lang="en-US" sz="1600" b="1" dirty="0" smtClean="0"/>
              <a:t>7</a:t>
            </a:r>
            <a:r>
              <a:rPr lang="el-GR" sz="1600" b="1" dirty="0" smtClean="0"/>
              <a:t>. </a:t>
            </a:r>
            <a:r>
              <a:rPr lang="en-US" sz="1600" dirty="0"/>
              <a:t>Copyright Planetary Visions Limited. </a:t>
            </a:r>
            <a:r>
              <a:rPr lang="el-GR" sz="1600" dirty="0"/>
              <a:t>Σύνδεσμος:</a:t>
            </a:r>
            <a:r>
              <a:rPr lang="en-US" sz="1600" dirty="0"/>
              <a:t>http://www.planetaryvisions.com/Intro.php?pid=4102. </a:t>
            </a:r>
            <a:r>
              <a:rPr lang="el-GR" sz="1600" dirty="0"/>
              <a:t>Πηγή: </a:t>
            </a:r>
            <a:r>
              <a:rPr lang="en-US" sz="1600" dirty="0"/>
              <a:t>http://www.planetaryvisions.com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3</a:t>
            </a:r>
            <a:r>
              <a:rPr lang="en-US" sz="1600" b="1" dirty="0" smtClean="0"/>
              <a:t>8</a:t>
            </a:r>
            <a:r>
              <a:rPr lang="el-GR" sz="1600" b="1" dirty="0" smtClean="0"/>
              <a:t>. </a:t>
            </a:r>
            <a:r>
              <a:rPr lang="el-GR" sz="1600" dirty="0"/>
              <a:t>©</a:t>
            </a:r>
            <a:r>
              <a:rPr lang="en-US" sz="1600" dirty="0"/>
              <a:t>All rights reserved. Genesis Strategic Solutions, Inc. </a:t>
            </a:r>
            <a:r>
              <a:rPr lang="el-GR" sz="1600" dirty="0"/>
              <a:t>Σύνδεσμος: </a:t>
            </a:r>
            <a:r>
              <a:rPr lang="en-US" sz="1600" dirty="0"/>
              <a:t>http://genesis-ssi.com/. </a:t>
            </a:r>
            <a:r>
              <a:rPr lang="el-GR" sz="1600" dirty="0"/>
              <a:t>Πηγή: </a:t>
            </a:r>
            <a:r>
              <a:rPr lang="en-US" sz="1600" dirty="0"/>
              <a:t>Genesis Strategic Solutions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3</a:t>
            </a:r>
            <a:r>
              <a:rPr lang="en-US" sz="1600" b="1" dirty="0" smtClean="0"/>
              <a:t>9</a:t>
            </a:r>
            <a:r>
              <a:rPr lang="el-GR" sz="1600" b="1" dirty="0" smtClean="0"/>
              <a:t>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n-US" sz="1600" b="1" dirty="0" smtClean="0"/>
              <a:t>40</a:t>
            </a:r>
            <a:r>
              <a:rPr lang="el-GR" sz="1600" dirty="0" smtClean="0"/>
              <a:t>. </a:t>
            </a:r>
            <a:r>
              <a:rPr lang="el-GR" sz="1600" dirty="0"/>
              <a:t>© 2015 </a:t>
            </a:r>
            <a:r>
              <a:rPr lang="en-US" sz="1600" dirty="0"/>
              <a:t>Visual Software Systems Ltd. </a:t>
            </a:r>
            <a:r>
              <a:rPr lang="el-GR" sz="1600" dirty="0"/>
              <a:t>Σύνδεσμος: </a:t>
            </a:r>
            <a:r>
              <a:rPr lang="en-US" sz="1600" dirty="0"/>
              <a:t>https://www.emaze.com/@ALOWOIIL/Evidencias-Biogeograficas. </a:t>
            </a:r>
            <a:r>
              <a:rPr lang="el-GR" sz="1600" dirty="0"/>
              <a:t>Πηγή: </a:t>
            </a:r>
            <a:r>
              <a:rPr lang="en-US" sz="1600" dirty="0"/>
              <a:t>https://www.emaze.com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4</a:t>
            </a:r>
            <a:r>
              <a:rPr lang="en-US" sz="1600" b="1" dirty="0" smtClean="0"/>
              <a:t>1</a:t>
            </a:r>
            <a:r>
              <a:rPr lang="el-GR" sz="1600" dirty="0" smtClean="0"/>
              <a:t>. </a:t>
            </a:r>
            <a:r>
              <a:rPr lang="en-US" sz="1600" dirty="0"/>
              <a:t>Standard YouTube License. </a:t>
            </a:r>
            <a:r>
              <a:rPr lang="el-GR" sz="1600" dirty="0"/>
              <a:t>Σύνδεσμος: </a:t>
            </a:r>
            <a:r>
              <a:rPr lang="en-US" sz="1600" dirty="0"/>
              <a:t>https://www.youtube.com/watch?v=Ai53WUO15Q8. </a:t>
            </a:r>
            <a:r>
              <a:rPr lang="el-GR" sz="1600" dirty="0"/>
              <a:t>Πηγή:: </a:t>
            </a:r>
            <a:r>
              <a:rPr lang="en-US" sz="1600" dirty="0"/>
              <a:t>https://www.youtube.com.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Βιόσφαιρα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Τ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ο λεπτό, εξωτερικό στρώμα της Γης στο οποίο οι συνθήκες είναι κατάλληλες για ζωή (πάχος περίπου 20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χλμ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).</a:t>
            </a:r>
          </a:p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ι μη ζωντανές υποδιαιρέσεις της βιόσφαιρας περιλαμβάνουν τις </a:t>
            </a:r>
            <a:r>
              <a:rPr lang="el-GR" altLang="en-US" sz="2800" b="1" dirty="0" smtClean="0">
                <a:ea typeface="ＭＳ Ｐゴシック" panose="020B0600070205080204" pitchFamily="34" charset="-128"/>
              </a:rPr>
              <a:t>λιθόσφαιρα 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(το ανόργανο υλικό του εξ. φλοιού της Γης), </a:t>
            </a:r>
            <a:r>
              <a:rPr lang="el-GR" altLang="en-US" sz="2800" b="1" dirty="0" smtClean="0">
                <a:ea typeface="ＭＳ Ｐゴシック" panose="020B0600070205080204" pitchFamily="34" charset="-128"/>
              </a:rPr>
              <a:t>υδρόσφαιρα 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(το υδάτινο στοιχείο στην επιφάνεια του πλανήτη) και </a:t>
            </a:r>
            <a:r>
              <a:rPr lang="el-GR" altLang="en-US" sz="2800" b="1" dirty="0" smtClean="0">
                <a:ea typeface="ＭＳ Ｐゴシック" panose="020B0600070205080204" pitchFamily="34" charset="-128"/>
              </a:rPr>
              <a:t>ατμόσφαιρα 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(το αέριο συστατικό της βιόσφαιρας).</a:t>
            </a:r>
          </a:p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Η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ατμόσφαιρα εκτείνεται μέχρι τα 3.500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χλμ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αλλά η ζωή περιορίζεται στην τροπόσφαιρα (μέχρι τα 8 έως 15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χλμ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).</a:t>
            </a:r>
          </a:p>
          <a:p>
            <a:r>
              <a:rPr lang="el-GR" altLang="en-US" sz="2800" dirty="0" smtClean="0">
                <a:ea typeface="ＭＳ Ｐゴシック" panose="020B0600070205080204" pitchFamily="34" charset="-128"/>
              </a:rPr>
              <a:t>Το όζον συγκεντρώνεται κυρίως μεταξύ των 20 με 25 χλμ.</a:t>
            </a:r>
          </a:p>
          <a:p>
            <a:r>
              <a:rPr lang="en-US" altLang="en-US" sz="28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ύσταση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τροπόσφαιρας: Ν</a:t>
            </a:r>
            <a:r>
              <a:rPr lang="el-GR" altLang="en-US" sz="2800" baseline="-25000" dirty="0" smtClean="0">
                <a:ea typeface="ＭＳ Ｐゴシック" panose="020B0600070205080204" pitchFamily="34" charset="-128"/>
              </a:rPr>
              <a:t>2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78%, Ο</a:t>
            </a:r>
            <a:r>
              <a:rPr lang="el-GR" altLang="en-US" sz="2800" baseline="-25000" dirty="0" smtClean="0">
                <a:ea typeface="ＭＳ Ｐゴシック" panose="020B0600070205080204" pitchFamily="34" charset="-128"/>
              </a:rPr>
              <a:t>2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21%, </a:t>
            </a:r>
            <a:r>
              <a:rPr lang="en-US" altLang="en-US" sz="2800" dirty="0" err="1" smtClean="0">
                <a:ea typeface="ＭＳ Ｐゴシック" panose="020B0600070205080204" pitchFamily="34" charset="-128"/>
              </a:rPr>
              <a:t>Ar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 0.93% 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και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CO</a:t>
            </a:r>
            <a:r>
              <a:rPr lang="en-US" altLang="en-US" sz="2800" baseline="-25000" dirty="0" smtClean="0">
                <a:ea typeface="ＭＳ Ｐゴシック" panose="020B0600070205080204" pitchFamily="34" charset="-128"/>
              </a:rPr>
              <a:t>2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0.03% (αν και η ποσότητα του τελευταίου αυξάνεται...).</a:t>
            </a:r>
          </a:p>
          <a:p>
            <a:endParaRPr lang="el-GR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7/8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4</a:t>
            </a:r>
            <a:r>
              <a:rPr lang="en-US" sz="1600" b="1" dirty="0" smtClean="0"/>
              <a:t>2</a:t>
            </a:r>
            <a:r>
              <a:rPr lang="el-GR" sz="1600" b="1" dirty="0" smtClean="0"/>
              <a:t>. </a:t>
            </a:r>
            <a:r>
              <a:rPr lang="en-US" sz="1600" dirty="0"/>
              <a:t>This file is licensed under the Creative Commons Attribution-Share Alike 3.0 </a:t>
            </a:r>
            <a:r>
              <a:rPr lang="en-US" sz="1600" dirty="0" err="1"/>
              <a:t>Unported</a:t>
            </a:r>
            <a:r>
              <a:rPr lang="en-US" sz="1600" dirty="0"/>
              <a:t> license. </a:t>
            </a:r>
            <a:r>
              <a:rPr lang="el-GR" sz="1600" dirty="0"/>
              <a:t>Σύνδεσμος: </a:t>
            </a:r>
            <a:r>
              <a:rPr lang="en-US" sz="1600" dirty="0"/>
              <a:t>https://commons.wikimedia.org/wiki/File:Map_of_Sunda_and_Sahul.png.  </a:t>
            </a:r>
            <a:r>
              <a:rPr lang="el-GR" sz="1600" dirty="0"/>
              <a:t>Πηγή:</a:t>
            </a:r>
            <a:r>
              <a:rPr lang="en-US" sz="1600" dirty="0"/>
              <a:t>https://commons.wikimedia.org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4</a:t>
            </a:r>
            <a:r>
              <a:rPr lang="en-US" sz="1600" b="1" dirty="0" smtClean="0"/>
              <a:t>3</a:t>
            </a:r>
            <a:r>
              <a:rPr lang="el-GR" sz="1600" b="1" dirty="0" smtClean="0"/>
              <a:t>: </a:t>
            </a:r>
            <a:r>
              <a:rPr lang="en-US" sz="1600" dirty="0"/>
              <a:t>Copyright 2014 </a:t>
            </a:r>
            <a:r>
              <a:rPr lang="en-US" sz="1600" dirty="0" err="1"/>
              <a:t>Jancan</a:t>
            </a:r>
            <a:r>
              <a:rPr lang="en-US" sz="1600" dirty="0"/>
              <a:t> Di Baca.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http://aldofahreza.blogspot.gr/2011/08/zaman-es.html#  </a:t>
            </a:r>
            <a:r>
              <a:rPr lang="el-GR" sz="1600" dirty="0"/>
              <a:t>Πηγή:</a:t>
            </a:r>
            <a:r>
              <a:rPr lang="en-US" sz="1600" dirty="0"/>
              <a:t>http://aldofahreza.blogspot.gr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4</a:t>
            </a:r>
            <a:r>
              <a:rPr lang="en-US" sz="1600" b="1" dirty="0" smtClean="0"/>
              <a:t>4</a:t>
            </a:r>
            <a:r>
              <a:rPr lang="el-GR" sz="1600" dirty="0" smtClean="0"/>
              <a:t>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4</a:t>
            </a:r>
            <a:r>
              <a:rPr lang="en-US" sz="1600" b="1" dirty="0" smtClean="0"/>
              <a:t>5</a:t>
            </a:r>
            <a:r>
              <a:rPr lang="el-GR" sz="1600" b="1" dirty="0" smtClean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4</a:t>
            </a:r>
            <a:r>
              <a:rPr lang="en-US" sz="1600" b="1" dirty="0" smtClean="0"/>
              <a:t>6</a:t>
            </a:r>
            <a:r>
              <a:rPr lang="el-GR" sz="1600" b="1" dirty="0" smtClean="0"/>
              <a:t>. </a:t>
            </a:r>
            <a:r>
              <a:rPr lang="el-GR" sz="1600" dirty="0"/>
              <a:t>© </a:t>
            </a:r>
            <a:r>
              <a:rPr lang="en-US" sz="1600" dirty="0"/>
              <a:t>Nemo’s World.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http://nemosworld.in/birds.html. </a:t>
            </a:r>
            <a:r>
              <a:rPr lang="el-GR" sz="1600" dirty="0"/>
              <a:t>Πηγή:</a:t>
            </a:r>
            <a:r>
              <a:rPr lang="en-US" sz="1600" dirty="0"/>
              <a:t>http://nemosworld.in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4</a:t>
            </a:r>
            <a:r>
              <a:rPr lang="en-US" sz="1600" b="1" dirty="0" smtClean="0"/>
              <a:t>7</a:t>
            </a:r>
            <a:r>
              <a:rPr lang="el-GR" sz="1600" b="1" dirty="0" smtClean="0"/>
              <a:t>. </a:t>
            </a:r>
            <a:r>
              <a:rPr lang="en-US" sz="1600" dirty="0"/>
              <a:t>Content is available under CC-BY-SA. </a:t>
            </a:r>
            <a:r>
              <a:rPr lang="el-GR" sz="1600" dirty="0"/>
              <a:t>Σύνδεσμος: </a:t>
            </a:r>
            <a:r>
              <a:rPr lang="en-US" sz="1600" dirty="0"/>
              <a:t>http://harrypotternextgenroleplay.wikia.com/wiki/File:Kitten.png. </a:t>
            </a:r>
            <a:r>
              <a:rPr lang="el-GR" sz="1600" dirty="0"/>
              <a:t>Πηγή:</a:t>
            </a:r>
            <a:r>
              <a:rPr lang="en-US" sz="1600" dirty="0"/>
              <a:t>http://harrypotternextgenroleplay.wikia.com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4</a:t>
            </a:r>
            <a:r>
              <a:rPr lang="en-US" sz="1600" b="1" dirty="0" smtClean="0"/>
              <a:t>8</a:t>
            </a:r>
            <a:r>
              <a:rPr lang="el-GR" sz="1600" b="1" dirty="0" smtClean="0"/>
              <a:t>. </a:t>
            </a:r>
            <a:r>
              <a:rPr lang="en-US" sz="1600" dirty="0"/>
              <a:t>All of Thinkstock's images come with a royalty-free license. </a:t>
            </a:r>
            <a:r>
              <a:rPr lang="el-GR" sz="1600" dirty="0"/>
              <a:t>Σύνδεσμος: </a:t>
            </a:r>
            <a:r>
              <a:rPr lang="en-US" sz="1600" dirty="0"/>
              <a:t>http://www.thinkstockphotos.com/image/stock-photo-black-friesian-horse-play-on-the-meadow/176840042.  </a:t>
            </a:r>
            <a:r>
              <a:rPr lang="el-GR" sz="1600" dirty="0"/>
              <a:t>Πηγή:</a:t>
            </a:r>
            <a:r>
              <a:rPr lang="en-US" sz="1600" dirty="0"/>
              <a:t>http://www.thinkstockphotos.com.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8/8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4</a:t>
            </a:r>
            <a:r>
              <a:rPr lang="en-US" sz="1600" b="1" dirty="0" smtClean="0"/>
              <a:t>9</a:t>
            </a:r>
            <a:r>
              <a:rPr lang="el-GR" sz="1600" b="1" dirty="0" smtClean="0"/>
              <a:t>. </a:t>
            </a:r>
            <a:r>
              <a:rPr lang="en-US" sz="1600" dirty="0"/>
              <a:t>Horse-World - © 2008 - 2015 - horse-world.hupont.hu Read more: http://horse-world.hupont.hu/#ixzz3gE8YViDt.  </a:t>
            </a:r>
            <a:r>
              <a:rPr lang="el-GR" sz="1600" dirty="0"/>
              <a:t>Σύνδεσμος:</a:t>
            </a:r>
            <a:r>
              <a:rPr lang="en-US" sz="1600" dirty="0"/>
              <a:t>http://horse-world.hupont.hu/.  </a:t>
            </a:r>
            <a:r>
              <a:rPr lang="el-GR" sz="1600" dirty="0"/>
              <a:t>Πηγή:</a:t>
            </a:r>
            <a:r>
              <a:rPr lang="en-US" sz="1600" dirty="0"/>
              <a:t>A </a:t>
            </a:r>
            <a:r>
              <a:rPr lang="en-US" sz="1600" dirty="0" err="1"/>
              <a:t>weboldal</a:t>
            </a:r>
            <a:r>
              <a:rPr lang="en-US" sz="1600" dirty="0"/>
              <a:t> </a:t>
            </a:r>
            <a:r>
              <a:rPr lang="en-US" sz="1600" dirty="0" err="1"/>
              <a:t>itt</a:t>
            </a:r>
            <a:r>
              <a:rPr lang="en-US" sz="1600" dirty="0"/>
              <a:t>: </a:t>
            </a:r>
            <a:r>
              <a:rPr lang="en-US" sz="1600" dirty="0" err="1"/>
              <a:t>Ingyen</a:t>
            </a:r>
            <a:r>
              <a:rPr lang="en-US" sz="1600" dirty="0"/>
              <a:t> </a:t>
            </a:r>
            <a:r>
              <a:rPr lang="en-US" sz="1600" dirty="0" err="1"/>
              <a:t>weboldal</a:t>
            </a:r>
            <a:r>
              <a:rPr lang="en-US" sz="1600" dirty="0"/>
              <a:t>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n-US" sz="1600" b="1" dirty="0" smtClean="0"/>
              <a:t>50</a:t>
            </a:r>
            <a:r>
              <a:rPr lang="el-GR" sz="1600" b="1" dirty="0" smtClean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http://www.ammonnews.net/article.aspx?articleno=208025.  </a:t>
            </a:r>
            <a:r>
              <a:rPr lang="el-GR" sz="1600" dirty="0"/>
              <a:t>Πηγή:</a:t>
            </a:r>
            <a:r>
              <a:rPr lang="en-US" sz="1600" dirty="0"/>
              <a:t>http://www.ammonnews.net.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5</a:t>
            </a:r>
            <a:r>
              <a:rPr lang="en-US" sz="1600" b="1" dirty="0" smtClean="0"/>
              <a:t>1</a:t>
            </a:r>
            <a:r>
              <a:rPr lang="el-GR" sz="1600" b="1" dirty="0" smtClean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http://kufarooq22.over-blog.com/2014/01/the-australian-kangaroo.html. </a:t>
            </a:r>
            <a:r>
              <a:rPr lang="el-GR" sz="1600" dirty="0"/>
              <a:t>Πηγή:</a:t>
            </a:r>
            <a:r>
              <a:rPr lang="en-US" sz="1600" dirty="0"/>
              <a:t>http://kufarooq22.over-blog.com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5</a:t>
            </a:r>
            <a:r>
              <a:rPr lang="en-US" sz="1600" b="1" dirty="0" smtClean="0"/>
              <a:t>2</a:t>
            </a:r>
            <a:r>
              <a:rPr lang="el-GR" sz="1600" dirty="0" smtClean="0"/>
              <a:t>. </a:t>
            </a:r>
            <a:r>
              <a:rPr lang="en-US" sz="1600" dirty="0"/>
              <a:t>TM ® &amp; © 2015 Scholastic Inc.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http://teacher.scholastic.com/activities/explorations/adaptation/libraryarticle.asp?ItemID=42&amp;SubjectID=110&amp;categoryID=2. </a:t>
            </a:r>
            <a:r>
              <a:rPr lang="el-GR" sz="1600" dirty="0"/>
              <a:t>Πηγή:</a:t>
            </a:r>
            <a:r>
              <a:rPr lang="en-US" sz="1600" dirty="0"/>
              <a:t>http://teacher.scholastic.com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5</a:t>
            </a:r>
            <a:r>
              <a:rPr lang="en-US" sz="1600" b="1" dirty="0" smtClean="0"/>
              <a:t>3</a:t>
            </a:r>
            <a:r>
              <a:rPr lang="el-GR" sz="1600" b="1" dirty="0" smtClean="0"/>
              <a:t>. </a:t>
            </a:r>
            <a:r>
              <a:rPr lang="en-US" sz="1600" dirty="0"/>
              <a:t>All photos are copyright </a:t>
            </a:r>
            <a:r>
              <a:rPr lang="en-US" sz="1600" dirty="0" err="1"/>
              <a:t>Dr</a:t>
            </a:r>
            <a:r>
              <a:rPr lang="en-US" sz="1600" dirty="0"/>
              <a:t> Michael Loomis, North Carolina Zoological Park. </a:t>
            </a:r>
            <a:r>
              <a:rPr lang="el-GR" sz="1600" dirty="0"/>
              <a:t>Σύνδεσμος: </a:t>
            </a:r>
            <a:r>
              <a:rPr lang="en-US" sz="1600" dirty="0"/>
              <a:t>http://nczs.org/woc/LB_reptiles/index.html. </a:t>
            </a:r>
            <a:r>
              <a:rPr lang="el-GR" sz="1600" dirty="0"/>
              <a:t>Πηγή:</a:t>
            </a:r>
            <a:r>
              <a:rPr lang="en-US" sz="1600" dirty="0"/>
              <a:t>http://nczs.org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</a:t>
            </a:r>
            <a:r>
              <a:rPr lang="el-GR" sz="1600" b="1" dirty="0" smtClean="0"/>
              <a:t>5</a:t>
            </a:r>
            <a:r>
              <a:rPr lang="en-US" sz="1600" b="1" dirty="0" smtClean="0"/>
              <a:t>4</a:t>
            </a:r>
            <a:r>
              <a:rPr lang="el-GR" sz="1600" b="1" dirty="0" smtClean="0"/>
              <a:t>. </a:t>
            </a:r>
            <a:r>
              <a:rPr lang="en-US" sz="1600" dirty="0"/>
              <a:t>Photo courtesy NPS. </a:t>
            </a:r>
            <a:r>
              <a:rPr lang="el-GR" sz="1600" dirty="0"/>
              <a:t>Σύνδεσμος: </a:t>
            </a:r>
            <a:r>
              <a:rPr lang="en-US" sz="1600" dirty="0"/>
              <a:t>http://voices.nationalgeographic.com/2009/09/06/pythons_in_florida_everglades/.  </a:t>
            </a:r>
            <a:r>
              <a:rPr lang="el-GR" sz="1600" dirty="0"/>
              <a:t>Πηγή:</a:t>
            </a:r>
            <a:r>
              <a:rPr lang="en-US" sz="1600" dirty="0"/>
              <a:t>http://voices.nationalgeographic.com.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Κατανομή στον πλανήτη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n-US" sz="2400" dirty="0" smtClean="0">
                <a:ea typeface="ＭＳ Ｐゴシック" panose="020B0600070205080204" pitchFamily="34" charset="-128"/>
              </a:rPr>
              <a:t>Χερσαία περιβάλλοντα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.</a:t>
            </a:r>
            <a:endParaRPr lang="el-GR" altLang="en-US" sz="2400" dirty="0" smtClean="0">
              <a:ea typeface="ＭＳ Ｐゴシック" panose="020B0600070205080204" pitchFamily="34" charset="-128"/>
            </a:endParaRPr>
          </a:p>
          <a:p>
            <a:r>
              <a:rPr lang="el-GR" altLang="en-US" sz="2400" dirty="0" smtClean="0">
                <a:ea typeface="ＭＳ Ｐゴシック" panose="020B0600070205080204" pitchFamily="34" charset="-128"/>
              </a:rPr>
              <a:t>Θαλάσσια περιβάλλοντα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.</a:t>
            </a:r>
            <a:endParaRPr lang="el-GR" altLang="en-US" sz="2400" dirty="0" smtClean="0">
              <a:ea typeface="ＭＳ Ｐゴシック" panose="020B0600070205080204" pitchFamily="34" charset="-128"/>
            </a:endParaRPr>
          </a:p>
          <a:p>
            <a:r>
              <a:rPr lang="en-US" altLang="en-US" sz="24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400" dirty="0" err="1" smtClean="0">
                <a:ea typeface="ＭＳ Ｐゴシック" panose="020B0600070205080204" pitchFamily="34" charset="-128"/>
              </a:rPr>
              <a:t>σωτερικά</a:t>
            </a:r>
            <a:r>
              <a:rPr lang="el-GR" altLang="en-US" sz="2400" dirty="0" smtClean="0">
                <a:ea typeface="ＭＳ Ｐゴシック" panose="020B0600070205080204" pitchFamily="34" charset="-128"/>
              </a:rPr>
              <a:t> ύδατα</a:t>
            </a:r>
            <a:r>
              <a:rPr lang="en-US" altLang="en-US" sz="2400" dirty="0" smtClean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>
                <a:ea typeface="ＭＳ Ｐゴシック" panose="020B0600070205080204" pitchFamily="34" charset="-128"/>
              </a:rPr>
              <a:t>Μεγακοινότητες</a:t>
            </a:r>
            <a:endParaRPr lang="en-US" altLang="en-US" smtClean="0">
              <a:ea typeface="ＭＳ Ｐゴシック" panose="020B0600070205080204" pitchFamily="34" charset="-128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Ε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ίναι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μεγάλες βιοτικές μονάδες που χαρακτηρίζονται από σύνολο φυτικών οργανισμών.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ι κατανομές των φυτών είναι πιο ακριβείς από αυτές των ζώων και συνήθως είναι συνεχείς.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υνεπώς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έχει επιλεχθεί ο προσδιορισμός των μ. από τις φυτικές διαπλάσεις.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Κ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άθε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μ. φιλοξενεί μια χαρακτηριστική πανίδα. 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Ο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ι μ. είναι διακριτές αλλά όχι τα όριά τους. </a:t>
            </a:r>
            <a:r>
              <a:rPr lang="en-US" altLang="en-US" sz="2800" dirty="0" smtClean="0">
                <a:ea typeface="ＭＳ Ｐゴシック" panose="020B0600070205080204" pitchFamily="34" charset="-128"/>
              </a:rPr>
              <a:t>Έ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τσι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 υπάρχουν ενδιάμεσες ζώνες που περιγράφουν μια συνεχή διαβάθμιση που ονομάζεται </a:t>
            </a:r>
            <a:r>
              <a:rPr lang="el-GR" altLang="en-US" sz="2800" dirty="0" err="1" smtClean="0">
                <a:ea typeface="ＭＳ Ｐゴシック" panose="020B0600070205080204" pitchFamily="34" charset="-128"/>
              </a:rPr>
              <a:t>οικοκλινές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altLang="en-US" sz="2800" dirty="0" smtClean="0">
                <a:ea typeface="ＭＳ Ｐゴシック" panose="020B0600070205080204" pitchFamily="34" charset="-128"/>
              </a:rPr>
              <a:t>Σ</a:t>
            </a:r>
            <a:r>
              <a:rPr lang="el-GR" altLang="en-US" sz="2800" dirty="0" smtClean="0">
                <a:ea typeface="ＭＳ Ｐゴシック" panose="020B0600070205080204" pitchFamily="34" charset="-128"/>
              </a:rPr>
              <a:t>ε κάθε μ. υπάρχουν κάποια κυρίαρχα φυτά και μπορούν να γίνουν προβλέψεις για την πανίδα τους. </a:t>
            </a:r>
            <a:endParaRPr lang="en-US" altLang="en-US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3η. Κατανομή των Ζώων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1042</TotalTime>
  <Words>5246</Words>
  <Application>Microsoft Office PowerPoint</Application>
  <PresentationFormat>On-screen Show (4:3)</PresentationFormat>
  <Paragraphs>569</Paragraphs>
  <Slides>71</Slides>
  <Notes>52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Calibri</vt:lpstr>
      <vt:lpstr>ＭＳ Ｐゴシック</vt:lpstr>
      <vt:lpstr>ＭＳ Ｐゴシック</vt:lpstr>
      <vt:lpstr>Tahoma</vt:lpstr>
      <vt:lpstr>Wingdings</vt:lpstr>
      <vt:lpstr>Θέμα του Office</vt:lpstr>
      <vt:lpstr>Ζωολογία ΙΙ</vt:lpstr>
      <vt:lpstr>Η βιόσφαιρα και η κατανομή των ζώων</vt:lpstr>
      <vt:lpstr>Αντί εισαγωγής...</vt:lpstr>
      <vt:lpstr>Αρχικά το οξυγόνο είχε τοξική δράση. Κάποιοι οργανισμοί όμως «ανέπτυξαν» την ικανότητα εκμετάλλευσής του (οξειδωτικός μεταβολισμός).</vt:lpstr>
      <vt:lpstr>Η ζωή στον πλανήτη</vt:lpstr>
      <vt:lpstr>Υπάρχει ζωή  σε άλλους πλανήτες;</vt:lpstr>
      <vt:lpstr>Βιόσφαιρα</vt:lpstr>
      <vt:lpstr>Κατανομή στον πλανήτη</vt:lpstr>
      <vt:lpstr>Μεγακοινότητες</vt:lpstr>
      <vt:lpstr>Διαφορετικότητα μεγακοινοτήτων</vt:lpstr>
      <vt:lpstr>Εύκρατο φυλλοβόλο δάσος</vt:lpstr>
      <vt:lpstr>Κωνοφόρο δάσος</vt:lpstr>
      <vt:lpstr>Στην τάιγκα συνυπάρχουν και φυτά όπως οι λεύκες και χαμηλοί θάμνοι ενώ στα ΔΣΑ παρατηρείται μονοκρατορία πεύκων και ελάτων</vt:lpstr>
      <vt:lpstr>Τροπικό δάσος</vt:lpstr>
      <vt:lpstr>Η ζωή στα τρ. δ. εξελίσσεται συνήθως σε έξι επίπεδα αλλά μπορεί να φτάνει και τα οκτώ! </vt:lpstr>
      <vt:lpstr>Ο μεγαλύτερος κίνδυνο των τρ.δ. είναι οι συνειδητή καύση τους για δημιουργία γεωργικών και κτηνοτροφικών εκτάσεων.  </vt:lpstr>
      <vt:lpstr>«Λιβάδι» </vt:lpstr>
      <vt:lpstr>Σαβάνα </vt:lpstr>
      <vt:lpstr>Τούνδρα</vt:lpstr>
      <vt:lpstr>Έρημος</vt:lpstr>
      <vt:lpstr>Εσωτερικά ύδατα</vt:lpstr>
      <vt:lpstr>Λίμνες</vt:lpstr>
      <vt:lpstr>Μεγάλες λίμνες</vt:lpstr>
      <vt:lpstr>Ωκεανοί </vt:lpstr>
      <vt:lpstr>Οι κύριες θαλάσσιες ζώνες</vt:lpstr>
      <vt:lpstr>Βραχώδης  μεσοπαλιρροιακή ζώνη 1/3</vt:lpstr>
      <vt:lpstr>Βραχώδης  υποπαλιρροιακή ζώνη 2/3</vt:lpstr>
      <vt:lpstr>Βραχώδης  υποπαλιρροιακή ζώνη 3/3</vt:lpstr>
      <vt:lpstr>Παράκτια ιζήματα</vt:lpstr>
      <vt:lpstr>Μανγκρόβια οικοσυστήματα</vt:lpstr>
      <vt:lpstr>Ιζήματα των μεγάλων βαθών</vt:lpstr>
      <vt:lpstr>Υδροθερμικές αναβλήσεις</vt:lpstr>
      <vt:lpstr>Η πελαγική περιοχή</vt:lpstr>
      <vt:lpstr>Η ζωή στις πελαγικές ζώνες</vt:lpstr>
      <vt:lpstr>Ζωογεωγραφία </vt:lpstr>
      <vt:lpstr>Βιογεωγραφία,  η γεωγραφία της ζωής</vt:lpstr>
      <vt:lpstr>Το αρχείο των απολιθωμάτων εμπλουτίζει τις γνώσεις μας για την κατανομή των ειδών</vt:lpstr>
      <vt:lpstr>Φυλογενετική συστηματική και μοριακή βαθμονόμηση</vt:lpstr>
      <vt:lpstr>Ασυνεχείς κατανομές</vt:lpstr>
      <vt:lpstr>Παράδειγματα ασυνεχών κατανομών (οικ. Talpidae και γένος Gopherus)</vt:lpstr>
      <vt:lpstr>Διασπορά</vt:lpstr>
      <vt:lpstr>Βικαριανισμός</vt:lpstr>
      <vt:lpstr>Η περίπτωση των  άπτερων πουλιών (ρατίτες)</vt:lpstr>
      <vt:lpstr>Βικαριανιστική υπόθεση</vt:lpstr>
      <vt:lpstr>Η θεωρία της μετακίνησης  των ηπείρων 1/3</vt:lpstr>
      <vt:lpstr>Η θεωρία της μετακίνησης  των ηπείρων 2/3</vt:lpstr>
      <vt:lpstr>Η θεωρία της μετακίνησης  των ηπείρων 3/3</vt:lpstr>
      <vt:lpstr>Η γραμμή του Wallace</vt:lpstr>
      <vt:lpstr>Χερσαίες γέφυρες</vt:lpstr>
      <vt:lpstr>Μεγάλη αμερικάνικη ανταλλαγή</vt:lpstr>
      <vt:lpstr>Χερσαίες γέφυρες  στον ελλαδικό χώρο</vt:lpstr>
      <vt:lpstr>Ανθρώπινη επίδραση στην κατανομή των ζώων</vt:lpstr>
      <vt:lpstr>Εξημερωμένα είδη</vt:lpstr>
      <vt:lpstr>Κοσμοπολιτικά είδη</vt:lpstr>
      <vt:lpstr>Είδη εισβολείς</vt:lpstr>
      <vt:lpstr>PowerPoint Presentation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1/8</vt:lpstr>
      <vt:lpstr>Σημείωμα  Χρήσης Έργων Τρίτων 2/8</vt:lpstr>
      <vt:lpstr>Σημείωμα  Χρήσης Έργων Τρίτων 3/8</vt:lpstr>
      <vt:lpstr>Σημείωμα  Χρήσης Έργων Τρίτων 4/8</vt:lpstr>
      <vt:lpstr>Σημείωμα  Χρήσης Έργων Τρίτων 5/8</vt:lpstr>
      <vt:lpstr>Σημείωμα  Χρήσης Έργων Τρίτων 6/8</vt:lpstr>
      <vt:lpstr>Σημείωμα  Χρήσης Έργων Τρίτων 7/8</vt:lpstr>
      <vt:lpstr>Σημείωμα  Χρήσης Έργων Τρίτων 8/8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Vassiliki Siafaka</cp:lastModifiedBy>
  <cp:revision>172</cp:revision>
  <dcterms:created xsi:type="dcterms:W3CDTF">2015-03-24T06:43:16Z</dcterms:created>
  <dcterms:modified xsi:type="dcterms:W3CDTF">2015-11-12T21:43:45Z</dcterms:modified>
</cp:coreProperties>
</file>