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262" r:id="rId3"/>
    <p:sldId id="261" r:id="rId4"/>
    <p:sldId id="266" r:id="rId5"/>
    <p:sldId id="296" r:id="rId6"/>
    <p:sldId id="297" r:id="rId7"/>
    <p:sldId id="298" r:id="rId8"/>
    <p:sldId id="299" r:id="rId9"/>
    <p:sldId id="300" r:id="rId10"/>
    <p:sldId id="366" r:id="rId11"/>
    <p:sldId id="301" r:id="rId12"/>
    <p:sldId id="303" r:id="rId13"/>
    <p:sldId id="302" r:id="rId14"/>
    <p:sldId id="305" r:id="rId15"/>
    <p:sldId id="304"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67" r:id="rId29"/>
    <p:sldId id="318" r:id="rId30"/>
    <p:sldId id="319" r:id="rId31"/>
    <p:sldId id="320" r:id="rId32"/>
    <p:sldId id="321"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3" r:id="rId52"/>
    <p:sldId id="342"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8" r:id="rId67"/>
    <p:sldId id="359" r:id="rId68"/>
    <p:sldId id="357" r:id="rId69"/>
    <p:sldId id="360" r:id="rId70"/>
    <p:sldId id="361" r:id="rId71"/>
    <p:sldId id="362" r:id="rId72"/>
    <p:sldId id="363" r:id="rId73"/>
    <p:sldId id="364" r:id="rId74"/>
    <p:sldId id="365" r:id="rId75"/>
    <p:sldId id="280" r:id="rId76"/>
    <p:sldId id="290" r:id="rId77"/>
    <p:sldId id="295" r:id="rId78"/>
    <p:sldId id="368" r:id="rId79"/>
    <p:sldId id="292" r:id="rId80"/>
    <p:sldId id="291" r:id="rId81"/>
    <p:sldId id="294" r:id="rId82"/>
    <p:sldId id="293" r:id="rId8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262"/>
            <p14:sldId id="261"/>
            <p14:sldId id="266"/>
            <p14:sldId id="296"/>
            <p14:sldId id="297"/>
            <p14:sldId id="298"/>
            <p14:sldId id="299"/>
            <p14:sldId id="300"/>
            <p14:sldId id="366"/>
            <p14:sldId id="301"/>
            <p14:sldId id="303"/>
            <p14:sldId id="302"/>
            <p14:sldId id="305"/>
            <p14:sldId id="304"/>
            <p14:sldId id="306"/>
            <p14:sldId id="307"/>
            <p14:sldId id="308"/>
            <p14:sldId id="309"/>
            <p14:sldId id="310"/>
            <p14:sldId id="311"/>
            <p14:sldId id="312"/>
            <p14:sldId id="313"/>
            <p14:sldId id="314"/>
            <p14:sldId id="315"/>
            <p14:sldId id="316"/>
            <p14:sldId id="317"/>
            <p14:sldId id="367"/>
            <p14:sldId id="318"/>
            <p14:sldId id="319"/>
            <p14:sldId id="320"/>
            <p14:sldId id="321"/>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3"/>
            <p14:sldId id="342"/>
            <p14:sldId id="344"/>
            <p14:sldId id="345"/>
            <p14:sldId id="346"/>
            <p14:sldId id="347"/>
            <p14:sldId id="348"/>
            <p14:sldId id="349"/>
            <p14:sldId id="350"/>
            <p14:sldId id="351"/>
            <p14:sldId id="352"/>
            <p14:sldId id="353"/>
            <p14:sldId id="354"/>
            <p14:sldId id="355"/>
            <p14:sldId id="356"/>
            <p14:sldId id="358"/>
            <p14:sldId id="359"/>
            <p14:sldId id="357"/>
            <p14:sldId id="360"/>
            <p14:sldId id="361"/>
            <p14:sldId id="362"/>
            <p14:sldId id="363"/>
            <p14:sldId id="364"/>
            <p14:sldId id="365"/>
            <p14:sldId id="280"/>
            <p14:sldId id="290"/>
            <p14:sldId id="295"/>
            <p14:sldId id="368"/>
            <p14:sldId id="292"/>
            <p14:sldId id="291"/>
            <p14:sldId id="294"/>
          </p14:sldIdLst>
        </p14:section>
        <p14:section name="Untitled Section" id="{0F1CB131-A6BD-43D0-B8D4-1F27CEF7A05E}">
          <p14:sldIdLst>
            <p14:sldId id="293"/>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5" autoAdjust="0"/>
    <p:restoredTop sz="86355" autoAdjust="0"/>
  </p:normalViewPr>
  <p:slideViewPr>
    <p:cSldViewPr>
      <p:cViewPr varScale="1">
        <p:scale>
          <a:sx n="74" d="100"/>
          <a:sy n="74" d="100"/>
        </p:scale>
        <p:origin x="115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16/7/2015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dirty="0"/>
          </a:p>
        </p:txBody>
      </p:sp>
    </p:spTree>
    <p:extLst>
      <p:ext uri="{BB962C8B-B14F-4D97-AF65-F5344CB8AC3E}">
        <p14:creationId xmlns:p14="http://schemas.microsoft.com/office/powerpoint/2010/main" val="75379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dirty="0"/>
          </a:p>
        </p:txBody>
      </p:sp>
    </p:spTree>
    <p:extLst>
      <p:ext uri="{BB962C8B-B14F-4D97-AF65-F5344CB8AC3E}">
        <p14:creationId xmlns:p14="http://schemas.microsoft.com/office/powerpoint/2010/main" val="415683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dirty="0"/>
          </a:p>
        </p:txBody>
      </p:sp>
    </p:spTree>
    <p:extLst>
      <p:ext uri="{BB962C8B-B14F-4D97-AF65-F5344CB8AC3E}">
        <p14:creationId xmlns:p14="http://schemas.microsoft.com/office/powerpoint/2010/main" val="362996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75</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77</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262434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153750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7"/>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5"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Μαθηματικά</a:t>
            </a:r>
            <a:r>
              <a:rPr lang="el-GR" sz="1000" baseline="0" dirty="0" smtClean="0">
                <a:solidFill>
                  <a:srgbClr val="5075BC"/>
                </a:solidFill>
                <a:ea typeface="+mn-ea"/>
                <a:cs typeface="+mn-cs"/>
              </a:rPr>
              <a:t> στη Μεσαιωνική Ευρώπη</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40"/>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40"/>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4"/>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5"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Μαθηματικά</a:t>
            </a:r>
            <a:r>
              <a:rPr lang="el-GR" sz="1000" baseline="0" dirty="0" smtClean="0">
                <a:solidFill>
                  <a:srgbClr val="5075BC"/>
                </a:solidFill>
                <a:ea typeface="+mn-ea"/>
                <a:cs typeface="+mn-cs"/>
              </a:rPr>
              <a:t> στη Μεσαιωνική Ευρώπη</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2"/>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6"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Μαθηματικά</a:t>
            </a:r>
            <a:r>
              <a:rPr lang="el-GR" sz="1000" baseline="0" dirty="0" smtClean="0">
                <a:solidFill>
                  <a:srgbClr val="5075BC"/>
                </a:solidFill>
                <a:ea typeface="+mn-ea"/>
                <a:cs typeface="+mn-cs"/>
              </a:rPr>
              <a:t> στη Μεσαιωνική Ευρώπη</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6"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6"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8"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Μαθηματικά</a:t>
            </a:r>
            <a:r>
              <a:rPr lang="el-GR" sz="1000" baseline="0" dirty="0" smtClean="0">
                <a:solidFill>
                  <a:srgbClr val="5075BC"/>
                </a:solidFill>
                <a:ea typeface="+mn-ea"/>
                <a:cs typeface="+mn-cs"/>
              </a:rPr>
              <a:t> στη Μεσαιωνική Ευρώπη</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4"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Μαθηματικά</a:t>
            </a:r>
            <a:r>
              <a:rPr lang="el-GR" sz="1000" baseline="0" dirty="0" smtClean="0">
                <a:solidFill>
                  <a:srgbClr val="5075BC"/>
                </a:solidFill>
                <a:ea typeface="+mn-ea"/>
                <a:cs typeface="+mn-cs"/>
              </a:rPr>
              <a:t> στη Μεσαιωνική Ευρώπη</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1"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7"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Μαθηματικά</a:t>
            </a:r>
            <a:r>
              <a:rPr lang="el-GR" sz="1000" baseline="0" dirty="0" smtClean="0">
                <a:solidFill>
                  <a:srgbClr val="5075BC"/>
                </a:solidFill>
                <a:ea typeface="+mn-ea"/>
                <a:cs typeface="+mn-cs"/>
              </a:rPr>
              <a:t> στη Μεσαιωνική Ευρώπη</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5" y="6441973"/>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z="1200" smtClean="0">
                <a:solidFill>
                  <a:srgbClr val="5075BC"/>
                </a:solidFill>
              </a:rPr>
              <a:pPr algn="ctr"/>
              <a:t>‹#›</a:t>
            </a:fld>
            <a:endParaRPr lang="el-GR" sz="1200" dirty="0">
              <a:solidFill>
                <a:srgbClr val="5075BC"/>
              </a:solidFill>
            </a:endParaRPr>
          </a:p>
        </p:txBody>
      </p:sp>
      <p:sp>
        <p:nvSpPr>
          <p:cNvPr id="6" name="2 - Θέση υποσέλιδου"/>
          <p:cNvSpPr txBox="1">
            <a:spLocks/>
          </p:cNvSpPr>
          <p:nvPr userDrawn="1"/>
        </p:nvSpPr>
        <p:spPr bwMode="auto">
          <a:xfrm>
            <a:off x="539553" y="6441602"/>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ea typeface="+mn-ea"/>
                <a:cs typeface="+mn-cs"/>
              </a:rPr>
              <a:t>Μαθηματικά</a:t>
            </a:r>
            <a:r>
              <a:rPr lang="el-GR" sz="1000" baseline="0" dirty="0" smtClean="0">
                <a:solidFill>
                  <a:srgbClr val="5075BC"/>
                </a:solidFill>
                <a:ea typeface="+mn-ea"/>
                <a:cs typeface="+mn-cs"/>
              </a:rPr>
              <a:t> στη Μεσαιωνική Ευρώπη</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en.wikipedia.org/wiki/Jew" TargetMode="External"/><Relationship Id="rId13" Type="http://schemas.openxmlformats.org/officeDocument/2006/relationships/hyperlink" Target="http://en.wikipedia.org/wiki/Poetry" TargetMode="External"/><Relationship Id="rId3" Type="http://schemas.openxmlformats.org/officeDocument/2006/relationships/hyperlink" Target="http://en.wikipedia.org/wiki/Arabic" TargetMode="External"/><Relationship Id="rId7" Type="http://schemas.openxmlformats.org/officeDocument/2006/relationships/hyperlink" Target="http://en.wikipedia.org/wiki/Calahorra" TargetMode="External"/><Relationship Id="rId12" Type="http://schemas.openxmlformats.org/officeDocument/2006/relationships/hyperlink" Target="http://en.wikipedia.org/wiki/Astrology" TargetMode="External"/><Relationship Id="rId2" Type="http://schemas.openxmlformats.org/officeDocument/2006/relationships/hyperlink" Target="http://en.wikipedia.org/wiki/Hebrew" TargetMode="External"/><Relationship Id="rId1" Type="http://schemas.openxmlformats.org/officeDocument/2006/relationships/slideLayout" Target="../slideLayouts/slideLayout2.xml"/><Relationship Id="rId6" Type="http://schemas.openxmlformats.org/officeDocument/2006/relationships/hyperlink" Target="http://en.wikipedia.org/wiki/Abraham_ibn_Ezra" TargetMode="External"/><Relationship Id="rId11" Type="http://schemas.openxmlformats.org/officeDocument/2006/relationships/hyperlink" Target="http://en.wikipedia.org/wiki/Astronomy" TargetMode="External"/><Relationship Id="rId5" Type="http://schemas.openxmlformats.org/officeDocument/2006/relationships/hyperlink" Target="http://en.wikipedia.org/wiki/Navarre" TargetMode="External"/><Relationship Id="rId15" Type="http://schemas.openxmlformats.org/officeDocument/2006/relationships/hyperlink" Target="http://en.wikipedia.org/wiki/Exegesis" TargetMode="External"/><Relationship Id="rId10" Type="http://schemas.openxmlformats.org/officeDocument/2006/relationships/hyperlink" Target="http://en.wikipedia.org/wiki/Philosophy" TargetMode="External"/><Relationship Id="rId4" Type="http://schemas.openxmlformats.org/officeDocument/2006/relationships/hyperlink" Target="http://en.wikipedia.org/wiki/Tudela,_Navarre" TargetMode="External"/><Relationship Id="rId9" Type="http://schemas.openxmlformats.org/officeDocument/2006/relationships/hyperlink" Target="http://en.wikipedia.org/wiki/Middle_Ages" TargetMode="External"/><Relationship Id="rId14" Type="http://schemas.openxmlformats.org/officeDocument/2006/relationships/hyperlink" Target="http://en.wikipedia.org/wiki/Linguistic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history.mcs.st-and.ac.uk/Quotations/Poincare.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en.wikipedia.org/wiki/Mathematician" TargetMode="External"/><Relationship Id="rId13" Type="http://schemas.openxmlformats.org/officeDocument/2006/relationships/hyperlink" Target="http://en.wikipedia.org/wiki/Differential_geometry_and_topology" TargetMode="External"/><Relationship Id="rId18" Type="http://schemas.openxmlformats.org/officeDocument/2006/relationships/hyperlink" Target="http://en.wikipedia.org/wiki/Astronomy" TargetMode="External"/><Relationship Id="rId3" Type="http://schemas.openxmlformats.org/officeDocument/2006/relationships/hyperlink" Target="http://en.wikipedia.org/wiki/German_language" TargetMode="External"/><Relationship Id="rId21" Type="http://schemas.openxmlformats.org/officeDocument/2006/relationships/hyperlink" Target="http://en.wikipedia.org/wiki/Child_prodigy" TargetMode="External"/><Relationship Id="rId7" Type="http://schemas.openxmlformats.org/officeDocument/2006/relationships/hyperlink" Target="http://en.wikipedia.org/wiki/Germans" TargetMode="External"/><Relationship Id="rId12" Type="http://schemas.openxmlformats.org/officeDocument/2006/relationships/hyperlink" Target="http://en.wikipedia.org/wiki/Mathematical_analysis" TargetMode="External"/><Relationship Id="rId17" Type="http://schemas.openxmlformats.org/officeDocument/2006/relationships/hyperlink" Target="http://en.wikipedia.org/wiki/Electrostatics" TargetMode="External"/><Relationship Id="rId2" Type="http://schemas.openxmlformats.org/officeDocument/2006/relationships/hyperlink" Target="http://en.wikipedia.org/wiki/Help:IPA_for_English" TargetMode="External"/><Relationship Id="rId16" Type="http://schemas.openxmlformats.org/officeDocument/2006/relationships/hyperlink" Target="http://en.wikipedia.org/wiki/Mechanics" TargetMode="External"/><Relationship Id="rId20" Type="http://schemas.openxmlformats.org/officeDocument/2006/relationships/hyperlink" Target="http://en.wikipedia.org/wiki/Optics" TargetMode="External"/><Relationship Id="rId1" Type="http://schemas.openxmlformats.org/officeDocument/2006/relationships/slideLayout" Target="../slideLayouts/slideLayout2.xml"/><Relationship Id="rId6" Type="http://schemas.openxmlformats.org/officeDocument/2006/relationships/hyperlink" Target="http://en.wikipedia.org/wiki/Latin_language" TargetMode="External"/><Relationship Id="rId11" Type="http://schemas.openxmlformats.org/officeDocument/2006/relationships/hyperlink" Target="http://en.wikipedia.org/wiki/Statistics" TargetMode="External"/><Relationship Id="rId5" Type="http://schemas.openxmlformats.org/officeDocument/2006/relationships/hyperlink" Target="http://upload.wikimedia.org/wikipedia/commons/a/a1/De-carlfriedrichgauss.ogg" TargetMode="External"/><Relationship Id="rId15" Type="http://schemas.openxmlformats.org/officeDocument/2006/relationships/hyperlink" Target="http://en.wikipedia.org/wiki/Geophysics" TargetMode="External"/><Relationship Id="rId10" Type="http://schemas.openxmlformats.org/officeDocument/2006/relationships/hyperlink" Target="http://en.wikipedia.org/wiki/Algebra" TargetMode="External"/><Relationship Id="rId19" Type="http://schemas.openxmlformats.org/officeDocument/2006/relationships/hyperlink" Target="http://en.wikipedia.org/wiki/Matrix_theory" TargetMode="External"/><Relationship Id="rId4" Type="http://schemas.openxmlformats.org/officeDocument/2006/relationships/hyperlink" Target="http://en.wikipedia.org/wiki/Help:IPA_for_German" TargetMode="External"/><Relationship Id="rId9" Type="http://schemas.openxmlformats.org/officeDocument/2006/relationships/hyperlink" Target="http://en.wikipedia.org/wiki/Number_theory" TargetMode="External"/><Relationship Id="rId14" Type="http://schemas.openxmlformats.org/officeDocument/2006/relationships/hyperlink" Target="http://en.wikipedia.org/wiki/Geodesy"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en.wikipedia.org/wiki/Exponentiation" TargetMode="External"/><Relationship Id="rId3" Type="http://schemas.openxmlformats.org/officeDocument/2006/relationships/hyperlink" Target="http://en.wikipedia.org/wiki/Carl_Friedrich_Gauss" TargetMode="External"/><Relationship Id="rId7" Type="http://schemas.openxmlformats.org/officeDocument/2006/relationships/hyperlink" Target="http://en.wikipedia.org/wiki/Fermat_number" TargetMode="External"/><Relationship Id="rId2" Type="http://schemas.openxmlformats.org/officeDocument/2006/relationships/hyperlink" Target="http://en.wikipedia.org/wiki/Charles_William_Ferdinand,_Duke_of_Brunswick" TargetMode="External"/><Relationship Id="rId1" Type="http://schemas.openxmlformats.org/officeDocument/2006/relationships/slideLayout" Target="../slideLayouts/slideLayout2.xml"/><Relationship Id="rId6" Type="http://schemas.openxmlformats.org/officeDocument/2006/relationships/hyperlink" Target="http://en.wikipedia.org/wiki/Polygon" TargetMode="External"/><Relationship Id="rId5" Type="http://schemas.openxmlformats.org/officeDocument/2006/relationships/hyperlink" Target="http://en.wikipedia.org/wiki/Georg-August_University_of_G%C3%B6ttingen" TargetMode="External"/><Relationship Id="rId4" Type="http://schemas.openxmlformats.org/officeDocument/2006/relationships/hyperlink" Target="http://en.wikipedia.org/wiki/Braunschweig_University_of_Technology" TargetMode="External"/><Relationship Id="rId9" Type="http://schemas.openxmlformats.org/officeDocument/2006/relationships/hyperlink" Target="http://en.wikipedia.org/wiki/Compass_and_straightedge_constructions"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en.wikipedia.org/wiki/Wikipedia:Citation_needed" TargetMode="External"/><Relationship Id="rId3" Type="http://schemas.openxmlformats.org/officeDocument/2006/relationships/hyperlink" Target="http://en.wikipedia.org/wiki/Philology" TargetMode="External"/><Relationship Id="rId7" Type="http://schemas.openxmlformats.org/officeDocument/2006/relationships/hyperlink" Target="http://en.wikipedia.org/wiki/Modular_arithmetic" TargetMode="External"/><Relationship Id="rId2" Type="http://schemas.openxmlformats.org/officeDocument/2006/relationships/hyperlink" Target="http://en.wikipedia.org/wiki/Ancient_Greece" TargetMode="External"/><Relationship Id="rId1" Type="http://schemas.openxmlformats.org/officeDocument/2006/relationships/slideLayout" Target="../slideLayouts/slideLayout2.xml"/><Relationship Id="rId6" Type="http://schemas.openxmlformats.org/officeDocument/2006/relationships/hyperlink" Target="http://en.wikipedia.org/wiki/Carl_Friedrich_Gauss" TargetMode="External"/><Relationship Id="rId5" Type="http://schemas.openxmlformats.org/officeDocument/2006/relationships/hyperlink" Target="http://en.wikipedia.org/wiki/Stone_masonry" TargetMode="External"/><Relationship Id="rId4" Type="http://schemas.openxmlformats.org/officeDocument/2006/relationships/hyperlink" Target="http://en.wikipedia.org/wiki/Heptadecagon" TargetMode="External"/><Relationship Id="rId9" Type="http://schemas.openxmlformats.org/officeDocument/2006/relationships/hyperlink" Target="http://en.wikipedia.org/wiki/Quadratic_reciprocity"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Adrien-Marie_Legendre" TargetMode="External"/><Relationship Id="rId7" Type="http://schemas.openxmlformats.org/officeDocument/2006/relationships/hyperlink" Target="http://en.wikipedia.org/wiki/Mathematical_proof" TargetMode="External"/><Relationship Id="rId2" Type="http://schemas.openxmlformats.org/officeDocument/2006/relationships/hyperlink" Target="http://en.wikipedia.org/wiki/Leonhard_Euler" TargetMode="External"/><Relationship Id="rId1" Type="http://schemas.openxmlformats.org/officeDocument/2006/relationships/slideLayout" Target="../slideLayouts/slideLayout2.xml"/><Relationship Id="rId6" Type="http://schemas.openxmlformats.org/officeDocument/2006/relationships/hyperlink" Target="http://en.wikipedia.org/wiki/Disquisitiones_Arithmeticae" TargetMode="External"/><Relationship Id="rId5" Type="http://schemas.openxmlformats.org/officeDocument/2006/relationships/hyperlink" Target="http://en.wikipedia.org/wiki/Quadratic_reciprocity" TargetMode="External"/><Relationship Id="rId4" Type="http://schemas.openxmlformats.org/officeDocument/2006/relationships/hyperlink" Target="http://en.wikipedia.org/wiki/Carl_Friedrich_Gaus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en.wikipedia.org/wiki/Polynomial" TargetMode="External"/><Relationship Id="rId2" Type="http://schemas.openxmlformats.org/officeDocument/2006/relationships/hyperlink" Target="http://en.wikipedia.org/wiki/Fundamental_theorem_of_algebra" TargetMode="External"/><Relationship Id="rId1" Type="http://schemas.openxmlformats.org/officeDocument/2006/relationships/slideLayout" Target="../slideLayouts/slideLayout2.xml"/><Relationship Id="rId6" Type="http://schemas.openxmlformats.org/officeDocument/2006/relationships/hyperlink" Target="http://en.wikipedia.org/wiki/Jordan_curve_theorem" TargetMode="External"/><Relationship Id="rId5" Type="http://schemas.openxmlformats.org/officeDocument/2006/relationships/hyperlink" Target="http://en.wikipedia.org/wiki/Jean_le_Rond_d'Alembert" TargetMode="External"/><Relationship Id="rId4" Type="http://schemas.openxmlformats.org/officeDocument/2006/relationships/hyperlink" Target="http://en.wikipedia.org/wiki/Root_of_a_function"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en.wikipedia.org/wiki/Frederick_the_Great" TargetMode="External"/><Relationship Id="rId3" Type="http://schemas.openxmlformats.org/officeDocument/2006/relationships/hyperlink" Target="http://en.wikipedia.org/wiki/Brunswick-Wolfenb%C3%BCttel" TargetMode="External"/><Relationship Id="rId7" Type="http://schemas.openxmlformats.org/officeDocument/2006/relationships/hyperlink" Target="http://en.wikipedia.org/wiki/Wolfenb%C3%BCttel" TargetMode="External"/><Relationship Id="rId2" Type="http://schemas.openxmlformats.org/officeDocument/2006/relationships/hyperlink" Target="http://en.wikipedia.org/wiki/German_language" TargetMode="External"/><Relationship Id="rId1" Type="http://schemas.openxmlformats.org/officeDocument/2006/relationships/slideLayout" Target="../slideLayouts/slideLayout2.xml"/><Relationship Id="rId6" Type="http://schemas.openxmlformats.org/officeDocument/2006/relationships/hyperlink" Target="http://en.wikipedia.org/wiki/Kingdom_of_Prussia" TargetMode="External"/><Relationship Id="rId5" Type="http://schemas.openxmlformats.org/officeDocument/2006/relationships/hyperlink" Target="http://en.wikipedia.org/wiki/Generalfeldmarschall" TargetMode="External"/><Relationship Id="rId4" Type="http://schemas.openxmlformats.org/officeDocument/2006/relationships/hyperlink" Target="http://en.wikipedia.org/wiki/Holy_Roman_Empire" TargetMode="External"/><Relationship Id="rId9" Type="http://schemas.openxmlformats.org/officeDocument/2006/relationships/hyperlink" Target="http://en.wikipedia.org/wiki/Brunswick_Proclamation"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Geologist" TargetMode="External"/><Relationship Id="rId2" Type="http://schemas.openxmlformats.org/officeDocument/2006/relationships/hyperlink" Target="http://en.wikipedia.org/wiki/Freiherr" TargetMode="External"/><Relationship Id="rId1" Type="http://schemas.openxmlformats.org/officeDocument/2006/relationships/slideLayout" Target="../slideLayouts/slideLayout2.xml"/><Relationship Id="rId6" Type="http://schemas.openxmlformats.org/officeDocument/2006/relationships/hyperlink" Target="http://en.wikipedia.org/wiki/Heinrich_Ewald" TargetMode="External"/><Relationship Id="rId5" Type="http://schemas.openxmlformats.org/officeDocument/2006/relationships/hyperlink" Target="http://en.wikipedia.org/wiki/Wolfgang_Sartorius_von_Waltershausen" TargetMode="External"/><Relationship Id="rId4" Type="http://schemas.openxmlformats.org/officeDocument/2006/relationships/hyperlink" Target="http://en.wikipedia.org/wiki/Carl_Friedrich_Gaus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Conservation_of_mass" TargetMode="External"/><Relationship Id="rId7" Type="http://schemas.openxmlformats.org/officeDocument/2006/relationships/hyperlink" Target="http://en.wikipedia.org/wiki/Jean_Rey_(physician)" TargetMode="External"/><Relationship Id="rId2" Type="http://schemas.openxmlformats.org/officeDocument/2006/relationships/hyperlink" Target="http://en.wikipedia.org/wiki/Mikhail_Lomonosov" TargetMode="External"/><Relationship Id="rId1" Type="http://schemas.openxmlformats.org/officeDocument/2006/relationships/slideLayout" Target="../slideLayouts/slideLayout2.xml"/><Relationship Id="rId6" Type="http://schemas.openxmlformats.org/officeDocument/2006/relationships/hyperlink" Target="http://en.wikipedia.org/wiki/Henry_Cavendish" TargetMode="External"/><Relationship Id="rId5" Type="http://schemas.openxmlformats.org/officeDocument/2006/relationships/hyperlink" Target="http://en.wikipedia.org/wiki/Joseph_Black" TargetMode="External"/><Relationship Id="rId4" Type="http://schemas.openxmlformats.org/officeDocument/2006/relationships/hyperlink" Target="http://en.wikipedia.org/wiki/Antoine_Lavoisier"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7"/>
            <a:ext cx="7772400" cy="1470025"/>
          </a:xfrm>
        </p:spPr>
        <p:txBody>
          <a:bodyPr/>
          <a:lstStyle/>
          <a:p>
            <a:r>
              <a:rPr lang="el-GR" dirty="0" smtClean="0">
                <a:solidFill>
                  <a:srgbClr val="5075BC"/>
                </a:solidFill>
              </a:rPr>
              <a:t>Ιστορία νεότερων Μαθηματικών</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n-US" sz="2800" dirty="0">
                <a:solidFill>
                  <a:srgbClr val="5075BC"/>
                </a:solidFill>
                <a:latin typeface="+mj-lt"/>
                <a:ea typeface="+mj-ea"/>
                <a:cs typeface="+mj-cs"/>
              </a:rPr>
              <a:t>3</a:t>
            </a:r>
            <a:r>
              <a:rPr lang="el-GR" sz="2800" dirty="0">
                <a:solidFill>
                  <a:srgbClr val="5075BC"/>
                </a:solidFill>
                <a:latin typeface="+mj-lt"/>
                <a:ea typeface="+mj-ea"/>
                <a:cs typeface="+mj-cs"/>
              </a:rPr>
              <a:t>:</a:t>
            </a:r>
            <a:r>
              <a:rPr lang="en-US" sz="2800" dirty="0">
                <a:solidFill>
                  <a:srgbClr val="5075BC"/>
                </a:solidFill>
                <a:latin typeface="+mj-lt"/>
                <a:ea typeface="+mj-ea"/>
                <a:cs typeface="+mj-cs"/>
              </a:rPr>
              <a:t> </a:t>
            </a:r>
            <a:r>
              <a:rPr lang="el-GR" sz="2800" dirty="0">
                <a:latin typeface="+mj-lt"/>
                <a:ea typeface="+mj-ea"/>
                <a:cs typeface="+mj-cs"/>
              </a:rPr>
              <a:t>Μαθηματικά στη Μεσαιωνική Ευρώπη</a:t>
            </a:r>
            <a:endParaRPr lang="en-US" sz="2800" dirty="0"/>
          </a:p>
          <a:p>
            <a:endParaRPr lang="el-GR" sz="2800" dirty="0"/>
          </a:p>
          <a:p>
            <a:r>
              <a:rPr lang="el-GR" sz="2800" dirty="0"/>
              <a:t>Παπασταυρίδης Σταύρος</a:t>
            </a:r>
          </a:p>
          <a:p>
            <a:r>
              <a:rPr lang="el-GR" sz="2800" dirty="0"/>
              <a:t>Σχολή Θετικών Επιστημών</a:t>
            </a:r>
          </a:p>
          <a:p>
            <a:r>
              <a:rPr lang="el-GR" sz="2800" dirty="0"/>
              <a:t>Τμήμα Μαθηματικών</a:t>
            </a:r>
            <a:endParaRPr lang="en-US" sz="2800" dirty="0"/>
          </a:p>
          <a:p>
            <a:endParaRPr lang="el-GR" sz="2800" dirty="0"/>
          </a:p>
        </p:txBody>
      </p:sp>
    </p:spTree>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800" dirty="0"/>
              <a:t>Steven A. </a:t>
            </a:r>
            <a:r>
              <a:rPr lang="en-US" sz="2800" dirty="0" err="1"/>
              <a:t>Usitalo</a:t>
            </a:r>
            <a:r>
              <a:rPr lang="en-US" sz="2800" dirty="0"/>
              <a:t> The Invention of Mikhail </a:t>
            </a:r>
            <a:r>
              <a:rPr lang="en-US" sz="2800" dirty="0" err="1"/>
              <a:t>Lomonosov</a:t>
            </a:r>
            <a:r>
              <a:rPr lang="en-US" sz="2800" dirty="0"/>
              <a:t>: A Russian National Myth, Academic Studies Press, </a:t>
            </a:r>
            <a:r>
              <a:rPr lang="en-US" sz="2800" dirty="0" smtClean="0"/>
              <a:t>2013 (2/2)</a:t>
            </a:r>
            <a:endParaRPr lang="el-GR" sz="2800" dirty="0"/>
          </a:p>
        </p:txBody>
      </p:sp>
      <p:sp>
        <p:nvSpPr>
          <p:cNvPr id="3" name="Θέση περιεχομένου 2"/>
          <p:cNvSpPr>
            <a:spLocks noGrp="1"/>
          </p:cNvSpPr>
          <p:nvPr>
            <p:ph idx="1"/>
          </p:nvPr>
        </p:nvSpPr>
        <p:spPr/>
        <p:txBody>
          <a:bodyPr>
            <a:normAutofit fontScale="77500" lnSpcReduction="20000"/>
          </a:bodyPr>
          <a:lstStyle/>
          <a:p>
            <a:r>
              <a:rPr lang="en-US" dirty="0"/>
              <a:t>This study explores the evolution of </a:t>
            </a:r>
            <a:r>
              <a:rPr lang="en-US" dirty="0" err="1"/>
              <a:t>Lomonosov’s</a:t>
            </a:r>
            <a:r>
              <a:rPr lang="en-US" dirty="0"/>
              <a:t> imposing stature in Russian thought from the middle of the eighteenth century to the closing years of the Soviet </a:t>
            </a:r>
            <a:r>
              <a:rPr lang="en-US" dirty="0" smtClean="0"/>
              <a:t>period.</a:t>
            </a:r>
          </a:p>
          <a:p>
            <a:r>
              <a:rPr lang="en-US" dirty="0" smtClean="0"/>
              <a:t>It </a:t>
            </a:r>
            <a:r>
              <a:rPr lang="en-US" dirty="0"/>
              <a:t>reveals much about the intersection in Russian culture of attitudes towards the meaning and significance of science, as well as about the rise of a Russian national identity, of which </a:t>
            </a:r>
            <a:r>
              <a:rPr lang="en-US" dirty="0" err="1"/>
              <a:t>Lomonosov</a:t>
            </a:r>
            <a:r>
              <a:rPr lang="en-US" dirty="0"/>
              <a:t> became an outstanding symbol</a:t>
            </a:r>
            <a:r>
              <a:rPr lang="en-US" dirty="0" smtClean="0"/>
              <a:t>.</a:t>
            </a:r>
          </a:p>
          <a:p>
            <a:r>
              <a:rPr lang="en-US" dirty="0" smtClean="0"/>
              <a:t>Idealized </a:t>
            </a:r>
            <a:r>
              <a:rPr lang="en-US" dirty="0"/>
              <a:t>depictions of </a:t>
            </a:r>
            <a:r>
              <a:rPr lang="en-US" dirty="0" err="1"/>
              <a:t>Lomonosov</a:t>
            </a:r>
            <a:r>
              <a:rPr lang="en-US" dirty="0"/>
              <a:t> were employed by Russian scientists, historians, and poets, among others, in efforts to affirm to their countrymen and to the state the pragmatic advantages of science to a modernizing </a:t>
            </a:r>
            <a:r>
              <a:rPr lang="en-US" dirty="0" smtClean="0"/>
              <a:t>nation.</a:t>
            </a:r>
          </a:p>
        </p:txBody>
      </p:sp>
    </p:spTree>
    <p:extLst>
      <p:ext uri="{BB962C8B-B14F-4D97-AF65-F5344CB8AC3E}">
        <p14:creationId xmlns:p14="http://schemas.microsoft.com/office/powerpoint/2010/main" val="29632949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Συνδυαστική, Πρόλογος (1/2)</a:t>
            </a:r>
            <a:endParaRPr lang="el-GR" dirty="0"/>
          </a:p>
        </p:txBody>
      </p:sp>
      <p:sp>
        <p:nvSpPr>
          <p:cNvPr id="3" name="Θέση περιεχομένου 2"/>
          <p:cNvSpPr>
            <a:spLocks noGrp="1"/>
          </p:cNvSpPr>
          <p:nvPr>
            <p:ph idx="1"/>
          </p:nvPr>
        </p:nvSpPr>
        <p:spPr/>
        <p:txBody>
          <a:bodyPr>
            <a:normAutofit fontScale="85000" lnSpcReduction="20000"/>
          </a:bodyPr>
          <a:lstStyle/>
          <a:p>
            <a:r>
              <a:rPr lang="en-US" dirty="0"/>
              <a:t>KATZ p. 337. The earliest Jewish source on this topic seems to be the mystical work </a:t>
            </a:r>
            <a:r>
              <a:rPr lang="en-US" i="1" dirty="0" err="1"/>
              <a:t>Sefer</a:t>
            </a:r>
            <a:r>
              <a:rPr lang="en-US" i="1" dirty="0"/>
              <a:t> </a:t>
            </a:r>
            <a:r>
              <a:rPr lang="en-US" i="1" dirty="0" err="1"/>
              <a:t>Yetsirah</a:t>
            </a:r>
            <a:r>
              <a:rPr lang="en-US" i="1" dirty="0"/>
              <a:t> (Book of Creation), written sometime before the eighth century and perhaps as early </a:t>
            </a:r>
            <a:r>
              <a:rPr lang="en-US" dirty="0"/>
              <a:t>as the second century. In it the unknown author calculated the various ways in which the 22 letters of the Hebrew alphabet can be arranged. He was interested in this calculation because the Jewish mystics believed that God had created the world and everything in it by naming these things (in Hebrew, of course): “God drew them, combined them, weighed them, interchanged them, and through them produced the whole creation and everything that is destined to be created. . . </a:t>
            </a:r>
            <a:endParaRPr lang="el-GR" dirty="0"/>
          </a:p>
        </p:txBody>
      </p:sp>
    </p:spTree>
    <p:extLst>
      <p:ext uri="{BB962C8B-B14F-4D97-AF65-F5344CB8AC3E}">
        <p14:creationId xmlns:p14="http://schemas.microsoft.com/office/powerpoint/2010/main" val="443058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Συνδυαστική, Πρόλογος (2/2)</a:t>
            </a:r>
            <a:endParaRPr lang="el-GR" dirty="0"/>
          </a:p>
        </p:txBody>
      </p:sp>
      <p:sp>
        <p:nvSpPr>
          <p:cNvPr id="3" name="Θέση περιεχομένου 2"/>
          <p:cNvSpPr>
            <a:spLocks noGrp="1"/>
          </p:cNvSpPr>
          <p:nvPr>
            <p:ph idx="1"/>
          </p:nvPr>
        </p:nvSpPr>
        <p:spPr/>
        <p:txBody>
          <a:bodyPr>
            <a:normAutofit/>
          </a:bodyPr>
          <a:lstStyle/>
          <a:p>
            <a:r>
              <a:rPr lang="en-US" dirty="0"/>
              <a:t>Two stones [letters] build two houses [words], three build six houses, four build twenty-four houses, five build one hundred and twenty houses, six build seven hundred and twenty houses, seven build five thousand and forty houses.”  Evidently, the author understood that the number of possible arrangements of</a:t>
            </a:r>
            <a:r>
              <a:rPr lang="en-US" sz="3600" dirty="0"/>
              <a:t> </a:t>
            </a:r>
            <a:r>
              <a:rPr lang="en-US" i="1" dirty="0"/>
              <a:t>n letters was n!.</a:t>
            </a:r>
            <a:r>
              <a:rPr lang="el-GR" i="1" dirty="0"/>
              <a:t> (Είναι </a:t>
            </a:r>
            <a:r>
              <a:rPr lang="el-GR" i="1" dirty="0" smtClean="0"/>
              <a:t>έτσι?)</a:t>
            </a:r>
            <a:endParaRPr lang="el-GR" dirty="0"/>
          </a:p>
        </p:txBody>
      </p:sp>
    </p:spTree>
    <p:extLst>
      <p:ext uri="{BB962C8B-B14F-4D97-AF65-F5344CB8AC3E}">
        <p14:creationId xmlns:p14="http://schemas.microsoft.com/office/powerpoint/2010/main" val="2035393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Συνδυαστική, Πρόλογος</a:t>
            </a:r>
            <a:r>
              <a:rPr lang="en-US" dirty="0" smtClean="0"/>
              <a:t>, </a:t>
            </a:r>
            <a:r>
              <a:rPr lang="en-US" dirty="0" err="1" smtClean="0"/>
              <a:t>Sefer</a:t>
            </a:r>
            <a:r>
              <a:rPr lang="en-US" dirty="0" smtClean="0"/>
              <a:t> </a:t>
            </a:r>
            <a:r>
              <a:rPr lang="en-US" dirty="0" err="1" smtClean="0"/>
              <a:t>Yetzirah</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smtClean="0"/>
              <a:t>Word And Image In Medieval Kabbalah the </a:t>
            </a:r>
            <a:r>
              <a:rPr lang="en-US" dirty="0"/>
              <a:t>texts, commentaries, and diagrams of the </a:t>
            </a:r>
            <a:r>
              <a:rPr lang="en-US" dirty="0" err="1" smtClean="0"/>
              <a:t>Sefer</a:t>
            </a:r>
            <a:r>
              <a:rPr lang="en-US" dirty="0" smtClean="0"/>
              <a:t> </a:t>
            </a:r>
            <a:r>
              <a:rPr lang="en-US" dirty="0" err="1" smtClean="0"/>
              <a:t>Yetsirah</a:t>
            </a:r>
            <a:r>
              <a:rPr lang="en-US" dirty="0" smtClean="0"/>
              <a:t>, </a:t>
            </a:r>
            <a:r>
              <a:rPr lang="en-US" dirty="0"/>
              <a:t>Marla </a:t>
            </a:r>
            <a:r>
              <a:rPr lang="en-US" dirty="0" err="1"/>
              <a:t>Segol</a:t>
            </a:r>
            <a:r>
              <a:rPr lang="en-US" dirty="0"/>
              <a:t>, p. 24</a:t>
            </a:r>
          </a:p>
          <a:p>
            <a:r>
              <a:rPr lang="en-US" dirty="0"/>
              <a:t>"The Seven Doubles, how does one permute them?  Two stones build two houses, three build six houses, four build 24 houses, five build 120 houses, six build 720 houses, and seven build 5040 houses. From there on go out and calculate that which the mouth cannot speak and the ear cannot hear".</a:t>
            </a:r>
          </a:p>
          <a:p>
            <a:r>
              <a:rPr lang="en-US" dirty="0" smtClean="0"/>
              <a:t>(</a:t>
            </a:r>
            <a:r>
              <a:rPr lang="el-GR" dirty="0" smtClean="0"/>
              <a:t>συνεχίζει), </a:t>
            </a:r>
            <a:endParaRPr lang="en-US" dirty="0"/>
          </a:p>
          <a:p>
            <a:r>
              <a:rPr lang="en-US" dirty="0"/>
              <a:t>These are the 7 planets in the universe: Sun, </a:t>
            </a:r>
            <a:r>
              <a:rPr lang="el-GR" dirty="0"/>
              <a:t> .</a:t>
            </a:r>
            <a:r>
              <a:rPr lang="en-US" dirty="0"/>
              <a:t>..</a:t>
            </a:r>
            <a:r>
              <a:rPr lang="el-GR" dirty="0"/>
              <a:t> </a:t>
            </a:r>
            <a:r>
              <a:rPr lang="en-US" dirty="0"/>
              <a:t>The seven days of creation.  And the seven gates in the Soul. … Seven is therefore beloved for every desire under heaven. </a:t>
            </a:r>
            <a:r>
              <a:rPr lang="el-GR" dirty="0"/>
              <a:t> </a:t>
            </a:r>
          </a:p>
          <a:p>
            <a:r>
              <a:rPr lang="el-GR" dirty="0" smtClean="0"/>
              <a:t>(Σχόλιο. </a:t>
            </a:r>
            <a:r>
              <a:rPr lang="el-GR" dirty="0"/>
              <a:t>7 </a:t>
            </a:r>
            <a:r>
              <a:rPr lang="el-GR" dirty="0" smtClean="0"/>
              <a:t>ημέρες της εβδομάδας)</a:t>
            </a:r>
            <a:endParaRPr lang="el-GR" dirty="0"/>
          </a:p>
        </p:txBody>
      </p:sp>
    </p:spTree>
    <p:extLst>
      <p:ext uri="{BB962C8B-B14F-4D97-AF65-F5344CB8AC3E}">
        <p14:creationId xmlns:p14="http://schemas.microsoft.com/office/powerpoint/2010/main" val="950394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Συνδυαστική, Πρόλογος</a:t>
            </a:r>
            <a:r>
              <a:rPr lang="en-US" dirty="0" smtClean="0"/>
              <a:t>, </a:t>
            </a:r>
            <a:r>
              <a:rPr lang="en-US" dirty="0" err="1"/>
              <a:t>Shabbetai</a:t>
            </a:r>
            <a:r>
              <a:rPr lang="en-US" dirty="0"/>
              <a:t> </a:t>
            </a:r>
            <a:r>
              <a:rPr lang="en-US" dirty="0" err="1" smtClean="0"/>
              <a:t>Donnolo</a:t>
            </a:r>
            <a:endParaRPr lang="el-GR" dirty="0"/>
          </a:p>
        </p:txBody>
      </p:sp>
      <p:sp>
        <p:nvSpPr>
          <p:cNvPr id="3" name="Θέση περιεχομένου 2"/>
          <p:cNvSpPr>
            <a:spLocks noGrp="1"/>
          </p:cNvSpPr>
          <p:nvPr>
            <p:ph idx="1"/>
          </p:nvPr>
        </p:nvSpPr>
        <p:spPr/>
        <p:txBody>
          <a:bodyPr>
            <a:normAutofit fontScale="85000" lnSpcReduction="20000"/>
          </a:bodyPr>
          <a:lstStyle/>
          <a:p>
            <a:r>
              <a:rPr lang="en-US" dirty="0"/>
              <a:t>An Italian rabbi, </a:t>
            </a:r>
            <a:r>
              <a:rPr lang="en-US" dirty="0" err="1"/>
              <a:t>Shabbetai</a:t>
            </a:r>
            <a:r>
              <a:rPr lang="en-US" dirty="0"/>
              <a:t> </a:t>
            </a:r>
            <a:r>
              <a:rPr lang="en-US" dirty="0" err="1"/>
              <a:t>Donnolo</a:t>
            </a:r>
            <a:r>
              <a:rPr lang="en-US" dirty="0"/>
              <a:t> (913–970), derived this factorial rule very explicitly in a</a:t>
            </a:r>
            <a:r>
              <a:rPr lang="el-GR" dirty="0"/>
              <a:t> </a:t>
            </a:r>
            <a:r>
              <a:rPr lang="en-US" dirty="0"/>
              <a:t>commentary on the </a:t>
            </a:r>
            <a:r>
              <a:rPr lang="en-US" dirty="0" err="1"/>
              <a:t>Sefer</a:t>
            </a:r>
            <a:r>
              <a:rPr lang="en-US" dirty="0"/>
              <a:t> </a:t>
            </a:r>
            <a:r>
              <a:rPr lang="en-US" dirty="0" err="1"/>
              <a:t>Yetsirah</a:t>
            </a:r>
            <a:r>
              <a:rPr lang="en-US" dirty="0"/>
              <a:t>: The first letter of a two-letter word can be interchanged twice, and for each initial letter of a </a:t>
            </a:r>
            <a:r>
              <a:rPr lang="en-US" dirty="0" err="1"/>
              <a:t>threeletter</a:t>
            </a:r>
            <a:r>
              <a:rPr lang="en-US" dirty="0"/>
              <a:t> word the other letters can be </a:t>
            </a:r>
            <a:r>
              <a:rPr lang="el-GR" dirty="0"/>
              <a:t> </a:t>
            </a:r>
            <a:r>
              <a:rPr lang="en-US" dirty="0"/>
              <a:t>interchanged to form two two-letter words—for each of three times. And all the arrangements there are of three-letter words correspond to each one of the</a:t>
            </a:r>
            <a:r>
              <a:rPr lang="el-GR" dirty="0"/>
              <a:t> </a:t>
            </a:r>
            <a:r>
              <a:rPr lang="en-US" dirty="0"/>
              <a:t>four letters that can be placed first in a four-letter word: a three-letter word can be formed in six</a:t>
            </a:r>
            <a:r>
              <a:rPr lang="el-GR" dirty="0"/>
              <a:t> </a:t>
            </a:r>
            <a:r>
              <a:rPr lang="en-US" dirty="0"/>
              <a:t>ways, and so for every initial letter of a four-letter word there are six ways—altogether making</a:t>
            </a:r>
            <a:r>
              <a:rPr lang="el-GR" dirty="0"/>
              <a:t> </a:t>
            </a:r>
            <a:r>
              <a:rPr lang="en-US" dirty="0"/>
              <a:t>twenty-four words, and so on.</a:t>
            </a:r>
            <a:endParaRPr lang="el-GR" dirty="0"/>
          </a:p>
        </p:txBody>
      </p:sp>
    </p:spTree>
    <p:extLst>
      <p:ext uri="{BB962C8B-B14F-4D97-AF65-F5344CB8AC3E}">
        <p14:creationId xmlns:p14="http://schemas.microsoft.com/office/powerpoint/2010/main" val="1679073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Συνδυαστική, </a:t>
            </a:r>
            <a:r>
              <a:rPr lang="el-GR" dirty="0" smtClean="0"/>
              <a:t>Πρόλογος, Διδακτική Πρόταση</a:t>
            </a:r>
            <a:endParaRPr lang="el-GR" dirty="0"/>
          </a:p>
        </p:txBody>
      </p:sp>
      <p:sp>
        <p:nvSpPr>
          <p:cNvPr id="3" name="Θέση περιεχομένου 2"/>
          <p:cNvSpPr>
            <a:spLocks noGrp="1"/>
          </p:cNvSpPr>
          <p:nvPr>
            <p:ph idx="1"/>
          </p:nvPr>
        </p:nvSpPr>
        <p:spPr/>
        <p:txBody>
          <a:bodyPr/>
          <a:lstStyle/>
          <a:p>
            <a:r>
              <a:rPr lang="el-GR" dirty="0" smtClean="0"/>
              <a:t>Πολλαπλασιαστική Αρχή</a:t>
            </a:r>
            <a:endParaRPr lang="en-US" dirty="0" smtClean="0"/>
          </a:p>
          <a:p>
            <a:r>
              <a:rPr lang="el-GR" dirty="0"/>
              <a:t>κ</a:t>
            </a:r>
            <a:r>
              <a:rPr lang="el-GR" dirty="0" smtClean="0"/>
              <a:t>αι η προσθετική αρχή βέβαια</a:t>
            </a:r>
          </a:p>
          <a:p>
            <a:endParaRPr lang="el-GR" dirty="0"/>
          </a:p>
        </p:txBody>
      </p:sp>
    </p:spTree>
    <p:extLst>
      <p:ext uri="{BB962C8B-B14F-4D97-AF65-F5344CB8AC3E}">
        <p14:creationId xmlns:p14="http://schemas.microsoft.com/office/powerpoint/2010/main" val="3680591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The</a:t>
            </a:r>
            <a:r>
              <a:rPr lang="el-GR" dirty="0" smtClean="0"/>
              <a:t> </a:t>
            </a:r>
            <a:r>
              <a:rPr lang="en-US" dirty="0" smtClean="0"/>
              <a:t>Work of Abraham </a:t>
            </a:r>
            <a:r>
              <a:rPr lang="en-US" dirty="0" err="1" smtClean="0"/>
              <a:t>Ibn</a:t>
            </a:r>
            <a:r>
              <a:rPr lang="en-US" dirty="0" smtClean="0"/>
              <a:t> Ezra</a:t>
            </a:r>
            <a:r>
              <a:rPr lang="el-GR" dirty="0" smtClean="0"/>
              <a:t> (1/5)</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b="1" dirty="0">
                <a:cs typeface="Times New Roman" pitchFamily="18" charset="0"/>
              </a:rPr>
              <a:t>Rabbi Abraham Ben Meir </a:t>
            </a:r>
            <a:r>
              <a:rPr lang="en-US" b="1" dirty="0" err="1">
                <a:cs typeface="Times New Roman" pitchFamily="18" charset="0"/>
              </a:rPr>
              <a:t>Ibn</a:t>
            </a:r>
            <a:r>
              <a:rPr lang="en-US" b="1" dirty="0">
                <a:cs typeface="Times New Roman" pitchFamily="18" charset="0"/>
              </a:rPr>
              <a:t> Ezra</a:t>
            </a:r>
            <a:r>
              <a:rPr lang="en-US" dirty="0">
                <a:cs typeface="Times New Roman" pitchFamily="18" charset="0"/>
              </a:rPr>
              <a:t> (</a:t>
            </a:r>
            <a:r>
              <a:rPr lang="en-US" dirty="0">
                <a:cs typeface="Times New Roman" pitchFamily="18" charset="0"/>
                <a:hlinkClick r:id="rId2" tooltip="Hebrew"/>
              </a:rPr>
              <a:t>Hebrew</a:t>
            </a:r>
            <a:r>
              <a:rPr lang="en-US" dirty="0">
                <a:cs typeface="Times New Roman" pitchFamily="18" charset="0"/>
              </a:rPr>
              <a:t>: </a:t>
            </a:r>
            <a:r>
              <a:rPr lang="he-IL" dirty="0">
                <a:cs typeface="Times New Roman" pitchFamily="18" charset="0"/>
              </a:rPr>
              <a:t>אברהם אבן עזרא </a:t>
            </a:r>
            <a:r>
              <a:rPr lang="en-US" dirty="0">
                <a:cs typeface="Times New Roman" pitchFamily="18" charset="0"/>
              </a:rPr>
              <a:t>or </a:t>
            </a:r>
            <a:r>
              <a:rPr lang="he-IL" dirty="0">
                <a:cs typeface="Times New Roman" pitchFamily="18" charset="0"/>
              </a:rPr>
              <a:t>ראב"ע, </a:t>
            </a:r>
            <a:r>
              <a:rPr lang="en-US" dirty="0" smtClean="0">
                <a:cs typeface="Times New Roman" pitchFamily="18" charset="0"/>
              </a:rPr>
              <a:t> </a:t>
            </a:r>
            <a:r>
              <a:rPr lang="en-US" dirty="0" smtClean="0">
                <a:cs typeface="Times New Roman" pitchFamily="18" charset="0"/>
                <a:hlinkClick r:id="rId3" tooltip="Arabic"/>
              </a:rPr>
              <a:t>Arabic</a:t>
            </a:r>
            <a:r>
              <a:rPr lang="en-US" dirty="0">
                <a:cs typeface="Times New Roman" pitchFamily="18" charset="0"/>
              </a:rPr>
              <a:t> </a:t>
            </a:r>
            <a:r>
              <a:rPr lang="ar-AE" dirty="0">
                <a:cs typeface="Times New Roman" pitchFamily="18" charset="0"/>
              </a:rPr>
              <a:t>ابن عزرا; </a:t>
            </a:r>
            <a:r>
              <a:rPr lang="en-US" dirty="0">
                <a:cs typeface="Times New Roman" pitchFamily="18" charset="0"/>
              </a:rPr>
              <a:t>also known as </a:t>
            </a:r>
            <a:r>
              <a:rPr lang="en-US" i="1" dirty="0" err="1">
                <a:cs typeface="Times New Roman" pitchFamily="18" charset="0"/>
              </a:rPr>
              <a:t>Abenezra</a:t>
            </a:r>
            <a:r>
              <a:rPr lang="en-US" dirty="0">
                <a:cs typeface="Times New Roman" pitchFamily="18" charset="0"/>
              </a:rPr>
              <a:t>) (1089–1164) was born at </a:t>
            </a:r>
            <a:r>
              <a:rPr lang="en-US" dirty="0" err="1">
                <a:cs typeface="Times New Roman" pitchFamily="18" charset="0"/>
                <a:hlinkClick r:id="rId4" tooltip="Tudela, Navarre"/>
              </a:rPr>
              <a:t>Tudela</a:t>
            </a:r>
            <a:r>
              <a:rPr lang="en-US" dirty="0">
                <a:cs typeface="Times New Roman" pitchFamily="18" charset="0"/>
              </a:rPr>
              <a:t>, </a:t>
            </a:r>
            <a:r>
              <a:rPr lang="en-US" dirty="0">
                <a:cs typeface="Times New Roman" pitchFamily="18" charset="0"/>
                <a:hlinkClick r:id="rId5" tooltip="Navarre"/>
              </a:rPr>
              <a:t>Navarre</a:t>
            </a:r>
            <a:r>
              <a:rPr lang="en-US" dirty="0">
                <a:cs typeface="Times New Roman" pitchFamily="18" charset="0"/>
              </a:rPr>
              <a:t> (now in Spain</a:t>
            </a:r>
            <a:r>
              <a:rPr lang="en-US" baseline="30000" dirty="0">
                <a:cs typeface="Times New Roman" pitchFamily="18" charset="0"/>
                <a:hlinkClick r:id="rId6"/>
              </a:rPr>
              <a:t>[1]</a:t>
            </a:r>
            <a:r>
              <a:rPr lang="en-US" dirty="0">
                <a:cs typeface="Times New Roman" pitchFamily="18" charset="0"/>
              </a:rPr>
              <a:t>) in 1089,</a:t>
            </a:r>
            <a:r>
              <a:rPr lang="en-US" baseline="30000" dirty="0">
                <a:cs typeface="Times New Roman" pitchFamily="18" charset="0"/>
                <a:hlinkClick r:id="rId6"/>
              </a:rPr>
              <a:t>[2]</a:t>
            </a:r>
            <a:r>
              <a:rPr lang="en-US" dirty="0">
                <a:cs typeface="Times New Roman" pitchFamily="18" charset="0"/>
              </a:rPr>
              <a:t> and died c. 1167, apparently in </a:t>
            </a:r>
            <a:r>
              <a:rPr lang="en-US" dirty="0" err="1">
                <a:cs typeface="Times New Roman" pitchFamily="18" charset="0"/>
                <a:hlinkClick r:id="rId7" tooltip="Calahorra"/>
              </a:rPr>
              <a:t>Calahorra</a:t>
            </a:r>
            <a:r>
              <a:rPr lang="en-US" dirty="0">
                <a:cs typeface="Times New Roman" pitchFamily="18" charset="0"/>
              </a:rPr>
              <a:t>.</a:t>
            </a:r>
            <a:r>
              <a:rPr lang="en-US" baseline="30000" dirty="0">
                <a:cs typeface="Times New Roman" pitchFamily="18" charset="0"/>
                <a:hlinkClick r:id="rId6"/>
              </a:rPr>
              <a:t>[3]</a:t>
            </a:r>
            <a:r>
              <a:rPr lang="en-US" dirty="0">
                <a:cs typeface="Times New Roman" pitchFamily="18" charset="0"/>
              </a:rPr>
              <a:t> He was one of the most distinguished </a:t>
            </a:r>
            <a:r>
              <a:rPr lang="en-US" dirty="0">
                <a:cs typeface="Times New Roman" pitchFamily="18" charset="0"/>
                <a:hlinkClick r:id="rId8" tooltip="Jew"/>
              </a:rPr>
              <a:t>Jewish</a:t>
            </a:r>
            <a:r>
              <a:rPr lang="en-US" dirty="0">
                <a:cs typeface="Times New Roman" pitchFamily="18" charset="0"/>
              </a:rPr>
              <a:t> men of letters and writers of the </a:t>
            </a:r>
            <a:r>
              <a:rPr lang="en-US" dirty="0">
                <a:cs typeface="Times New Roman" pitchFamily="18" charset="0"/>
                <a:hlinkClick r:id="rId9" tooltip="Middle Ages"/>
              </a:rPr>
              <a:t>Middle </a:t>
            </a:r>
            <a:r>
              <a:rPr lang="en-US" dirty="0" smtClean="0">
                <a:cs typeface="Times New Roman" pitchFamily="18" charset="0"/>
                <a:hlinkClick r:id="rId9" tooltip="Middle Ages"/>
              </a:rPr>
              <a:t>Ages</a:t>
            </a:r>
            <a:r>
              <a:rPr lang="en-US" dirty="0" smtClean="0">
                <a:cs typeface="Times New Roman" pitchFamily="18" charset="0"/>
              </a:rPr>
              <a:t>.</a:t>
            </a:r>
          </a:p>
          <a:p>
            <a:r>
              <a:rPr lang="en-US" dirty="0" err="1" smtClean="0">
                <a:cs typeface="Times New Roman" pitchFamily="18" charset="0"/>
              </a:rPr>
              <a:t>Ibn</a:t>
            </a:r>
            <a:r>
              <a:rPr lang="en-US" dirty="0" smtClean="0">
                <a:cs typeface="Times New Roman" pitchFamily="18" charset="0"/>
              </a:rPr>
              <a:t> </a:t>
            </a:r>
            <a:r>
              <a:rPr lang="en-US" dirty="0">
                <a:cs typeface="Times New Roman" pitchFamily="18" charset="0"/>
              </a:rPr>
              <a:t>Ezra </a:t>
            </a:r>
            <a:r>
              <a:rPr lang="en-US" dirty="0" smtClean="0">
                <a:cs typeface="Times New Roman" pitchFamily="18" charset="0"/>
              </a:rPr>
              <a:t>excelled in</a:t>
            </a:r>
            <a:r>
              <a:rPr lang="en-US" dirty="0">
                <a:cs typeface="Times New Roman" pitchFamily="18" charset="0"/>
              </a:rPr>
              <a:t> </a:t>
            </a:r>
            <a:r>
              <a:rPr lang="en-US" dirty="0">
                <a:cs typeface="Times New Roman" pitchFamily="18" charset="0"/>
                <a:hlinkClick r:id="rId10" tooltip="Philosophy"/>
              </a:rPr>
              <a:t>philosophy</a:t>
            </a:r>
            <a:r>
              <a:rPr lang="en-US" dirty="0">
                <a:cs typeface="Times New Roman" pitchFamily="18" charset="0"/>
              </a:rPr>
              <a:t>, </a:t>
            </a:r>
            <a:r>
              <a:rPr lang="en-US" dirty="0">
                <a:cs typeface="Times New Roman" pitchFamily="18" charset="0"/>
                <a:hlinkClick r:id="rId11" tooltip="Astronomy"/>
              </a:rPr>
              <a:t>astronomy</a:t>
            </a:r>
            <a:r>
              <a:rPr lang="en-US" dirty="0">
                <a:cs typeface="Times New Roman" pitchFamily="18" charset="0"/>
              </a:rPr>
              <a:t>/</a:t>
            </a:r>
            <a:r>
              <a:rPr lang="en-US" dirty="0">
                <a:cs typeface="Times New Roman" pitchFamily="18" charset="0"/>
                <a:hlinkClick r:id="rId12" tooltip="Astrology"/>
              </a:rPr>
              <a:t>astrology</a:t>
            </a:r>
            <a:r>
              <a:rPr lang="en-US" dirty="0">
                <a:cs typeface="Times New Roman" pitchFamily="18" charset="0"/>
              </a:rPr>
              <a:t>, mathematics, </a:t>
            </a:r>
            <a:r>
              <a:rPr lang="en-US" dirty="0">
                <a:cs typeface="Times New Roman" pitchFamily="18" charset="0"/>
                <a:hlinkClick r:id="rId13" tooltip="Poetry"/>
              </a:rPr>
              <a:t>poetry</a:t>
            </a:r>
            <a:r>
              <a:rPr lang="en-US" dirty="0">
                <a:cs typeface="Times New Roman" pitchFamily="18" charset="0"/>
              </a:rPr>
              <a:t>, </a:t>
            </a:r>
            <a:r>
              <a:rPr lang="en-US" dirty="0">
                <a:cs typeface="Times New Roman" pitchFamily="18" charset="0"/>
                <a:hlinkClick r:id="rId14" tooltip="Linguistics"/>
              </a:rPr>
              <a:t>linguistics</a:t>
            </a:r>
            <a:r>
              <a:rPr lang="en-US" dirty="0">
                <a:cs typeface="Times New Roman" pitchFamily="18" charset="0"/>
              </a:rPr>
              <a:t>, and </a:t>
            </a:r>
            <a:r>
              <a:rPr lang="en-US" dirty="0">
                <a:cs typeface="Times New Roman" pitchFamily="18" charset="0"/>
                <a:hlinkClick r:id="rId15" tooltip="Exegesis"/>
              </a:rPr>
              <a:t>exegesis</a:t>
            </a:r>
            <a:r>
              <a:rPr lang="en-US" dirty="0">
                <a:cs typeface="Times New Roman" pitchFamily="18" charset="0"/>
              </a:rPr>
              <a:t>; he was called </a:t>
            </a:r>
            <a:r>
              <a:rPr lang="en-US" i="1" dirty="0">
                <a:cs typeface="Times New Roman" pitchFamily="18" charset="0"/>
              </a:rPr>
              <a:t>The Wise</a:t>
            </a:r>
            <a:r>
              <a:rPr lang="en-US" dirty="0">
                <a:cs typeface="Times New Roman" pitchFamily="18" charset="0"/>
              </a:rPr>
              <a:t>, </a:t>
            </a:r>
            <a:r>
              <a:rPr lang="en-US" i="1" dirty="0">
                <a:cs typeface="Times New Roman" pitchFamily="18" charset="0"/>
              </a:rPr>
              <a:t>The Great</a:t>
            </a:r>
            <a:r>
              <a:rPr lang="en-US" dirty="0">
                <a:cs typeface="Times New Roman" pitchFamily="18" charset="0"/>
              </a:rPr>
              <a:t> and </a:t>
            </a:r>
            <a:r>
              <a:rPr lang="en-US" i="1" dirty="0">
                <a:cs typeface="Times New Roman" pitchFamily="18" charset="0"/>
              </a:rPr>
              <a:t>The Admirable Doctor</a:t>
            </a:r>
            <a:r>
              <a:rPr lang="en-US" dirty="0">
                <a:cs typeface="Times New Roman" pitchFamily="18" charset="0"/>
              </a:rPr>
              <a:t>. </a:t>
            </a:r>
          </a:p>
          <a:p>
            <a:r>
              <a:rPr lang="en-US" dirty="0">
                <a:cs typeface="Times New Roman" pitchFamily="18" charset="0"/>
              </a:rPr>
              <a:t>It was in an astrological text that </a:t>
            </a:r>
            <a:r>
              <a:rPr lang="en-US" dirty="0" err="1">
                <a:cs typeface="Times New Roman" pitchFamily="18" charset="0"/>
              </a:rPr>
              <a:t>ibn</a:t>
            </a:r>
            <a:r>
              <a:rPr lang="en-US" dirty="0">
                <a:cs typeface="Times New Roman" pitchFamily="18" charset="0"/>
              </a:rPr>
              <a:t> Ezra discussed the number of possible conjunctions of the seven “planets” (including the sun and the moon). It was believed that these conjunctions would have a powerful influence on human life</a:t>
            </a:r>
            <a:r>
              <a:rPr lang="en-US" dirty="0" smtClean="0">
                <a:cs typeface="Times New Roman" pitchFamily="18" charset="0"/>
              </a:rPr>
              <a:t>.</a:t>
            </a:r>
            <a:endParaRPr lang="el-GR" dirty="0">
              <a:cs typeface="Times New Roman" pitchFamily="18" charset="0"/>
            </a:endParaRPr>
          </a:p>
        </p:txBody>
      </p:sp>
    </p:spTree>
    <p:extLst>
      <p:ext uri="{BB962C8B-B14F-4D97-AF65-F5344CB8AC3E}">
        <p14:creationId xmlns:p14="http://schemas.microsoft.com/office/powerpoint/2010/main" val="2833458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Rabbi Ben Ezra on Permutations And Combinations</a:t>
            </a:r>
            <a:endParaRPr lang="el-GR" dirty="0"/>
          </a:p>
        </p:txBody>
      </p:sp>
      <p:sp>
        <p:nvSpPr>
          <p:cNvPr id="3" name="Θέση περιεχομένου 2"/>
          <p:cNvSpPr>
            <a:spLocks noGrp="1"/>
          </p:cNvSpPr>
          <p:nvPr>
            <p:ph idx="1"/>
          </p:nvPr>
        </p:nvSpPr>
        <p:spPr/>
        <p:txBody>
          <a:bodyPr>
            <a:noAutofit/>
          </a:bodyPr>
          <a:lstStyle/>
          <a:p>
            <a:r>
              <a:rPr lang="en-US" sz="2000" dirty="0" smtClean="0"/>
              <a:t>Author(s</a:t>
            </a:r>
            <a:r>
              <a:rPr lang="en-US" sz="2000" dirty="0"/>
              <a:t>): </a:t>
            </a:r>
            <a:r>
              <a:rPr lang="en-US" sz="2000" dirty="0" err="1" smtClean="0"/>
              <a:t>Jekuthiel</a:t>
            </a:r>
            <a:r>
              <a:rPr lang="en-US" sz="2000" dirty="0" smtClean="0"/>
              <a:t> Ginsburg and </a:t>
            </a:r>
            <a:r>
              <a:rPr lang="en-US" sz="2000" dirty="0"/>
              <a:t>David Eugene </a:t>
            </a:r>
            <a:r>
              <a:rPr lang="en-US" sz="2000" dirty="0" smtClean="0"/>
              <a:t>Smith</a:t>
            </a:r>
          </a:p>
          <a:p>
            <a:r>
              <a:rPr lang="en-US" sz="2000" dirty="0" smtClean="0"/>
              <a:t>Source</a:t>
            </a:r>
            <a:r>
              <a:rPr lang="en-US" sz="2000" dirty="0"/>
              <a:t>: The Mathematics Teacher, Vol. 15, No. 6 (October, 1922), pp. 347-356Published </a:t>
            </a:r>
            <a:r>
              <a:rPr lang="en-US" sz="2000" dirty="0" smtClean="0"/>
              <a:t>by </a:t>
            </a:r>
            <a:r>
              <a:rPr lang="en-US" sz="2000" dirty="0"/>
              <a:t>National Council of Teachers of </a:t>
            </a:r>
            <a:r>
              <a:rPr lang="en-US" sz="2000" dirty="0" smtClean="0"/>
              <a:t>Mathematics</a:t>
            </a:r>
          </a:p>
          <a:p>
            <a:r>
              <a:rPr lang="en-US" sz="2000" dirty="0" err="1"/>
              <a:t>cerning</a:t>
            </a:r>
            <a:r>
              <a:rPr lang="en-US" sz="2000" dirty="0"/>
              <a:t> it. In studying some unpublished manuscripts of Rabbi Ben Ezra (the learned Hebrew scholar of the 12th century, who is the subject of one of Browning's poems), Mr. Ginsburg found a curious motive leading to the study of combinations, namely, the desire of the astrologers to find the number of ways in which the planets could come into conjunction, this having an important bearing upon astrological predictions. The treatment is entirely distinct from any now in use, and it has been set forth in print only in </a:t>
            </a:r>
            <a:r>
              <a:rPr lang="en-US" sz="2000" dirty="0" smtClean="0"/>
              <a:t>the</a:t>
            </a:r>
            <a:endParaRPr lang="el-GR" sz="2000" dirty="0"/>
          </a:p>
        </p:txBody>
      </p:sp>
    </p:spTree>
    <p:extLst>
      <p:ext uri="{BB962C8B-B14F-4D97-AF65-F5344CB8AC3E}">
        <p14:creationId xmlns:p14="http://schemas.microsoft.com/office/powerpoint/2010/main" val="964689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The Work </a:t>
            </a:r>
            <a:r>
              <a:rPr lang="en-US" dirty="0"/>
              <a:t>of Abraham </a:t>
            </a:r>
            <a:r>
              <a:rPr lang="en-US" dirty="0" err="1" smtClean="0"/>
              <a:t>Ibn</a:t>
            </a:r>
            <a:r>
              <a:rPr lang="en-US" dirty="0" smtClean="0"/>
              <a:t> Ezra</a:t>
            </a:r>
            <a:r>
              <a:rPr lang="el-GR" dirty="0" smtClean="0"/>
              <a:t> (2/5)</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normAutofit fontScale="85000" lnSpcReduction="10000"/>
              </a:bodyPr>
              <a:lstStyle/>
              <a:p>
                <a14:m>
                  <m:oMath xmlns:m="http://schemas.openxmlformats.org/officeDocument/2006/math">
                    <m:r>
                      <a:rPr lang="en-US" i="1" dirty="0" smtClean="0">
                        <a:latin typeface="Cambria Math" panose="02040503050406030204" pitchFamily="18" charset="0"/>
                      </a:rPr>
                      <m:t>𝐶</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 </m:t>
                    </m:r>
                    <m:r>
                      <a:rPr lang="en-US" i="1" dirty="0" smtClean="0">
                        <a:latin typeface="Cambria Math" panose="02040503050406030204" pitchFamily="18" charset="0"/>
                      </a:rPr>
                      <m:t>𝑘</m:t>
                    </m:r>
                    <m:r>
                      <a:rPr lang="en-US" i="1" dirty="0" smtClean="0">
                        <a:latin typeface="Cambria Math" panose="02040503050406030204" pitchFamily="18" charset="0"/>
                      </a:rPr>
                      <m:t>) </m:t>
                    </m:r>
                  </m:oMath>
                </a14:m>
                <a:r>
                  <a:rPr lang="el-GR" dirty="0"/>
                  <a:t>είναι το πλήθος των </a:t>
                </a:r>
                <a:r>
                  <a:rPr lang="el-GR" dirty="0" smtClean="0"/>
                  <a:t>συνδυασμών  </a:t>
                </a:r>
                <a:r>
                  <a:rPr lang="el-GR" dirty="0"/>
                  <a:t>ν ανά κ</a:t>
                </a:r>
              </a:p>
              <a:p>
                <a:r>
                  <a:rPr lang="el-GR" b="1" dirty="0" smtClean="0"/>
                  <a:t>Θεώρημα</a:t>
                </a:r>
                <a:r>
                  <a:rPr lang="en-US" dirty="0" smtClean="0"/>
                  <a:t>.</a:t>
                </a:r>
                <a:r>
                  <a:rPr lang="el-GR" dirty="0" smtClean="0"/>
                  <a:t> </a:t>
                </a:r>
                <a14:m>
                  <m:oMath xmlns:m="http://schemas.openxmlformats.org/officeDocument/2006/math">
                    <m:r>
                      <a:rPr lang="en-US" b="0" i="1" dirty="0" smtClean="0">
                        <a:latin typeface="Cambria Math" panose="02040503050406030204" pitchFamily="18" charset="0"/>
                      </a:rPr>
                      <m:t>𝐶</m:t>
                    </m:r>
                    <m:r>
                      <a:rPr lang="en-US" b="0" i="1" dirty="0" smtClean="0">
                        <a:latin typeface="Cambria Math" panose="02040503050406030204" pitchFamily="18" charset="0"/>
                      </a:rPr>
                      <m:t>(</m:t>
                    </m:r>
                    <m:r>
                      <a:rPr lang="en-US" b="0" i="1" dirty="0" smtClean="0">
                        <a:latin typeface="Cambria Math" panose="02040503050406030204" pitchFamily="18" charset="0"/>
                      </a:rPr>
                      <m:t>𝑛</m:t>
                    </m:r>
                    <m:r>
                      <a:rPr lang="en-US" b="0" i="1" dirty="0" smtClean="0">
                        <a:latin typeface="Cambria Math" panose="02040503050406030204" pitchFamily="18" charset="0"/>
                      </a:rPr>
                      <m:t>, </m:t>
                    </m:r>
                    <m:r>
                      <a:rPr lang="en-US" b="0" i="1" dirty="0" smtClean="0">
                        <a:latin typeface="Cambria Math" panose="02040503050406030204" pitchFamily="18" charset="0"/>
                      </a:rPr>
                      <m:t>𝑘</m:t>
                    </m:r>
                    <m:r>
                      <a:rPr lang="en-US" b="0" i="1" dirty="0" smtClean="0">
                        <a:latin typeface="Cambria Math" panose="02040503050406030204" pitchFamily="18" charset="0"/>
                      </a:rPr>
                      <m:t>)=</m:t>
                    </m:r>
                    <m:r>
                      <a:rPr lang="en-US" sz="2400" i="1" dirty="0">
                        <a:latin typeface="Cambria Math" panose="02040503050406030204" pitchFamily="18" charset="0"/>
                      </a:rPr>
                      <m:t>𝐶</m:t>
                    </m:r>
                    <m:r>
                      <a:rPr lang="en-US" sz="2400" i="1" dirty="0">
                        <a:latin typeface="Cambria Math" panose="02040503050406030204" pitchFamily="18" charset="0"/>
                      </a:rPr>
                      <m:t>(</m:t>
                    </m:r>
                    <m:r>
                      <a:rPr lang="en-US" sz="2400" i="1" dirty="0">
                        <a:latin typeface="Cambria Math" panose="02040503050406030204" pitchFamily="18" charset="0"/>
                      </a:rPr>
                      <m:t>𝑛</m:t>
                    </m:r>
                    <m:r>
                      <a:rPr lang="en-US" sz="2400" i="1" dirty="0">
                        <a:latin typeface="Cambria Math" panose="02040503050406030204" pitchFamily="18" charset="0"/>
                      </a:rPr>
                      <m:t>−</m:t>
                    </m:r>
                    <m:r>
                      <a:rPr lang="en-US" sz="2400" i="1" dirty="0">
                        <a:latin typeface="Cambria Math" panose="02040503050406030204" pitchFamily="18" charset="0"/>
                      </a:rPr>
                      <m:t>1</m:t>
                    </m:r>
                    <m:r>
                      <a:rPr lang="en-US" sz="2400" i="1" dirty="0">
                        <a:latin typeface="Cambria Math" panose="02040503050406030204" pitchFamily="18" charset="0"/>
                      </a:rPr>
                      <m:t>, </m:t>
                    </m:r>
                    <m:r>
                      <a:rPr lang="en-US" sz="2400" i="1" dirty="0">
                        <a:latin typeface="Cambria Math" panose="02040503050406030204" pitchFamily="18" charset="0"/>
                      </a:rPr>
                      <m:t>𝑘</m:t>
                    </m:r>
                    <m:r>
                      <a:rPr lang="en-US" sz="2400" i="1" dirty="0">
                        <a:latin typeface="Cambria Math" panose="02040503050406030204" pitchFamily="18" charset="0"/>
                      </a:rPr>
                      <m:t>−</m:t>
                    </m:r>
                    <m:r>
                      <a:rPr lang="en-US" sz="2400" i="1" dirty="0">
                        <a:latin typeface="Cambria Math" panose="02040503050406030204" pitchFamily="18" charset="0"/>
                      </a:rPr>
                      <m:t>1</m:t>
                    </m:r>
                    <m:r>
                      <a:rPr lang="en-US" sz="2400" i="1" dirty="0">
                        <a:latin typeface="Cambria Math" panose="02040503050406030204" pitchFamily="18" charset="0"/>
                      </a:rPr>
                      <m:t>) +</m:t>
                    </m:r>
                    <m:r>
                      <a:rPr lang="en-US" sz="2400" i="1" dirty="0">
                        <a:latin typeface="Cambria Math" panose="02040503050406030204" pitchFamily="18" charset="0"/>
                      </a:rPr>
                      <m:t>𝐶</m:t>
                    </m:r>
                    <m:r>
                      <a:rPr lang="en-US" sz="2400" i="1" dirty="0">
                        <a:latin typeface="Cambria Math" panose="02040503050406030204" pitchFamily="18" charset="0"/>
                      </a:rPr>
                      <m:t>(</m:t>
                    </m:r>
                    <m:r>
                      <a:rPr lang="en-US" sz="2400" i="1" dirty="0">
                        <a:latin typeface="Cambria Math" panose="02040503050406030204" pitchFamily="18" charset="0"/>
                      </a:rPr>
                      <m:t>𝑛</m:t>
                    </m:r>
                    <m:r>
                      <a:rPr lang="en-US" sz="2400" i="1" dirty="0">
                        <a:latin typeface="Cambria Math" panose="02040503050406030204" pitchFamily="18" charset="0"/>
                      </a:rPr>
                      <m:t>−</m:t>
                    </m:r>
                    <m:r>
                      <a:rPr lang="en-US" sz="2400" i="1" dirty="0">
                        <a:latin typeface="Cambria Math" panose="02040503050406030204" pitchFamily="18" charset="0"/>
                      </a:rPr>
                      <m:t>2</m:t>
                    </m:r>
                    <m:r>
                      <a:rPr lang="en-US" sz="2400" i="1" dirty="0">
                        <a:latin typeface="Cambria Math" panose="02040503050406030204" pitchFamily="18" charset="0"/>
                      </a:rPr>
                      <m:t>, </m:t>
                    </m:r>
                    <m:r>
                      <a:rPr lang="en-US" sz="2400" i="1" dirty="0">
                        <a:latin typeface="Cambria Math" panose="02040503050406030204" pitchFamily="18" charset="0"/>
                      </a:rPr>
                      <m:t>𝑘</m:t>
                    </m:r>
                    <m:r>
                      <a:rPr lang="en-US" sz="2400" i="1" dirty="0">
                        <a:latin typeface="Cambria Math" panose="02040503050406030204" pitchFamily="18" charset="0"/>
                      </a:rPr>
                      <m:t>−</m:t>
                    </m:r>
                    <m:r>
                      <a:rPr lang="en-US" sz="2400" i="1" dirty="0">
                        <a:latin typeface="Cambria Math" panose="02040503050406030204" pitchFamily="18" charset="0"/>
                      </a:rPr>
                      <m:t>1</m:t>
                    </m:r>
                    <m:r>
                      <a:rPr lang="en-US" sz="2400" i="1" dirty="0">
                        <a:latin typeface="Cambria Math" panose="02040503050406030204" pitchFamily="18" charset="0"/>
                      </a:rPr>
                      <m:t>) + </m:t>
                    </m:r>
                    <m:r>
                      <a:rPr lang="en-US" sz="2400" i="1" dirty="0">
                        <a:latin typeface="Cambria Math" panose="02040503050406030204" pitchFamily="18" charset="0"/>
                      </a:rPr>
                      <m:t>𝐶</m:t>
                    </m:r>
                    <m:r>
                      <a:rPr lang="en-US" sz="2400" i="1" dirty="0">
                        <a:latin typeface="Cambria Math" panose="02040503050406030204" pitchFamily="18" charset="0"/>
                      </a:rPr>
                      <m:t>(</m:t>
                    </m:r>
                    <m:r>
                      <a:rPr lang="en-US" sz="2400" i="1" dirty="0">
                        <a:latin typeface="Cambria Math" panose="02040503050406030204" pitchFamily="18" charset="0"/>
                      </a:rPr>
                      <m:t>𝑛</m:t>
                    </m:r>
                    <m:r>
                      <a:rPr lang="en-US" sz="2400" i="1" dirty="0">
                        <a:latin typeface="Cambria Math" panose="02040503050406030204" pitchFamily="18" charset="0"/>
                      </a:rPr>
                      <m:t>−</m:t>
                    </m:r>
                    <m:r>
                      <a:rPr lang="en-US" sz="2400" i="1" dirty="0">
                        <a:latin typeface="Cambria Math" panose="02040503050406030204" pitchFamily="18" charset="0"/>
                      </a:rPr>
                      <m:t>3</m:t>
                    </m:r>
                    <m:r>
                      <a:rPr lang="en-US" sz="2400" i="1" dirty="0">
                        <a:latin typeface="Cambria Math" panose="02040503050406030204" pitchFamily="18" charset="0"/>
                      </a:rPr>
                      <m:t>, </m:t>
                    </m:r>
                    <m:r>
                      <a:rPr lang="en-US" sz="2400" i="1" dirty="0">
                        <a:latin typeface="Cambria Math" panose="02040503050406030204" pitchFamily="18" charset="0"/>
                      </a:rPr>
                      <m:t>𝑘</m:t>
                    </m:r>
                    <m:r>
                      <a:rPr lang="en-US" sz="2400" i="1" dirty="0">
                        <a:latin typeface="Cambria Math" panose="02040503050406030204" pitchFamily="18" charset="0"/>
                      </a:rPr>
                      <m:t>−</m:t>
                    </m:r>
                    <m:r>
                      <a:rPr lang="en-US" sz="2400" i="1" dirty="0">
                        <a:latin typeface="Cambria Math" panose="02040503050406030204" pitchFamily="18" charset="0"/>
                      </a:rPr>
                      <m:t>1</m:t>
                    </m:r>
                    <m:r>
                      <a:rPr lang="en-US" sz="2400" i="1" dirty="0">
                        <a:latin typeface="Cambria Math" panose="02040503050406030204" pitchFamily="18" charset="0"/>
                      </a:rPr>
                      <m:t>)+…+</m:t>
                    </m:r>
                    <m:r>
                      <a:rPr lang="en-US" sz="2400" i="1" dirty="0">
                        <a:latin typeface="Cambria Math" panose="02040503050406030204" pitchFamily="18" charset="0"/>
                      </a:rPr>
                      <m:t>𝐶</m:t>
                    </m:r>
                    <m:r>
                      <a:rPr lang="en-US" sz="2400" i="1" dirty="0">
                        <a:latin typeface="Cambria Math" panose="02040503050406030204" pitchFamily="18" charset="0"/>
                      </a:rPr>
                      <m:t>(</m:t>
                    </m:r>
                    <m:r>
                      <a:rPr lang="en-US" sz="2400" i="1" dirty="0">
                        <a:latin typeface="Cambria Math" panose="02040503050406030204" pitchFamily="18" charset="0"/>
                      </a:rPr>
                      <m:t>𝑘</m:t>
                    </m:r>
                    <m:r>
                      <a:rPr lang="en-US" sz="2400" i="1" dirty="0">
                        <a:latin typeface="Cambria Math" panose="02040503050406030204" pitchFamily="18" charset="0"/>
                      </a:rPr>
                      <m:t>, </m:t>
                    </m:r>
                    <m:r>
                      <a:rPr lang="en-US" sz="2400" i="1" dirty="0">
                        <a:latin typeface="Cambria Math" panose="02040503050406030204" pitchFamily="18" charset="0"/>
                      </a:rPr>
                      <m:t>𝑘</m:t>
                    </m:r>
                    <m:r>
                      <a:rPr lang="en-US" sz="2400" i="1" dirty="0">
                        <a:latin typeface="Cambria Math" panose="02040503050406030204" pitchFamily="18" charset="0"/>
                      </a:rPr>
                      <m:t>−</m:t>
                    </m:r>
                    <m:r>
                      <a:rPr lang="en-US" sz="2400" i="1" dirty="0">
                        <a:latin typeface="Cambria Math" panose="02040503050406030204" pitchFamily="18" charset="0"/>
                      </a:rPr>
                      <m:t>1</m:t>
                    </m:r>
                    <m:r>
                      <a:rPr lang="en-US" sz="2400" i="1" dirty="0">
                        <a:latin typeface="Cambria Math" panose="02040503050406030204" pitchFamily="18" charset="0"/>
                      </a:rPr>
                      <m:t>)+</m:t>
                    </m:r>
                    <m:r>
                      <a:rPr lang="en-US" sz="2400" i="1" dirty="0">
                        <a:latin typeface="Cambria Math" panose="02040503050406030204" pitchFamily="18" charset="0"/>
                      </a:rPr>
                      <m:t>𝐶</m:t>
                    </m:r>
                    <m:r>
                      <a:rPr lang="en-US" sz="2400" i="1" dirty="0">
                        <a:latin typeface="Cambria Math" panose="02040503050406030204" pitchFamily="18" charset="0"/>
                      </a:rPr>
                      <m:t>(</m:t>
                    </m:r>
                    <m:r>
                      <a:rPr lang="en-US" sz="2400" i="1" dirty="0">
                        <a:latin typeface="Cambria Math" panose="02040503050406030204" pitchFamily="18" charset="0"/>
                      </a:rPr>
                      <m:t>𝑘</m:t>
                    </m:r>
                    <m:r>
                      <a:rPr lang="en-US" sz="2400" i="1" dirty="0">
                        <a:latin typeface="Cambria Math" panose="02040503050406030204" pitchFamily="18" charset="0"/>
                      </a:rPr>
                      <m:t>−</m:t>
                    </m:r>
                    <m:r>
                      <a:rPr lang="en-US" sz="2400" i="1" dirty="0">
                        <a:latin typeface="Cambria Math" panose="02040503050406030204" pitchFamily="18" charset="0"/>
                      </a:rPr>
                      <m:t>1</m:t>
                    </m:r>
                    <m:r>
                      <a:rPr lang="en-US" sz="2400" i="1" dirty="0">
                        <a:latin typeface="Cambria Math" panose="02040503050406030204" pitchFamily="18" charset="0"/>
                      </a:rPr>
                      <m:t>, </m:t>
                    </m:r>
                    <m:r>
                      <a:rPr lang="en-US" sz="2400" i="1" dirty="0">
                        <a:latin typeface="Cambria Math" panose="02040503050406030204" pitchFamily="18" charset="0"/>
                      </a:rPr>
                      <m:t>𝑘</m:t>
                    </m:r>
                    <m:r>
                      <a:rPr lang="en-US" sz="2400" i="1" dirty="0">
                        <a:latin typeface="Cambria Math" panose="02040503050406030204" pitchFamily="18" charset="0"/>
                      </a:rPr>
                      <m:t>−</m:t>
                    </m:r>
                    <m:r>
                      <a:rPr lang="en-US" sz="2400" i="1" dirty="0">
                        <a:latin typeface="Cambria Math" panose="02040503050406030204" pitchFamily="18" charset="0"/>
                      </a:rPr>
                      <m:t>1</m:t>
                    </m:r>
                    <m:r>
                      <a:rPr lang="en-US" sz="2400" i="1" dirty="0">
                        <a:latin typeface="Cambria Math" panose="02040503050406030204" pitchFamily="18" charset="0"/>
                      </a:rPr>
                      <m:t>)</m:t>
                    </m:r>
                  </m:oMath>
                </a14:m>
                <a:endParaRPr lang="en-US" sz="2400" dirty="0"/>
              </a:p>
              <a:p>
                <a:r>
                  <a:rPr lang="el-GR" b="1" dirty="0" smtClean="0"/>
                  <a:t>Απόδειξη: </a:t>
                </a:r>
                <a:endParaRPr lang="en-US" b="1" dirty="0"/>
              </a:p>
              <a:p>
                <a14:m>
                  <m:oMath xmlns:m="http://schemas.openxmlformats.org/officeDocument/2006/math">
                    <m:r>
                      <a:rPr lang="en-US" i="1" dirty="0" smtClean="0">
                        <a:latin typeface="Cambria Math" panose="02040503050406030204" pitchFamily="18" charset="0"/>
                      </a:rPr>
                      <m:t>𝐶</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 </m:t>
                    </m:r>
                    <m:r>
                      <a:rPr lang="en-US" i="1" dirty="0" smtClean="0">
                        <a:latin typeface="Cambria Math" panose="02040503050406030204" pitchFamily="18" charset="0"/>
                      </a:rPr>
                      <m:t>𝑘</m:t>
                    </m:r>
                    <m:r>
                      <a:rPr lang="en-US" i="1" dirty="0" smtClean="0">
                        <a:latin typeface="Cambria Math" panose="02040503050406030204" pitchFamily="18" charset="0"/>
                      </a:rPr>
                      <m:t>)=</m:t>
                    </m:r>
                    <m:r>
                      <a:rPr lang="en-US" i="1" dirty="0" smtClean="0">
                        <a:latin typeface="Cambria Math" panose="02040503050406030204" pitchFamily="18" charset="0"/>
                      </a:rPr>
                      <m:t>𝐶</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1</m:t>
                    </m:r>
                    <m:r>
                      <a:rPr lang="en-US" i="1" dirty="0" smtClean="0">
                        <a:latin typeface="Cambria Math" panose="02040503050406030204" pitchFamily="18" charset="0"/>
                      </a:rPr>
                      <m:t>, </m:t>
                    </m:r>
                    <m:r>
                      <a:rPr lang="en-US" i="1" dirty="0" smtClean="0">
                        <a:latin typeface="Cambria Math" panose="02040503050406030204" pitchFamily="18" charset="0"/>
                      </a:rPr>
                      <m:t>𝑘</m:t>
                    </m:r>
                    <m:r>
                      <a:rPr lang="en-US" i="1" dirty="0" smtClean="0">
                        <a:latin typeface="Cambria Math" panose="02040503050406030204" pitchFamily="18" charset="0"/>
                      </a:rPr>
                      <m:t>−</m:t>
                    </m:r>
                    <m:r>
                      <a:rPr lang="en-US" i="1" dirty="0" smtClean="0">
                        <a:latin typeface="Cambria Math" panose="02040503050406030204" pitchFamily="18" charset="0"/>
                      </a:rPr>
                      <m:t>1</m:t>
                    </m:r>
                    <m:r>
                      <a:rPr lang="en-US" i="1" dirty="0" smtClean="0">
                        <a:latin typeface="Cambria Math" panose="02040503050406030204" pitchFamily="18" charset="0"/>
                      </a:rPr>
                      <m:t>) +</m:t>
                    </m:r>
                    <m:r>
                      <a:rPr lang="en-US" i="1" dirty="0" smtClean="0">
                        <a:latin typeface="Cambria Math" panose="02040503050406030204" pitchFamily="18" charset="0"/>
                      </a:rPr>
                      <m:t>𝐶</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1</m:t>
                    </m:r>
                    <m:r>
                      <a:rPr lang="en-US" i="1" dirty="0" smtClean="0">
                        <a:latin typeface="Cambria Math" panose="02040503050406030204" pitchFamily="18" charset="0"/>
                      </a:rPr>
                      <m:t>, </m:t>
                    </m:r>
                    <m:r>
                      <a:rPr lang="en-US" i="1" dirty="0" smtClean="0">
                        <a:latin typeface="Cambria Math" panose="02040503050406030204" pitchFamily="18" charset="0"/>
                      </a:rPr>
                      <m:t>𝑘</m:t>
                    </m:r>
                    <m:r>
                      <a:rPr lang="en-US" i="1" dirty="0" smtClean="0">
                        <a:latin typeface="Cambria Math" panose="02040503050406030204" pitchFamily="18" charset="0"/>
                      </a:rPr>
                      <m:t>)</m:t>
                    </m:r>
                  </m:oMath>
                </a14:m>
                <a:endParaRPr lang="en-US" dirty="0"/>
              </a:p>
              <a:p>
                <a:r>
                  <a:rPr lang="el-GR" dirty="0"/>
                  <a:t>(δια επαναληπτικής εφαρμογής του παραπάνω)</a:t>
                </a:r>
                <a:endParaRPr lang="en-US" dirty="0"/>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 </m:t>
                      </m:r>
                      <m:r>
                        <a:rPr lang="en-US" i="1" dirty="0">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𝑛</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 +</m:t>
                      </m:r>
                      <m:r>
                        <a:rPr lang="en-US" i="1" dirty="0">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𝑛</m:t>
                      </m:r>
                      <m:r>
                        <a:rPr lang="en-US" i="1" dirty="0">
                          <a:latin typeface="Cambria Math" panose="02040503050406030204" pitchFamily="18" charset="0"/>
                        </a:rPr>
                        <m:t>−</m:t>
                      </m:r>
                      <m:r>
                        <a:rPr lang="en-US" i="1" dirty="0">
                          <a:latin typeface="Cambria Math" panose="02040503050406030204" pitchFamily="18" charset="0"/>
                        </a:rPr>
                        <m:t>2</m:t>
                      </m:r>
                      <m:r>
                        <a:rPr lang="en-US" i="1" dirty="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 +</m:t>
                      </m:r>
                      <m:r>
                        <a:rPr lang="en-US" i="1" dirty="0">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𝑛</m:t>
                      </m:r>
                      <m:r>
                        <a:rPr lang="en-US" i="1" dirty="0">
                          <a:latin typeface="Cambria Math" panose="02040503050406030204" pitchFamily="18" charset="0"/>
                        </a:rPr>
                        <m:t>−</m:t>
                      </m:r>
                      <m:r>
                        <a:rPr lang="en-US" i="1" dirty="0">
                          <a:latin typeface="Cambria Math" panose="02040503050406030204" pitchFamily="18" charset="0"/>
                        </a:rPr>
                        <m:t>2</m:t>
                      </m:r>
                      <m:r>
                        <a:rPr lang="en-US" i="1" dirty="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oMath>
                  </m:oMathPara>
                </a14:m>
                <a:endParaRPr lang="el-GR" dirty="0"/>
              </a:p>
              <a:p>
                <a:pPr marL="0" indent="0">
                  <a:buNone/>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 </m:t>
                      </m:r>
                    </m:oMath>
                  </m:oMathPara>
                </a14:m>
                <a:endParaRPr lang="en-US" dirty="0"/>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l="-1259" t="-2019"/>
                </a:stretch>
              </a:blipFill>
            </p:spPr>
            <p:txBody>
              <a:bodyPr/>
              <a:lstStyle/>
              <a:p>
                <a:r>
                  <a:rPr lang="el-GR">
                    <a:noFill/>
                  </a:rPr>
                  <a:t> </a:t>
                </a:r>
              </a:p>
            </p:txBody>
          </p:sp>
        </mc:Fallback>
      </mc:AlternateContent>
    </p:spTree>
    <p:extLst>
      <p:ext uri="{BB962C8B-B14F-4D97-AF65-F5344CB8AC3E}">
        <p14:creationId xmlns:p14="http://schemas.microsoft.com/office/powerpoint/2010/main" val="258354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The Work </a:t>
            </a:r>
            <a:r>
              <a:rPr lang="en-US" dirty="0"/>
              <a:t>of Abraham </a:t>
            </a:r>
            <a:r>
              <a:rPr lang="en-US" dirty="0" err="1" smtClean="0"/>
              <a:t>Ibn</a:t>
            </a:r>
            <a:r>
              <a:rPr lang="en-US" dirty="0" smtClean="0"/>
              <a:t> Ezra,</a:t>
            </a:r>
            <a:r>
              <a:rPr lang="el-GR" dirty="0" smtClean="0"/>
              <a:t> Προσθετική Αρχή</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normAutofit fontScale="92500" lnSpcReduction="20000"/>
              </a:bodyPr>
              <a:lstStyle/>
              <a:p>
                <a:r>
                  <a:rPr lang="el-GR" dirty="0" smtClean="0"/>
                  <a:t>Διδακτική Πρόταση: Προσθετική Αρχή</a:t>
                </a:r>
              </a:p>
              <a:p>
                <a:r>
                  <a:rPr lang="el-GR" b="1" dirty="0" smtClean="0"/>
                  <a:t>Ορισμός</a:t>
                </a:r>
                <a:r>
                  <a:rPr lang="el-GR" dirty="0" smtClean="0"/>
                  <a:t>. </a:t>
                </a:r>
                <a:r>
                  <a:rPr lang="el-GR" dirty="0"/>
                  <a:t>Αν </a:t>
                </a:r>
                <a14:m>
                  <m:oMath xmlns:m="http://schemas.openxmlformats.org/officeDocument/2006/math">
                    <m:r>
                      <m:rPr>
                        <m:sty m:val="p"/>
                      </m:rPr>
                      <a:rPr lang="el-GR" i="0" dirty="0" smtClean="0">
                        <a:latin typeface="Cambria Math" panose="02040503050406030204" pitchFamily="18" charset="0"/>
                      </a:rPr>
                      <m:t>Χ</m:t>
                    </m:r>
                  </m:oMath>
                </a14:m>
                <a:r>
                  <a:rPr lang="el-GR" dirty="0"/>
                  <a:t> ένα πεπερασμένο σύνολο, τότε το πλήθος των στοιχείων του συμβολίζεται με </a:t>
                </a:r>
                <a14:m>
                  <m:oMath xmlns:m="http://schemas.openxmlformats.org/officeDocument/2006/math">
                    <m:r>
                      <m:rPr>
                        <m:sty m:val="p"/>
                      </m:rPr>
                      <a:rPr lang="el-GR" i="0" dirty="0" smtClean="0">
                        <a:latin typeface="Cambria Math" panose="02040503050406030204" pitchFamily="18" charset="0"/>
                      </a:rPr>
                      <m:t>ΙΧΙ</m:t>
                    </m:r>
                  </m:oMath>
                </a14:m>
                <a:endParaRPr lang="el-GR" dirty="0"/>
              </a:p>
              <a:p>
                <a:r>
                  <a:rPr lang="el-GR" b="1" dirty="0" smtClean="0"/>
                  <a:t>Θεώρημα</a:t>
                </a:r>
                <a:r>
                  <a:rPr lang="en-US" dirty="0"/>
                  <a:t> </a:t>
                </a:r>
                <a:r>
                  <a:rPr lang="el-GR" dirty="0" smtClean="0"/>
                  <a:t>(Προσθετική Αρχή). </a:t>
                </a:r>
                <a:r>
                  <a:rPr lang="el-GR" dirty="0"/>
                  <a:t>Αν </a:t>
                </a:r>
                <a14:m>
                  <m:oMath xmlns:m="http://schemas.openxmlformats.org/officeDocument/2006/math">
                    <m:r>
                      <m:rPr>
                        <m:sty m:val="p"/>
                      </m:rPr>
                      <a:rPr lang="el-GR" i="0" dirty="0" smtClean="0">
                        <a:latin typeface="Cambria Math" panose="02040503050406030204" pitchFamily="18" charset="0"/>
                      </a:rPr>
                      <m:t>Χ</m:t>
                    </m:r>
                    <m:r>
                      <a:rPr lang="el-GR" i="1" dirty="0">
                        <a:latin typeface="Cambria Math" panose="02040503050406030204" pitchFamily="18" charset="0"/>
                      </a:rPr>
                      <m:t>, </m:t>
                    </m:r>
                    <m:r>
                      <m:rPr>
                        <m:sty m:val="p"/>
                      </m:rPr>
                      <a:rPr lang="el-GR" i="0" dirty="0">
                        <a:latin typeface="Cambria Math" panose="02040503050406030204" pitchFamily="18" charset="0"/>
                      </a:rPr>
                      <m:t>Υ</m:t>
                    </m:r>
                    <m:r>
                      <a:rPr lang="el-GR" i="1" dirty="0">
                        <a:latin typeface="Cambria Math" panose="02040503050406030204" pitchFamily="18" charset="0"/>
                      </a:rPr>
                      <m:t> </m:t>
                    </m:r>
                  </m:oMath>
                </a14:m>
                <a:r>
                  <a:rPr lang="el-GR" dirty="0"/>
                  <a:t>σύνολα </a:t>
                </a:r>
                <a:r>
                  <a:rPr lang="el-GR" dirty="0" smtClean="0"/>
                  <a:t>πεπερασμένα </a:t>
                </a:r>
                <a:r>
                  <a:rPr lang="el-GR" dirty="0"/>
                  <a:t>και ξένα μεταξύ τους, τότε </a:t>
                </a:r>
                <a:r>
                  <a:rPr lang="en-US" dirty="0" smtClean="0"/>
                  <a:t> </a:t>
                </a:r>
                <a14:m>
                  <m:oMath xmlns:m="http://schemas.openxmlformats.org/officeDocument/2006/math">
                    <m:r>
                      <m:rPr>
                        <m:sty m:val="p"/>
                      </m:rPr>
                      <a:rPr lang="el-GR" i="0" dirty="0" smtClean="0">
                        <a:latin typeface="Cambria Math" panose="02040503050406030204" pitchFamily="18" charset="0"/>
                      </a:rPr>
                      <m:t>ΙΧ</m:t>
                    </m:r>
                    <m:r>
                      <a:rPr lang="en-US" i="1" dirty="0">
                        <a:latin typeface="Cambria Math" panose="02040503050406030204" pitchFamily="18" charset="0"/>
                      </a:rPr>
                      <m:t>𝑈</m:t>
                    </m:r>
                    <m:r>
                      <m:rPr>
                        <m:sty m:val="p"/>
                      </m:rPr>
                      <a:rPr lang="el-GR" i="0" dirty="0">
                        <a:latin typeface="Cambria Math" panose="02040503050406030204" pitchFamily="18" charset="0"/>
                      </a:rPr>
                      <m:t>ΥΙ</m:t>
                    </m:r>
                    <m:r>
                      <a:rPr lang="el-GR" i="1" dirty="0">
                        <a:latin typeface="Cambria Math" panose="02040503050406030204" pitchFamily="18" charset="0"/>
                      </a:rPr>
                      <m:t>=</m:t>
                    </m:r>
                    <m:r>
                      <m:rPr>
                        <m:sty m:val="p"/>
                      </m:rPr>
                      <a:rPr lang="el-GR" i="0" dirty="0">
                        <a:latin typeface="Cambria Math" panose="02040503050406030204" pitchFamily="18" charset="0"/>
                      </a:rPr>
                      <m:t>ΙΧΙ</m:t>
                    </m:r>
                    <m:r>
                      <a:rPr lang="el-GR" i="1" dirty="0">
                        <a:latin typeface="Cambria Math" panose="02040503050406030204" pitchFamily="18" charset="0"/>
                      </a:rPr>
                      <m:t>+</m:t>
                    </m:r>
                    <m:r>
                      <m:rPr>
                        <m:sty m:val="p"/>
                      </m:rPr>
                      <a:rPr lang="el-GR" i="0" dirty="0">
                        <a:latin typeface="Cambria Math" panose="02040503050406030204" pitchFamily="18" charset="0"/>
                      </a:rPr>
                      <m:t>ΙΥΙ</m:t>
                    </m:r>
                  </m:oMath>
                </a14:m>
                <a:endParaRPr lang="el-GR" dirty="0"/>
              </a:p>
              <a:p>
                <a:r>
                  <a:rPr lang="el-GR" b="1" dirty="0" smtClean="0"/>
                  <a:t>Θεώρημα</a:t>
                </a:r>
                <a:r>
                  <a:rPr lang="el-GR" dirty="0" smtClean="0"/>
                  <a:t>. </a:t>
                </a:r>
                <a:r>
                  <a:rPr lang="el-GR" dirty="0"/>
                  <a:t>Αν </a:t>
                </a:r>
                <a14:m>
                  <m:oMath xmlns:m="http://schemas.openxmlformats.org/officeDocument/2006/math">
                    <m:r>
                      <m:rPr>
                        <m:sty m:val="p"/>
                      </m:rPr>
                      <a:rPr lang="el-GR" i="0" dirty="0" smtClean="0">
                        <a:latin typeface="Cambria Math" panose="02040503050406030204" pitchFamily="18" charset="0"/>
                      </a:rPr>
                      <m:t>Χ</m:t>
                    </m:r>
                    <m:r>
                      <a:rPr lang="el-GR" i="1" baseline="-25000" dirty="0">
                        <a:latin typeface="Cambria Math" panose="02040503050406030204" pitchFamily="18" charset="0"/>
                      </a:rPr>
                      <m:t>1</m:t>
                    </m:r>
                    <m:r>
                      <a:rPr lang="el-GR" i="1" dirty="0">
                        <a:latin typeface="Cambria Math" panose="02040503050406030204" pitchFamily="18" charset="0"/>
                      </a:rPr>
                      <m:t> , </m:t>
                    </m:r>
                    <m:r>
                      <m:rPr>
                        <m:sty m:val="p"/>
                      </m:rPr>
                      <a:rPr lang="el-GR" i="0" dirty="0">
                        <a:latin typeface="Cambria Math" panose="02040503050406030204" pitchFamily="18" charset="0"/>
                      </a:rPr>
                      <m:t>Χ</m:t>
                    </m:r>
                    <m:r>
                      <a:rPr lang="el-GR" i="1" baseline="-25000" dirty="0">
                        <a:latin typeface="Cambria Math" panose="02040503050406030204" pitchFamily="18" charset="0"/>
                      </a:rPr>
                      <m:t>2</m:t>
                    </m:r>
                    <m:r>
                      <a:rPr lang="el-GR" i="1" dirty="0">
                        <a:latin typeface="Cambria Math" panose="02040503050406030204" pitchFamily="18" charset="0"/>
                      </a:rPr>
                      <m:t> , </m:t>
                    </m:r>
                    <m:r>
                      <a:rPr lang="en-US" i="1" dirty="0">
                        <a:latin typeface="Cambria Math" panose="02040503050406030204" pitchFamily="18" charset="0"/>
                      </a:rPr>
                      <m:t>… </m:t>
                    </m:r>
                    <m:r>
                      <m:rPr>
                        <m:sty m:val="p"/>
                      </m:rPr>
                      <a:rPr lang="el-GR" i="0" dirty="0">
                        <a:latin typeface="Cambria Math" panose="02040503050406030204" pitchFamily="18" charset="0"/>
                      </a:rPr>
                      <m:t>Χ</m:t>
                    </m:r>
                    <m:r>
                      <a:rPr lang="el-GR" i="1" baseline="-25000" dirty="0">
                        <a:latin typeface="Cambria Math" panose="02040503050406030204" pitchFamily="18" charset="0"/>
                      </a:rPr>
                      <m:t>𝜅</m:t>
                    </m:r>
                    <m:r>
                      <a:rPr lang="el-GR" i="1" baseline="-25000" dirty="0">
                        <a:latin typeface="Cambria Math" panose="02040503050406030204" pitchFamily="18" charset="0"/>
                      </a:rPr>
                      <m:t>−</m:t>
                    </m:r>
                    <m:r>
                      <a:rPr lang="el-GR" i="1" baseline="-25000" dirty="0">
                        <a:latin typeface="Cambria Math" panose="02040503050406030204" pitchFamily="18" charset="0"/>
                      </a:rPr>
                      <m:t>1</m:t>
                    </m:r>
                    <m:r>
                      <a:rPr lang="el-GR" i="1" baseline="-25000" dirty="0">
                        <a:latin typeface="Cambria Math" panose="02040503050406030204" pitchFamily="18" charset="0"/>
                      </a:rPr>
                      <m:t> , </m:t>
                    </m:r>
                    <m:r>
                      <m:rPr>
                        <m:sty m:val="p"/>
                      </m:rPr>
                      <a:rPr lang="el-GR" i="0" dirty="0" err="1">
                        <a:latin typeface="Cambria Math" panose="02040503050406030204" pitchFamily="18" charset="0"/>
                      </a:rPr>
                      <m:t>Χ</m:t>
                    </m:r>
                    <m:r>
                      <a:rPr lang="el-GR" i="1" baseline="-25000" dirty="0" err="1">
                        <a:latin typeface="Cambria Math" panose="02040503050406030204" pitchFamily="18" charset="0"/>
                      </a:rPr>
                      <m:t>𝜅</m:t>
                    </m:r>
                    <m:r>
                      <a:rPr lang="el-GR" i="1" dirty="0">
                        <a:latin typeface="Cambria Math" panose="02040503050406030204" pitchFamily="18" charset="0"/>
                      </a:rPr>
                      <m:t>  </m:t>
                    </m:r>
                  </m:oMath>
                </a14:m>
                <a:r>
                  <a:rPr lang="el-GR" dirty="0"/>
                  <a:t>είναι κ σύνολα ανά δύο ξένα μεταξύ τους, τότε </a:t>
                </a:r>
                <a:endParaRPr lang="en-US" dirty="0"/>
              </a:p>
              <a:p>
                <a:r>
                  <a:rPr lang="el-GR" dirty="0"/>
                  <a:t> </a:t>
                </a:r>
                <a14:m>
                  <m:oMath xmlns:m="http://schemas.openxmlformats.org/officeDocument/2006/math">
                    <m:r>
                      <m:rPr>
                        <m:sty m:val="p"/>
                      </m:rPr>
                      <a:rPr lang="el-GR" sz="3000" dirty="0">
                        <a:latin typeface="Cambria Math" panose="02040503050406030204" pitchFamily="18" charset="0"/>
                      </a:rPr>
                      <m:t>Ι</m:t>
                    </m:r>
                    <m:r>
                      <a:rPr lang="el-GR" sz="3000" i="1" dirty="0">
                        <a:latin typeface="Cambria Math" panose="02040503050406030204" pitchFamily="18" charset="0"/>
                      </a:rPr>
                      <m:t> </m:t>
                    </m:r>
                    <m:r>
                      <m:rPr>
                        <m:sty m:val="p"/>
                      </m:rPr>
                      <a:rPr lang="el-GR" sz="3000" dirty="0">
                        <a:latin typeface="Cambria Math" panose="02040503050406030204" pitchFamily="18" charset="0"/>
                      </a:rPr>
                      <m:t>Χ</m:t>
                    </m:r>
                    <m:r>
                      <a:rPr lang="el-GR" sz="3000" i="1" baseline="-25000" dirty="0">
                        <a:latin typeface="Cambria Math" panose="02040503050406030204" pitchFamily="18" charset="0"/>
                      </a:rPr>
                      <m:t>1</m:t>
                    </m:r>
                    <m:r>
                      <a:rPr lang="el-GR" sz="3000" i="1" dirty="0">
                        <a:latin typeface="Cambria Math" panose="02040503050406030204" pitchFamily="18" charset="0"/>
                      </a:rPr>
                      <m:t> </m:t>
                    </m:r>
                    <m:r>
                      <a:rPr lang="en-US" sz="3000" i="1" dirty="0">
                        <a:latin typeface="Cambria Math" panose="02040503050406030204" pitchFamily="18" charset="0"/>
                      </a:rPr>
                      <m:t>𝑈</m:t>
                    </m:r>
                    <m:r>
                      <a:rPr lang="el-GR" sz="3000" i="1" dirty="0">
                        <a:latin typeface="Cambria Math" panose="02040503050406030204" pitchFamily="18" charset="0"/>
                      </a:rPr>
                      <m:t> </m:t>
                    </m:r>
                    <m:r>
                      <m:rPr>
                        <m:sty m:val="p"/>
                      </m:rPr>
                      <a:rPr lang="el-GR" sz="3000" dirty="0">
                        <a:latin typeface="Cambria Math" panose="02040503050406030204" pitchFamily="18" charset="0"/>
                      </a:rPr>
                      <m:t>Χ</m:t>
                    </m:r>
                    <m:r>
                      <a:rPr lang="el-GR" sz="3000" i="1" baseline="-25000" dirty="0">
                        <a:latin typeface="Cambria Math" panose="02040503050406030204" pitchFamily="18" charset="0"/>
                      </a:rPr>
                      <m:t>2</m:t>
                    </m:r>
                    <m:r>
                      <a:rPr lang="el-GR" sz="3000" i="1" dirty="0">
                        <a:latin typeface="Cambria Math" panose="02040503050406030204" pitchFamily="18" charset="0"/>
                      </a:rPr>
                      <m:t> </m:t>
                    </m:r>
                    <m:r>
                      <a:rPr lang="en-US" sz="3000" i="1" dirty="0">
                        <a:latin typeface="Cambria Math" panose="02040503050406030204" pitchFamily="18" charset="0"/>
                      </a:rPr>
                      <m:t>𝑈</m:t>
                    </m:r>
                    <m:r>
                      <a:rPr lang="el-GR" sz="3000" i="1" dirty="0">
                        <a:latin typeface="Cambria Math" panose="02040503050406030204" pitchFamily="18" charset="0"/>
                      </a:rPr>
                      <m:t> </m:t>
                    </m:r>
                    <m:r>
                      <a:rPr lang="en-US" sz="3000" i="1" dirty="0">
                        <a:latin typeface="Cambria Math" panose="02040503050406030204" pitchFamily="18" charset="0"/>
                      </a:rPr>
                      <m:t>… </m:t>
                    </m:r>
                    <m:r>
                      <a:rPr lang="en-US" sz="3000" i="1" dirty="0">
                        <a:latin typeface="Cambria Math" panose="02040503050406030204" pitchFamily="18" charset="0"/>
                      </a:rPr>
                      <m:t>𝑈</m:t>
                    </m:r>
                    <m:r>
                      <m:rPr>
                        <m:sty m:val="p"/>
                      </m:rPr>
                      <a:rPr lang="el-GR" sz="3000" dirty="0">
                        <a:latin typeface="Cambria Math" panose="02040503050406030204" pitchFamily="18" charset="0"/>
                      </a:rPr>
                      <m:t>Χ</m:t>
                    </m:r>
                    <m:r>
                      <a:rPr lang="el-GR" sz="3000" i="1" baseline="-25000" dirty="0">
                        <a:latin typeface="Cambria Math" panose="02040503050406030204" pitchFamily="18" charset="0"/>
                      </a:rPr>
                      <m:t>𝜅</m:t>
                    </m:r>
                    <m:r>
                      <a:rPr lang="el-GR" sz="3000" i="1" baseline="-25000" dirty="0">
                        <a:latin typeface="Cambria Math" panose="02040503050406030204" pitchFamily="18" charset="0"/>
                      </a:rPr>
                      <m:t>−</m:t>
                    </m:r>
                    <m:r>
                      <a:rPr lang="el-GR" sz="3000" i="1" baseline="-25000" dirty="0">
                        <a:latin typeface="Cambria Math" panose="02040503050406030204" pitchFamily="18" charset="0"/>
                      </a:rPr>
                      <m:t>1</m:t>
                    </m:r>
                    <m:r>
                      <a:rPr lang="el-GR" sz="3000" i="1" baseline="-25000" dirty="0">
                        <a:latin typeface="Cambria Math" panose="02040503050406030204" pitchFamily="18" charset="0"/>
                      </a:rPr>
                      <m:t> </m:t>
                    </m:r>
                    <m:r>
                      <a:rPr lang="en-US" sz="3000" i="1" dirty="0">
                        <a:latin typeface="Cambria Math" panose="02040503050406030204" pitchFamily="18" charset="0"/>
                      </a:rPr>
                      <m:t>𝑈</m:t>
                    </m:r>
                    <m:r>
                      <a:rPr lang="el-GR" sz="3000" i="1" dirty="0">
                        <a:latin typeface="Cambria Math" panose="02040503050406030204" pitchFamily="18" charset="0"/>
                      </a:rPr>
                      <m:t> </m:t>
                    </m:r>
                    <m:r>
                      <m:rPr>
                        <m:sty m:val="p"/>
                      </m:rPr>
                      <a:rPr lang="el-GR" sz="3000" dirty="0" err="1">
                        <a:latin typeface="Cambria Math" panose="02040503050406030204" pitchFamily="18" charset="0"/>
                      </a:rPr>
                      <m:t>Χ</m:t>
                    </m:r>
                    <m:r>
                      <a:rPr lang="el-GR" sz="3000" i="1" baseline="-25000" dirty="0" err="1">
                        <a:latin typeface="Cambria Math" panose="02040503050406030204" pitchFamily="18" charset="0"/>
                      </a:rPr>
                      <m:t>𝜅</m:t>
                    </m:r>
                    <m:r>
                      <a:rPr lang="el-GR" sz="3000" i="1" dirty="0">
                        <a:latin typeface="Cambria Math" panose="02040503050406030204" pitchFamily="18" charset="0"/>
                      </a:rPr>
                      <m:t>  </m:t>
                    </m:r>
                    <m:r>
                      <m:rPr>
                        <m:sty m:val="p"/>
                      </m:rPr>
                      <a:rPr lang="el-GR" sz="3000" dirty="0">
                        <a:latin typeface="Cambria Math" panose="02040503050406030204" pitchFamily="18" charset="0"/>
                      </a:rPr>
                      <m:t>Ι</m:t>
                    </m:r>
                    <m:r>
                      <a:rPr lang="el-GR" sz="3000" i="1" dirty="0">
                        <a:latin typeface="Cambria Math" panose="02040503050406030204" pitchFamily="18" charset="0"/>
                      </a:rPr>
                      <m:t>= </m:t>
                    </m:r>
                    <m:r>
                      <m:rPr>
                        <m:sty m:val="p"/>
                      </m:rPr>
                      <a:rPr lang="el-GR" sz="3000" dirty="0">
                        <a:latin typeface="Cambria Math" panose="02040503050406030204" pitchFamily="18" charset="0"/>
                      </a:rPr>
                      <m:t>ΙΧ</m:t>
                    </m:r>
                    <m:r>
                      <a:rPr lang="el-GR" sz="3000" i="1" baseline="-25000" dirty="0">
                        <a:latin typeface="Cambria Math" panose="02040503050406030204" pitchFamily="18" charset="0"/>
                      </a:rPr>
                      <m:t>1</m:t>
                    </m:r>
                    <m:r>
                      <a:rPr lang="el-GR" sz="3000" i="1" dirty="0">
                        <a:latin typeface="Cambria Math" panose="02040503050406030204" pitchFamily="18" charset="0"/>
                      </a:rPr>
                      <m:t> </m:t>
                    </m:r>
                    <m:r>
                      <m:rPr>
                        <m:sty m:val="p"/>
                      </m:rPr>
                      <a:rPr lang="el-GR" sz="3000" dirty="0">
                        <a:latin typeface="Cambria Math" panose="02040503050406030204" pitchFamily="18" charset="0"/>
                      </a:rPr>
                      <m:t>Ι</m:t>
                    </m:r>
                    <m:r>
                      <a:rPr lang="el-GR" sz="3000" i="1" dirty="0">
                        <a:latin typeface="Cambria Math" panose="02040503050406030204" pitchFamily="18" charset="0"/>
                      </a:rPr>
                      <m:t>+</m:t>
                    </m:r>
                    <m:r>
                      <m:rPr>
                        <m:sty m:val="p"/>
                      </m:rPr>
                      <a:rPr lang="el-GR" sz="3000" dirty="0">
                        <a:latin typeface="Cambria Math" panose="02040503050406030204" pitchFamily="18" charset="0"/>
                      </a:rPr>
                      <m:t>Ι</m:t>
                    </m:r>
                    <m:r>
                      <a:rPr lang="el-GR" sz="3000" i="1" dirty="0">
                        <a:latin typeface="Cambria Math" panose="02040503050406030204" pitchFamily="18" charset="0"/>
                      </a:rPr>
                      <m:t> </m:t>
                    </m:r>
                    <m:r>
                      <m:rPr>
                        <m:sty m:val="p"/>
                      </m:rPr>
                      <a:rPr lang="el-GR" sz="3000" dirty="0">
                        <a:latin typeface="Cambria Math" panose="02040503050406030204" pitchFamily="18" charset="0"/>
                      </a:rPr>
                      <m:t>Χ</m:t>
                    </m:r>
                    <m:r>
                      <a:rPr lang="el-GR" sz="3000" i="1" baseline="-25000" dirty="0">
                        <a:latin typeface="Cambria Math" panose="02040503050406030204" pitchFamily="18" charset="0"/>
                      </a:rPr>
                      <m:t>2</m:t>
                    </m:r>
                    <m:r>
                      <a:rPr lang="el-GR" sz="3000" i="1" dirty="0">
                        <a:latin typeface="Cambria Math" panose="02040503050406030204" pitchFamily="18" charset="0"/>
                      </a:rPr>
                      <m:t> </m:t>
                    </m:r>
                    <m:r>
                      <m:rPr>
                        <m:sty m:val="p"/>
                      </m:rPr>
                      <a:rPr lang="el-GR" sz="3000" dirty="0">
                        <a:latin typeface="Cambria Math" panose="02040503050406030204" pitchFamily="18" charset="0"/>
                      </a:rPr>
                      <m:t>Ι</m:t>
                    </m:r>
                    <m:r>
                      <a:rPr lang="el-GR" sz="3000" i="1" dirty="0">
                        <a:latin typeface="Cambria Math" panose="02040503050406030204" pitchFamily="18" charset="0"/>
                      </a:rPr>
                      <m:t>+ </m:t>
                    </m:r>
                    <m:r>
                      <a:rPr lang="en-US" sz="3000" i="1" dirty="0">
                        <a:latin typeface="Cambria Math" panose="02040503050406030204" pitchFamily="18" charset="0"/>
                      </a:rPr>
                      <m:t>…</m:t>
                    </m:r>
                    <m:r>
                      <a:rPr lang="el-GR" sz="3000" i="1" dirty="0">
                        <a:latin typeface="Cambria Math" panose="02040503050406030204" pitchFamily="18" charset="0"/>
                      </a:rPr>
                      <m:t>+</m:t>
                    </m:r>
                    <m:r>
                      <m:rPr>
                        <m:sty m:val="p"/>
                      </m:rPr>
                      <a:rPr lang="el-GR" sz="3000" dirty="0">
                        <a:latin typeface="Cambria Math" panose="02040503050406030204" pitchFamily="18" charset="0"/>
                      </a:rPr>
                      <m:t>Ι</m:t>
                    </m:r>
                    <m:r>
                      <a:rPr lang="en-US" sz="3000" i="1" dirty="0">
                        <a:latin typeface="Cambria Math" panose="02040503050406030204" pitchFamily="18" charset="0"/>
                      </a:rPr>
                      <m:t> </m:t>
                    </m:r>
                    <m:r>
                      <m:rPr>
                        <m:sty m:val="p"/>
                      </m:rPr>
                      <a:rPr lang="el-GR" sz="3000" dirty="0">
                        <a:latin typeface="Cambria Math" panose="02040503050406030204" pitchFamily="18" charset="0"/>
                      </a:rPr>
                      <m:t>Χ</m:t>
                    </m:r>
                    <m:r>
                      <a:rPr lang="el-GR" sz="3000" i="1" baseline="-25000" dirty="0">
                        <a:latin typeface="Cambria Math" panose="02040503050406030204" pitchFamily="18" charset="0"/>
                      </a:rPr>
                      <m:t>𝜅</m:t>
                    </m:r>
                    <m:r>
                      <a:rPr lang="el-GR" sz="3000" i="1" baseline="-25000" dirty="0">
                        <a:latin typeface="Cambria Math" panose="02040503050406030204" pitchFamily="18" charset="0"/>
                      </a:rPr>
                      <m:t>−</m:t>
                    </m:r>
                    <m:r>
                      <a:rPr lang="el-GR" sz="3000" i="1" baseline="-25000" dirty="0">
                        <a:latin typeface="Cambria Math" panose="02040503050406030204" pitchFamily="18" charset="0"/>
                      </a:rPr>
                      <m:t>1</m:t>
                    </m:r>
                    <m:r>
                      <a:rPr lang="el-GR" sz="3000" i="1" baseline="-25000" dirty="0">
                        <a:latin typeface="Cambria Math" panose="02040503050406030204" pitchFamily="18" charset="0"/>
                      </a:rPr>
                      <m:t> </m:t>
                    </m:r>
                    <m:r>
                      <m:rPr>
                        <m:sty m:val="p"/>
                      </m:rPr>
                      <a:rPr lang="el-GR" sz="3000" dirty="0" err="1">
                        <a:latin typeface="Cambria Math" panose="02040503050406030204" pitchFamily="18" charset="0"/>
                      </a:rPr>
                      <m:t>Ι</m:t>
                    </m:r>
                    <m:r>
                      <a:rPr lang="el-GR" sz="3000" i="1" dirty="0" err="1">
                        <a:latin typeface="Cambria Math" panose="02040503050406030204" pitchFamily="18" charset="0"/>
                      </a:rPr>
                      <m:t>+</m:t>
                    </m:r>
                    <m:r>
                      <m:rPr>
                        <m:sty m:val="p"/>
                      </m:rPr>
                      <a:rPr lang="el-GR" sz="3000" dirty="0" err="1">
                        <a:latin typeface="Cambria Math" panose="02040503050406030204" pitchFamily="18" charset="0"/>
                      </a:rPr>
                      <m:t>ΙΧ</m:t>
                    </m:r>
                    <m:r>
                      <a:rPr lang="el-GR" sz="3000" i="1" baseline="-25000" dirty="0" err="1">
                        <a:latin typeface="Cambria Math" panose="02040503050406030204" pitchFamily="18" charset="0"/>
                      </a:rPr>
                      <m:t>𝜅</m:t>
                    </m:r>
                    <m:r>
                      <a:rPr lang="el-GR" sz="3000" i="1" dirty="0">
                        <a:latin typeface="Cambria Math" panose="02040503050406030204" pitchFamily="18" charset="0"/>
                      </a:rPr>
                      <m:t> </m:t>
                    </m:r>
                    <m:r>
                      <m:rPr>
                        <m:sty m:val="p"/>
                      </m:rPr>
                      <a:rPr lang="el-GR" sz="3000" dirty="0">
                        <a:latin typeface="Cambria Math" panose="02040503050406030204" pitchFamily="18" charset="0"/>
                      </a:rPr>
                      <m:t>Ι</m:t>
                    </m:r>
                  </m:oMath>
                </a14:m>
                <a:endParaRPr lang="el-GR" sz="30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l="-1481" t="-3499" r="-2296"/>
                </a:stretch>
              </a:blipFill>
            </p:spPr>
            <p:txBody>
              <a:bodyPr/>
              <a:lstStyle/>
              <a:p>
                <a:r>
                  <a:rPr lang="el-GR">
                    <a:noFill/>
                  </a:rPr>
                  <a:t> </a:t>
                </a:r>
              </a:p>
            </p:txBody>
          </p:sp>
        </mc:Fallback>
      </mc:AlternateContent>
    </p:spTree>
    <p:extLst>
      <p:ext uri="{BB962C8B-B14F-4D97-AF65-F5344CB8AC3E}">
        <p14:creationId xmlns:p14="http://schemas.microsoft.com/office/powerpoint/2010/main" val="1587295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Περιγραφή </a:t>
            </a:r>
            <a:r>
              <a:rPr lang="el-GR" dirty="0"/>
              <a:t>Ε</a:t>
            </a:r>
            <a:r>
              <a:rPr lang="el-GR" dirty="0" smtClean="0"/>
              <a:t>νότητας</a:t>
            </a:r>
            <a:endParaRPr lang="el-GR" dirty="0"/>
          </a:p>
        </p:txBody>
      </p:sp>
      <p:sp>
        <p:nvSpPr>
          <p:cNvPr id="3" name="Content Placeholder 2"/>
          <p:cNvSpPr>
            <a:spLocks noGrp="1"/>
          </p:cNvSpPr>
          <p:nvPr>
            <p:ph idx="1"/>
          </p:nvPr>
        </p:nvSpPr>
        <p:spPr/>
        <p:txBody>
          <a:bodyPr>
            <a:normAutofit/>
          </a:bodyPr>
          <a:lstStyle/>
          <a:p>
            <a:pPr marL="0" indent="0">
              <a:buNone/>
            </a:pPr>
            <a:r>
              <a:rPr lang="el-GR" dirty="0"/>
              <a:t>Σκιαγραφία της Ευρώπης </a:t>
            </a:r>
            <a:r>
              <a:rPr lang="el-GR" dirty="0" smtClean="0"/>
              <a:t>1000-1500 </a:t>
            </a:r>
            <a:r>
              <a:rPr lang="el-GR" dirty="0"/>
              <a:t>μ.Χ. </a:t>
            </a:r>
            <a:r>
              <a:rPr lang="el-GR" dirty="0" smtClean="0"/>
              <a:t>Συνδυαστική </a:t>
            </a:r>
            <a:r>
              <a:rPr lang="el-GR" dirty="0"/>
              <a:t>στον Μεσαίωνα. </a:t>
            </a:r>
            <a:r>
              <a:rPr lang="el-GR" dirty="0" smtClean="0"/>
              <a:t>Άλγεβρα </a:t>
            </a:r>
            <a:r>
              <a:rPr lang="el-GR" dirty="0"/>
              <a:t>στον </a:t>
            </a:r>
            <a:r>
              <a:rPr lang="el-GR" dirty="0" smtClean="0"/>
              <a:t>Μεσαίωνα.</a:t>
            </a:r>
            <a:endParaRPr lang="el-GR" dirty="0"/>
          </a:p>
        </p:txBody>
      </p:sp>
    </p:spTree>
    <p:extLst>
      <p:ext uri="{BB962C8B-B14F-4D97-AF65-F5344CB8AC3E}">
        <p14:creationId xmlns:p14="http://schemas.microsoft.com/office/powerpoint/2010/main" val="3038295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Συνδυασμοί</a:t>
            </a:r>
            <a:r>
              <a:rPr lang="en-US" dirty="0" smtClean="0"/>
              <a:t> </a:t>
            </a:r>
            <a:r>
              <a:rPr lang="el-GR" dirty="0" smtClean="0"/>
              <a:t>ν ανά κ</a:t>
            </a:r>
            <a:endParaRPr lang="el-GR" dirty="0"/>
          </a:p>
        </p:txBody>
      </p:sp>
      <p:sp>
        <p:nvSpPr>
          <p:cNvPr id="3" name="Θέση περιεχομένου 2"/>
          <p:cNvSpPr>
            <a:spLocks noGrp="1"/>
          </p:cNvSpPr>
          <p:nvPr>
            <p:ph idx="1"/>
          </p:nvPr>
        </p:nvSpPr>
        <p:spPr/>
        <p:txBody>
          <a:bodyPr/>
          <a:lstStyle/>
          <a:p>
            <a:r>
              <a:rPr lang="el-GR" dirty="0" smtClean="0"/>
              <a:t>Συνδυασμοί </a:t>
            </a:r>
            <a:r>
              <a:rPr lang="el-GR" dirty="0"/>
              <a:t>ν ανά κ, όπου </a:t>
            </a:r>
            <a:r>
              <a:rPr lang="el-GR" dirty="0" smtClean="0"/>
              <a:t>ν </a:t>
            </a:r>
            <a:r>
              <a:rPr lang="el-GR" dirty="0"/>
              <a:t>και κ θετικοί ακέραιοι.</a:t>
            </a:r>
          </a:p>
          <a:p>
            <a:r>
              <a:rPr lang="el-GR" dirty="0" smtClean="0"/>
              <a:t>Έστω </a:t>
            </a:r>
            <a:r>
              <a:rPr lang="el-GR" dirty="0"/>
              <a:t>σύνολο Α,  ν στοιχείων. </a:t>
            </a:r>
            <a:r>
              <a:rPr lang="el-GR" dirty="0" smtClean="0"/>
              <a:t>Ένα </a:t>
            </a:r>
            <a:r>
              <a:rPr lang="el-GR" dirty="0"/>
              <a:t>υποσύνολο του κ στοιχείων είναι ένας </a:t>
            </a:r>
            <a:r>
              <a:rPr lang="el-GR" dirty="0" smtClean="0"/>
              <a:t>συνδυασμός </a:t>
            </a:r>
            <a:r>
              <a:rPr lang="el-GR" dirty="0"/>
              <a:t>ν ανά κ του Α</a:t>
            </a:r>
          </a:p>
        </p:txBody>
      </p:sp>
    </p:spTree>
    <p:extLst>
      <p:ext uri="{BB962C8B-B14F-4D97-AF65-F5344CB8AC3E}">
        <p14:creationId xmlns:p14="http://schemas.microsoft.com/office/powerpoint/2010/main" val="146843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The</a:t>
            </a:r>
            <a:r>
              <a:rPr lang="el-GR" dirty="0" smtClean="0"/>
              <a:t> </a:t>
            </a:r>
            <a:r>
              <a:rPr lang="en-US" dirty="0" smtClean="0"/>
              <a:t>Work </a:t>
            </a:r>
            <a:r>
              <a:rPr lang="en-US" dirty="0"/>
              <a:t>of Abraham </a:t>
            </a:r>
            <a:r>
              <a:rPr lang="en-US" dirty="0" err="1"/>
              <a:t>I</a:t>
            </a:r>
            <a:r>
              <a:rPr lang="en-US" dirty="0" err="1" smtClean="0"/>
              <a:t>bn</a:t>
            </a:r>
            <a:r>
              <a:rPr lang="en-US" dirty="0" smtClean="0"/>
              <a:t> Ezra (3/</a:t>
            </a:r>
            <a:r>
              <a:rPr lang="el-GR" dirty="0"/>
              <a:t>5</a:t>
            </a:r>
            <a:r>
              <a:rPr lang="en-US" dirty="0" smtClean="0"/>
              <a:t>)</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r>
                  <a:rPr lang="el-GR" dirty="0"/>
                  <a:t>Μία άλλη, </a:t>
                </a:r>
                <a:r>
                  <a:rPr lang="el-GR" dirty="0" smtClean="0"/>
                  <a:t>παρεμφερής,</a:t>
                </a:r>
                <a:r>
                  <a:rPr lang="en-US" dirty="0" smtClean="0"/>
                  <a:t> </a:t>
                </a:r>
                <a:r>
                  <a:rPr lang="el-GR" dirty="0" smtClean="0"/>
                  <a:t>αλλά πιο </a:t>
                </a:r>
                <a:r>
                  <a:rPr lang="el-GR" dirty="0"/>
                  <a:t>διεισδυτική απόδειξη του προηγουμένου θεωρήματος </a:t>
                </a:r>
              </a:p>
              <a:p>
                <a:r>
                  <a:rPr lang="el-GR" b="1" dirty="0" smtClean="0"/>
                  <a:t>Θεώρημα</a:t>
                </a:r>
                <a:r>
                  <a:rPr lang="el-GR" dirty="0" smtClean="0"/>
                  <a:t>. </a:t>
                </a:r>
                <a14:m>
                  <m:oMath xmlns:m="http://schemas.openxmlformats.org/officeDocument/2006/math">
                    <m:r>
                      <a:rPr lang="en-US" i="1" dirty="0" smtClean="0">
                        <a:latin typeface="Cambria Math" panose="02040503050406030204" pitchFamily="18" charset="0"/>
                      </a:rPr>
                      <m:t>𝐶</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 </m:t>
                    </m:r>
                    <m:r>
                      <a:rPr lang="en-US" i="1" dirty="0" smtClean="0">
                        <a:latin typeface="Cambria Math" panose="02040503050406030204" pitchFamily="18" charset="0"/>
                      </a:rPr>
                      <m:t>𝑘</m:t>
                    </m:r>
                    <m:r>
                      <a:rPr lang="en-US" i="1" dirty="0" smtClean="0">
                        <a:latin typeface="Cambria Math" panose="02040503050406030204" pitchFamily="18" charset="0"/>
                      </a:rPr>
                      <m:t>)=</m:t>
                    </m:r>
                    <m:r>
                      <a:rPr lang="en-US" i="1" dirty="0" smtClean="0">
                        <a:latin typeface="Cambria Math" panose="02040503050406030204" pitchFamily="18" charset="0"/>
                      </a:rPr>
                      <m:t>𝐶</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1</m:t>
                    </m:r>
                    <m:r>
                      <a:rPr lang="en-US" i="1" dirty="0" smtClean="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 +</m:t>
                    </m:r>
                    <m:r>
                      <a:rPr lang="en-US" i="1" dirty="0">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𝑛</m:t>
                    </m:r>
                    <m:r>
                      <a:rPr lang="en-US" i="1" dirty="0">
                        <a:latin typeface="Cambria Math" panose="02040503050406030204" pitchFamily="18" charset="0"/>
                      </a:rPr>
                      <m:t>−</m:t>
                    </m:r>
                    <m:r>
                      <a:rPr lang="en-US" i="1" dirty="0">
                        <a:latin typeface="Cambria Math" panose="02040503050406030204" pitchFamily="18" charset="0"/>
                      </a:rPr>
                      <m:t>2</m:t>
                    </m:r>
                    <m:r>
                      <a:rPr lang="en-US" i="1" dirty="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 + </m:t>
                    </m:r>
                    <m:r>
                      <a:rPr lang="en-US" i="1" dirty="0">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𝑛</m:t>
                    </m:r>
                    <m:r>
                      <a:rPr lang="en-US" i="1" dirty="0">
                        <a:latin typeface="Cambria Math" panose="02040503050406030204" pitchFamily="18" charset="0"/>
                      </a:rPr>
                      <m:t>−</m:t>
                    </m:r>
                    <m:r>
                      <a:rPr lang="en-US" i="1" dirty="0">
                        <a:latin typeface="Cambria Math" panose="02040503050406030204" pitchFamily="18" charset="0"/>
                      </a:rPr>
                      <m:t>3</m:t>
                    </m:r>
                    <m:r>
                      <a:rPr lang="en-US" i="1" dirty="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m:t>
                    </m:r>
                    <m:r>
                      <a:rPr lang="en-US" i="1" dirty="0">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𝑘</m:t>
                    </m:r>
                    <m:r>
                      <a:rPr lang="en-US" i="1" dirty="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m:t>
                    </m:r>
                    <m:r>
                      <a:rPr lang="en-US" i="1" dirty="0">
                        <a:latin typeface="Cambria Math" panose="02040503050406030204" pitchFamily="18" charset="0"/>
                      </a:rPr>
                      <m:t>𝐶</m:t>
                    </m:r>
                    <m:r>
                      <a:rPr lang="en-US" i="1" dirty="0">
                        <a:latin typeface="Cambria Math" panose="02040503050406030204" pitchFamily="18" charset="0"/>
                      </a:rPr>
                      <m:t>(</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m:t>
                    </m:r>
                  </m:oMath>
                </a14:m>
                <a:endParaRPr lang="en-US" dirty="0"/>
              </a:p>
              <a:p>
                <a:r>
                  <a:rPr lang="el-GR" dirty="0"/>
                  <a:t>Περιγράφεται  </a:t>
                </a:r>
                <a:r>
                  <a:rPr lang="el-GR" dirty="0" smtClean="0"/>
                  <a:t>παρακάτω.</a:t>
                </a:r>
                <a:endParaRPr lang="el-GR" dirty="0"/>
              </a:p>
              <a:p>
                <a:pPr marL="0" indent="0">
                  <a:buNone/>
                </a:pP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l="-1278" t="-1750"/>
                </a:stretch>
              </a:blipFill>
            </p:spPr>
            <p:txBody>
              <a:bodyPr/>
              <a:lstStyle/>
              <a:p>
                <a:r>
                  <a:rPr lang="el-GR">
                    <a:noFill/>
                  </a:rPr>
                  <a:t> </a:t>
                </a:r>
              </a:p>
            </p:txBody>
          </p:sp>
        </mc:Fallback>
      </mc:AlternateContent>
    </p:spTree>
    <p:extLst>
      <p:ext uri="{BB962C8B-B14F-4D97-AF65-F5344CB8AC3E}">
        <p14:creationId xmlns:p14="http://schemas.microsoft.com/office/powerpoint/2010/main" val="1783087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a:t>
            </a:r>
            <a:r>
              <a:rPr lang="el-GR" dirty="0"/>
              <a:t> </a:t>
            </a:r>
            <a:r>
              <a:rPr lang="en-US" dirty="0"/>
              <a:t>Work of Abraham </a:t>
            </a:r>
            <a:r>
              <a:rPr lang="en-US" dirty="0" err="1"/>
              <a:t>Ibn</a:t>
            </a:r>
            <a:r>
              <a:rPr lang="en-US" dirty="0"/>
              <a:t> Ezra </a:t>
            </a:r>
            <a:r>
              <a:rPr lang="en-US" dirty="0" smtClean="0"/>
              <a:t>(</a:t>
            </a:r>
            <a:r>
              <a:rPr lang="el-GR" dirty="0" smtClean="0"/>
              <a:t>4/5</a:t>
            </a:r>
            <a:r>
              <a:rPr lang="en-US" dirty="0" smtClean="0"/>
              <a:t>)</a:t>
            </a:r>
            <a:endParaRPr lang="el-GR" dirty="0"/>
          </a:p>
        </p:txBody>
      </p:sp>
      <p:pic>
        <p:nvPicPr>
          <p:cNvPr id="4" name="Content Placeholder 4" descr="AbrahamIbnEzra1.png"/>
          <p:cNvPicPr>
            <a:picLocks noGrp="1" noChangeAspect="1"/>
          </p:cNvPicPr>
          <p:nvPr>
            <p:ph idx="1"/>
          </p:nvPr>
        </p:nvPicPr>
        <p:blipFill>
          <a:blip r:embed="rId2" cstate="print"/>
          <a:stretch>
            <a:fillRect/>
          </a:stretch>
        </p:blipFill>
        <p:spPr>
          <a:xfrm>
            <a:off x="1315764" y="1557338"/>
            <a:ext cx="6531523" cy="4525962"/>
          </a:xfrm>
          <a:ln>
            <a:solidFill>
              <a:schemeClr val="tx1"/>
            </a:solidFill>
          </a:ln>
        </p:spPr>
      </p:pic>
    </p:spTree>
    <p:extLst>
      <p:ext uri="{BB962C8B-B14F-4D97-AF65-F5344CB8AC3E}">
        <p14:creationId xmlns:p14="http://schemas.microsoft.com/office/powerpoint/2010/main" val="1786983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a:t>The</a:t>
            </a:r>
            <a:r>
              <a:rPr lang="el-GR" dirty="0"/>
              <a:t> </a:t>
            </a:r>
            <a:r>
              <a:rPr lang="en-US" dirty="0"/>
              <a:t>Work of Abraham </a:t>
            </a:r>
            <a:r>
              <a:rPr lang="en-US" dirty="0" err="1"/>
              <a:t>Ibn</a:t>
            </a:r>
            <a:r>
              <a:rPr lang="en-US" dirty="0"/>
              <a:t> Ezra </a:t>
            </a:r>
            <a:r>
              <a:rPr lang="en-US" dirty="0" smtClean="0"/>
              <a:t>(</a:t>
            </a:r>
            <a:r>
              <a:rPr lang="el-GR" dirty="0" smtClean="0"/>
              <a:t>5/5</a:t>
            </a:r>
            <a:r>
              <a:rPr lang="en-US" dirty="0" smtClean="0"/>
              <a:t>)</a:t>
            </a:r>
            <a:endParaRPr lang="el-GR" dirty="0"/>
          </a:p>
        </p:txBody>
      </p:sp>
      <p:pic>
        <p:nvPicPr>
          <p:cNvPr id="5" name="Content Placeholder 4" descr="AbrahamIbnEzra2.png"/>
          <p:cNvPicPr>
            <a:picLocks noGrp="1" noChangeAspect="1"/>
          </p:cNvPicPr>
          <p:nvPr>
            <p:ph idx="1"/>
          </p:nvPr>
        </p:nvPicPr>
        <p:blipFill>
          <a:blip r:embed="rId2" cstate="print"/>
          <a:stretch>
            <a:fillRect/>
          </a:stretch>
        </p:blipFill>
        <p:spPr>
          <a:xfrm>
            <a:off x="1424957" y="1557338"/>
            <a:ext cx="6313136" cy="4525962"/>
          </a:xfrm>
          <a:ln>
            <a:solidFill>
              <a:schemeClr val="tx1"/>
            </a:solidFill>
          </a:ln>
        </p:spPr>
      </p:pic>
    </p:spTree>
    <p:extLst>
      <p:ext uri="{BB962C8B-B14F-4D97-AF65-F5344CB8AC3E}">
        <p14:creationId xmlns:p14="http://schemas.microsoft.com/office/powerpoint/2010/main" val="369297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Σχολιασμός των δ</a:t>
            </a:r>
            <a:r>
              <a:rPr lang="el-GR" dirty="0"/>
              <a:t>ύ</a:t>
            </a:r>
            <a:r>
              <a:rPr lang="el-GR" dirty="0" smtClean="0"/>
              <a:t>ο Αποδείξεων</a:t>
            </a:r>
            <a:endParaRPr lang="el-GR" dirty="0"/>
          </a:p>
        </p:txBody>
      </p:sp>
      <p:sp>
        <p:nvSpPr>
          <p:cNvPr id="3" name="Θέση περιεχομένου 2"/>
          <p:cNvSpPr>
            <a:spLocks noGrp="1"/>
          </p:cNvSpPr>
          <p:nvPr>
            <p:ph idx="1"/>
          </p:nvPr>
        </p:nvSpPr>
        <p:spPr/>
        <p:txBody>
          <a:bodyPr/>
          <a:lstStyle/>
          <a:p>
            <a:r>
              <a:rPr lang="el-GR" dirty="0" smtClean="0"/>
              <a:t>Η Πρώτη: Αλγεβρική, Απλή, Αλγεβρική Ικανότητα</a:t>
            </a:r>
          </a:p>
          <a:p>
            <a:r>
              <a:rPr lang="el-GR" dirty="0" smtClean="0"/>
              <a:t>Η Δεύτερη: περισσότερη κατανόηση</a:t>
            </a:r>
            <a:endParaRPr lang="el-GR" dirty="0"/>
          </a:p>
        </p:txBody>
      </p:sp>
    </p:spTree>
    <p:extLst>
      <p:ext uri="{BB962C8B-B14F-4D97-AF65-F5344CB8AC3E}">
        <p14:creationId xmlns:p14="http://schemas.microsoft.com/office/powerpoint/2010/main" val="2816797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L</a:t>
            </a:r>
            <a:r>
              <a:rPr lang="en-US" dirty="0" smtClean="0"/>
              <a:t>evi </a:t>
            </a:r>
            <a:r>
              <a:rPr lang="en-US" dirty="0"/>
              <a:t>B</a:t>
            </a:r>
            <a:r>
              <a:rPr lang="en-US" dirty="0" smtClean="0"/>
              <a:t>en </a:t>
            </a:r>
            <a:r>
              <a:rPr lang="en-US" dirty="0" err="1"/>
              <a:t>G</a:t>
            </a:r>
            <a:r>
              <a:rPr lang="en-US" dirty="0" err="1" smtClean="0"/>
              <a:t>erson</a:t>
            </a:r>
            <a:r>
              <a:rPr lang="en-US" dirty="0" smtClean="0"/>
              <a:t> or </a:t>
            </a:r>
            <a:r>
              <a:rPr lang="en-US" dirty="0" err="1"/>
              <a:t>G</a:t>
            </a:r>
            <a:r>
              <a:rPr lang="en-US" dirty="0" err="1" smtClean="0"/>
              <a:t>ersonides</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a:t>Levi ben </a:t>
            </a:r>
            <a:r>
              <a:rPr lang="en-US" dirty="0" err="1"/>
              <a:t>Gershon</a:t>
            </a:r>
            <a:r>
              <a:rPr lang="en-US" dirty="0"/>
              <a:t> (1288–1344), better known by his </a:t>
            </a:r>
            <a:r>
              <a:rPr lang="en-US" dirty="0" err="1"/>
              <a:t>Latinised</a:t>
            </a:r>
            <a:r>
              <a:rPr lang="en-US" dirty="0"/>
              <a:t> name as </a:t>
            </a:r>
            <a:r>
              <a:rPr lang="en-US" dirty="0" err="1"/>
              <a:t>Gersonides</a:t>
            </a:r>
            <a:r>
              <a:rPr lang="en-US" dirty="0"/>
              <a:t> or the abbreviation of first letters as </a:t>
            </a:r>
            <a:r>
              <a:rPr lang="en-US" dirty="0" err="1"/>
              <a:t>RaLBaG</a:t>
            </a:r>
            <a:r>
              <a:rPr lang="en-US" dirty="0"/>
              <a:t>,[1] was a philosopher, Talmudist, mathematician and astronomer/astrologer. He was born at </a:t>
            </a:r>
            <a:r>
              <a:rPr lang="en-US" dirty="0" err="1"/>
              <a:t>Bagnols</a:t>
            </a:r>
            <a:r>
              <a:rPr lang="en-US" dirty="0"/>
              <a:t> in Languedoc, France. According to Abraham </a:t>
            </a:r>
            <a:r>
              <a:rPr lang="en-US" dirty="0" err="1"/>
              <a:t>Zacuto</a:t>
            </a:r>
            <a:r>
              <a:rPr lang="en-US" dirty="0"/>
              <a:t> and others, he was the son of </a:t>
            </a:r>
            <a:r>
              <a:rPr lang="en-US" dirty="0" err="1"/>
              <a:t>Gerson</a:t>
            </a:r>
            <a:r>
              <a:rPr lang="en-US" dirty="0"/>
              <a:t> ben Solomon Catalan.</a:t>
            </a:r>
            <a:endParaRPr lang="el-GR" dirty="0"/>
          </a:p>
          <a:p>
            <a:r>
              <a:rPr lang="en-US" dirty="0"/>
              <a:t>Early in the fourteenth century, Levi ben </a:t>
            </a:r>
            <a:r>
              <a:rPr lang="en-US" dirty="0" err="1"/>
              <a:t>Gerson</a:t>
            </a:r>
            <a:r>
              <a:rPr lang="en-US" dirty="0"/>
              <a:t> gave careful, rigorous proofs of various</a:t>
            </a:r>
            <a:r>
              <a:rPr lang="el-GR" dirty="0"/>
              <a:t> </a:t>
            </a:r>
            <a:r>
              <a:rPr lang="en-US" dirty="0"/>
              <a:t>combinatorial formulas in a major work, the </a:t>
            </a:r>
            <a:r>
              <a:rPr lang="en-US" i="1" dirty="0" err="1"/>
              <a:t>Maasei</a:t>
            </a:r>
            <a:r>
              <a:rPr lang="en-US" i="1" dirty="0"/>
              <a:t> </a:t>
            </a:r>
            <a:r>
              <a:rPr lang="en-US" i="1" dirty="0" err="1"/>
              <a:t>Hoshev</a:t>
            </a:r>
            <a:r>
              <a:rPr lang="en-US" i="1" dirty="0"/>
              <a:t> (The Art of the Calculator)</a:t>
            </a:r>
            <a:endParaRPr lang="el-GR" i="1" dirty="0"/>
          </a:p>
          <a:p>
            <a:r>
              <a:rPr lang="en-US" dirty="0"/>
              <a:t>Of course, as in any mathematical work, the reader must know the prerequisites, in this</a:t>
            </a:r>
            <a:r>
              <a:rPr lang="el-GR" dirty="0"/>
              <a:t> </a:t>
            </a:r>
            <a:r>
              <a:rPr lang="en-US" dirty="0"/>
              <a:t>case Books VII, VIII, and IX of Euclid’s </a:t>
            </a:r>
            <a:r>
              <a:rPr lang="en-US" i="1" dirty="0"/>
              <a:t>Elements, “since it is not our intention in this book</a:t>
            </a:r>
            <a:r>
              <a:rPr lang="el-GR" i="1" dirty="0"/>
              <a:t> </a:t>
            </a:r>
            <a:r>
              <a:rPr lang="en-US" dirty="0"/>
              <a:t>to repeat [Euclid’s] words</a:t>
            </a:r>
            <a:r>
              <a:rPr lang="en-US" dirty="0" smtClean="0"/>
              <a:t>.”</a:t>
            </a:r>
            <a:endParaRPr lang="el-GR" dirty="0"/>
          </a:p>
        </p:txBody>
      </p:sp>
    </p:spTree>
    <p:extLst>
      <p:ext uri="{BB962C8B-B14F-4D97-AF65-F5344CB8AC3E}">
        <p14:creationId xmlns:p14="http://schemas.microsoft.com/office/powerpoint/2010/main" val="1669887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Levi Ben </a:t>
            </a:r>
            <a:r>
              <a:rPr lang="en-US" dirty="0" err="1" smtClean="0"/>
              <a:t>Gerson</a:t>
            </a:r>
            <a:endParaRPr lang="el-GR" dirty="0"/>
          </a:p>
        </p:txBody>
      </p:sp>
      <p:sp>
        <p:nvSpPr>
          <p:cNvPr id="3" name="Θέση περιεχομένου 2"/>
          <p:cNvSpPr>
            <a:spLocks noGrp="1"/>
          </p:cNvSpPr>
          <p:nvPr>
            <p:ph idx="1"/>
          </p:nvPr>
        </p:nvSpPr>
        <p:spPr/>
        <p:txBody>
          <a:bodyPr>
            <a:normAutofit fontScale="85000" lnSpcReduction="10000"/>
          </a:bodyPr>
          <a:lstStyle/>
          <a:p>
            <a:r>
              <a:rPr lang="en-US" dirty="0"/>
              <a:t>Early in the fourteenth century, Levi ben </a:t>
            </a:r>
            <a:r>
              <a:rPr lang="en-US" dirty="0" err="1"/>
              <a:t>Gerson</a:t>
            </a:r>
            <a:r>
              <a:rPr lang="en-US" dirty="0"/>
              <a:t> gave careful, rigorous proofs of various</a:t>
            </a:r>
            <a:r>
              <a:rPr lang="el-GR" dirty="0"/>
              <a:t> </a:t>
            </a:r>
            <a:r>
              <a:rPr lang="en-US" dirty="0"/>
              <a:t>combinatorial formulas in a major work, the </a:t>
            </a:r>
            <a:r>
              <a:rPr lang="en-US" dirty="0" err="1"/>
              <a:t>Maasei</a:t>
            </a:r>
            <a:r>
              <a:rPr lang="en-US" dirty="0"/>
              <a:t> </a:t>
            </a:r>
            <a:r>
              <a:rPr lang="en-US" dirty="0" err="1"/>
              <a:t>Hoshev</a:t>
            </a:r>
            <a:r>
              <a:rPr lang="en-US" dirty="0"/>
              <a:t> (The Art of the Calculator)</a:t>
            </a:r>
            <a:r>
              <a:rPr lang="el-GR" dirty="0"/>
              <a:t> </a:t>
            </a:r>
            <a:r>
              <a:rPr lang="en-US" dirty="0"/>
              <a:t>(1321). Levi's text is divided into two parts, a first theoretical part in which every theorem</a:t>
            </a:r>
            <a:r>
              <a:rPr lang="el-GR" dirty="0"/>
              <a:t> </a:t>
            </a:r>
            <a:r>
              <a:rPr lang="en-US" dirty="0"/>
              <a:t>receives a</a:t>
            </a:r>
            <a:r>
              <a:rPr lang="el-GR" dirty="0"/>
              <a:t> </a:t>
            </a:r>
            <a:r>
              <a:rPr lang="en-US" dirty="0"/>
              <a:t>detailed proof, and a second "applied" part in which explicit instructions are given for performing various types of calculation.(Levi used </a:t>
            </a:r>
            <a:r>
              <a:rPr lang="en-US" dirty="0" err="1"/>
              <a:t>ibn</a:t>
            </a:r>
            <a:r>
              <a:rPr lang="en-US" dirty="0"/>
              <a:t> Ezra's "Hebrew" place-value</a:t>
            </a:r>
            <a:r>
              <a:rPr lang="el-GR" dirty="0"/>
              <a:t> </a:t>
            </a:r>
            <a:r>
              <a:rPr lang="en-US" dirty="0"/>
              <a:t>system in this part.) Levi's theoretical first section begins with a quite modern justification</a:t>
            </a:r>
            <a:r>
              <a:rPr lang="el-GR" dirty="0"/>
              <a:t> </a:t>
            </a:r>
            <a:r>
              <a:rPr lang="en-US" dirty="0"/>
              <a:t>for considering theory at all</a:t>
            </a:r>
            <a:r>
              <a:rPr lang="en-US" dirty="0" smtClean="0"/>
              <a:t>:</a:t>
            </a:r>
            <a:endParaRPr lang="el-GR" dirty="0"/>
          </a:p>
        </p:txBody>
      </p:sp>
    </p:spTree>
    <p:extLst>
      <p:ext uri="{BB962C8B-B14F-4D97-AF65-F5344CB8AC3E}">
        <p14:creationId xmlns:p14="http://schemas.microsoft.com/office/powerpoint/2010/main" val="1494851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Levi Ben </a:t>
            </a:r>
            <a:r>
              <a:rPr lang="en-US" dirty="0" err="1" smtClean="0"/>
              <a:t>Gerson</a:t>
            </a:r>
            <a:r>
              <a:rPr lang="en-US" dirty="0" smtClean="0"/>
              <a:t>,</a:t>
            </a:r>
            <a:r>
              <a:rPr lang="el-GR" dirty="0" smtClean="0"/>
              <a:t> Θεωρία </a:t>
            </a:r>
            <a:r>
              <a:rPr lang="en-US" dirty="0" smtClean="0"/>
              <a:t>vs. </a:t>
            </a:r>
            <a:r>
              <a:rPr lang="el-GR" dirty="0" err="1" smtClean="0"/>
              <a:t>Πράξις</a:t>
            </a:r>
            <a:r>
              <a:rPr lang="en-US" dirty="0" smtClean="0"/>
              <a:t> (1/2)</a:t>
            </a:r>
            <a:endParaRPr lang="el-GR" dirty="0"/>
          </a:p>
        </p:txBody>
      </p:sp>
      <p:sp>
        <p:nvSpPr>
          <p:cNvPr id="3" name="Θέση περιεχομένου 2"/>
          <p:cNvSpPr>
            <a:spLocks noGrp="1"/>
          </p:cNvSpPr>
          <p:nvPr>
            <p:ph idx="1"/>
          </p:nvPr>
        </p:nvSpPr>
        <p:spPr/>
        <p:txBody>
          <a:bodyPr>
            <a:normAutofit fontScale="85000" lnSpcReduction="20000"/>
          </a:bodyPr>
          <a:lstStyle/>
          <a:p>
            <a:r>
              <a:rPr lang="en-US" dirty="0"/>
              <a:t>Because the true perfection of a practical occupation consists not only in knowing the actual performance of the occupation but also in its explanation, why the work is done in a particular way, and because the art of calculating is a practical occupation, it is clear that it is pertinent to concern oneself with its </a:t>
            </a:r>
            <a:r>
              <a:rPr lang="en-US" dirty="0" smtClean="0"/>
              <a:t>theory.</a:t>
            </a:r>
            <a:endParaRPr lang="el-GR" dirty="0" smtClean="0"/>
          </a:p>
          <a:p>
            <a:r>
              <a:rPr lang="en-US" dirty="0" smtClean="0"/>
              <a:t>There </a:t>
            </a:r>
            <a:r>
              <a:rPr lang="en-US" dirty="0"/>
              <a:t>is also a second reason to inquire about the theory in this field. Namely, it is clear that this field contains many types of operations, and each type  itself concerns so many different types of material that one could believe that they cannot all</a:t>
            </a:r>
            <a:r>
              <a:rPr lang="el-GR" dirty="0"/>
              <a:t> </a:t>
            </a:r>
            <a:r>
              <a:rPr lang="en-US" dirty="0"/>
              <a:t>belong to the same subject. </a:t>
            </a:r>
            <a:endParaRPr lang="el-GR" dirty="0" smtClean="0"/>
          </a:p>
        </p:txBody>
      </p:sp>
    </p:spTree>
    <p:extLst>
      <p:ext uri="{BB962C8B-B14F-4D97-AF65-F5344CB8AC3E}">
        <p14:creationId xmlns:p14="http://schemas.microsoft.com/office/powerpoint/2010/main" val="1649884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Levi Ben </a:t>
            </a:r>
            <a:r>
              <a:rPr lang="en-US" dirty="0" err="1" smtClean="0"/>
              <a:t>Gerson</a:t>
            </a:r>
            <a:r>
              <a:rPr lang="en-US" dirty="0" smtClean="0"/>
              <a:t>,</a:t>
            </a:r>
            <a:r>
              <a:rPr lang="el-GR" dirty="0" smtClean="0"/>
              <a:t> Θεωρία </a:t>
            </a:r>
            <a:r>
              <a:rPr lang="en-US" dirty="0" smtClean="0"/>
              <a:t>vs. </a:t>
            </a:r>
            <a:r>
              <a:rPr lang="el-GR" dirty="0" err="1" smtClean="0"/>
              <a:t>Πράξις</a:t>
            </a:r>
            <a:r>
              <a:rPr lang="en-US" dirty="0" smtClean="0"/>
              <a:t> (2/2)</a:t>
            </a:r>
            <a:endParaRPr lang="el-GR" dirty="0"/>
          </a:p>
        </p:txBody>
      </p:sp>
      <p:sp>
        <p:nvSpPr>
          <p:cNvPr id="3" name="Θέση περιεχομένου 2"/>
          <p:cNvSpPr>
            <a:spLocks noGrp="1"/>
          </p:cNvSpPr>
          <p:nvPr>
            <p:ph idx="1"/>
          </p:nvPr>
        </p:nvSpPr>
        <p:spPr/>
        <p:txBody>
          <a:bodyPr>
            <a:normAutofit fontScale="85000" lnSpcReduction="10000"/>
          </a:bodyPr>
          <a:lstStyle/>
          <a:p>
            <a:r>
              <a:rPr lang="en-US" dirty="0" smtClean="0"/>
              <a:t>Therefore</a:t>
            </a:r>
            <a:r>
              <a:rPr lang="en-US" dirty="0"/>
              <a:t>, it is only with the greatest difficulty that one can </a:t>
            </a:r>
            <a:r>
              <a:rPr lang="en-US" dirty="0" smtClean="0"/>
              <a:t>achieve</a:t>
            </a:r>
            <a:r>
              <a:rPr lang="el-GR" dirty="0" smtClean="0"/>
              <a:t> </a:t>
            </a:r>
            <a:r>
              <a:rPr lang="en-US" dirty="0"/>
              <a:t>belong to the same subject. Therefore, it is only with the greatest difficulty that one can achieve  understanding of the art of calculating, if one does not know the theory. With the knowledge of  the theory, however, complete mastery is </a:t>
            </a:r>
            <a:r>
              <a:rPr lang="en-US" dirty="0" smtClean="0"/>
              <a:t>easy.</a:t>
            </a:r>
            <a:endParaRPr lang="en-US" dirty="0"/>
          </a:p>
          <a:p>
            <a:r>
              <a:rPr lang="en-US" dirty="0" smtClean="0"/>
              <a:t>One </a:t>
            </a:r>
            <a:r>
              <a:rPr lang="en-US" dirty="0"/>
              <a:t>who knows it will understand how to apply  it in the various cases which depend on the same foundation. If one is ignorant of the theory, one must learn each kind of calculation separately, even if two are really one and the same. </a:t>
            </a:r>
            <a:endParaRPr lang="el-GR" dirty="0"/>
          </a:p>
          <a:p>
            <a:pPr marL="0" indent="0">
              <a:buNone/>
            </a:pPr>
            <a:endParaRPr lang="el-GR" dirty="0"/>
          </a:p>
        </p:txBody>
      </p:sp>
    </p:spTree>
    <p:extLst>
      <p:ext uri="{BB962C8B-B14F-4D97-AF65-F5344CB8AC3E}">
        <p14:creationId xmlns:p14="http://schemas.microsoft.com/office/powerpoint/2010/main" val="637377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Γινόμενο Παραγόντων</a:t>
            </a:r>
            <a:endParaRPr lang="el-GR"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558718" y="1844824"/>
            <a:ext cx="8026563" cy="273630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17879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Περιεχόμενα </a:t>
            </a:r>
            <a:r>
              <a:rPr lang="el-GR" dirty="0" err="1" smtClean="0"/>
              <a:t>Υποενότητας</a:t>
            </a:r>
            <a:endParaRPr lang="el-GR" dirty="0"/>
          </a:p>
        </p:txBody>
      </p:sp>
      <p:sp>
        <p:nvSpPr>
          <p:cNvPr id="3" name="Content Placeholder 2"/>
          <p:cNvSpPr>
            <a:spLocks noGrp="1"/>
          </p:cNvSpPr>
          <p:nvPr>
            <p:ph idx="1"/>
          </p:nvPr>
        </p:nvSpPr>
        <p:spPr/>
        <p:txBody>
          <a:bodyPr>
            <a:normAutofit/>
          </a:bodyPr>
          <a:lstStyle/>
          <a:p>
            <a:r>
              <a:rPr lang="el-GR" dirty="0" smtClean="0"/>
              <a:t>Συνδυαστική, πρόλογος</a:t>
            </a:r>
          </a:p>
          <a:p>
            <a:r>
              <a:rPr lang="en-US" dirty="0" smtClean="0"/>
              <a:t>Abraham </a:t>
            </a:r>
            <a:r>
              <a:rPr lang="en-US" dirty="0" err="1"/>
              <a:t>Ibn</a:t>
            </a:r>
            <a:r>
              <a:rPr lang="en-US" dirty="0"/>
              <a:t> </a:t>
            </a:r>
            <a:r>
              <a:rPr lang="en-US" dirty="0" smtClean="0"/>
              <a:t>Ezra</a:t>
            </a:r>
            <a:r>
              <a:rPr lang="el-GR" dirty="0" smtClean="0"/>
              <a:t>, </a:t>
            </a:r>
            <a:r>
              <a:rPr lang="en-US" dirty="0" err="1" smtClean="0"/>
              <a:t>Lomonosov</a:t>
            </a:r>
            <a:r>
              <a:rPr lang="en-US" dirty="0" smtClean="0"/>
              <a:t>, Gauss</a:t>
            </a:r>
            <a:endParaRPr lang="en-US" dirty="0"/>
          </a:p>
          <a:p>
            <a:r>
              <a:rPr lang="el-GR" dirty="0" smtClean="0"/>
              <a:t>Συνδυασμοί ν ανά κ, Διατάξεις ν ανά κ</a:t>
            </a:r>
          </a:p>
          <a:p>
            <a:r>
              <a:rPr lang="el-GR" dirty="0" smtClean="0"/>
              <a:t>Επαγωγή, Θεώρημα Καλής Διάταξης</a:t>
            </a:r>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700" dirty="0"/>
              <a:t>Φυσικοί Αριθμοί, Ν, Αξιώματα του </a:t>
            </a:r>
            <a:r>
              <a:rPr lang="el-GR" sz="3700" dirty="0" err="1"/>
              <a:t>Peano</a:t>
            </a:r>
            <a:r>
              <a:rPr lang="el-GR" sz="3700" dirty="0"/>
              <a:t> (1858 –1932)</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normAutofit fontScale="92500" lnSpcReduction="10000"/>
              </a:bodyPr>
              <a:lstStyle/>
              <a:p>
                <a:r>
                  <a:rPr lang="el-GR" dirty="0" smtClean="0"/>
                  <a:t>Αξιώματα </a:t>
                </a:r>
                <a:r>
                  <a:rPr lang="el-GR" dirty="0"/>
                  <a:t>τ</a:t>
                </a:r>
                <a:r>
                  <a:rPr lang="el-GR" dirty="0" smtClean="0"/>
                  <a:t>ου </a:t>
                </a:r>
                <a:r>
                  <a:rPr lang="en-US" dirty="0" err="1" smtClean="0"/>
                  <a:t>Peano</a:t>
                </a:r>
                <a:r>
                  <a:rPr lang="en-US" dirty="0" smtClean="0"/>
                  <a:t> </a:t>
                </a:r>
                <a:endParaRPr lang="el-GR" dirty="0" smtClean="0"/>
              </a:p>
              <a:p>
                <a:r>
                  <a:rPr lang="el-GR" dirty="0" smtClean="0"/>
                  <a:t>Υπάρχει στοιχείο </a:t>
                </a:r>
                <a:r>
                  <a:rPr lang="el-GR" dirty="0"/>
                  <a:t>1, </a:t>
                </a:r>
              </a:p>
              <a:p>
                <a:r>
                  <a:rPr lang="el-GR" dirty="0"/>
                  <a:t>έχει </a:t>
                </a:r>
                <a14:m>
                  <m:oMath xmlns:m="http://schemas.openxmlformats.org/officeDocument/2006/math">
                    <m:r>
                      <a:rPr lang="en-US" i="1" dirty="0" smtClean="0">
                        <a:latin typeface="Cambria Math" panose="02040503050406030204" pitchFamily="18" charset="0"/>
                      </a:rPr>
                      <m:t>𝑆</m:t>
                    </m:r>
                    <m:r>
                      <a:rPr lang="el-GR" i="1" dirty="0" smtClean="0">
                        <a:latin typeface="Cambria Math" panose="02040503050406030204" pitchFamily="18" charset="0"/>
                      </a:rPr>
                      <m:t>:</m:t>
                    </m:r>
                    <m:r>
                      <a:rPr lang="el-GR" i="1" dirty="0">
                        <a:latin typeface="Cambria Math" panose="02040503050406030204" pitchFamily="18" charset="0"/>
                      </a:rPr>
                      <m:t> </m:t>
                    </m:r>
                    <m:r>
                      <m:rPr>
                        <m:sty m:val="p"/>
                      </m:rPr>
                      <a:rPr lang="el-GR" i="0" dirty="0" smtClean="0">
                        <a:latin typeface="Cambria Math" panose="02040503050406030204" pitchFamily="18" charset="0"/>
                      </a:rPr>
                      <m:t>Ν</m:t>
                    </m:r>
                    <m:r>
                      <a:rPr lang="el-GR" i="1" dirty="0">
                        <a:latin typeface="Cambria Math" panose="02040503050406030204" pitchFamily="18" charset="0"/>
                        <a:sym typeface="Symbol"/>
                      </a:rPr>
                      <m:t></m:t>
                    </m:r>
                    <m:r>
                      <m:rPr>
                        <m:sty m:val="p"/>
                      </m:rPr>
                      <a:rPr lang="el-GR" i="0" dirty="0">
                        <a:latin typeface="Cambria Math" panose="02040503050406030204" pitchFamily="18" charset="0"/>
                        <a:sym typeface="Symbol"/>
                      </a:rPr>
                      <m:t>Ν</m:t>
                    </m:r>
                  </m:oMath>
                </a14:m>
                <a:r>
                  <a:rPr lang="el-GR" dirty="0">
                    <a:sym typeface="Symbol"/>
                  </a:rPr>
                  <a:t>, </a:t>
                </a:r>
                <a:r>
                  <a:rPr lang="el-GR" dirty="0" smtClean="0">
                    <a:sym typeface="Symbol"/>
                  </a:rPr>
                  <a:t>συνάρτηση </a:t>
                </a:r>
                <a:r>
                  <a:rPr lang="el-GR" dirty="0">
                    <a:sym typeface="Symbol"/>
                  </a:rPr>
                  <a:t>που </a:t>
                </a:r>
                <a:r>
                  <a:rPr lang="el-GR" dirty="0" smtClean="0">
                    <a:sym typeface="Symbol"/>
                  </a:rPr>
                  <a:t>λέγεται </a:t>
                </a:r>
                <a:r>
                  <a:rPr lang="el-GR" dirty="0">
                    <a:sym typeface="Symbol"/>
                  </a:rPr>
                  <a:t>ο </a:t>
                </a:r>
                <a:r>
                  <a:rPr lang="el-GR" dirty="0" smtClean="0">
                    <a:sym typeface="Symbol"/>
                  </a:rPr>
                  <a:t>επόμενος, (</a:t>
                </a:r>
                <a:r>
                  <a:rPr lang="en-US" dirty="0" smtClean="0">
                    <a:sym typeface="Symbol"/>
                  </a:rPr>
                  <a:t>Successor), </a:t>
                </a:r>
                <a:r>
                  <a:rPr lang="el-GR" dirty="0" smtClean="0">
                    <a:sym typeface="Symbol"/>
                  </a:rPr>
                  <a:t>που </a:t>
                </a:r>
                <a:r>
                  <a:rPr lang="el-GR" dirty="0">
                    <a:sym typeface="Symbol"/>
                  </a:rPr>
                  <a:t>είναι ένα προς ένα  και το 1 δεν είναι </a:t>
                </a:r>
                <a:r>
                  <a:rPr lang="el-GR" dirty="0" smtClean="0">
                    <a:sym typeface="Symbol"/>
                  </a:rPr>
                  <a:t>εικόνα </a:t>
                </a:r>
                <a:r>
                  <a:rPr lang="el-GR" dirty="0">
                    <a:sym typeface="Symbol"/>
                  </a:rPr>
                  <a:t>του. </a:t>
                </a:r>
              </a:p>
              <a:p>
                <a:r>
                  <a:rPr lang="el-GR" dirty="0" smtClean="0">
                    <a:sym typeface="Symbol"/>
                  </a:rPr>
                  <a:t>Αξίωμα της Επαγωγής. Έστω </a:t>
                </a:r>
                <a:r>
                  <a:rPr lang="el-GR" dirty="0">
                    <a:sym typeface="Symbol"/>
                  </a:rPr>
                  <a:t>Α υποσύνολο του Ν που </a:t>
                </a:r>
                <a:r>
                  <a:rPr lang="el-GR" dirty="0" smtClean="0">
                    <a:sym typeface="Symbol"/>
                  </a:rPr>
                  <a:t>περιέχει </a:t>
                </a:r>
                <a:r>
                  <a:rPr lang="el-GR" dirty="0">
                    <a:sym typeface="Symbol"/>
                  </a:rPr>
                  <a:t>το 1 και τον επόμενο κάθε στοιχείου </a:t>
                </a:r>
                <a:r>
                  <a:rPr lang="el-GR" dirty="0" smtClean="0">
                    <a:sym typeface="Symbol"/>
                  </a:rPr>
                  <a:t>του </a:t>
                </a:r>
                <a:r>
                  <a:rPr lang="el-GR" dirty="0">
                    <a:sym typeface="Symbol"/>
                  </a:rPr>
                  <a:t>(δηλ. </a:t>
                </a:r>
                <a14:m>
                  <m:oMath xmlns:m="http://schemas.openxmlformats.org/officeDocument/2006/math">
                    <m:r>
                      <a:rPr lang="en-US" i="1" dirty="0" smtClean="0">
                        <a:latin typeface="Cambria Math" panose="02040503050406030204" pitchFamily="18" charset="0"/>
                        <a:sym typeface="Symbol"/>
                      </a:rPr>
                      <m:t>𝑥</m:t>
                    </m:r>
                    <m:r>
                      <a:rPr lang="el-GR" i="1" dirty="0">
                        <a:latin typeface="Cambria Math" panose="02040503050406030204" pitchFamily="18" charset="0"/>
                        <a:sym typeface="Symbol"/>
                      </a:rPr>
                      <m:t></m:t>
                    </m:r>
                    <m:r>
                      <a:rPr lang="en-US" i="1" dirty="0">
                        <a:latin typeface="Cambria Math" panose="02040503050406030204" pitchFamily="18" charset="0"/>
                        <a:sym typeface="Symbol"/>
                      </a:rPr>
                      <m:t>𝐴</m:t>
                    </m:r>
                  </m:oMath>
                </a14:m>
                <a:r>
                  <a:rPr lang="en-US" dirty="0">
                    <a:sym typeface="Symbol"/>
                  </a:rPr>
                  <a:t>, </a:t>
                </a:r>
                <a:r>
                  <a:rPr lang="el-GR" dirty="0" smtClean="0">
                    <a:sym typeface="Symbol"/>
                  </a:rPr>
                  <a:t>έπεται </a:t>
                </a:r>
                <a14:m>
                  <m:oMath xmlns:m="http://schemas.openxmlformats.org/officeDocument/2006/math">
                    <m:r>
                      <a:rPr lang="en-US" i="1" dirty="0" smtClean="0">
                        <a:latin typeface="Cambria Math" panose="02040503050406030204" pitchFamily="18" charset="0"/>
                        <a:sym typeface="Symbol"/>
                      </a:rPr>
                      <m:t>𝑆</m:t>
                    </m:r>
                    <m:r>
                      <a:rPr lang="en-US" i="1" dirty="0" smtClean="0">
                        <a:latin typeface="Cambria Math" panose="02040503050406030204" pitchFamily="18" charset="0"/>
                        <a:sym typeface="Symbol"/>
                      </a:rPr>
                      <m:t>(</m:t>
                    </m:r>
                    <m:r>
                      <a:rPr lang="en-US" i="1" dirty="0" smtClean="0">
                        <a:latin typeface="Cambria Math" panose="02040503050406030204" pitchFamily="18" charset="0"/>
                        <a:sym typeface="Symbol"/>
                      </a:rPr>
                      <m:t>𝑥</m:t>
                    </m:r>
                    <m:r>
                      <a:rPr lang="en-US" i="1" dirty="0" smtClean="0">
                        <a:latin typeface="Cambria Math" panose="02040503050406030204" pitchFamily="18" charset="0"/>
                        <a:sym typeface="Symbol"/>
                      </a:rPr>
                      <m:t>)</m:t>
                    </m:r>
                    <m:r>
                      <a:rPr lang="en-US" i="1" dirty="0">
                        <a:latin typeface="Cambria Math" panose="02040503050406030204" pitchFamily="18" charset="0"/>
                        <a:sym typeface="Symbol"/>
                      </a:rPr>
                      <m:t>𝐴</m:t>
                    </m:r>
                  </m:oMath>
                </a14:m>
                <a:r>
                  <a:rPr lang="en-US" dirty="0">
                    <a:sym typeface="Symbol"/>
                  </a:rPr>
                  <a:t>).</a:t>
                </a:r>
              </a:p>
              <a:p>
                <a:r>
                  <a:rPr lang="en-US" dirty="0" smtClean="0">
                    <a:sym typeface="Symbol"/>
                  </a:rPr>
                  <a:t>T</a:t>
                </a:r>
                <a:r>
                  <a:rPr lang="el-GR" dirty="0" smtClean="0">
                    <a:sym typeface="Symbol"/>
                  </a:rPr>
                  <a:t>ότε </a:t>
                </a:r>
                <a14:m>
                  <m:oMath xmlns:m="http://schemas.openxmlformats.org/officeDocument/2006/math">
                    <m:r>
                      <m:rPr>
                        <m:sty m:val="p"/>
                      </m:rPr>
                      <a:rPr lang="el-GR" i="0" dirty="0" smtClean="0">
                        <a:latin typeface="Cambria Math" panose="02040503050406030204" pitchFamily="18" charset="0"/>
                        <a:sym typeface="Symbol"/>
                      </a:rPr>
                      <m:t>Α</m:t>
                    </m:r>
                    <m:r>
                      <a:rPr lang="el-GR" i="1" dirty="0" smtClean="0">
                        <a:latin typeface="Cambria Math" panose="02040503050406030204" pitchFamily="18" charset="0"/>
                        <a:sym typeface="Symbol"/>
                      </a:rPr>
                      <m:t>=</m:t>
                    </m:r>
                    <m:r>
                      <m:rPr>
                        <m:sty m:val="p"/>
                      </m:rPr>
                      <a:rPr lang="el-GR" i="0" dirty="0" smtClean="0">
                        <a:latin typeface="Cambria Math" panose="02040503050406030204" pitchFamily="18" charset="0"/>
                        <a:sym typeface="Symbol"/>
                      </a:rPr>
                      <m:t>Ν</m:t>
                    </m:r>
                  </m:oMath>
                </a14:m>
                <a:r>
                  <a:rPr lang="el-GR" dirty="0" smtClean="0"/>
                  <a:t>.</a:t>
                </a: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l="-1481" t="-2692" r="-667" b="-1480"/>
                </a:stretch>
              </a:blipFill>
            </p:spPr>
            <p:txBody>
              <a:bodyPr/>
              <a:lstStyle/>
              <a:p>
                <a:r>
                  <a:rPr lang="el-GR">
                    <a:noFill/>
                  </a:rPr>
                  <a:t> </a:t>
                </a:r>
              </a:p>
            </p:txBody>
          </p:sp>
        </mc:Fallback>
      </mc:AlternateContent>
    </p:spTree>
    <p:extLst>
      <p:ext uri="{BB962C8B-B14F-4D97-AF65-F5344CB8AC3E}">
        <p14:creationId xmlns:p14="http://schemas.microsoft.com/office/powerpoint/2010/main" val="1761475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Α’ Κατασκευή των Φυσικών, </a:t>
            </a:r>
            <a:r>
              <a:rPr lang="en-US" dirty="0"/>
              <a:t>John von Neumann </a:t>
            </a:r>
            <a:r>
              <a:rPr lang="en-US" dirty="0" smtClean="0"/>
              <a:t>Integer</a:t>
            </a:r>
            <a:endParaRPr lang="el-GR" dirty="0"/>
          </a:p>
        </p:txBody>
      </p:sp>
      <p:sp>
        <p:nvSpPr>
          <p:cNvPr id="3" name="Θέση περιεχομένου 2"/>
          <p:cNvSpPr>
            <a:spLocks noGrp="1"/>
          </p:cNvSpPr>
          <p:nvPr>
            <p:ph sz="half" idx="1"/>
          </p:nvPr>
        </p:nvSpPr>
        <p:spPr/>
        <p:txBody>
          <a:bodyPr/>
          <a:lstStyle/>
          <a:p>
            <a:r>
              <a:rPr lang="el-GR" dirty="0">
                <a:sym typeface="Euclid Symbol"/>
              </a:rPr>
              <a:t>1</a:t>
            </a:r>
            <a:r>
              <a:rPr lang="el-GR" dirty="0" smtClean="0">
                <a:sym typeface="Euclid Symbol"/>
              </a:rPr>
              <a:t>={</a:t>
            </a:r>
            <a:r>
              <a:rPr lang="en-US" dirty="0" smtClean="0">
                <a:latin typeface="Calibri" panose="020F0502020204030204" pitchFamily="34" charset="0"/>
                <a:sym typeface="Euclid Symbol"/>
              </a:rPr>
              <a:t>Ø</a:t>
            </a:r>
            <a:r>
              <a:rPr lang="el-GR" dirty="0" smtClean="0">
                <a:sym typeface="Euclid Symbol"/>
              </a:rPr>
              <a:t>}</a:t>
            </a:r>
            <a:endParaRPr lang="el-GR" dirty="0">
              <a:sym typeface="Euclid Symbol"/>
            </a:endParaRPr>
          </a:p>
          <a:p>
            <a:r>
              <a:rPr lang="el-GR" dirty="0">
                <a:sym typeface="Euclid Symbol"/>
              </a:rPr>
              <a:t>2= </a:t>
            </a:r>
            <a:r>
              <a:rPr lang="el-GR" dirty="0" smtClean="0">
                <a:sym typeface="Euclid Symbol"/>
              </a:rPr>
              <a:t>{</a:t>
            </a:r>
            <a:r>
              <a:rPr lang="en-US" dirty="0">
                <a:latin typeface="Calibri" panose="020F0502020204030204" pitchFamily="34" charset="0"/>
                <a:sym typeface="Euclid Symbol"/>
              </a:rPr>
              <a:t>Ø</a:t>
            </a:r>
            <a:r>
              <a:rPr lang="el-GR" dirty="0" smtClean="0">
                <a:sym typeface="Euclid Symbol"/>
              </a:rPr>
              <a:t>, </a:t>
            </a:r>
            <a:r>
              <a:rPr lang="el-GR" dirty="0">
                <a:sym typeface="Euclid Symbol"/>
              </a:rPr>
              <a:t>1 }</a:t>
            </a:r>
          </a:p>
          <a:p>
            <a:r>
              <a:rPr lang="el-GR" dirty="0">
                <a:sym typeface="Euclid Symbol"/>
              </a:rPr>
              <a:t>3= </a:t>
            </a:r>
            <a:r>
              <a:rPr lang="el-GR" dirty="0" smtClean="0">
                <a:sym typeface="Euclid Symbol"/>
              </a:rPr>
              <a:t>{</a:t>
            </a:r>
            <a:r>
              <a:rPr lang="en-US" dirty="0">
                <a:latin typeface="Calibri" panose="020F0502020204030204" pitchFamily="34" charset="0"/>
                <a:sym typeface="Euclid Symbol"/>
              </a:rPr>
              <a:t>Ø</a:t>
            </a:r>
            <a:r>
              <a:rPr lang="el-GR" dirty="0" smtClean="0">
                <a:sym typeface="Euclid Symbol"/>
              </a:rPr>
              <a:t>, </a:t>
            </a:r>
            <a:r>
              <a:rPr lang="el-GR" dirty="0">
                <a:sym typeface="Euclid Symbol"/>
              </a:rPr>
              <a:t>1, 2} ...  </a:t>
            </a:r>
          </a:p>
          <a:p>
            <a:r>
              <a:rPr lang="en-US" dirty="0">
                <a:sym typeface="Euclid Symbol"/>
              </a:rPr>
              <a:t>n= </a:t>
            </a:r>
            <a:r>
              <a:rPr lang="en-US" dirty="0" smtClean="0">
                <a:sym typeface="Euclid Symbol"/>
              </a:rPr>
              <a:t>{</a:t>
            </a:r>
            <a:r>
              <a:rPr lang="en-US" dirty="0">
                <a:latin typeface="Calibri" panose="020F0502020204030204" pitchFamily="34" charset="0"/>
                <a:sym typeface="Euclid Symbol"/>
              </a:rPr>
              <a:t>Ø</a:t>
            </a:r>
            <a:r>
              <a:rPr lang="el-GR" dirty="0" smtClean="0">
                <a:sym typeface="Euclid Symbol"/>
              </a:rPr>
              <a:t>  </a:t>
            </a:r>
            <a:r>
              <a:rPr lang="el-GR" dirty="0">
                <a:sym typeface="Euclid Symbol"/>
              </a:rPr>
              <a:t>και </a:t>
            </a:r>
            <a:r>
              <a:rPr lang="el-GR" dirty="0" smtClean="0">
                <a:sym typeface="Euclid Symbol"/>
              </a:rPr>
              <a:t>όλα </a:t>
            </a:r>
            <a:r>
              <a:rPr lang="el-GR" dirty="0">
                <a:sym typeface="Euclid Symbol"/>
              </a:rPr>
              <a:t>τα </a:t>
            </a:r>
            <a:r>
              <a:rPr lang="el-GR" dirty="0" smtClean="0">
                <a:sym typeface="Euclid Symbol"/>
              </a:rPr>
              <a:t>προηγούμενα} </a:t>
            </a:r>
            <a:r>
              <a:rPr lang="el-GR" dirty="0">
                <a:sym typeface="Euclid Symbol"/>
              </a:rPr>
              <a:t>...</a:t>
            </a:r>
          </a:p>
          <a:p>
            <a:r>
              <a:rPr lang="en-US" dirty="0">
                <a:sym typeface="Euclid Symbol"/>
              </a:rPr>
              <a:t>S(n)={n}</a:t>
            </a:r>
            <a:r>
              <a:rPr lang="el-GR" dirty="0">
                <a:sym typeface="Euclid Symbol"/>
              </a:rPr>
              <a:t> </a:t>
            </a:r>
            <a:r>
              <a:rPr lang="en-US" dirty="0">
                <a:latin typeface="Calibri" panose="020F0502020204030204" pitchFamily="34" charset="0"/>
                <a:sym typeface="Euclid Symbol"/>
              </a:rPr>
              <a:t>Ø </a:t>
            </a:r>
            <a:r>
              <a:rPr lang="en-US" dirty="0" smtClean="0">
                <a:sym typeface="Euclid Symbol"/>
              </a:rPr>
              <a:t>n</a:t>
            </a:r>
            <a:endParaRPr lang="el-GR" dirty="0"/>
          </a:p>
        </p:txBody>
      </p:sp>
      <p:pic>
        <p:nvPicPr>
          <p:cNvPr id="5" name="Content Placeholder 4" descr="OrismosPhysikonNeumann.PNG"/>
          <p:cNvPicPr>
            <a:picLocks noGrp="1" noChangeAspect="1"/>
          </p:cNvPicPr>
          <p:nvPr>
            <p:ph sz="half" idx="2"/>
          </p:nvPr>
        </p:nvPicPr>
        <p:blipFill>
          <a:blip r:embed="rId2" cstate="print"/>
          <a:stretch>
            <a:fillRect/>
          </a:stretch>
        </p:blipFill>
        <p:spPr>
          <a:xfrm>
            <a:off x="4722185" y="1774951"/>
            <a:ext cx="3964615" cy="2088232"/>
          </a:xfrm>
          <a:ln>
            <a:solidFill>
              <a:schemeClr val="tx1"/>
            </a:solidFill>
          </a:ln>
        </p:spPr>
      </p:pic>
    </p:spTree>
    <p:extLst>
      <p:ext uri="{BB962C8B-B14F-4D97-AF65-F5344CB8AC3E}">
        <p14:creationId xmlns:p14="http://schemas.microsoft.com/office/powerpoint/2010/main" val="3013187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 Κατασκευή των Φυσικών</a:t>
            </a:r>
            <a:endParaRPr lang="el-GR" dirty="0"/>
          </a:p>
        </p:txBody>
      </p:sp>
      <p:sp>
        <p:nvSpPr>
          <p:cNvPr id="3" name="Θέση περιεχομένου 2"/>
          <p:cNvSpPr>
            <a:spLocks noGrp="1"/>
          </p:cNvSpPr>
          <p:nvPr>
            <p:ph sz="half" idx="1"/>
          </p:nvPr>
        </p:nvSpPr>
        <p:spPr/>
        <p:txBody>
          <a:bodyPr/>
          <a:lstStyle/>
          <a:p>
            <a:r>
              <a:rPr lang="el-GR" dirty="0">
                <a:sym typeface="Euclid Symbol"/>
              </a:rPr>
              <a:t>1</a:t>
            </a:r>
            <a:r>
              <a:rPr lang="el-GR" dirty="0" smtClean="0">
                <a:sym typeface="Euclid Symbol"/>
              </a:rPr>
              <a:t>={</a:t>
            </a:r>
            <a:r>
              <a:rPr lang="en-US" dirty="0">
                <a:latin typeface="Calibri" panose="020F0502020204030204" pitchFamily="34" charset="0"/>
                <a:sym typeface="Euclid Symbol"/>
              </a:rPr>
              <a:t>Ø</a:t>
            </a:r>
            <a:r>
              <a:rPr lang="el-GR" dirty="0" smtClean="0">
                <a:sym typeface="Euclid Symbol"/>
              </a:rPr>
              <a:t>}</a:t>
            </a:r>
            <a:endParaRPr lang="en-US" dirty="0">
              <a:sym typeface="Euclid Symbol"/>
            </a:endParaRPr>
          </a:p>
          <a:p>
            <a:r>
              <a:rPr lang="en-US" dirty="0">
                <a:sym typeface="Euclid Symbol"/>
              </a:rPr>
              <a:t>2={1}</a:t>
            </a:r>
          </a:p>
          <a:p>
            <a:r>
              <a:rPr lang="en-US" dirty="0">
                <a:sym typeface="Euclid Symbol"/>
              </a:rPr>
              <a:t>3={2} …</a:t>
            </a:r>
          </a:p>
          <a:p>
            <a:r>
              <a:rPr lang="en-US" dirty="0">
                <a:sym typeface="Euclid Symbol"/>
              </a:rPr>
              <a:t>S(n)={n</a:t>
            </a:r>
            <a:r>
              <a:rPr lang="en-US" dirty="0" smtClean="0">
                <a:sym typeface="Euclid Symbol"/>
              </a:rPr>
              <a:t>}</a:t>
            </a:r>
            <a:endParaRPr lang="el-GR" dirty="0">
              <a:sym typeface="Euclid Symbol"/>
            </a:endParaRPr>
          </a:p>
        </p:txBody>
      </p:sp>
      <p:pic>
        <p:nvPicPr>
          <p:cNvPr id="5" name="Content Placeholder 4" descr="OrismosPhysikon2.PNG"/>
          <p:cNvPicPr>
            <a:picLocks noGrp="1" noChangeAspect="1"/>
          </p:cNvPicPr>
          <p:nvPr>
            <p:ph sz="half" idx="2"/>
          </p:nvPr>
        </p:nvPicPr>
        <p:blipFill>
          <a:blip r:embed="rId2" cstate="print"/>
          <a:stretch>
            <a:fillRect/>
          </a:stretch>
        </p:blipFill>
        <p:spPr>
          <a:xfrm>
            <a:off x="5364088" y="1600202"/>
            <a:ext cx="2701815" cy="2272197"/>
          </a:xfrm>
          <a:ln>
            <a:solidFill>
              <a:schemeClr val="tx1"/>
            </a:solidFill>
          </a:ln>
        </p:spPr>
      </p:pic>
    </p:spTree>
    <p:extLst>
      <p:ext uri="{BB962C8B-B14F-4D97-AF65-F5344CB8AC3E}">
        <p14:creationId xmlns:p14="http://schemas.microsoft.com/office/powerpoint/2010/main" val="1727071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Επαγωγικές Ιδέες </a:t>
            </a:r>
            <a:r>
              <a:rPr lang="el-GR" dirty="0"/>
              <a:t>σ</a:t>
            </a:r>
            <a:r>
              <a:rPr lang="el-GR" dirty="0" smtClean="0"/>
              <a:t>τον Ευκλείδη</a:t>
            </a:r>
            <a:endParaRPr lang="el-GR"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685360" y="1772816"/>
            <a:ext cx="7773280" cy="321024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293067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Μύχιος υπόθεση του </a:t>
            </a:r>
            <a:r>
              <a:rPr lang="el-GR" dirty="0" smtClean="0"/>
              <a:t>Ευκλείδη</a:t>
            </a:r>
            <a:endParaRPr lang="el-GR" dirty="0"/>
          </a:p>
        </p:txBody>
      </p:sp>
      <p:sp>
        <p:nvSpPr>
          <p:cNvPr id="3" name="Θέση περιεχομένου 2"/>
          <p:cNvSpPr>
            <a:spLocks noGrp="1"/>
          </p:cNvSpPr>
          <p:nvPr>
            <p:ph idx="1"/>
          </p:nvPr>
        </p:nvSpPr>
        <p:spPr/>
        <p:txBody>
          <a:bodyPr/>
          <a:lstStyle/>
          <a:p>
            <a:r>
              <a:rPr lang="el-GR" dirty="0"/>
              <a:t>Οι φυσικοί αριθμοί που είναι μικρότεροι κάποιου </a:t>
            </a:r>
            <a:r>
              <a:rPr lang="el-GR" dirty="0" smtClean="0"/>
              <a:t>δεδομένου </a:t>
            </a:r>
            <a:r>
              <a:rPr lang="el-GR" dirty="0"/>
              <a:t>φυσικού αριθμού είναι πεπερασμένου </a:t>
            </a:r>
            <a:r>
              <a:rPr lang="el-GR" dirty="0" smtClean="0"/>
              <a:t>πλήθους.</a:t>
            </a:r>
            <a:endParaRPr lang="el-GR" dirty="0"/>
          </a:p>
          <a:p>
            <a:r>
              <a:rPr lang="el-GR" dirty="0"/>
              <a:t>Αξιώματα </a:t>
            </a:r>
            <a:r>
              <a:rPr lang="el-GR" dirty="0" smtClean="0"/>
              <a:t>Ευκλείδη </a:t>
            </a:r>
            <a:r>
              <a:rPr lang="el-GR" dirty="0"/>
              <a:t>για </a:t>
            </a:r>
            <a:r>
              <a:rPr lang="el-GR" dirty="0" smtClean="0"/>
              <a:t>φυσικούς.</a:t>
            </a:r>
            <a:endParaRPr lang="el-GR" dirty="0"/>
          </a:p>
        </p:txBody>
      </p:sp>
    </p:spTree>
    <p:extLst>
      <p:ext uri="{BB962C8B-B14F-4D97-AF65-F5344CB8AC3E}">
        <p14:creationId xmlns:p14="http://schemas.microsoft.com/office/powerpoint/2010/main" val="433374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400" dirty="0" smtClean="0"/>
              <a:t>Τόγκα, Πασσά, Νικολάου, Αριθμητική, </a:t>
            </a:r>
            <a:r>
              <a:rPr lang="el-GR" sz="3400" dirty="0"/>
              <a:t>διά τας κατωτέρας τάξεις των  γυμνασίων, σελ. 112</a:t>
            </a:r>
          </a:p>
        </p:txBody>
      </p:sp>
      <p:pic>
        <p:nvPicPr>
          <p:cNvPr id="4" name="Picture 3"/>
          <p:cNvPicPr>
            <a:picLocks noGrp="1" noChangeAspect="1" noChangeArrowheads="1"/>
          </p:cNvPicPr>
          <p:nvPr>
            <p:ph idx="1"/>
          </p:nvPr>
        </p:nvPicPr>
        <p:blipFill>
          <a:blip r:embed="rId2" cstate="print"/>
          <a:srcRect/>
          <a:stretch>
            <a:fillRect/>
          </a:stretch>
        </p:blipFill>
        <p:spPr bwMode="auto">
          <a:xfrm>
            <a:off x="409038" y="2060848"/>
            <a:ext cx="8325925" cy="266429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887517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Method of Generalized Example</a:t>
            </a:r>
            <a:endParaRPr lang="el-GR" dirty="0"/>
          </a:p>
        </p:txBody>
      </p:sp>
      <p:sp>
        <p:nvSpPr>
          <p:cNvPr id="3" name="Θέση περιεχομένου 2"/>
          <p:cNvSpPr>
            <a:spLocks noGrp="1"/>
          </p:cNvSpPr>
          <p:nvPr>
            <p:ph idx="1"/>
          </p:nvPr>
        </p:nvSpPr>
        <p:spPr/>
        <p:txBody>
          <a:bodyPr/>
          <a:lstStyle/>
          <a:p>
            <a:r>
              <a:rPr lang="el-GR" dirty="0" smtClean="0"/>
              <a:t>Τίθεται </a:t>
            </a:r>
            <a:r>
              <a:rPr lang="el-GR" dirty="0"/>
              <a:t>προς απόδειξη  θεώρημα που περιέχει στην εκφώνηση, μεταξύ άλλων, </a:t>
            </a:r>
            <a:r>
              <a:rPr lang="el-GR" dirty="0" smtClean="0"/>
              <a:t>φυσικό </a:t>
            </a:r>
            <a:r>
              <a:rPr lang="el-GR" dirty="0"/>
              <a:t>αριθμό ν.</a:t>
            </a:r>
          </a:p>
          <a:p>
            <a:r>
              <a:rPr lang="el-GR" dirty="0" smtClean="0"/>
              <a:t>Λοιπόν </a:t>
            </a:r>
            <a:r>
              <a:rPr lang="el-GR" dirty="0"/>
              <a:t>υποθέτουμε την ειδική περίπτωση ν=3 η 4 η 5 </a:t>
            </a:r>
            <a:r>
              <a:rPr lang="el-GR" dirty="0" smtClean="0"/>
              <a:t>κλπ.,    </a:t>
            </a:r>
            <a:r>
              <a:rPr lang="el-GR" dirty="0"/>
              <a:t>και προχωρούμε στην απόδειξη</a:t>
            </a:r>
          </a:p>
          <a:p>
            <a:r>
              <a:rPr lang="el-GR" dirty="0"/>
              <a:t>Εν συνεχεία </a:t>
            </a:r>
            <a:r>
              <a:rPr lang="el-GR" dirty="0" smtClean="0"/>
              <a:t>αναγγέλλουμε </a:t>
            </a:r>
            <a:r>
              <a:rPr lang="el-GR" dirty="0"/>
              <a:t>στόμφο, «ομοίως και για κάθε ν» !</a:t>
            </a:r>
          </a:p>
          <a:p>
            <a:r>
              <a:rPr lang="el-GR" dirty="0" smtClean="0"/>
              <a:t>Διδακτικές σκοπιμότητες</a:t>
            </a:r>
            <a:endParaRPr lang="el-GR" dirty="0"/>
          </a:p>
        </p:txBody>
      </p:sp>
    </p:spTree>
    <p:extLst>
      <p:ext uri="{BB962C8B-B14F-4D97-AF65-F5344CB8AC3E}">
        <p14:creationId xmlns:p14="http://schemas.microsoft.com/office/powerpoint/2010/main" val="1935610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Στοιχεία 9.20, Οι Πρώτοι </a:t>
            </a:r>
            <a:r>
              <a:rPr lang="el-GR" dirty="0"/>
              <a:t>ε</a:t>
            </a:r>
            <a:r>
              <a:rPr lang="el-GR" dirty="0" smtClean="0"/>
              <a:t>ίναι Άπειροι</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610816" y="1772816"/>
            <a:ext cx="7922368" cy="353900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469929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Θεώρημα Καλής Διάταξης</a:t>
            </a:r>
            <a:endParaRPr lang="el-GR" dirty="0"/>
          </a:p>
        </p:txBody>
      </p:sp>
      <p:sp>
        <p:nvSpPr>
          <p:cNvPr id="3" name="Θέση περιεχομένου 2"/>
          <p:cNvSpPr>
            <a:spLocks noGrp="1"/>
          </p:cNvSpPr>
          <p:nvPr>
            <p:ph idx="1"/>
          </p:nvPr>
        </p:nvSpPr>
        <p:spPr/>
        <p:txBody>
          <a:bodyPr/>
          <a:lstStyle/>
          <a:p>
            <a:r>
              <a:rPr lang="el-GR" dirty="0" smtClean="0"/>
              <a:t>Κάθε </a:t>
            </a:r>
            <a:r>
              <a:rPr lang="el-GR" dirty="0"/>
              <a:t>μη </a:t>
            </a:r>
            <a:r>
              <a:rPr lang="el-GR" dirty="0" smtClean="0"/>
              <a:t>κενό </a:t>
            </a:r>
            <a:r>
              <a:rPr lang="el-GR" dirty="0"/>
              <a:t>υποσύνολο των φυσικών, έχει ένα ελάχιστο στοιχείο. </a:t>
            </a:r>
          </a:p>
        </p:txBody>
      </p:sp>
    </p:spTree>
    <p:extLst>
      <p:ext uri="{BB962C8B-B14F-4D97-AF65-F5344CB8AC3E}">
        <p14:creationId xmlns:p14="http://schemas.microsoft.com/office/powerpoint/2010/main" val="1542203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Απόδειξη (1/2)</a:t>
            </a:r>
            <a:endParaRPr lang="el-GR" dirty="0"/>
          </a:p>
        </p:txBody>
      </p:sp>
      <p:pic>
        <p:nvPicPr>
          <p:cNvPr id="5" name="Content Placeholder 4" descr="KalhDiataksh1.png"/>
          <p:cNvPicPr>
            <a:picLocks noGrp="1" noChangeAspect="1"/>
          </p:cNvPicPr>
          <p:nvPr>
            <p:ph idx="1"/>
          </p:nvPr>
        </p:nvPicPr>
        <p:blipFill>
          <a:blip r:embed="rId2" cstate="print"/>
          <a:stretch>
            <a:fillRect/>
          </a:stretch>
        </p:blipFill>
        <p:spPr>
          <a:xfrm>
            <a:off x="1074413" y="1628800"/>
            <a:ext cx="6995174" cy="4155956"/>
          </a:xfrm>
          <a:ln>
            <a:solidFill>
              <a:schemeClr val="tx1"/>
            </a:solidFill>
          </a:ln>
        </p:spPr>
      </p:pic>
    </p:spTree>
    <p:extLst>
      <p:ext uri="{BB962C8B-B14F-4D97-AF65-F5344CB8AC3E}">
        <p14:creationId xmlns:p14="http://schemas.microsoft.com/office/powerpoint/2010/main" val="2923572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normAutofit/>
          </a:bodyPr>
          <a:lstStyle/>
          <a:p>
            <a:pPr algn="l"/>
            <a:r>
              <a:rPr lang="el-GR" dirty="0" smtClean="0"/>
              <a:t>Μαθηματικά στην Μεσαιωνική Ευρώπη</a:t>
            </a:r>
            <a:endParaRPr lang="el-GR" dirty="0"/>
          </a:p>
        </p:txBody>
      </p:sp>
      <p:sp>
        <p:nvSpPr>
          <p:cNvPr id="5" name="Υπότιτλος 4"/>
          <p:cNvSpPr>
            <a:spLocks noGrp="1"/>
          </p:cNvSpPr>
          <p:nvPr>
            <p:ph type="subTitle" idx="1"/>
          </p:nvPr>
        </p:nvSpPr>
        <p:spPr/>
        <p:txBody>
          <a:bodyPr/>
          <a:lstStyle/>
          <a:p>
            <a:pPr algn="l"/>
            <a:r>
              <a:rPr lang="el-GR" dirty="0" smtClean="0"/>
              <a:t>Συνδυαστική</a:t>
            </a:r>
            <a:r>
              <a:rPr lang="en-US" dirty="0" smtClean="0"/>
              <a:t> </a:t>
            </a:r>
            <a:r>
              <a:rPr lang="el-GR" dirty="0" smtClean="0"/>
              <a:t>στον Μεσαίωνα</a:t>
            </a:r>
            <a:endParaRPr lang="el-GR" dirty="0"/>
          </a:p>
        </p:txBody>
      </p:sp>
    </p:spTree>
    <p:extLst>
      <p:ext uri="{BB962C8B-B14F-4D97-AF65-F5344CB8AC3E}">
        <p14:creationId xmlns:p14="http://schemas.microsoft.com/office/powerpoint/2010/main" val="44666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Απόδειξη (2/2)</a:t>
            </a:r>
            <a:endParaRPr lang="el-GR" dirty="0"/>
          </a:p>
        </p:txBody>
      </p:sp>
      <p:pic>
        <p:nvPicPr>
          <p:cNvPr id="6" name="Content Placeholder 4" descr="KalhDiataksh2.png"/>
          <p:cNvPicPr>
            <a:picLocks noGrp="1" noChangeAspect="1"/>
          </p:cNvPicPr>
          <p:nvPr>
            <p:ph idx="1"/>
          </p:nvPr>
        </p:nvPicPr>
        <p:blipFill>
          <a:blip r:embed="rId2" cstate="print"/>
          <a:stretch>
            <a:fillRect/>
          </a:stretch>
        </p:blipFill>
        <p:spPr>
          <a:xfrm>
            <a:off x="1227577" y="1897789"/>
            <a:ext cx="6688849" cy="3845060"/>
          </a:xfrm>
          <a:ln>
            <a:solidFill>
              <a:schemeClr val="tx1"/>
            </a:solidFill>
          </a:ln>
        </p:spPr>
      </p:pic>
    </p:spTree>
    <p:extLst>
      <p:ext uri="{BB962C8B-B14F-4D97-AF65-F5344CB8AC3E}">
        <p14:creationId xmlns:p14="http://schemas.microsoft.com/office/powerpoint/2010/main" val="16097000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Επαγωγή: Μέθοδος Απόδειξης</a:t>
            </a:r>
            <a:endParaRPr lang="el-GR" dirty="0"/>
          </a:p>
        </p:txBody>
      </p:sp>
      <p:sp>
        <p:nvSpPr>
          <p:cNvPr id="3" name="Θέση περιεχομένου 2"/>
          <p:cNvSpPr>
            <a:spLocks noGrp="1"/>
          </p:cNvSpPr>
          <p:nvPr>
            <p:ph sz="half" idx="1"/>
          </p:nvPr>
        </p:nvSpPr>
        <p:spPr/>
        <p:txBody>
          <a:bodyPr/>
          <a:lstStyle/>
          <a:p>
            <a:r>
              <a:rPr lang="el-GR" b="1" dirty="0" smtClean="0"/>
              <a:t>(Απλή) Επαγωγή</a:t>
            </a:r>
          </a:p>
          <a:p>
            <a:r>
              <a:rPr lang="el-GR" dirty="0" smtClean="0"/>
              <a:t>Πρόταση </a:t>
            </a:r>
            <a:r>
              <a:rPr lang="en-US" dirty="0"/>
              <a:t>P(n)</a:t>
            </a:r>
            <a:endParaRPr lang="el-GR" dirty="0"/>
          </a:p>
          <a:p>
            <a:pPr marL="914400" lvl="1" indent="-514350">
              <a:buFont typeface="+mj-lt"/>
              <a:buAutoNum type="alphaLcParenR"/>
            </a:pPr>
            <a:r>
              <a:rPr lang="en-US" dirty="0" smtClean="0"/>
              <a:t>P(1)</a:t>
            </a:r>
            <a:r>
              <a:rPr lang="el-GR" dirty="0" smtClean="0"/>
              <a:t>  αληθής</a:t>
            </a:r>
            <a:endParaRPr lang="en-US" dirty="0"/>
          </a:p>
          <a:p>
            <a:pPr marL="914400" lvl="1" indent="-514350">
              <a:buFont typeface="+mj-lt"/>
              <a:buAutoNum type="alphaLcParenR"/>
            </a:pPr>
            <a:r>
              <a:rPr lang="en-US" dirty="0" smtClean="0"/>
              <a:t>P(k)</a:t>
            </a:r>
            <a:r>
              <a:rPr lang="el-GR" dirty="0" smtClean="0">
                <a:sym typeface="Euclid Symbol"/>
              </a:rPr>
              <a:t> </a:t>
            </a:r>
            <a:r>
              <a:rPr lang="el-GR" dirty="0" smtClean="0">
                <a:latin typeface="Calibri" panose="020F0502020204030204" pitchFamily="34" charset="0"/>
                <a:sym typeface="Euclid Symbol"/>
              </a:rPr>
              <a:t>→</a:t>
            </a:r>
            <a:r>
              <a:rPr lang="en-US" dirty="0" smtClean="0"/>
              <a:t> P(k+1)</a:t>
            </a:r>
            <a:r>
              <a:rPr lang="el-GR" dirty="0" smtClean="0"/>
              <a:t> αληθής</a:t>
            </a:r>
            <a:endParaRPr lang="el-GR" dirty="0"/>
          </a:p>
          <a:p>
            <a:r>
              <a:rPr lang="el-GR" dirty="0" smtClean="0"/>
              <a:t>Τότε </a:t>
            </a:r>
            <a:r>
              <a:rPr lang="el-GR" dirty="0"/>
              <a:t>Η </a:t>
            </a:r>
            <a:r>
              <a:rPr lang="en-US" dirty="0"/>
              <a:t>P(n)</a:t>
            </a:r>
            <a:r>
              <a:rPr lang="el-GR" dirty="0"/>
              <a:t>  είναι </a:t>
            </a:r>
            <a:r>
              <a:rPr lang="el-GR" dirty="0" smtClean="0"/>
              <a:t>αληθής</a:t>
            </a:r>
            <a:endParaRPr lang="el-GR" dirty="0"/>
          </a:p>
        </p:txBody>
      </p:sp>
      <p:pic>
        <p:nvPicPr>
          <p:cNvPr id="5" name="Content Placeholder 4" descr="EpagogMethodApodeiks.PNG"/>
          <p:cNvPicPr>
            <a:picLocks noGrp="1" noChangeAspect="1"/>
          </p:cNvPicPr>
          <p:nvPr>
            <p:ph sz="half" idx="2"/>
          </p:nvPr>
        </p:nvPicPr>
        <p:blipFill>
          <a:blip r:embed="rId2" cstate="print"/>
          <a:stretch>
            <a:fillRect/>
          </a:stretch>
        </p:blipFill>
        <p:spPr>
          <a:xfrm>
            <a:off x="4790263" y="1746352"/>
            <a:ext cx="3896537" cy="2116831"/>
          </a:xfrm>
          <a:ln>
            <a:solidFill>
              <a:schemeClr val="tx1"/>
            </a:solidFill>
          </a:ln>
        </p:spPr>
      </p:pic>
    </p:spTree>
    <p:extLst>
      <p:ext uri="{BB962C8B-B14F-4D97-AF65-F5344CB8AC3E}">
        <p14:creationId xmlns:p14="http://schemas.microsoft.com/office/powerpoint/2010/main" val="3268821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Επαγωγή Καλής Διάταξης</a:t>
            </a:r>
            <a:endParaRPr lang="el-GR" dirty="0"/>
          </a:p>
        </p:txBody>
      </p:sp>
      <p:sp>
        <p:nvSpPr>
          <p:cNvPr id="3" name="Θέση περιεχομένου 2"/>
          <p:cNvSpPr>
            <a:spLocks noGrp="1"/>
          </p:cNvSpPr>
          <p:nvPr>
            <p:ph sz="half" idx="1"/>
          </p:nvPr>
        </p:nvSpPr>
        <p:spPr/>
        <p:txBody>
          <a:bodyPr/>
          <a:lstStyle/>
          <a:p>
            <a:pPr marL="514350" indent="-514350">
              <a:buFont typeface="+mj-lt"/>
              <a:buAutoNum type="alphaLcParenR"/>
            </a:pPr>
            <a:r>
              <a:rPr lang="en-US" dirty="0" smtClean="0"/>
              <a:t>P(1</a:t>
            </a:r>
            <a:r>
              <a:rPr lang="en-US" dirty="0"/>
              <a:t>)</a:t>
            </a:r>
          </a:p>
          <a:p>
            <a:pPr marL="514350" indent="-514350">
              <a:buFont typeface="+mj-lt"/>
              <a:buAutoNum type="alphaLcParenR"/>
            </a:pPr>
            <a:r>
              <a:rPr lang="en-US" dirty="0" smtClean="0"/>
              <a:t>P(</a:t>
            </a:r>
            <a:r>
              <a:rPr lang="en-US" dirty="0" err="1" smtClean="0"/>
              <a:t>i</a:t>
            </a:r>
            <a:r>
              <a:rPr lang="en-US" dirty="0"/>
              <a:t>) for </a:t>
            </a:r>
            <a:r>
              <a:rPr lang="en-US" dirty="0" err="1"/>
              <a:t>i</a:t>
            </a:r>
            <a:r>
              <a:rPr lang="en-US" dirty="0"/>
              <a:t>&lt;k+1 </a:t>
            </a:r>
            <a:r>
              <a:rPr lang="en-US" dirty="0" smtClean="0"/>
              <a:t>→</a:t>
            </a:r>
            <a:r>
              <a:rPr lang="en-US" dirty="0" smtClean="0">
                <a:sym typeface="Euclid Symbol"/>
              </a:rPr>
              <a:t> </a:t>
            </a:r>
            <a:r>
              <a:rPr lang="en-US" dirty="0"/>
              <a:t>P(k+1)</a:t>
            </a:r>
            <a:endParaRPr lang="el-GR" dirty="0"/>
          </a:p>
          <a:p>
            <a:pPr marL="0" indent="0">
              <a:buNone/>
            </a:pPr>
            <a:endParaRPr lang="el-GR" dirty="0"/>
          </a:p>
        </p:txBody>
      </p:sp>
      <p:pic>
        <p:nvPicPr>
          <p:cNvPr id="5" name="Content Placeholder 4" descr="EpagogMethApod2.PNG"/>
          <p:cNvPicPr>
            <a:picLocks noGrp="1" noChangeAspect="1"/>
          </p:cNvPicPr>
          <p:nvPr>
            <p:ph sz="half" idx="2"/>
          </p:nvPr>
        </p:nvPicPr>
        <p:blipFill>
          <a:blip r:embed="rId2" cstate="print"/>
          <a:stretch>
            <a:fillRect/>
          </a:stretch>
        </p:blipFill>
        <p:spPr>
          <a:xfrm>
            <a:off x="5148064" y="1700808"/>
            <a:ext cx="3198993" cy="1036711"/>
          </a:xfrm>
          <a:ln>
            <a:solidFill>
              <a:schemeClr val="tx1"/>
            </a:solidFill>
          </a:ln>
        </p:spPr>
      </p:pic>
    </p:spTree>
    <p:extLst>
      <p:ext uri="{BB962C8B-B14F-4D97-AF65-F5344CB8AC3E}">
        <p14:creationId xmlns:p14="http://schemas.microsoft.com/office/powerpoint/2010/main" val="1625308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Θεμελιώδες Θεώρημα της Αριθμοθεωρίας 50%</a:t>
            </a:r>
            <a:endParaRPr lang="el-GR" dirty="0"/>
          </a:p>
        </p:txBody>
      </p:sp>
      <p:sp>
        <p:nvSpPr>
          <p:cNvPr id="5" name="Θέση περιεχομένου 4"/>
          <p:cNvSpPr>
            <a:spLocks noGrp="1"/>
          </p:cNvSpPr>
          <p:nvPr>
            <p:ph idx="1"/>
          </p:nvPr>
        </p:nvSpPr>
        <p:spPr/>
        <p:txBody>
          <a:bodyPr/>
          <a:lstStyle/>
          <a:p>
            <a:r>
              <a:rPr lang="el-GR" b="1" dirty="0" smtClean="0"/>
              <a:t>Θεώρημα</a:t>
            </a:r>
            <a:r>
              <a:rPr lang="el-GR" dirty="0" smtClean="0"/>
              <a:t>. Κάθε </a:t>
            </a:r>
            <a:r>
              <a:rPr lang="el-GR" dirty="0"/>
              <a:t>φυσικός αριθμός είναι γινόμενο πρώτων</a:t>
            </a:r>
            <a:r>
              <a:rPr lang="el-GR" dirty="0" smtClean="0"/>
              <a:t>.</a:t>
            </a:r>
            <a:endParaRPr lang="el-GR" dirty="0"/>
          </a:p>
        </p:txBody>
      </p:sp>
    </p:spTree>
    <p:extLst>
      <p:ext uri="{BB962C8B-B14F-4D97-AF65-F5344CB8AC3E}">
        <p14:creationId xmlns:p14="http://schemas.microsoft.com/office/powerpoint/2010/main" val="2139750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Απόδειξη (1/2)</a:t>
            </a:r>
            <a:endParaRPr lang="el-GR" dirty="0"/>
          </a:p>
        </p:txBody>
      </p:sp>
      <p:pic>
        <p:nvPicPr>
          <p:cNvPr id="4" name="Content Placeholder 4" descr="ThemelTheor1.png"/>
          <p:cNvPicPr>
            <a:picLocks noGrp="1" noChangeAspect="1"/>
          </p:cNvPicPr>
          <p:nvPr>
            <p:ph idx="1"/>
          </p:nvPr>
        </p:nvPicPr>
        <p:blipFill>
          <a:blip r:embed="rId2" cstate="print"/>
          <a:stretch>
            <a:fillRect/>
          </a:stretch>
        </p:blipFill>
        <p:spPr>
          <a:xfrm>
            <a:off x="1122800" y="1724053"/>
            <a:ext cx="6917450" cy="4192532"/>
          </a:xfrm>
          <a:ln>
            <a:solidFill>
              <a:schemeClr val="tx1"/>
            </a:solidFill>
          </a:ln>
        </p:spPr>
      </p:pic>
    </p:spTree>
    <p:extLst>
      <p:ext uri="{BB962C8B-B14F-4D97-AF65-F5344CB8AC3E}">
        <p14:creationId xmlns:p14="http://schemas.microsoft.com/office/powerpoint/2010/main" val="923225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Απόδειξη (2/2)</a:t>
            </a:r>
            <a:endParaRPr lang="el-GR" dirty="0"/>
          </a:p>
        </p:txBody>
      </p:sp>
      <p:pic>
        <p:nvPicPr>
          <p:cNvPr id="5" name="Content Placeholder 4" descr="ThemelTheor2.png"/>
          <p:cNvPicPr>
            <a:picLocks noGrp="1" noChangeAspect="1"/>
          </p:cNvPicPr>
          <p:nvPr>
            <p:ph idx="1"/>
          </p:nvPr>
        </p:nvPicPr>
        <p:blipFill>
          <a:blip r:embed="rId2" cstate="print"/>
          <a:stretch>
            <a:fillRect/>
          </a:stretch>
        </p:blipFill>
        <p:spPr>
          <a:xfrm>
            <a:off x="1102226" y="2204114"/>
            <a:ext cx="6958598" cy="3232410"/>
          </a:xfrm>
          <a:ln>
            <a:solidFill>
              <a:schemeClr val="tx1"/>
            </a:solidFill>
          </a:ln>
        </p:spPr>
      </p:pic>
    </p:spTree>
    <p:extLst>
      <p:ext uri="{BB962C8B-B14F-4D97-AF65-F5344CB8AC3E}">
        <p14:creationId xmlns:p14="http://schemas.microsoft.com/office/powerpoint/2010/main" val="28745542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Διδακτική Πρόταση</a:t>
            </a:r>
            <a:endParaRPr lang="el-GR" dirty="0"/>
          </a:p>
        </p:txBody>
      </p:sp>
      <p:sp>
        <p:nvSpPr>
          <p:cNvPr id="3" name="Θέση περιεχομένου 2"/>
          <p:cNvSpPr>
            <a:spLocks noGrp="1"/>
          </p:cNvSpPr>
          <p:nvPr>
            <p:ph idx="1"/>
          </p:nvPr>
        </p:nvSpPr>
        <p:spPr/>
        <p:txBody>
          <a:bodyPr/>
          <a:lstStyle/>
          <a:p>
            <a:r>
              <a:rPr lang="el-GR" dirty="0"/>
              <a:t>Ν</a:t>
            </a:r>
            <a:r>
              <a:rPr lang="el-GR" dirty="0" smtClean="0"/>
              <a:t>α διδάσκουμε  στο Λύκειο, απ’ ευθείας την επαγωγή της καλής διάταξης, (και να παραλείπουμε  την «απλή» επαγωγή)</a:t>
            </a:r>
            <a:endParaRPr lang="el-GR" dirty="0"/>
          </a:p>
        </p:txBody>
      </p:sp>
    </p:spTree>
    <p:extLst>
      <p:ext uri="{BB962C8B-B14F-4D97-AF65-F5344CB8AC3E}">
        <p14:creationId xmlns:p14="http://schemas.microsoft.com/office/powerpoint/2010/main" val="37878398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Επάνοδος</a:t>
            </a:r>
            <a:r>
              <a:rPr lang="en-US" dirty="0" smtClean="0"/>
              <a:t>,</a:t>
            </a:r>
            <a:r>
              <a:rPr lang="el-GR" dirty="0" smtClean="0"/>
              <a:t> Γινόμενο Παραγόντων</a:t>
            </a:r>
            <a:endParaRPr lang="el-GR"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695543" y="1700808"/>
            <a:ext cx="7752913" cy="230425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5397682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Σχολιασμός</a:t>
            </a:r>
            <a:endParaRPr lang="el-GR" dirty="0"/>
          </a:p>
        </p:txBody>
      </p:sp>
      <p:sp>
        <p:nvSpPr>
          <p:cNvPr id="3" name="Θέση περιεχομένου 2"/>
          <p:cNvSpPr>
            <a:spLocks noGrp="1"/>
          </p:cNvSpPr>
          <p:nvPr>
            <p:ph idx="1"/>
          </p:nvPr>
        </p:nvSpPr>
        <p:spPr/>
        <p:txBody>
          <a:bodyPr/>
          <a:lstStyle/>
          <a:p>
            <a:r>
              <a:rPr lang="el-GR" dirty="0" smtClean="0"/>
              <a:t>Χρησιμοποιεί, </a:t>
            </a:r>
            <a:r>
              <a:rPr lang="el-GR" dirty="0" err="1" smtClean="0"/>
              <a:t>αντιμεταθετικότητα</a:t>
            </a:r>
            <a:r>
              <a:rPr lang="el-GR" dirty="0" smtClean="0"/>
              <a:t> </a:t>
            </a:r>
            <a:r>
              <a:rPr lang="el-GR" dirty="0"/>
              <a:t>και </a:t>
            </a:r>
            <a:r>
              <a:rPr lang="el-GR" dirty="0" smtClean="0"/>
              <a:t>ότι </a:t>
            </a:r>
            <a:r>
              <a:rPr lang="el-GR" dirty="0"/>
              <a:t>για </a:t>
            </a:r>
            <a:r>
              <a:rPr lang="el-GR" dirty="0" smtClean="0"/>
              <a:t>ακεραίους </a:t>
            </a:r>
            <a:r>
              <a:rPr lang="el-GR" dirty="0" err="1"/>
              <a:t>αβ</a:t>
            </a:r>
            <a:r>
              <a:rPr lang="el-GR" dirty="0"/>
              <a:t> </a:t>
            </a:r>
            <a:r>
              <a:rPr lang="el-GR" dirty="0" smtClean="0"/>
              <a:t>ισούται </a:t>
            </a:r>
            <a:r>
              <a:rPr lang="el-GR" dirty="0"/>
              <a:t>με «α </a:t>
            </a:r>
            <a:r>
              <a:rPr lang="el-GR" dirty="0" smtClean="0"/>
              <a:t>φορές </a:t>
            </a:r>
            <a:r>
              <a:rPr lang="el-GR" dirty="0"/>
              <a:t>το β». </a:t>
            </a:r>
          </a:p>
          <a:p>
            <a:r>
              <a:rPr lang="el-GR" dirty="0" smtClean="0"/>
              <a:t>Επίσης </a:t>
            </a:r>
            <a:r>
              <a:rPr lang="el-GR" dirty="0"/>
              <a:t>η γενική διατύπωση </a:t>
            </a:r>
            <a:r>
              <a:rPr lang="el-GR" dirty="0" smtClean="0"/>
              <a:t>αυτή καθ' εαυτή έχει δυσκολίες</a:t>
            </a:r>
            <a:endParaRPr lang="el-GR" dirty="0"/>
          </a:p>
          <a:p>
            <a:r>
              <a:rPr lang="el-GR" dirty="0" smtClean="0"/>
              <a:t>Έχει </a:t>
            </a:r>
            <a:r>
              <a:rPr lang="el-GR" dirty="0"/>
              <a:t>αξία </a:t>
            </a:r>
            <a:r>
              <a:rPr lang="el-GR" dirty="0" smtClean="0"/>
              <a:t>ότι </a:t>
            </a:r>
            <a:r>
              <a:rPr lang="el-GR" dirty="0"/>
              <a:t>το </a:t>
            </a:r>
            <a:r>
              <a:rPr lang="el-GR" dirty="0" smtClean="0"/>
              <a:t>σκέφτηκε ότι αυτός </a:t>
            </a:r>
            <a:r>
              <a:rPr lang="el-GR" dirty="0"/>
              <a:t>ο ισχυρισμός έχει </a:t>
            </a:r>
            <a:r>
              <a:rPr lang="el-GR" dirty="0" smtClean="0"/>
              <a:t>ανάγκη απόδειξης</a:t>
            </a:r>
            <a:r>
              <a:rPr lang="el-GR" dirty="0"/>
              <a:t>. </a:t>
            </a:r>
          </a:p>
          <a:p>
            <a:r>
              <a:rPr lang="el-GR" dirty="0"/>
              <a:t>Τ</a:t>
            </a:r>
            <a:r>
              <a:rPr lang="el-GR" dirty="0" smtClean="0"/>
              <a:t>ι θα λέμε στο σχολείο</a:t>
            </a:r>
            <a:endParaRPr lang="el-GR" dirty="0"/>
          </a:p>
        </p:txBody>
      </p:sp>
    </p:spTree>
    <p:extLst>
      <p:ext uri="{BB962C8B-B14F-4D97-AF65-F5344CB8AC3E}">
        <p14:creationId xmlns:p14="http://schemas.microsoft.com/office/powerpoint/2010/main" val="30279147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Επαγωγή: Αν δεν ξέρουμε το Συμπέρασμα?</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14:m>
                  <m:oMath xmlns:m="http://schemas.openxmlformats.org/officeDocument/2006/math">
                    <m:r>
                      <a:rPr lang="el-GR" i="1" dirty="0" smtClean="0">
                        <a:latin typeface="Cambria Math" panose="02040503050406030204" pitchFamily="18" charset="0"/>
                      </a:rPr>
                      <m:t>1+2+3+4+ …+ </m:t>
                    </m:r>
                    <m:r>
                      <a:rPr lang="el-GR" i="1" dirty="0">
                        <a:latin typeface="Cambria Math" panose="02040503050406030204" pitchFamily="18" charset="0"/>
                      </a:rPr>
                      <m:t>𝜈</m:t>
                    </m:r>
                    <m:r>
                      <a:rPr lang="en-US" i="1" dirty="0">
                        <a:latin typeface="Cambria Math" panose="02040503050406030204" pitchFamily="18" charset="0"/>
                      </a:rPr>
                      <m:t> =(</m:t>
                    </m:r>
                    <m:r>
                      <a:rPr lang="el-GR" i="1" dirty="0">
                        <a:latin typeface="Cambria Math" panose="02040503050406030204" pitchFamily="18" charset="0"/>
                      </a:rPr>
                      <m:t>𝜈</m:t>
                    </m:r>
                    <m:r>
                      <a:rPr lang="en-US" i="1" dirty="0">
                        <a:latin typeface="Cambria Math" panose="02040503050406030204" pitchFamily="18" charset="0"/>
                      </a:rPr>
                      <m:t>(</m:t>
                    </m:r>
                    <m:r>
                      <a:rPr lang="el-GR" i="1" dirty="0">
                        <a:latin typeface="Cambria Math" panose="02040503050406030204" pitchFamily="18" charset="0"/>
                      </a:rPr>
                      <m:t>𝜈</m:t>
                    </m:r>
                    <m:r>
                      <a:rPr lang="en-US" i="1" dirty="0">
                        <a:latin typeface="Cambria Math" panose="02040503050406030204" pitchFamily="18" charset="0"/>
                      </a:rPr>
                      <m:t>+1</m:t>
                    </m:r>
                    <m:r>
                      <a:rPr lang="en-US" i="1" dirty="0" smtClean="0">
                        <a:latin typeface="Cambria Math" panose="02040503050406030204" pitchFamily="18" charset="0"/>
                      </a:rPr>
                      <m:t>))/</m:t>
                    </m:r>
                    <m:r>
                      <a:rPr lang="en-US" i="1" dirty="0">
                        <a:latin typeface="Cambria Math" panose="02040503050406030204" pitchFamily="18" charset="0"/>
                      </a:rPr>
                      <m:t>2</m:t>
                    </m:r>
                  </m:oMath>
                </a14:m>
                <a:endParaRPr lang="en-US" dirty="0"/>
              </a:p>
              <a:p>
                <a:r>
                  <a:rPr lang="el-GR" dirty="0" smtClean="0"/>
                  <a:t>Επαγωγή</a:t>
                </a:r>
                <a:endParaRPr lang="el-GR" dirty="0"/>
              </a:p>
              <a:p>
                <a14:m>
                  <m:oMath xmlns:m="http://schemas.openxmlformats.org/officeDocument/2006/math">
                    <m:r>
                      <a:rPr lang="el-GR" i="1" dirty="0" smtClean="0">
                        <a:latin typeface="Cambria Math" panose="02040503050406030204" pitchFamily="18" charset="0"/>
                      </a:rPr>
                      <m:t>1+</m:t>
                    </m:r>
                    <m:r>
                      <a:rPr lang="el-GR" i="1" dirty="0" smtClean="0">
                        <a:latin typeface="Cambria Math" panose="02040503050406030204" pitchFamily="18" charset="0"/>
                      </a:rPr>
                      <m:t>𝜈</m:t>
                    </m:r>
                    <m:r>
                      <a:rPr lang="el-GR" i="1" dirty="0" smtClean="0">
                        <a:latin typeface="Cambria Math" panose="02040503050406030204" pitchFamily="18" charset="0"/>
                      </a:rPr>
                      <m:t>=2+(</m:t>
                    </m:r>
                    <m:r>
                      <a:rPr lang="el-GR" i="1" dirty="0" smtClean="0">
                        <a:latin typeface="Cambria Math" panose="02040503050406030204" pitchFamily="18" charset="0"/>
                      </a:rPr>
                      <m:t>𝜈</m:t>
                    </m:r>
                    <m:r>
                      <a:rPr lang="el-GR" i="1" dirty="0" smtClean="0">
                        <a:latin typeface="Cambria Math" panose="02040503050406030204" pitchFamily="18" charset="0"/>
                      </a:rPr>
                      <m:t>−1)=3+(</m:t>
                    </m:r>
                    <m:r>
                      <a:rPr lang="el-GR" i="1" dirty="0" smtClean="0">
                        <a:latin typeface="Cambria Math" panose="02040503050406030204" pitchFamily="18" charset="0"/>
                      </a:rPr>
                      <m:t>𝜈</m:t>
                    </m:r>
                    <m:r>
                      <a:rPr lang="el-GR" i="1" dirty="0" smtClean="0">
                        <a:latin typeface="Cambria Math" panose="02040503050406030204" pitchFamily="18" charset="0"/>
                      </a:rPr>
                      <m:t>−3) = </m:t>
                    </m:r>
                    <m:r>
                      <a:rPr lang="el-GR" i="1" dirty="0" smtClean="0">
                        <a:latin typeface="Cambria Math" panose="02040503050406030204" pitchFamily="18" charset="0"/>
                      </a:rPr>
                      <m:t>𝜅𝜆𝜋</m:t>
                    </m:r>
                    <m:r>
                      <a:rPr lang="el-GR" i="1" dirty="0" smtClean="0">
                        <a:latin typeface="Cambria Math" panose="02040503050406030204" pitchFamily="18" charset="0"/>
                      </a:rPr>
                      <m:t>.</m:t>
                    </m:r>
                  </m:oMath>
                </a14:m>
                <a:endParaRPr lang="en-US" dirty="0"/>
              </a:p>
              <a:p>
                <a:pPr marL="0" indent="0">
                  <a:buNone/>
                </a:pP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l="-1278"/>
                </a:stretch>
              </a:blipFill>
            </p:spPr>
            <p:txBody>
              <a:bodyPr/>
              <a:lstStyle/>
              <a:p>
                <a:r>
                  <a:rPr lang="el-GR">
                    <a:noFill/>
                  </a:rPr>
                  <a:t> </a:t>
                </a:r>
              </a:p>
            </p:txBody>
          </p:sp>
        </mc:Fallback>
      </mc:AlternateContent>
    </p:spTree>
    <p:extLst>
      <p:ext uri="{BB962C8B-B14F-4D97-AF65-F5344CB8AC3E}">
        <p14:creationId xmlns:p14="http://schemas.microsoft.com/office/powerpoint/2010/main" val="2871461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Henri </a:t>
            </a:r>
            <a:r>
              <a:rPr lang="en-US" dirty="0" err="1"/>
              <a:t>Poincaré</a:t>
            </a:r>
            <a:r>
              <a:rPr lang="en-US" dirty="0" smtClean="0"/>
              <a:t> (</a:t>
            </a:r>
            <a:r>
              <a:rPr lang="en-US" dirty="0"/>
              <a:t>1854 - 1912</a:t>
            </a:r>
            <a:r>
              <a:rPr lang="en-US" dirty="0" smtClean="0"/>
              <a:t>)</a:t>
            </a:r>
            <a:endParaRPr lang="el-GR" dirty="0"/>
          </a:p>
        </p:txBody>
      </p:sp>
      <p:sp>
        <p:nvSpPr>
          <p:cNvPr id="3" name="Θέση περιεχομένου 2"/>
          <p:cNvSpPr>
            <a:spLocks noGrp="1"/>
          </p:cNvSpPr>
          <p:nvPr>
            <p:ph idx="1"/>
          </p:nvPr>
        </p:nvSpPr>
        <p:spPr/>
        <p:txBody>
          <a:bodyPr/>
          <a:lstStyle/>
          <a:p>
            <a:pPr fontAlgn="base"/>
            <a:r>
              <a:rPr lang="en-US" dirty="0" smtClean="0"/>
              <a:t>"</a:t>
            </a:r>
            <a:r>
              <a:rPr lang="en-US" dirty="0"/>
              <a:t>Mathematics is the art of giving the same name to different things." Henri </a:t>
            </a:r>
            <a:r>
              <a:rPr lang="en-US" dirty="0" err="1"/>
              <a:t>Poincaré</a:t>
            </a:r>
            <a:r>
              <a:rPr lang="en-US" dirty="0"/>
              <a:t>.</a:t>
            </a:r>
          </a:p>
          <a:p>
            <a:pPr fontAlgn="base"/>
            <a:r>
              <a:rPr lang="en-US" dirty="0"/>
              <a:t>(This was in response to "Poetry is the art of giving different names to the same thing.") ,   </a:t>
            </a:r>
            <a:r>
              <a:rPr lang="el-GR" dirty="0"/>
              <a:t>π.χ.</a:t>
            </a:r>
            <a:r>
              <a:rPr lang="en-US" dirty="0"/>
              <a:t> </a:t>
            </a:r>
            <a:r>
              <a:rPr lang="en-US" dirty="0">
                <a:hlinkClick r:id="rId2"/>
              </a:rPr>
              <a:t>http://www-history.mcs.st-and.ac.uk/Quotations/Poincare.html</a:t>
            </a:r>
            <a:r>
              <a:rPr lang="en-US" dirty="0"/>
              <a:t> </a:t>
            </a:r>
          </a:p>
        </p:txBody>
      </p:sp>
    </p:spTree>
    <p:extLst>
      <p:ext uri="{BB962C8B-B14F-4D97-AF65-F5344CB8AC3E}">
        <p14:creationId xmlns:p14="http://schemas.microsoft.com/office/powerpoint/2010/main" val="8319922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Σχόλιο </a:t>
            </a:r>
            <a:r>
              <a:rPr lang="en-US" dirty="0" smtClean="0"/>
              <a:t>Katz</a:t>
            </a:r>
            <a:r>
              <a:rPr lang="el-GR" dirty="0" smtClean="0"/>
              <a:t>,</a:t>
            </a:r>
            <a:r>
              <a:rPr lang="en-US" dirty="0" smtClean="0"/>
              <a:t> </a:t>
            </a:r>
            <a:r>
              <a:rPr lang="el-GR" dirty="0" smtClean="0"/>
              <a:t>σελ</a:t>
            </a:r>
            <a:r>
              <a:rPr lang="el-GR" dirty="0"/>
              <a:t>. 304</a:t>
            </a:r>
          </a:p>
        </p:txBody>
      </p:sp>
      <p:sp>
        <p:nvSpPr>
          <p:cNvPr id="3" name="Θέση περιεχομένου 2"/>
          <p:cNvSpPr>
            <a:spLocks noGrp="1"/>
          </p:cNvSpPr>
          <p:nvPr>
            <p:ph idx="1"/>
          </p:nvPr>
        </p:nvSpPr>
        <p:spPr/>
        <p:txBody>
          <a:bodyPr>
            <a:normAutofit fontScale="70000" lnSpcReduction="20000"/>
          </a:bodyPr>
          <a:lstStyle/>
          <a:p>
            <a:r>
              <a:rPr lang="en-US" dirty="0"/>
              <a:t>Levi is certainly not consistent about applying his induction principle. The middle</a:t>
            </a:r>
            <a:r>
              <a:rPr lang="el-GR" dirty="0"/>
              <a:t>  </a:t>
            </a:r>
            <a:r>
              <a:rPr lang="en-US" dirty="0"/>
              <a:t>of the text contains many theorems dealing with sums of various sequences of integers,</a:t>
            </a:r>
            <a:r>
              <a:rPr lang="el-GR" dirty="0"/>
              <a:t> </a:t>
            </a:r>
            <a:r>
              <a:rPr lang="en-US" dirty="0"/>
              <a:t>theorems that could be proved by induction. But for many of these, Levi</a:t>
            </a:r>
            <a:r>
              <a:rPr lang="el-GR" dirty="0"/>
              <a:t> </a:t>
            </a:r>
            <a:r>
              <a:rPr lang="en-US" dirty="0"/>
              <a:t>uses</a:t>
            </a:r>
            <a:r>
              <a:rPr lang="el-GR" dirty="0"/>
              <a:t> </a:t>
            </a:r>
            <a:r>
              <a:rPr lang="en-US" dirty="0"/>
              <a:t>other </a:t>
            </a:r>
            <a:r>
              <a:rPr lang="en-US" dirty="0" smtClean="0"/>
              <a:t>methods.</a:t>
            </a:r>
            <a:endParaRPr lang="el-GR" dirty="0" smtClean="0"/>
          </a:p>
          <a:p>
            <a:r>
              <a:rPr lang="en-US" dirty="0" smtClean="0"/>
              <a:t>For </a:t>
            </a:r>
            <a:r>
              <a:rPr lang="en-US" dirty="0"/>
              <a:t>example, in proving that the sum of the first n integers equals n(n + 1)</a:t>
            </a:r>
            <a:r>
              <a:rPr lang="el-GR" dirty="0"/>
              <a:t>/2</a:t>
            </a:r>
            <a:r>
              <a:rPr lang="en-US" dirty="0"/>
              <a:t> (where n is</a:t>
            </a:r>
            <a:r>
              <a:rPr lang="el-GR" dirty="0"/>
              <a:t>  </a:t>
            </a:r>
            <a:r>
              <a:rPr lang="en-US" dirty="0"/>
              <a:t>even), he uses the idea that the sums of the first and last integers, the second and next to</a:t>
            </a:r>
            <a:r>
              <a:rPr lang="el-GR" dirty="0"/>
              <a:t> </a:t>
            </a:r>
            <a:r>
              <a:rPr lang="en-US" dirty="0"/>
              <a:t>last, and so on, are each equal to n + 1.The same result when n is odd is proved by noting</a:t>
            </a:r>
            <a:r>
              <a:rPr lang="el-GR" dirty="0"/>
              <a:t> </a:t>
            </a:r>
            <a:r>
              <a:rPr lang="en-US" dirty="0"/>
              <a:t>that those same sums are equal to twice the middle </a:t>
            </a:r>
            <a:r>
              <a:rPr lang="en-US" dirty="0" smtClean="0"/>
              <a:t>integer.</a:t>
            </a:r>
            <a:endParaRPr lang="el-GR" dirty="0" smtClean="0"/>
          </a:p>
          <a:p>
            <a:r>
              <a:rPr lang="en-US" b="1" dirty="0" smtClean="0"/>
              <a:t>In </a:t>
            </a:r>
            <a:r>
              <a:rPr lang="en-US" b="1" dirty="0"/>
              <a:t>his proof of the formula for</a:t>
            </a:r>
            <a:r>
              <a:rPr lang="el-GR" b="1" dirty="0"/>
              <a:t> </a:t>
            </a:r>
            <a:r>
              <a:rPr lang="en-US" b="1" dirty="0"/>
              <a:t>the sum of the first n integral cubes, however, he does</a:t>
            </a:r>
            <a:r>
              <a:rPr lang="el-GR" b="1" dirty="0"/>
              <a:t> </a:t>
            </a:r>
            <a:r>
              <a:rPr lang="en-US" b="1" dirty="0"/>
              <a:t>use</a:t>
            </a:r>
            <a:r>
              <a:rPr lang="el-GR" b="1" dirty="0"/>
              <a:t> </a:t>
            </a:r>
            <a:r>
              <a:rPr lang="en-US" b="1" dirty="0"/>
              <a:t>induction</a:t>
            </a:r>
            <a:r>
              <a:rPr lang="en-US" dirty="0"/>
              <a:t>,</a:t>
            </a:r>
            <a:r>
              <a:rPr lang="en-US" b="1" dirty="0"/>
              <a:t> </a:t>
            </a:r>
            <a:r>
              <a:rPr lang="en-US" dirty="0"/>
              <a:t>in a way reminiscent</a:t>
            </a:r>
            <a:r>
              <a:rPr lang="el-GR" dirty="0"/>
              <a:t> </a:t>
            </a:r>
            <a:r>
              <a:rPr lang="en-US" dirty="0"/>
              <a:t>of al-</a:t>
            </a:r>
            <a:r>
              <a:rPr lang="en-US" dirty="0" err="1"/>
              <a:t>KarajI's</a:t>
            </a:r>
            <a:r>
              <a:rPr lang="en-US" dirty="0"/>
              <a:t> proof of the same result. The basic</a:t>
            </a:r>
            <a:r>
              <a:rPr lang="el-GR" dirty="0"/>
              <a:t> </a:t>
            </a:r>
            <a:r>
              <a:rPr lang="en-US" dirty="0"/>
              <a:t>inductive step is</a:t>
            </a:r>
            <a:r>
              <a:rPr lang="el-GR" dirty="0"/>
              <a:t> </a:t>
            </a:r>
            <a:r>
              <a:rPr lang="en-US" dirty="0"/>
              <a:t>PROPOSITION 41 The square of the sum of the natural </a:t>
            </a:r>
            <a:r>
              <a:rPr lang="en-US" dirty="0" smtClean="0"/>
              <a:t>numbers</a:t>
            </a:r>
            <a:endParaRPr lang="el-GR" dirty="0"/>
          </a:p>
        </p:txBody>
      </p:sp>
    </p:spTree>
    <p:extLst>
      <p:ext uri="{BB962C8B-B14F-4D97-AF65-F5344CB8AC3E}">
        <p14:creationId xmlns:p14="http://schemas.microsoft.com/office/powerpoint/2010/main" val="36347120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Άθροισμα των Κύβων </a:t>
            </a:r>
            <a:r>
              <a:rPr lang="en-US" dirty="0" smtClean="0"/>
              <a:t>=</a:t>
            </a:r>
            <a:r>
              <a:rPr lang="el-GR" dirty="0" smtClean="0"/>
              <a:t> Τετράγωνο Αθροίσματος</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10422" y="1988840"/>
            <a:ext cx="8123156" cy="88616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3209439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Άθροισμα των Κύβων: Λήμμα</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40918" y="1628800"/>
            <a:ext cx="8062164" cy="111169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42970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Σχόλιο </a:t>
            </a:r>
            <a:r>
              <a:rPr lang="en-US" dirty="0" smtClean="0"/>
              <a:t>Katz</a:t>
            </a:r>
            <a:r>
              <a:rPr lang="el-GR" dirty="0" smtClean="0"/>
              <a:t> (1/2)</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412231" y="1628800"/>
            <a:ext cx="8319538" cy="151216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711405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Σχόλιο </a:t>
            </a:r>
            <a:r>
              <a:rPr lang="en-US" dirty="0"/>
              <a:t>Katz</a:t>
            </a:r>
            <a:r>
              <a:rPr lang="el-GR" dirty="0"/>
              <a:t> </a:t>
            </a:r>
            <a:r>
              <a:rPr lang="el-GR" dirty="0" smtClean="0"/>
              <a:t>(2/2</a:t>
            </a:r>
            <a:r>
              <a:rPr lang="el-GR" dirty="0"/>
              <a:t>)</a:t>
            </a:r>
          </a:p>
        </p:txBody>
      </p:sp>
      <p:pic>
        <p:nvPicPr>
          <p:cNvPr id="6" name="Picture 2"/>
          <p:cNvPicPr>
            <a:picLocks noGrp="1" noChangeAspect="1" noChangeArrowheads="1"/>
          </p:cNvPicPr>
          <p:nvPr>
            <p:ph idx="1"/>
          </p:nvPr>
        </p:nvPicPr>
        <p:blipFill>
          <a:blip r:embed="rId2" cstate="print"/>
          <a:srcRect/>
          <a:stretch>
            <a:fillRect/>
          </a:stretch>
        </p:blipFill>
        <p:spPr bwMode="auto">
          <a:xfrm>
            <a:off x="593186" y="1700808"/>
            <a:ext cx="7957627" cy="1845024"/>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685010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Σχολιασμός για </a:t>
            </a:r>
            <a:r>
              <a:rPr lang="el-GR" dirty="0"/>
              <a:t>τ</a:t>
            </a:r>
            <a:r>
              <a:rPr lang="el-GR" dirty="0" smtClean="0"/>
              <a:t>ο Άθροισμα Κύβων</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𝑛</m:t>
                    </m:r>
                    <m:r>
                      <a:rPr lang="en-US" i="1" baseline="30000" dirty="0">
                        <a:latin typeface="Cambria Math" panose="02040503050406030204" pitchFamily="18" charset="0"/>
                      </a:rPr>
                      <m:t>3</m:t>
                    </m:r>
                    <m:r>
                      <a:rPr lang="en-US" i="1" dirty="0">
                        <a:latin typeface="Cambria Math" panose="02040503050406030204" pitchFamily="18" charset="0"/>
                      </a:rPr>
                      <m:t>=</m:t>
                    </m:r>
                    <m:r>
                      <a:rPr lang="en-US" i="1" dirty="0">
                        <a:latin typeface="Cambria Math" panose="02040503050406030204" pitchFamily="18" charset="0"/>
                      </a:rPr>
                      <m:t>𝑎𝑛</m:t>
                    </m:r>
                    <m:r>
                      <a:rPr lang="en-US" i="1" dirty="0">
                        <a:latin typeface="Cambria Math" panose="02040503050406030204" pitchFamily="18" charset="0"/>
                      </a:rPr>
                      <m:t> – </m:t>
                    </m:r>
                    <m:r>
                      <a:rPr lang="en-US" i="1" dirty="0">
                        <a:latin typeface="Cambria Math" panose="02040503050406030204" pitchFamily="18" charset="0"/>
                      </a:rPr>
                      <m:t>𝑎𝑛</m:t>
                    </m:r>
                    <m:r>
                      <a:rPr lang="en-US" i="1" baseline="-25000" dirty="0">
                        <a:latin typeface="Cambria Math" panose="02040503050406030204" pitchFamily="18" charset="0"/>
                      </a:rPr>
                      <m:t>−1   </m:t>
                    </m:r>
                  </m:oMath>
                </a14:m>
                <a:r>
                  <a:rPr lang="el-GR" baseline="-25000" dirty="0" smtClean="0"/>
                  <a:t>,</a:t>
                </a:r>
                <a:r>
                  <a:rPr lang="el-GR" dirty="0" smtClean="0"/>
                  <a:t> όπου</a:t>
                </a:r>
                <a:r>
                  <a:rPr lang="el-GR" baseline="-25000" dirty="0" smtClean="0"/>
                  <a:t>  </a:t>
                </a:r>
                <a14:m>
                  <m:oMath xmlns:m="http://schemas.openxmlformats.org/officeDocument/2006/math">
                    <m:r>
                      <a:rPr lang="en-US" i="1" dirty="0" smtClean="0">
                        <a:latin typeface="Cambria Math" panose="02040503050406030204" pitchFamily="18" charset="0"/>
                      </a:rPr>
                      <m:t>𝑎</m:t>
                    </m:r>
                    <m:r>
                      <a:rPr lang="en-US" i="1" baseline="-25000" dirty="0">
                        <a:latin typeface="Cambria Math" panose="02040503050406030204" pitchFamily="18" charset="0"/>
                      </a:rPr>
                      <m:t>𝑛</m:t>
                    </m:r>
                  </m:oMath>
                </a14:m>
                <a:r>
                  <a:rPr lang="en-US" dirty="0"/>
                  <a:t>  </a:t>
                </a:r>
                <a:r>
                  <a:rPr lang="el-GR" dirty="0" smtClean="0"/>
                  <a:t>κατάλληλη ακολουθία</a:t>
                </a:r>
                <a:endParaRPr lang="el-GR" dirty="0"/>
              </a:p>
              <a:p>
                <a:r>
                  <a:rPr lang="el-GR" dirty="0" smtClean="0"/>
                  <a:t>Πως βρίσκουμε </a:t>
                </a:r>
                <a:r>
                  <a:rPr lang="el-GR" dirty="0"/>
                  <a:t>την </a:t>
                </a:r>
                <a14:m>
                  <m:oMath xmlns:m="http://schemas.openxmlformats.org/officeDocument/2006/math">
                    <m:r>
                      <a:rPr lang="en-US" i="1" dirty="0" smtClean="0">
                        <a:latin typeface="Cambria Math" panose="02040503050406030204" pitchFamily="18" charset="0"/>
                      </a:rPr>
                      <m:t>𝑎</m:t>
                    </m:r>
                    <m:r>
                      <a:rPr lang="en-US" i="1" baseline="-25000" dirty="0">
                        <a:latin typeface="Cambria Math" panose="02040503050406030204" pitchFamily="18" charset="0"/>
                      </a:rPr>
                      <m:t>𝑛</m:t>
                    </m:r>
                  </m:oMath>
                </a14:m>
                <a:r>
                  <a:rPr lang="en-US" dirty="0"/>
                  <a:t> </a:t>
                </a:r>
                <a:r>
                  <a:rPr lang="el-GR" dirty="0" smtClean="0"/>
                  <a:t>?</a:t>
                </a:r>
                <a:endParaRPr lang="el-GR" dirty="0"/>
              </a:p>
              <a:p>
                <a14:m>
                  <m:oMath xmlns:m="http://schemas.openxmlformats.org/officeDocument/2006/math">
                    <m:r>
                      <a:rPr lang="en-US" i="1" dirty="0" smtClean="0">
                        <a:latin typeface="Cambria Math" panose="02040503050406030204" pitchFamily="18" charset="0"/>
                      </a:rPr>
                      <m:t>𝑎</m:t>
                    </m:r>
                    <m:r>
                      <a:rPr lang="en-US" i="1" baseline="-25000" dirty="0">
                        <a:latin typeface="Cambria Math" panose="02040503050406030204" pitchFamily="18" charset="0"/>
                      </a:rPr>
                      <m:t>𝑛</m:t>
                    </m:r>
                    <m:r>
                      <a:rPr lang="el-GR" i="1" dirty="0" smtClean="0">
                        <a:latin typeface="Cambria Math" panose="02040503050406030204" pitchFamily="18" charset="0"/>
                      </a:rPr>
                      <m:t>=</m:t>
                    </m:r>
                    <m:r>
                      <a:rPr lang="en-US" i="1" dirty="0">
                        <a:latin typeface="Cambria Math" panose="02040503050406030204" pitchFamily="18" charset="0"/>
                      </a:rPr>
                      <m:t>(1+…+</m:t>
                    </m:r>
                    <m:r>
                      <a:rPr lang="en-US" i="1" dirty="0">
                        <a:latin typeface="Cambria Math" panose="02040503050406030204" pitchFamily="18" charset="0"/>
                      </a:rPr>
                      <m:t>𝑛</m:t>
                    </m:r>
                    <m:r>
                      <a:rPr lang="en-US" i="1" dirty="0">
                        <a:latin typeface="Cambria Math" panose="02040503050406030204" pitchFamily="18" charset="0"/>
                      </a:rPr>
                      <m:t>)2  </m:t>
                    </m:r>
                  </m:oMath>
                </a14:m>
                <a:endParaRPr lang="el-GR" dirty="0"/>
              </a:p>
              <a:p>
                <a:r>
                  <a:rPr lang="el-GR" dirty="0" smtClean="0"/>
                  <a:t>Τότε  </a:t>
                </a:r>
                <a14:m>
                  <m:oMath xmlns:m="http://schemas.openxmlformats.org/officeDocument/2006/math">
                    <m:r>
                      <m:rPr>
                        <m:sty m:val="p"/>
                      </m:rPr>
                      <a:rPr lang="el-GR" i="0" dirty="0" smtClean="0">
                        <a:latin typeface="Cambria Math" panose="02040503050406030204" pitchFamily="18" charset="0"/>
                      </a:rPr>
                      <m:t>Σ</m:t>
                    </m:r>
                    <m:r>
                      <a:rPr lang="en-US" i="1" dirty="0" smtClean="0">
                        <a:latin typeface="Cambria Math" panose="02040503050406030204" pitchFamily="18" charset="0"/>
                      </a:rPr>
                      <m:t> </m:t>
                    </m:r>
                    <m:r>
                      <a:rPr lang="en-US" i="1" dirty="0" smtClean="0">
                        <a:latin typeface="Cambria Math" panose="02040503050406030204" pitchFamily="18" charset="0"/>
                      </a:rPr>
                      <m:t>𝑘</m:t>
                    </m:r>
                    <m:r>
                      <a:rPr lang="en-US" i="1" baseline="30000" dirty="0" smtClean="0">
                        <a:latin typeface="Cambria Math" panose="02040503050406030204" pitchFamily="18" charset="0"/>
                      </a:rPr>
                      <m:t>3</m:t>
                    </m:r>
                    <m:r>
                      <a:rPr lang="el-GR" i="1" dirty="0" smtClean="0">
                        <a:latin typeface="Cambria Math" panose="02040503050406030204" pitchFamily="18" charset="0"/>
                      </a:rPr>
                      <m:t>=</m:t>
                    </m:r>
                    <m:r>
                      <a:rPr lang="en-US" i="1" dirty="0">
                        <a:latin typeface="Cambria Math" panose="02040503050406030204" pitchFamily="18" charset="0"/>
                      </a:rPr>
                      <m:t>𝑎</m:t>
                    </m:r>
                    <m:r>
                      <a:rPr lang="en-US" i="1" baseline="-25000" dirty="0">
                        <a:latin typeface="Cambria Math" panose="02040503050406030204" pitchFamily="18" charset="0"/>
                      </a:rPr>
                      <m:t>𝑛</m:t>
                    </m:r>
                    <m:r>
                      <a:rPr lang="en-US" i="1" dirty="0">
                        <a:latin typeface="Cambria Math" panose="02040503050406030204" pitchFamily="18" charset="0"/>
                      </a:rPr>
                      <m:t> </m:t>
                    </m:r>
                    <m:r>
                      <a:rPr lang="el-GR" i="1" dirty="0">
                        <a:latin typeface="Cambria Math" panose="02040503050406030204" pitchFamily="18" charset="0"/>
                      </a:rPr>
                      <m:t> </m:t>
                    </m:r>
                  </m:oMath>
                </a14:m>
                <a:endParaRPr lang="en-US" dirty="0"/>
              </a:p>
              <a:p>
                <a:r>
                  <a:rPr lang="el-GR" dirty="0"/>
                  <a:t>Πως </a:t>
                </a:r>
                <a:r>
                  <a:rPr lang="el-GR" dirty="0" smtClean="0"/>
                  <a:t>μάντεψε το</a:t>
                </a:r>
                <a:r>
                  <a:rPr lang="en-US" dirty="0" smtClean="0"/>
                  <a:t> </a:t>
                </a:r>
                <a14:m>
                  <m:oMath xmlns:m="http://schemas.openxmlformats.org/officeDocument/2006/math">
                    <m:r>
                      <a:rPr lang="en-US" i="1" dirty="0" smtClean="0">
                        <a:latin typeface="Cambria Math" panose="02040503050406030204" pitchFamily="18" charset="0"/>
                      </a:rPr>
                      <m:t>𝑎</m:t>
                    </m:r>
                    <m:r>
                      <a:rPr lang="en-US" i="1" baseline="-25000" dirty="0" smtClean="0">
                        <a:latin typeface="Cambria Math" panose="02040503050406030204" pitchFamily="18" charset="0"/>
                      </a:rPr>
                      <m:t>𝑛</m:t>
                    </m:r>
                  </m:oMath>
                </a14:m>
                <a:r>
                  <a:rPr lang="en-US" dirty="0" smtClean="0"/>
                  <a:t>?</a:t>
                </a:r>
                <a:endParaRPr lang="el-GR" dirty="0"/>
              </a:p>
              <a:p>
                <a:r>
                  <a:rPr lang="el-GR" dirty="0" smtClean="0"/>
                  <a:t>Γιατί Δεν Βρήκε Το </a:t>
                </a:r>
                <a14:m>
                  <m:oMath xmlns:m="http://schemas.openxmlformats.org/officeDocument/2006/math">
                    <m:r>
                      <m:rPr>
                        <m:sty m:val="p"/>
                      </m:rPr>
                      <a:rPr lang="el-GR" i="0" dirty="0" smtClean="0">
                        <a:latin typeface="Cambria Math" panose="02040503050406030204" pitchFamily="18" charset="0"/>
                      </a:rPr>
                      <m:t>Σ</m:t>
                    </m:r>
                    <m:r>
                      <a:rPr lang="en-US" i="1" dirty="0" smtClean="0">
                        <a:latin typeface="Cambria Math" panose="02040503050406030204" pitchFamily="18" charset="0"/>
                      </a:rPr>
                      <m:t> </m:t>
                    </m:r>
                    <m:r>
                      <a:rPr lang="en-US" i="1" dirty="0">
                        <a:latin typeface="Cambria Math" panose="02040503050406030204" pitchFamily="18" charset="0"/>
                      </a:rPr>
                      <m:t>𝑘</m:t>
                    </m:r>
                    <m:r>
                      <a:rPr lang="el-GR" i="1" baseline="30000" dirty="0">
                        <a:latin typeface="Cambria Math" panose="02040503050406030204" pitchFamily="18" charset="0"/>
                      </a:rPr>
                      <m:t>2</m:t>
                    </m:r>
                  </m:oMath>
                </a14:m>
                <a:r>
                  <a:rPr lang="el-GR" baseline="30000" dirty="0"/>
                  <a:t> </a:t>
                </a:r>
                <a:r>
                  <a:rPr lang="el-GR" dirty="0" smtClean="0"/>
                  <a:t>?</a:t>
                </a: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l="-1278" t="-1615"/>
                </a:stretch>
              </a:blipFill>
            </p:spPr>
            <p:txBody>
              <a:bodyPr/>
              <a:lstStyle/>
              <a:p>
                <a:r>
                  <a:rPr lang="el-GR">
                    <a:noFill/>
                  </a:rPr>
                  <a:t> </a:t>
                </a:r>
              </a:p>
            </p:txBody>
          </p:sp>
        </mc:Fallback>
      </mc:AlternateContent>
    </p:spTree>
    <p:extLst>
      <p:ext uri="{BB962C8B-B14F-4D97-AF65-F5344CB8AC3E}">
        <p14:creationId xmlns:p14="http://schemas.microsoft.com/office/powerpoint/2010/main" val="3676333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Gauss: Wunderkind</a:t>
            </a:r>
            <a:r>
              <a:rPr lang="el-GR" dirty="0" smtClean="0"/>
              <a:t>, 1+2+3+...+100 = 5050</a:t>
            </a:r>
            <a:endParaRPr lang="el-GR" dirty="0"/>
          </a:p>
        </p:txBody>
      </p:sp>
      <p:sp>
        <p:nvSpPr>
          <p:cNvPr id="3" name="Θέση περιεχομένου 2"/>
          <p:cNvSpPr>
            <a:spLocks noGrp="1"/>
          </p:cNvSpPr>
          <p:nvPr>
            <p:ph idx="1"/>
          </p:nvPr>
        </p:nvSpPr>
        <p:spPr/>
        <p:txBody>
          <a:bodyPr>
            <a:normAutofit fontScale="77500" lnSpcReduction="20000"/>
          </a:bodyPr>
          <a:lstStyle/>
          <a:p>
            <a:r>
              <a:rPr lang="en-US" b="1" dirty="0"/>
              <a:t>Johann Carl </a:t>
            </a:r>
            <a:r>
              <a:rPr lang="en-US" b="1" dirty="0" smtClean="0"/>
              <a:t>Friedrich</a:t>
            </a:r>
            <a:r>
              <a:rPr lang="el-GR" b="1" dirty="0" smtClean="0"/>
              <a:t> </a:t>
            </a:r>
            <a:r>
              <a:rPr lang="en-US" b="1" dirty="0" smtClean="0"/>
              <a:t>Gauss</a:t>
            </a:r>
            <a:r>
              <a:rPr lang="en-US" dirty="0"/>
              <a:t> (</a:t>
            </a:r>
            <a:r>
              <a:rPr lang="en-US" dirty="0">
                <a:hlinkClick r:id="rId2" tooltip="Help:IPA for English"/>
              </a:rPr>
              <a:t>/</a:t>
            </a:r>
            <a:r>
              <a:rPr lang="en-US" dirty="0" err="1">
                <a:hlinkClick r:id="rId2" tooltip="Help:IPA for English"/>
              </a:rPr>
              <a:t>ɡaʊs</a:t>
            </a:r>
            <a:r>
              <a:rPr lang="en-US" dirty="0">
                <a:hlinkClick r:id="rId2" tooltip="Help:IPA for English"/>
              </a:rPr>
              <a:t>/</a:t>
            </a:r>
            <a:r>
              <a:rPr lang="en-US" dirty="0"/>
              <a:t>; </a:t>
            </a:r>
            <a:r>
              <a:rPr lang="en-US" dirty="0">
                <a:hlinkClick r:id="rId3" tooltip="German language"/>
              </a:rPr>
              <a:t>German</a:t>
            </a:r>
            <a:r>
              <a:rPr lang="en-US" dirty="0"/>
              <a:t>: </a:t>
            </a:r>
            <a:r>
              <a:rPr lang="en-US" i="1" dirty="0" err="1"/>
              <a:t>Gauß</a:t>
            </a:r>
            <a:r>
              <a:rPr lang="en-US" dirty="0"/>
              <a:t>, pronounced </a:t>
            </a:r>
            <a:r>
              <a:rPr lang="en-US" dirty="0">
                <a:hlinkClick r:id="rId4" tooltip="Help:IPA for German"/>
              </a:rPr>
              <a:t>[</a:t>
            </a:r>
            <a:r>
              <a:rPr lang="en-US" dirty="0" err="1">
                <a:hlinkClick r:id="rId4" tooltip="Help:IPA for German"/>
              </a:rPr>
              <a:t>ɡaʊs</a:t>
            </a:r>
            <a:r>
              <a:rPr lang="en-US" dirty="0">
                <a:hlinkClick r:id="rId4" tooltip="Help:IPA for German"/>
              </a:rPr>
              <a:t>]</a:t>
            </a:r>
            <a:r>
              <a:rPr lang="en-US" dirty="0"/>
              <a:t> ( </a:t>
            </a:r>
            <a:r>
              <a:rPr lang="en-US" dirty="0">
                <a:hlinkClick r:id="rId5" tooltip="De-carlfriedrichgauss.ogg"/>
              </a:rPr>
              <a:t>listen</a:t>
            </a:r>
            <a:r>
              <a:rPr lang="en-US" dirty="0"/>
              <a:t>); </a:t>
            </a:r>
            <a:r>
              <a:rPr lang="en-US" dirty="0">
                <a:hlinkClick r:id="rId6" tooltip="Latin language"/>
              </a:rPr>
              <a:t>Latin</a:t>
            </a:r>
            <a:r>
              <a:rPr lang="en-US" dirty="0"/>
              <a:t>: </a:t>
            </a:r>
            <a:r>
              <a:rPr lang="en-US" i="1" dirty="0" err="1"/>
              <a:t>Carolus</a:t>
            </a:r>
            <a:r>
              <a:rPr lang="en-US" i="1" dirty="0"/>
              <a:t> </a:t>
            </a:r>
            <a:r>
              <a:rPr lang="en-US" i="1" dirty="0" err="1"/>
              <a:t>Fridericus</a:t>
            </a:r>
            <a:r>
              <a:rPr lang="en-US" i="1" dirty="0"/>
              <a:t> Gauss</a:t>
            </a:r>
            <a:r>
              <a:rPr lang="en-US" dirty="0"/>
              <a:t>) (30 April 1777 – 23 February 1855) was a </a:t>
            </a:r>
            <a:r>
              <a:rPr lang="en-US" dirty="0">
                <a:hlinkClick r:id="rId7" tooltip="Germans"/>
              </a:rPr>
              <a:t>German</a:t>
            </a:r>
            <a:r>
              <a:rPr lang="en-US" dirty="0"/>
              <a:t> </a:t>
            </a:r>
            <a:r>
              <a:rPr lang="en-US" dirty="0">
                <a:hlinkClick r:id="rId8" tooltip="Mathematician"/>
              </a:rPr>
              <a:t>mathematician</a:t>
            </a:r>
            <a:r>
              <a:rPr lang="en-US" dirty="0"/>
              <a:t> who contributed significantly to many fields, including </a:t>
            </a:r>
            <a:r>
              <a:rPr lang="en-US" dirty="0">
                <a:hlinkClick r:id="rId9" tooltip="Number theory"/>
              </a:rPr>
              <a:t>number  theory</a:t>
            </a:r>
            <a:r>
              <a:rPr lang="en-US" dirty="0"/>
              <a:t>,  a</a:t>
            </a:r>
            <a:r>
              <a:rPr lang="en-US" dirty="0">
                <a:hlinkClick r:id="rId10" tooltip="Algebra"/>
              </a:rPr>
              <a:t>lgebra</a:t>
            </a:r>
            <a:r>
              <a:rPr lang="en-US" dirty="0"/>
              <a:t>,  </a:t>
            </a:r>
            <a:r>
              <a:rPr lang="en-US" dirty="0">
                <a:hlinkClick r:id="rId11" tooltip="Statistics"/>
              </a:rPr>
              <a:t>statistics</a:t>
            </a:r>
            <a:r>
              <a:rPr lang="en-US" dirty="0"/>
              <a:t>, </a:t>
            </a:r>
            <a:r>
              <a:rPr lang="en-US" dirty="0">
                <a:hlinkClick r:id="rId12" tooltip="Mathematical analysis"/>
              </a:rPr>
              <a:t>analysis</a:t>
            </a:r>
            <a:r>
              <a:rPr lang="en-US" dirty="0"/>
              <a:t>, </a:t>
            </a:r>
            <a:r>
              <a:rPr lang="en-US" dirty="0">
                <a:hlinkClick r:id="rId13" tooltip="Differential geometry and topology"/>
              </a:rPr>
              <a:t>differential  geometry</a:t>
            </a:r>
            <a:r>
              <a:rPr lang="en-US" dirty="0"/>
              <a:t>,  </a:t>
            </a:r>
            <a:r>
              <a:rPr lang="en-US" dirty="0">
                <a:hlinkClick r:id="rId14" tooltip="Geodesy"/>
              </a:rPr>
              <a:t>geodesy</a:t>
            </a:r>
            <a:r>
              <a:rPr lang="en-US" dirty="0"/>
              <a:t>, </a:t>
            </a:r>
            <a:r>
              <a:rPr lang="en-US" dirty="0">
                <a:hlinkClick r:id="rId15" tooltip="Geophysics"/>
              </a:rPr>
              <a:t>geophysics</a:t>
            </a:r>
            <a:r>
              <a:rPr lang="en-US" dirty="0"/>
              <a:t>, </a:t>
            </a:r>
            <a:r>
              <a:rPr lang="en-US" dirty="0">
                <a:hlinkClick r:id="rId16" tooltip="Mechanics"/>
              </a:rPr>
              <a:t>mechanics</a:t>
            </a:r>
            <a:r>
              <a:rPr lang="en-US" dirty="0"/>
              <a:t>, </a:t>
            </a:r>
            <a:r>
              <a:rPr lang="en-US" dirty="0">
                <a:hlinkClick r:id="rId17" tooltip="Electrostatics"/>
              </a:rPr>
              <a:t>electrostatics</a:t>
            </a:r>
            <a:r>
              <a:rPr lang="en-US" dirty="0"/>
              <a:t>, </a:t>
            </a:r>
            <a:r>
              <a:rPr lang="en-US" dirty="0">
                <a:hlinkClick r:id="rId18" tooltip="Astronomy"/>
              </a:rPr>
              <a:t>astronomy</a:t>
            </a:r>
            <a:r>
              <a:rPr lang="en-US" dirty="0"/>
              <a:t>, </a:t>
            </a:r>
            <a:r>
              <a:rPr lang="en-US" dirty="0" smtClean="0">
                <a:hlinkClick r:id="rId19" tooltip="Matrix theory"/>
              </a:rPr>
              <a:t>matrix </a:t>
            </a:r>
            <a:r>
              <a:rPr lang="en-US" dirty="0">
                <a:hlinkClick r:id="rId19" tooltip="Matrix theory"/>
              </a:rPr>
              <a:t>theory</a:t>
            </a:r>
            <a:r>
              <a:rPr lang="en-US" dirty="0"/>
              <a:t>, and </a:t>
            </a:r>
            <a:r>
              <a:rPr lang="en-US" dirty="0">
                <a:hlinkClick r:id="rId20" tooltip="Optics"/>
              </a:rPr>
              <a:t>optics</a:t>
            </a:r>
            <a:r>
              <a:rPr lang="en-US" dirty="0"/>
              <a:t>.</a:t>
            </a:r>
          </a:p>
          <a:p>
            <a:r>
              <a:rPr lang="en-US" dirty="0"/>
              <a:t>Gauss was a </a:t>
            </a:r>
            <a:r>
              <a:rPr lang="en-US" dirty="0">
                <a:hlinkClick r:id="rId21" tooltip="Child prodigy"/>
              </a:rPr>
              <a:t>child prodigy</a:t>
            </a:r>
            <a:r>
              <a:rPr lang="en-US" dirty="0"/>
              <a:t>. There are many anecdotes about his precocity while a toddler, and he made his first ground-breaking mathematical discoveries while still a teenager.</a:t>
            </a:r>
            <a:endParaRPr lang="el-GR" dirty="0"/>
          </a:p>
          <a:p>
            <a:r>
              <a:rPr lang="en-US" b="1" dirty="0"/>
              <a:t>The preserved brain of the Prince of </a:t>
            </a:r>
            <a:r>
              <a:rPr lang="en-US" b="1" dirty="0" smtClean="0"/>
              <a:t>Mathematicians</a:t>
            </a:r>
            <a:endParaRPr lang="en-US" b="1" dirty="0"/>
          </a:p>
        </p:txBody>
      </p:sp>
    </p:spTree>
    <p:extLst>
      <p:ext uri="{BB962C8B-B14F-4D97-AF65-F5344CB8AC3E}">
        <p14:creationId xmlns:p14="http://schemas.microsoft.com/office/powerpoint/2010/main" val="29997988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Gauss</a:t>
            </a:r>
            <a:r>
              <a:rPr lang="el-GR" dirty="0" smtClean="0"/>
              <a:t> (</a:t>
            </a:r>
            <a:r>
              <a:rPr lang="en-US" dirty="0" smtClean="0"/>
              <a:t>1777</a:t>
            </a:r>
            <a:r>
              <a:rPr lang="el-GR" dirty="0" smtClean="0"/>
              <a:t> – 1855) (1/2)</a:t>
            </a:r>
            <a:endParaRPr lang="el-GR" dirty="0"/>
          </a:p>
        </p:txBody>
      </p:sp>
      <p:sp>
        <p:nvSpPr>
          <p:cNvPr id="3" name="Θέση περιεχομένου 2"/>
          <p:cNvSpPr>
            <a:spLocks noGrp="1"/>
          </p:cNvSpPr>
          <p:nvPr>
            <p:ph idx="1"/>
          </p:nvPr>
        </p:nvSpPr>
        <p:spPr/>
        <p:txBody>
          <a:bodyPr>
            <a:normAutofit fontScale="77500" lnSpcReduction="20000"/>
          </a:bodyPr>
          <a:lstStyle/>
          <a:p>
            <a:r>
              <a:rPr lang="en-US" dirty="0"/>
              <a:t>Gauss's intellectual abilities attracted the attention of the </a:t>
            </a:r>
            <a:r>
              <a:rPr lang="en-US" dirty="0">
                <a:hlinkClick r:id="rId2" tooltip="Charles William Ferdinand, Duke of Brunswick"/>
              </a:rPr>
              <a:t>Duke of Brunswick</a:t>
            </a:r>
            <a:r>
              <a:rPr lang="en-US" dirty="0"/>
              <a:t>,</a:t>
            </a:r>
            <a:r>
              <a:rPr lang="en-US" baseline="30000" dirty="0">
                <a:hlinkClick r:id="rId3"/>
              </a:rPr>
              <a:t>[2]</a:t>
            </a:r>
            <a:r>
              <a:rPr lang="en-US" dirty="0"/>
              <a:t> who sent him to the Collegium </a:t>
            </a:r>
            <a:r>
              <a:rPr lang="en-US" dirty="0" err="1"/>
              <a:t>Carolinum</a:t>
            </a:r>
            <a:r>
              <a:rPr lang="en-US" dirty="0"/>
              <a:t> (</a:t>
            </a:r>
            <a:r>
              <a:rPr lang="en-US" dirty="0" err="1"/>
              <a:t>now</a:t>
            </a:r>
            <a:r>
              <a:rPr lang="en-US" u="sng" dirty="0" err="1">
                <a:hlinkClick r:id="rId4" tooltip="Braunschweig University of Technology"/>
              </a:rPr>
              <a:t>Braunschweig</a:t>
            </a:r>
            <a:r>
              <a:rPr lang="en-US" u="sng" dirty="0">
                <a:hlinkClick r:id="rId4" tooltip="Braunschweig University of Technology"/>
              </a:rPr>
              <a:t> University of Technology</a:t>
            </a:r>
            <a:r>
              <a:rPr lang="en-US" dirty="0"/>
              <a:t>), which he attended from 1792 to 1795, and to the </a:t>
            </a:r>
            <a:r>
              <a:rPr lang="en-US" dirty="0">
                <a:hlinkClick r:id="rId5" tooltip="Georg-August University of Göttingen"/>
              </a:rPr>
              <a:t>University of </a:t>
            </a:r>
            <a:r>
              <a:rPr lang="en-US" dirty="0" err="1">
                <a:hlinkClick r:id="rId5" tooltip="Georg-August University of Göttingen"/>
              </a:rPr>
              <a:t>Göttingen</a:t>
            </a:r>
            <a:r>
              <a:rPr lang="en-US" dirty="0"/>
              <a:t> from 1795 to 1798. While at university, Gauss independently rediscovered several important theorems;</a:t>
            </a:r>
            <a:r>
              <a:rPr lang="en-US" baseline="30000" dirty="0">
                <a:hlinkClick r:id="rId3"/>
              </a:rPr>
              <a:t>[6]</a:t>
            </a:r>
            <a:r>
              <a:rPr lang="en-US" dirty="0"/>
              <a:t> his breakthrough occurred in 1796 when he showed that any regular </a:t>
            </a:r>
            <a:r>
              <a:rPr lang="en-US" dirty="0">
                <a:hlinkClick r:id="rId6" tooltip="Polygon"/>
              </a:rPr>
              <a:t>polygon</a:t>
            </a:r>
            <a:r>
              <a:rPr lang="en-US" dirty="0"/>
              <a:t> with a number of sides which is a </a:t>
            </a:r>
            <a:r>
              <a:rPr lang="en-US" dirty="0">
                <a:hlinkClick r:id="rId7" tooltip="Fermat number"/>
              </a:rPr>
              <a:t>Fermat prime</a:t>
            </a:r>
            <a:r>
              <a:rPr lang="en-US" dirty="0"/>
              <a:t> (and, consequently, those polygons with any number of sides which is the product of distinct Fermat primes and a </a:t>
            </a:r>
            <a:r>
              <a:rPr lang="en-US" dirty="0">
                <a:hlinkClick r:id="rId8" tooltip="Exponentiation"/>
              </a:rPr>
              <a:t>power</a:t>
            </a:r>
            <a:r>
              <a:rPr lang="en-US" dirty="0"/>
              <a:t> of 2) can be constructed by </a:t>
            </a:r>
            <a:r>
              <a:rPr lang="en-US" dirty="0">
                <a:hlinkClick r:id="rId9" tooltip="Compass and straightedge constructions"/>
              </a:rPr>
              <a:t>compass and straightedge</a:t>
            </a:r>
            <a:r>
              <a:rPr lang="en-US" dirty="0"/>
              <a:t>.  </a:t>
            </a:r>
          </a:p>
          <a:p>
            <a:r>
              <a:rPr lang="el-GR" dirty="0" smtClean="0"/>
              <a:t>Σχόλιο. </a:t>
            </a:r>
            <a:r>
              <a:rPr lang="el-GR" dirty="0"/>
              <a:t>Το 1796 το </a:t>
            </a:r>
            <a:r>
              <a:rPr lang="el-GR" dirty="0" smtClean="0"/>
              <a:t>απέδειξε μόνον </a:t>
            </a:r>
            <a:r>
              <a:rPr lang="el-GR" dirty="0"/>
              <a:t>για 17-γωνο. </a:t>
            </a:r>
          </a:p>
        </p:txBody>
      </p:sp>
    </p:spTree>
    <p:extLst>
      <p:ext uri="{BB962C8B-B14F-4D97-AF65-F5344CB8AC3E}">
        <p14:creationId xmlns:p14="http://schemas.microsoft.com/office/powerpoint/2010/main" val="42346007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Gauss</a:t>
            </a:r>
            <a:r>
              <a:rPr lang="el-GR" dirty="0" smtClean="0"/>
              <a:t> (</a:t>
            </a:r>
            <a:r>
              <a:rPr lang="en-US" dirty="0" smtClean="0"/>
              <a:t>1777</a:t>
            </a:r>
            <a:r>
              <a:rPr lang="el-GR" dirty="0" smtClean="0"/>
              <a:t> – 1855) (2/2)</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a:t>This was a major discovery in an important field of mathematics; construction problems had occupied mathematicians since the days of the </a:t>
            </a:r>
            <a:r>
              <a:rPr lang="en-US" dirty="0">
                <a:hlinkClick r:id="rId2" tooltip="Ancient Greece"/>
              </a:rPr>
              <a:t>Ancient Greeks</a:t>
            </a:r>
            <a:r>
              <a:rPr lang="en-US" dirty="0"/>
              <a:t>, and the discovery ultimately led Gauss to choose mathematics instead of</a:t>
            </a:r>
            <a:r>
              <a:rPr lang="el-GR" dirty="0"/>
              <a:t> </a:t>
            </a:r>
            <a:r>
              <a:rPr lang="en-US" dirty="0">
                <a:hlinkClick r:id="rId3" tooltip="Philology"/>
              </a:rPr>
              <a:t>philology</a:t>
            </a:r>
            <a:r>
              <a:rPr lang="en-US" dirty="0"/>
              <a:t> as a career. Gauss was so pleased by this result that he requested that a regular </a:t>
            </a:r>
            <a:r>
              <a:rPr lang="en-US" dirty="0" err="1">
                <a:hlinkClick r:id="rId4" tooltip="Heptadecagon"/>
              </a:rPr>
              <a:t>heptadecagon</a:t>
            </a:r>
            <a:r>
              <a:rPr lang="en-US" dirty="0"/>
              <a:t> be inscribed on his tombstone. The </a:t>
            </a:r>
            <a:r>
              <a:rPr lang="en-US" dirty="0">
                <a:hlinkClick r:id="rId5" tooltip="Stone masonry"/>
              </a:rPr>
              <a:t>stonemason</a:t>
            </a:r>
            <a:r>
              <a:rPr lang="en-US" dirty="0"/>
              <a:t> declined, stating that the difficult construction would essentially look like a circle.</a:t>
            </a:r>
            <a:r>
              <a:rPr lang="en-US" baseline="30000" dirty="0">
                <a:hlinkClick r:id="rId6"/>
              </a:rPr>
              <a:t>[7]</a:t>
            </a:r>
            <a:endParaRPr lang="el-GR" baseline="30000" dirty="0"/>
          </a:p>
          <a:p>
            <a:r>
              <a:rPr lang="en-US" dirty="0"/>
              <a:t>The year 1796 was most productive for both Gauss and number theory. He discovered a construction of the </a:t>
            </a:r>
            <a:r>
              <a:rPr lang="en-US" dirty="0" err="1"/>
              <a:t>heptadecagon</a:t>
            </a:r>
            <a:r>
              <a:rPr lang="en-US" dirty="0"/>
              <a:t> on 30 March.</a:t>
            </a:r>
            <a:r>
              <a:rPr lang="en-US" baseline="30000" dirty="0">
                <a:hlinkClick r:id="rId6"/>
              </a:rPr>
              <a:t>[8]</a:t>
            </a:r>
            <a:r>
              <a:rPr lang="en-US" dirty="0"/>
              <a:t> He further advanced </a:t>
            </a:r>
            <a:r>
              <a:rPr lang="en-US" dirty="0">
                <a:hlinkClick r:id="rId7" tooltip="Modular arithmetic"/>
              </a:rPr>
              <a:t>modular arithmetic</a:t>
            </a:r>
            <a:r>
              <a:rPr lang="en-US" dirty="0"/>
              <a:t>, greatly simplifying manipulations in number theory.</a:t>
            </a:r>
            <a:r>
              <a:rPr lang="en-US" baseline="30000" dirty="0"/>
              <a:t>[</a:t>
            </a:r>
            <a:r>
              <a:rPr lang="en-US" i="1" baseline="30000" dirty="0">
                <a:hlinkClick r:id="rId8" tooltip="Wikipedia:Citation needed"/>
              </a:rPr>
              <a:t>citation needed</a:t>
            </a:r>
            <a:r>
              <a:rPr lang="en-US" baseline="30000" dirty="0"/>
              <a:t>]</a:t>
            </a:r>
            <a:r>
              <a:rPr lang="en-US" dirty="0"/>
              <a:t> On 8 April he became the first to prove the </a:t>
            </a:r>
            <a:r>
              <a:rPr lang="en-US" dirty="0">
                <a:hlinkClick r:id="rId9" tooltip="Quadratic reciprocity"/>
              </a:rPr>
              <a:t>quadratic reciprocity</a:t>
            </a:r>
            <a:r>
              <a:rPr lang="en-US" dirty="0"/>
              <a:t> law</a:t>
            </a:r>
            <a:r>
              <a:rPr lang="en-US" dirty="0" smtClean="0"/>
              <a:t>.</a:t>
            </a:r>
            <a:endParaRPr lang="el-GR" dirty="0"/>
          </a:p>
        </p:txBody>
      </p:sp>
    </p:spTree>
    <p:extLst>
      <p:ext uri="{BB962C8B-B14F-4D97-AF65-F5344CB8AC3E}">
        <p14:creationId xmlns:p14="http://schemas.microsoft.com/office/powerpoint/2010/main" val="31962534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dirty="0" smtClean="0"/>
              <a:t>Quadratic reciprocity</a:t>
            </a:r>
            <a:endParaRPr lang="el-GR" dirty="0"/>
          </a:p>
        </p:txBody>
      </p:sp>
      <p:sp>
        <p:nvSpPr>
          <p:cNvPr id="3" name="Θέση περιεχομένου 2"/>
          <p:cNvSpPr>
            <a:spLocks noGrp="1"/>
          </p:cNvSpPr>
          <p:nvPr>
            <p:ph idx="1"/>
          </p:nvPr>
        </p:nvSpPr>
        <p:spPr/>
        <p:txBody>
          <a:bodyPr>
            <a:normAutofit fontScale="85000" lnSpcReduction="10000"/>
          </a:bodyPr>
          <a:lstStyle/>
          <a:p>
            <a:r>
              <a:rPr lang="el-GR" dirty="0" smtClean="0"/>
              <a:t>Εξισώσεις </a:t>
            </a:r>
            <a:r>
              <a:rPr lang="el-GR" dirty="0"/>
              <a:t>2</a:t>
            </a:r>
            <a:r>
              <a:rPr lang="el-GR" baseline="30000" dirty="0"/>
              <a:t>ου</a:t>
            </a:r>
            <a:r>
              <a:rPr lang="el-GR" dirty="0"/>
              <a:t> </a:t>
            </a:r>
            <a:r>
              <a:rPr lang="el-GR" dirty="0" err="1"/>
              <a:t>βαθμου</a:t>
            </a:r>
            <a:r>
              <a:rPr lang="el-GR" dirty="0"/>
              <a:t> </a:t>
            </a:r>
            <a:r>
              <a:rPr lang="en-US" dirty="0" err="1"/>
              <a:t>modp</a:t>
            </a:r>
            <a:endParaRPr lang="en-US" dirty="0"/>
          </a:p>
          <a:p>
            <a:r>
              <a:rPr lang="en-US" dirty="0"/>
              <a:t>The theorem was conjectured by </a:t>
            </a:r>
            <a:r>
              <a:rPr lang="en-US" dirty="0">
                <a:hlinkClick r:id="rId2" tooltip="Leonhard Euler"/>
              </a:rPr>
              <a:t>Euler</a:t>
            </a:r>
            <a:r>
              <a:rPr lang="en-US" dirty="0"/>
              <a:t> and </a:t>
            </a:r>
            <a:r>
              <a:rPr lang="en-US" dirty="0">
                <a:hlinkClick r:id="rId3" tooltip="Adrien-Marie Legendre"/>
              </a:rPr>
              <a:t>Legendre</a:t>
            </a:r>
            <a:r>
              <a:rPr lang="en-US" dirty="0"/>
              <a:t> and first proven by </a:t>
            </a:r>
            <a:r>
              <a:rPr lang="en-US" dirty="0">
                <a:hlinkClick r:id="rId4" tooltip="Carl Friedrich Gauss"/>
              </a:rPr>
              <a:t>Gauss</a:t>
            </a:r>
            <a:r>
              <a:rPr lang="en-US" dirty="0"/>
              <a:t>.</a:t>
            </a:r>
            <a:r>
              <a:rPr lang="en-US" baseline="30000" dirty="0">
                <a:hlinkClick r:id="rId5"/>
              </a:rPr>
              <a:t>[1]</a:t>
            </a:r>
            <a:r>
              <a:rPr lang="en-US" dirty="0"/>
              <a:t> He refers to it as the "fundamental theorem" in the </a:t>
            </a:r>
            <a:r>
              <a:rPr lang="en-US" i="1" dirty="0" err="1">
                <a:hlinkClick r:id="rId6" tooltip="Disquisitiones Arithmeticae"/>
              </a:rPr>
              <a:t>Disquisitiones</a:t>
            </a:r>
            <a:r>
              <a:rPr lang="en-US" i="1" dirty="0">
                <a:hlinkClick r:id="rId6" tooltip="Disquisitiones Arithmeticae"/>
              </a:rPr>
              <a:t> </a:t>
            </a:r>
            <a:r>
              <a:rPr lang="en-US" i="1" dirty="0" err="1">
                <a:hlinkClick r:id="rId6" tooltip="Disquisitiones Arithmeticae"/>
              </a:rPr>
              <a:t>Arithmeticae</a:t>
            </a:r>
            <a:r>
              <a:rPr lang="en-US" dirty="0"/>
              <a:t> and his papers, writing</a:t>
            </a:r>
          </a:p>
          <a:p>
            <a:r>
              <a:rPr lang="en-US" i="1" dirty="0"/>
              <a:t>The fundamental theorem must certainly be regarded as one of the most elegant of its type.</a:t>
            </a:r>
            <a:r>
              <a:rPr lang="en-US" dirty="0"/>
              <a:t> (Art. 151)Privately he referred to it as the "golden theorem."</a:t>
            </a:r>
            <a:r>
              <a:rPr lang="en-US" baseline="30000" dirty="0">
                <a:hlinkClick r:id="rId5"/>
              </a:rPr>
              <a:t>[2]</a:t>
            </a:r>
            <a:r>
              <a:rPr lang="en-US" dirty="0"/>
              <a:t> He published six </a:t>
            </a:r>
            <a:r>
              <a:rPr lang="en-US" dirty="0">
                <a:hlinkClick r:id="rId7" tooltip="Mathematical proof"/>
              </a:rPr>
              <a:t>proofs</a:t>
            </a:r>
            <a:r>
              <a:rPr lang="en-US" dirty="0"/>
              <a:t>, and two more were found in his posthumous papers. There are now over 200 published proofs.</a:t>
            </a:r>
            <a:r>
              <a:rPr lang="en-US" baseline="30000" dirty="0">
                <a:hlinkClick r:id="rId5"/>
              </a:rPr>
              <a:t>[3</a:t>
            </a:r>
            <a:r>
              <a:rPr lang="en-US" baseline="30000" dirty="0" smtClean="0">
                <a:hlinkClick r:id="rId5"/>
              </a:rPr>
              <a:t>]</a:t>
            </a:r>
            <a:endParaRPr lang="en-US" dirty="0"/>
          </a:p>
        </p:txBody>
      </p:sp>
    </p:spTree>
    <p:extLst>
      <p:ext uri="{BB962C8B-B14F-4D97-AF65-F5344CB8AC3E}">
        <p14:creationId xmlns:p14="http://schemas.microsoft.com/office/powerpoint/2010/main" val="2747943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Ερώτηση</a:t>
            </a:r>
            <a:r>
              <a:rPr lang="en-US" dirty="0" smtClean="0"/>
              <a:t> </a:t>
            </a:r>
            <a:r>
              <a:rPr lang="en-US" dirty="0" err="1" smtClean="0"/>
              <a:t>Lomonosov</a:t>
            </a:r>
            <a:r>
              <a:rPr lang="el-GR" dirty="0" smtClean="0"/>
              <a:t> (1/3) </a:t>
            </a:r>
            <a:endParaRPr lang="el-GR" dirty="0"/>
          </a:p>
        </p:txBody>
      </p:sp>
      <p:sp>
        <p:nvSpPr>
          <p:cNvPr id="3" name="Θέση περιεχομένου 2"/>
          <p:cNvSpPr>
            <a:spLocks noGrp="1"/>
          </p:cNvSpPr>
          <p:nvPr>
            <p:ph idx="1"/>
          </p:nvPr>
        </p:nvSpPr>
        <p:spPr/>
        <p:txBody>
          <a:bodyPr>
            <a:normAutofit fontScale="77500" lnSpcReduction="20000"/>
          </a:bodyPr>
          <a:lstStyle/>
          <a:p>
            <a:r>
              <a:rPr lang="el-GR" b="1" dirty="0" err="1" smtClean="0"/>
              <a:t>Λομονόσοφ</a:t>
            </a:r>
            <a:r>
              <a:rPr lang="el-GR" b="1" dirty="0"/>
              <a:t>: Οι απαρχές των ρωσικών επιστημών </a:t>
            </a:r>
            <a:endParaRPr lang="en-US" b="1" dirty="0"/>
          </a:p>
          <a:p>
            <a:r>
              <a:rPr lang="el-GR" dirty="0"/>
              <a:t>Ο Μιχαήλ </a:t>
            </a:r>
            <a:r>
              <a:rPr lang="el-GR" dirty="0" err="1"/>
              <a:t>Λομονόσοφ</a:t>
            </a:r>
            <a:r>
              <a:rPr lang="el-GR" dirty="0"/>
              <a:t> (1711-1765), επιστήμονας, ποιητής, διαφωτιστής, είναι μια προσωπικότητα τεράστιας εμβέλειας. Είχε την πρωτιά στη Φυσική, στη Φιλοσοφία, στη Λογοτεχνία. Απ' αυτόν ξεκίνησε η ρωσικός πολιτισμός με τη σύγχρονη έννοια αυτής της λέξης. </a:t>
            </a:r>
            <a:endParaRPr lang="en-US" dirty="0"/>
          </a:p>
          <a:p>
            <a:r>
              <a:rPr lang="el-GR" dirty="0" smtClean="0"/>
              <a:t>Από </a:t>
            </a:r>
            <a:r>
              <a:rPr lang="el-GR" dirty="0"/>
              <a:t>απόψεως εμβέλειας ως προσωπικότητα, και ως συμβολή στο σύγχρονο ρωσικό πολιτισμό, τον σύγκριναν με τον Μεγάλο Πέτρο. Μάλιστα, φημολογούταν ότι ήταν εξώγαμος γιος του. Όντως, ο Πέτρος είχε ταξιδέψει στη Λευκή Θάλασσα, όπου και γεννήθηκε ο </a:t>
            </a:r>
            <a:r>
              <a:rPr lang="el-GR" dirty="0" err="1"/>
              <a:t>Λομονόσοφ</a:t>
            </a:r>
            <a:r>
              <a:rPr lang="el-GR" dirty="0"/>
              <a:t>, για να εργαστεί εκεί σε ναυπηγείο. Θεωρητικά, ενδέχεται να ήταν όντως. </a:t>
            </a:r>
            <a:endParaRPr lang="en-US" dirty="0"/>
          </a:p>
        </p:txBody>
      </p:sp>
    </p:spTree>
    <p:extLst>
      <p:ext uri="{BB962C8B-B14F-4D97-AF65-F5344CB8AC3E}">
        <p14:creationId xmlns:p14="http://schemas.microsoft.com/office/powerpoint/2010/main" val="38370176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Wikipedia</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a:t>In his 1799 doctorate in absentia, </a:t>
            </a:r>
            <a:r>
              <a:rPr lang="en-US" i="1" dirty="0"/>
              <a:t>A new proof of the theorem that every integral rational algebraic function of one variable can be resolved into real factors of the first or second degree</a:t>
            </a:r>
            <a:r>
              <a:rPr lang="en-US" dirty="0"/>
              <a:t>, Gauss proved the </a:t>
            </a:r>
            <a:r>
              <a:rPr lang="en-US" dirty="0">
                <a:hlinkClick r:id="rId2" tooltip="Fundamental theorem of algebra"/>
              </a:rPr>
              <a:t>fundamental theorem of algebra</a:t>
            </a:r>
            <a:r>
              <a:rPr lang="en-US" dirty="0"/>
              <a:t> which states that every non-constant single-variable </a:t>
            </a:r>
            <a:r>
              <a:rPr lang="en-US" dirty="0">
                <a:hlinkClick r:id="rId3" tooltip="Polynomial"/>
              </a:rPr>
              <a:t>polynomial</a:t>
            </a:r>
            <a:r>
              <a:rPr lang="en-US" dirty="0"/>
              <a:t> with complex coefficients has at least one complex </a:t>
            </a:r>
            <a:r>
              <a:rPr lang="en-US" dirty="0" smtClean="0">
                <a:hlinkClick r:id="rId4" tooltip="Root of a function"/>
              </a:rPr>
              <a:t>root</a:t>
            </a:r>
            <a:r>
              <a:rPr lang="en-US" dirty="0" smtClean="0"/>
              <a:t>.</a:t>
            </a:r>
            <a:endParaRPr lang="el-GR" dirty="0" smtClean="0"/>
          </a:p>
          <a:p>
            <a:r>
              <a:rPr lang="en-US" dirty="0" smtClean="0"/>
              <a:t>Mathematicians </a:t>
            </a:r>
            <a:r>
              <a:rPr lang="en-US" dirty="0"/>
              <a:t>including </a:t>
            </a:r>
            <a:r>
              <a:rPr lang="en-US" u="sng" dirty="0">
                <a:hlinkClick r:id="rId5" tooltip="Jean le Rond d'Alembert"/>
              </a:rPr>
              <a:t>Jean le </a:t>
            </a:r>
            <a:r>
              <a:rPr lang="en-US" u="sng" dirty="0" err="1">
                <a:hlinkClick r:id="rId5" tooltip="Jean le Rond d'Alembert"/>
              </a:rPr>
              <a:t>Rond</a:t>
            </a:r>
            <a:r>
              <a:rPr lang="en-US" u="sng" dirty="0">
                <a:hlinkClick r:id="rId5" tooltip="Jean le Rond d'Alembert"/>
              </a:rPr>
              <a:t> </a:t>
            </a:r>
            <a:r>
              <a:rPr lang="en-US" u="sng" dirty="0" err="1">
                <a:hlinkClick r:id="rId5" tooltip="Jean le Rond d'Alembert"/>
              </a:rPr>
              <a:t>d'Alembert</a:t>
            </a:r>
            <a:r>
              <a:rPr lang="en-US" dirty="0"/>
              <a:t> had produced false proofs before him, and Gauss's dissertation contains a critique of </a:t>
            </a:r>
            <a:r>
              <a:rPr lang="en-US" dirty="0" err="1"/>
              <a:t>d'Alembert's</a:t>
            </a:r>
            <a:r>
              <a:rPr lang="en-US" dirty="0"/>
              <a:t> work. Ironically, by today's standard, Gauss's own attempt is not acceptable, owing to implicit use of the </a:t>
            </a:r>
            <a:r>
              <a:rPr lang="en-US" dirty="0">
                <a:hlinkClick r:id="rId6" tooltip="Jordan curve theorem"/>
              </a:rPr>
              <a:t>Jordan curve theorem</a:t>
            </a:r>
            <a:r>
              <a:rPr lang="en-US" dirty="0"/>
              <a:t>. However, he subsequently produced three other proofs, the last one in 1849 being generally rigorous. His attempts clarified the concept of complex numbers considerably along the way</a:t>
            </a:r>
            <a:r>
              <a:rPr lang="en-US" dirty="0" smtClean="0"/>
              <a:t>.</a:t>
            </a:r>
            <a:endParaRPr lang="el-GR" dirty="0"/>
          </a:p>
        </p:txBody>
      </p:sp>
    </p:spTree>
    <p:extLst>
      <p:ext uri="{BB962C8B-B14F-4D97-AF65-F5344CB8AC3E}">
        <p14:creationId xmlns:p14="http://schemas.microsoft.com/office/powerpoint/2010/main" val="1190252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de-DE" sz="4000" dirty="0"/>
              <a:t>Charles William Ferdinand, Duke </a:t>
            </a:r>
            <a:r>
              <a:rPr lang="de-DE" sz="4000" dirty="0" err="1"/>
              <a:t>of</a:t>
            </a:r>
            <a:r>
              <a:rPr lang="de-DE" sz="4000" dirty="0"/>
              <a:t> </a:t>
            </a:r>
            <a:r>
              <a:rPr lang="de-DE" sz="4000" dirty="0" err="1" smtClean="0"/>
              <a:t>Brunswick</a:t>
            </a:r>
            <a:r>
              <a:rPr lang="de-DE" sz="4000" dirty="0" smtClean="0"/>
              <a:t>-Wolfenbüttel </a:t>
            </a:r>
            <a:r>
              <a:rPr lang="el-GR" sz="4000" dirty="0" smtClean="0"/>
              <a:t>(</a:t>
            </a:r>
            <a:r>
              <a:rPr lang="en-US" sz="4000" dirty="0"/>
              <a:t>1735 – 1806</a:t>
            </a:r>
            <a:r>
              <a:rPr lang="el-GR" sz="4000" dirty="0"/>
              <a:t>)</a:t>
            </a:r>
          </a:p>
        </p:txBody>
      </p:sp>
      <p:sp>
        <p:nvSpPr>
          <p:cNvPr id="3" name="Θέση περιεχομένου 2"/>
          <p:cNvSpPr>
            <a:spLocks noGrp="1"/>
          </p:cNvSpPr>
          <p:nvPr>
            <p:ph idx="1"/>
          </p:nvPr>
        </p:nvSpPr>
        <p:spPr/>
        <p:txBody>
          <a:bodyPr>
            <a:normAutofit fontScale="77500" lnSpcReduction="20000"/>
          </a:bodyPr>
          <a:lstStyle/>
          <a:p>
            <a:r>
              <a:rPr lang="en-US" b="1" dirty="0"/>
              <a:t>Charles William Ferdinand</a:t>
            </a:r>
            <a:r>
              <a:rPr lang="en-US" dirty="0"/>
              <a:t> (</a:t>
            </a:r>
            <a:r>
              <a:rPr lang="en-US" dirty="0">
                <a:hlinkClick r:id="rId2" tooltip="German language"/>
              </a:rPr>
              <a:t>German</a:t>
            </a:r>
            <a:r>
              <a:rPr lang="en-US" dirty="0"/>
              <a:t>: </a:t>
            </a:r>
            <a:r>
              <a:rPr lang="en-US" i="1" dirty="0"/>
              <a:t>Karl Wilhelm Ferdinand, </a:t>
            </a:r>
            <a:r>
              <a:rPr lang="en-US" i="1" dirty="0" err="1"/>
              <a:t>Fürst</a:t>
            </a:r>
            <a:r>
              <a:rPr lang="en-US" i="1" dirty="0"/>
              <a:t> und Herzog von </a:t>
            </a:r>
            <a:r>
              <a:rPr lang="en-US" i="1" dirty="0" err="1"/>
              <a:t>Braunschweig-Wolfenbüttel</a:t>
            </a:r>
            <a:r>
              <a:rPr lang="en-US" dirty="0"/>
              <a:t>) (October 9, 1735 – November 10, 1806), Duke of </a:t>
            </a:r>
            <a:r>
              <a:rPr lang="en-US" dirty="0">
                <a:hlinkClick r:id="rId3" tooltip="Brunswick-Wolfenbüttel"/>
              </a:rPr>
              <a:t>Brunswick-</a:t>
            </a:r>
            <a:r>
              <a:rPr lang="en-US" dirty="0" err="1">
                <a:hlinkClick r:id="rId3" tooltip="Brunswick-Wolfenbüttel"/>
              </a:rPr>
              <a:t>Wolfenbüttel</a:t>
            </a:r>
            <a:r>
              <a:rPr lang="en-US" dirty="0"/>
              <a:t>, was a sovereign prince of the </a:t>
            </a:r>
            <a:r>
              <a:rPr lang="en-US" dirty="0">
                <a:hlinkClick r:id="rId4" tooltip="Holy Roman Empire"/>
              </a:rPr>
              <a:t>Holy Roman Empire</a:t>
            </a:r>
            <a:r>
              <a:rPr lang="en-US" dirty="0"/>
              <a:t>, and a professional soldier who served as </a:t>
            </a:r>
            <a:r>
              <a:rPr lang="en-US" dirty="0" err="1"/>
              <a:t>a</a:t>
            </a:r>
            <a:r>
              <a:rPr lang="en-US" dirty="0" err="1">
                <a:hlinkClick r:id="rId5" tooltip="Generalfeldmarschall"/>
              </a:rPr>
              <a:t>Generalfeldmarschall</a:t>
            </a:r>
            <a:r>
              <a:rPr lang="en-US" dirty="0"/>
              <a:t> of the </a:t>
            </a:r>
            <a:r>
              <a:rPr lang="en-US" dirty="0">
                <a:hlinkClick r:id="rId6" tooltip="Kingdom of Prussia"/>
              </a:rPr>
              <a:t>Kingdom of Prussia</a:t>
            </a:r>
            <a:r>
              <a:rPr lang="en-US" dirty="0"/>
              <a:t>. Born in </a:t>
            </a:r>
            <a:r>
              <a:rPr lang="en-US" dirty="0" err="1">
                <a:hlinkClick r:id="rId7" tooltip="Wolfenbüttel"/>
              </a:rPr>
              <a:t>Wolfenbüttel</a:t>
            </a:r>
            <a:r>
              <a:rPr lang="en-US" dirty="0"/>
              <a:t>, Germany, he was duke of </a:t>
            </a:r>
            <a:r>
              <a:rPr lang="en-US" dirty="0">
                <a:hlinkClick r:id="rId3" tooltip="Brunswick-Wolfenbüttel"/>
              </a:rPr>
              <a:t>Brunswick-</a:t>
            </a:r>
            <a:r>
              <a:rPr lang="en-US" dirty="0" err="1">
                <a:hlinkClick r:id="rId3" tooltip="Brunswick-Wolfenbüttel"/>
              </a:rPr>
              <a:t>Wolfenbüttel</a:t>
            </a:r>
            <a:r>
              <a:rPr lang="en-US" dirty="0"/>
              <a:t> from 1780 until his death. He is a recognized master of the modern warfare of the mid-18th century, </a:t>
            </a:r>
            <a:r>
              <a:rPr lang="en-US" b="1" dirty="0"/>
              <a:t>a cultured and benevolent despot </a:t>
            </a:r>
            <a:r>
              <a:rPr lang="en-US" dirty="0"/>
              <a:t>in the model of </a:t>
            </a:r>
            <a:r>
              <a:rPr lang="en-US" dirty="0">
                <a:hlinkClick r:id="rId8" tooltip="Frederick the Great"/>
              </a:rPr>
              <a:t>Frederick the Great</a:t>
            </a:r>
            <a:r>
              <a:rPr lang="en-US" dirty="0"/>
              <a:t>,</a:t>
            </a:r>
          </a:p>
          <a:p>
            <a:r>
              <a:rPr lang="el-GR" dirty="0" err="1"/>
              <a:t>Πρωτοστατησε</a:t>
            </a:r>
            <a:r>
              <a:rPr lang="el-GR" dirty="0"/>
              <a:t> στους </a:t>
            </a:r>
            <a:r>
              <a:rPr lang="el-GR" dirty="0" err="1"/>
              <a:t>πολεμους</a:t>
            </a:r>
            <a:r>
              <a:rPr lang="el-GR" dirty="0"/>
              <a:t> </a:t>
            </a:r>
            <a:r>
              <a:rPr lang="el-GR" dirty="0" err="1"/>
              <a:t>κατα</a:t>
            </a:r>
            <a:r>
              <a:rPr lang="el-GR" dirty="0"/>
              <a:t> της </a:t>
            </a:r>
            <a:r>
              <a:rPr lang="el-GR" dirty="0" err="1"/>
              <a:t>Γαλλικης</a:t>
            </a:r>
            <a:r>
              <a:rPr lang="el-GR" dirty="0"/>
              <a:t> </a:t>
            </a:r>
            <a:r>
              <a:rPr lang="el-GR" dirty="0" err="1"/>
              <a:t>Επαναστασης</a:t>
            </a:r>
            <a:r>
              <a:rPr lang="el-GR" dirty="0"/>
              <a:t>, (</a:t>
            </a:r>
            <a:r>
              <a:rPr lang="en-US" dirty="0"/>
              <a:t>"</a:t>
            </a:r>
            <a:r>
              <a:rPr lang="en-US" u="sng" dirty="0">
                <a:hlinkClick r:id="rId9" tooltip="Brunswick Proclamation"/>
              </a:rPr>
              <a:t>Brunswick Proclamation </a:t>
            </a:r>
            <a:r>
              <a:rPr lang="en-US" u="sng" dirty="0"/>
              <a:t>,</a:t>
            </a:r>
            <a:r>
              <a:rPr lang="en-US" dirty="0"/>
              <a:t>  1792 </a:t>
            </a:r>
            <a:r>
              <a:rPr lang="en-US" dirty="0" err="1"/>
              <a:t>Valmy</a:t>
            </a:r>
            <a:r>
              <a:rPr lang="en-US" dirty="0"/>
              <a:t>, 1806 </a:t>
            </a:r>
            <a:r>
              <a:rPr lang="en-US" dirty="0" err="1"/>
              <a:t>Iena</a:t>
            </a:r>
            <a:r>
              <a:rPr lang="en-US" dirty="0" smtClean="0"/>
              <a:t>)</a:t>
            </a:r>
            <a:endParaRPr lang="el-GR" dirty="0"/>
          </a:p>
        </p:txBody>
      </p:sp>
    </p:spTree>
    <p:extLst>
      <p:ext uri="{BB962C8B-B14F-4D97-AF65-F5344CB8AC3E}">
        <p14:creationId xmlns:p14="http://schemas.microsoft.com/office/powerpoint/2010/main" val="7030114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n-US" dirty="0" smtClean="0"/>
              <a:t>Gauss: Wunderkind, </a:t>
            </a:r>
            <a:r>
              <a:rPr lang="el-GR" dirty="0" smtClean="0"/>
              <a:t>Ε. Τ. </a:t>
            </a:r>
            <a:r>
              <a:rPr lang="en-US" dirty="0" smtClean="0"/>
              <a:t>Bell</a:t>
            </a:r>
            <a:r>
              <a:rPr lang="el-GR" dirty="0" smtClean="0"/>
              <a:t>, 1+2+...+100 =</a:t>
            </a:r>
            <a:r>
              <a:rPr lang="en-US" dirty="0" smtClean="0"/>
              <a:t> </a:t>
            </a:r>
            <a:r>
              <a:rPr lang="el-GR" dirty="0" smtClean="0"/>
              <a:t>5050</a:t>
            </a:r>
            <a:endParaRPr lang="el-GR" dirty="0"/>
          </a:p>
        </p:txBody>
      </p:sp>
      <p:sp>
        <p:nvSpPr>
          <p:cNvPr id="3" name="Θέση περιεχομένου 2"/>
          <p:cNvSpPr>
            <a:spLocks noGrp="1"/>
          </p:cNvSpPr>
          <p:nvPr>
            <p:ph idx="1"/>
          </p:nvPr>
        </p:nvSpPr>
        <p:spPr/>
        <p:txBody>
          <a:bodyPr>
            <a:normAutofit fontScale="85000" lnSpcReduction="10000"/>
          </a:bodyPr>
          <a:lstStyle/>
          <a:p>
            <a:r>
              <a:rPr lang="en-US" sz="3600" dirty="0"/>
              <a:t>E T Bell, Men of Mathematics. </a:t>
            </a:r>
          </a:p>
          <a:p>
            <a:r>
              <a:rPr lang="en-US" dirty="0" smtClean="0"/>
              <a:t>P.242</a:t>
            </a:r>
            <a:r>
              <a:rPr lang="en-US" dirty="0"/>
              <a:t>. Shortly after his seventh birthday Gauss entered his </a:t>
            </a:r>
            <a:r>
              <a:rPr lang="en-US" dirty="0" smtClean="0"/>
              <a:t>first school</a:t>
            </a:r>
            <a:r>
              <a:rPr lang="en-US" dirty="0"/>
              <a:t>, a squalid relic of the Middle Ages run by a </a:t>
            </a:r>
            <a:r>
              <a:rPr lang="en-US" b="1" dirty="0"/>
              <a:t>virile </a:t>
            </a:r>
            <a:r>
              <a:rPr lang="en-US" b="1" dirty="0" smtClean="0"/>
              <a:t>brute</a:t>
            </a:r>
            <a:r>
              <a:rPr lang="en-US" dirty="0" smtClean="0"/>
              <a:t>, one </a:t>
            </a:r>
            <a:r>
              <a:rPr lang="en-US" dirty="0" err="1"/>
              <a:t>Biittner</a:t>
            </a:r>
            <a:r>
              <a:rPr lang="en-US" dirty="0"/>
              <a:t>, whose idea of teaching the hundred or so boys </a:t>
            </a:r>
            <a:r>
              <a:rPr lang="en-US" dirty="0" smtClean="0"/>
              <a:t>in his </a:t>
            </a:r>
            <a:r>
              <a:rPr lang="en-US" dirty="0"/>
              <a:t>charge was to thrash them into such a state of </a:t>
            </a:r>
            <a:r>
              <a:rPr lang="en-US" dirty="0" smtClean="0"/>
              <a:t>terrified stupidity </a:t>
            </a:r>
            <a:r>
              <a:rPr lang="en-US" dirty="0"/>
              <a:t>that they forgot their own names. More of the </a:t>
            </a:r>
            <a:r>
              <a:rPr lang="en-US" dirty="0" smtClean="0"/>
              <a:t>good old </a:t>
            </a:r>
            <a:r>
              <a:rPr lang="en-US" dirty="0"/>
              <a:t>days for which sentimental reactionaries long. It was in </a:t>
            </a:r>
            <a:r>
              <a:rPr lang="en-US" dirty="0" smtClean="0"/>
              <a:t>this hell-hole </a:t>
            </a:r>
            <a:r>
              <a:rPr lang="en-US" dirty="0"/>
              <a:t>that Gauss found his fortune.</a:t>
            </a:r>
          </a:p>
          <a:p>
            <a:r>
              <a:rPr lang="en-US" b="1" dirty="0"/>
              <a:t>Nothing extraordinary happened during the first two years</a:t>
            </a:r>
            <a:r>
              <a:rPr lang="en-US" dirty="0"/>
              <a:t>. </a:t>
            </a:r>
            <a:r>
              <a:rPr lang="el-GR" dirty="0" smtClean="0"/>
              <a:t>(Σχόλιο. </a:t>
            </a:r>
            <a:r>
              <a:rPr lang="el-GR" dirty="0"/>
              <a:t>Πως το </a:t>
            </a:r>
            <a:r>
              <a:rPr lang="el-GR" dirty="0" smtClean="0"/>
              <a:t>ξέρει)</a:t>
            </a:r>
            <a:endParaRPr lang="el-GR" dirty="0"/>
          </a:p>
        </p:txBody>
      </p:sp>
    </p:spTree>
    <p:extLst>
      <p:ext uri="{BB962C8B-B14F-4D97-AF65-F5344CB8AC3E}">
        <p14:creationId xmlns:p14="http://schemas.microsoft.com/office/powerpoint/2010/main" val="42666727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 Τ. </a:t>
            </a:r>
            <a:r>
              <a:rPr lang="en-US" dirty="0" smtClean="0"/>
              <a:t>Bell</a:t>
            </a:r>
            <a:r>
              <a:rPr lang="el-GR" dirty="0" smtClean="0"/>
              <a:t>, </a:t>
            </a:r>
            <a:r>
              <a:rPr lang="el-GR" dirty="0"/>
              <a:t>1+2+...+</a:t>
            </a:r>
            <a:r>
              <a:rPr lang="el-GR" dirty="0" smtClean="0"/>
              <a:t>100</a:t>
            </a:r>
            <a:r>
              <a:rPr lang="en-US" dirty="0" smtClean="0"/>
              <a:t> </a:t>
            </a:r>
            <a:r>
              <a:rPr lang="el-GR" dirty="0" smtClean="0"/>
              <a:t>=</a:t>
            </a:r>
            <a:r>
              <a:rPr lang="en-US" dirty="0" smtClean="0"/>
              <a:t> </a:t>
            </a:r>
            <a:r>
              <a:rPr lang="el-GR" dirty="0" smtClean="0"/>
              <a:t>5050</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a:t>P.242. Then, in his tenth year, Gauss was admitted to the class in</a:t>
            </a:r>
            <a:r>
              <a:rPr lang="el-GR" dirty="0"/>
              <a:t> </a:t>
            </a:r>
            <a:r>
              <a:rPr lang="en-US" dirty="0"/>
              <a:t>arithmetic. As it was the beginning class none of the boys had</a:t>
            </a:r>
            <a:r>
              <a:rPr lang="el-GR" dirty="0"/>
              <a:t> </a:t>
            </a:r>
            <a:r>
              <a:rPr lang="en-US" dirty="0"/>
              <a:t>ever heard of an arithmetical progression. </a:t>
            </a:r>
            <a:endParaRPr lang="en-US" dirty="0" smtClean="0"/>
          </a:p>
          <a:p>
            <a:r>
              <a:rPr lang="en-US" dirty="0" smtClean="0"/>
              <a:t>It </a:t>
            </a:r>
            <a:r>
              <a:rPr lang="en-US" dirty="0"/>
              <a:t>was easy then for</a:t>
            </a:r>
            <a:r>
              <a:rPr lang="el-GR" dirty="0"/>
              <a:t> </a:t>
            </a:r>
            <a:r>
              <a:rPr lang="en-US" dirty="0"/>
              <a:t>the </a:t>
            </a:r>
            <a:r>
              <a:rPr lang="en-US" dirty="0" smtClean="0"/>
              <a:t>heroic </a:t>
            </a:r>
            <a:r>
              <a:rPr lang="en-US" dirty="0" err="1"/>
              <a:t>Buttner</a:t>
            </a:r>
            <a:r>
              <a:rPr lang="en-US" dirty="0"/>
              <a:t> to give out a long problem in addition whose</a:t>
            </a:r>
            <a:r>
              <a:rPr lang="el-GR" dirty="0"/>
              <a:t> </a:t>
            </a:r>
            <a:r>
              <a:rPr lang="en-US" dirty="0"/>
              <a:t>answer he could find by a formula in a few seconds. The problem</a:t>
            </a:r>
            <a:r>
              <a:rPr lang="el-GR" dirty="0"/>
              <a:t> </a:t>
            </a:r>
            <a:r>
              <a:rPr lang="en-US" dirty="0"/>
              <a:t>was of the following sort, 81297 + 81495+ 81693 + ... + 100899,</a:t>
            </a:r>
            <a:r>
              <a:rPr lang="el-GR" dirty="0"/>
              <a:t> </a:t>
            </a:r>
            <a:r>
              <a:rPr lang="en-US" dirty="0"/>
              <a:t>where the step from one number to the next is the same</a:t>
            </a:r>
            <a:r>
              <a:rPr lang="el-GR" dirty="0"/>
              <a:t> </a:t>
            </a:r>
            <a:r>
              <a:rPr lang="en-US" dirty="0"/>
              <a:t>all along (here 198),  and a given number of terms (here 100) are</a:t>
            </a:r>
            <a:r>
              <a:rPr lang="el-GR" dirty="0"/>
              <a:t> </a:t>
            </a:r>
            <a:r>
              <a:rPr lang="en-US" dirty="0"/>
              <a:t>to be added. …</a:t>
            </a:r>
          </a:p>
          <a:p>
            <a:r>
              <a:rPr lang="en-US" dirty="0"/>
              <a:t>… To the end of his days Gauss loved to tell how the one</a:t>
            </a:r>
            <a:r>
              <a:rPr lang="el-GR" dirty="0"/>
              <a:t> </a:t>
            </a:r>
            <a:r>
              <a:rPr lang="en-US" dirty="0" smtClean="0"/>
              <a:t>number he </a:t>
            </a:r>
            <a:r>
              <a:rPr lang="en-US" dirty="0"/>
              <a:t>had written was the correct answer and how all the </a:t>
            </a:r>
            <a:r>
              <a:rPr lang="en-US" dirty="0" smtClean="0"/>
              <a:t>others were </a:t>
            </a:r>
            <a:r>
              <a:rPr lang="en-US" dirty="0"/>
              <a:t>wrong. Gauss</a:t>
            </a:r>
            <a:r>
              <a:rPr lang="el-GR" dirty="0"/>
              <a:t> </a:t>
            </a:r>
            <a:r>
              <a:rPr lang="en-US" dirty="0"/>
              <a:t>had not been shown the trick for doing </a:t>
            </a:r>
            <a:r>
              <a:rPr lang="en-US" dirty="0" smtClean="0"/>
              <a:t>such problems </a:t>
            </a:r>
            <a:r>
              <a:rPr lang="en-US" dirty="0"/>
              <a:t>rapidly</a:t>
            </a:r>
            <a:r>
              <a:rPr lang="en-US" dirty="0" smtClean="0"/>
              <a:t>.</a:t>
            </a:r>
            <a:endParaRPr lang="el-GR" dirty="0"/>
          </a:p>
        </p:txBody>
      </p:sp>
    </p:spTree>
    <p:extLst>
      <p:ext uri="{BB962C8B-B14F-4D97-AF65-F5344CB8AC3E}">
        <p14:creationId xmlns:p14="http://schemas.microsoft.com/office/powerpoint/2010/main" val="42148305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de-DE" sz="2800" dirty="0"/>
              <a:t>Wolfgang Sartorius </a:t>
            </a:r>
            <a:r>
              <a:rPr lang="de-DE" sz="2800" dirty="0">
                <a:hlinkClick r:id="rId2" tooltip="Freiherr"/>
              </a:rPr>
              <a:t>Freiherr</a:t>
            </a:r>
            <a:r>
              <a:rPr lang="de-DE" sz="2800" dirty="0"/>
              <a:t> </a:t>
            </a:r>
            <a:r>
              <a:rPr lang="de-DE" sz="2800" dirty="0" smtClean="0"/>
              <a:t>von Waltershausen</a:t>
            </a:r>
            <a:r>
              <a:rPr lang="de-DE" sz="2800" dirty="0"/>
              <a:t> </a:t>
            </a:r>
            <a:r>
              <a:rPr lang="de-DE" sz="2800" dirty="0" smtClean="0"/>
              <a:t>(1809 </a:t>
            </a:r>
            <a:r>
              <a:rPr lang="de-DE" sz="2800" dirty="0"/>
              <a:t>– </a:t>
            </a:r>
            <a:r>
              <a:rPr lang="de-DE" sz="2800" dirty="0" smtClean="0"/>
              <a:t>1876) was </a:t>
            </a:r>
            <a:r>
              <a:rPr lang="de-DE" sz="2800" dirty="0"/>
              <a:t>a German </a:t>
            </a:r>
            <a:r>
              <a:rPr lang="de-DE" sz="2800" dirty="0" err="1">
                <a:hlinkClick r:id="rId3" tooltip="Geologist"/>
              </a:rPr>
              <a:t>geologist</a:t>
            </a:r>
            <a:r>
              <a:rPr lang="de-DE" sz="2800" dirty="0"/>
              <a:t>.</a:t>
            </a:r>
            <a:endParaRPr lang="el-GR" sz="2800" dirty="0"/>
          </a:p>
        </p:txBody>
      </p:sp>
      <p:sp>
        <p:nvSpPr>
          <p:cNvPr id="3" name="Θέση περιεχομένου 2"/>
          <p:cNvSpPr>
            <a:spLocks noGrp="1"/>
          </p:cNvSpPr>
          <p:nvPr>
            <p:ph idx="1"/>
          </p:nvPr>
        </p:nvSpPr>
        <p:spPr/>
        <p:txBody>
          <a:bodyPr>
            <a:normAutofit fontScale="77500" lnSpcReduction="20000"/>
          </a:bodyPr>
          <a:lstStyle/>
          <a:p>
            <a:r>
              <a:rPr lang="en-US" dirty="0"/>
              <a:t>Gauss </a:t>
            </a:r>
            <a:r>
              <a:rPr lang="en-US" dirty="0" err="1"/>
              <a:t>zum</a:t>
            </a:r>
            <a:r>
              <a:rPr lang="en-US" dirty="0"/>
              <a:t> </a:t>
            </a:r>
            <a:r>
              <a:rPr lang="en-US" dirty="0" err="1"/>
              <a:t>Gedächtnis</a:t>
            </a:r>
            <a:r>
              <a:rPr lang="el-GR" dirty="0"/>
              <a:t> (</a:t>
            </a:r>
            <a:r>
              <a:rPr lang="en-US" dirty="0"/>
              <a:t>In memory of GAUSS) </a:t>
            </a:r>
          </a:p>
          <a:p>
            <a:r>
              <a:rPr lang="en-US" dirty="0" err="1"/>
              <a:t>Waltershausen</a:t>
            </a:r>
            <a:r>
              <a:rPr lang="en-US" dirty="0"/>
              <a:t> was also the author of </a:t>
            </a:r>
            <a:r>
              <a:rPr lang="en-US" i="1" dirty="0"/>
              <a:t>Gauss </a:t>
            </a:r>
            <a:r>
              <a:rPr lang="en-US" i="1" dirty="0" err="1"/>
              <a:t>zum</a:t>
            </a:r>
            <a:r>
              <a:rPr lang="en-US" i="1" dirty="0"/>
              <a:t> </a:t>
            </a:r>
            <a:r>
              <a:rPr lang="en-US" i="1" dirty="0" err="1"/>
              <a:t>Gedächtnis</a:t>
            </a:r>
            <a:r>
              <a:rPr lang="en-US" dirty="0"/>
              <a:t>, in 1856. This biography, published upon the death of </a:t>
            </a:r>
            <a:r>
              <a:rPr lang="en-US" dirty="0">
                <a:hlinkClick r:id="rId4" tooltip="Carl Friedrich Gauss"/>
              </a:rPr>
              <a:t>Carl Friedrich Gauss</a:t>
            </a:r>
            <a:r>
              <a:rPr lang="en-US" dirty="0"/>
              <a:t>, is viewed as Gauss's biography as Gauss wished it to be told. It is also the source of one of the most famous mathematical quotes: </a:t>
            </a:r>
            <a:r>
              <a:rPr lang="en-US" i="1" dirty="0"/>
              <a:t>Mathematics is the queen of the sciences</a:t>
            </a:r>
            <a:r>
              <a:rPr lang="en-US" dirty="0"/>
              <a:t>.</a:t>
            </a:r>
            <a:r>
              <a:rPr lang="en-US" baseline="30000" dirty="0">
                <a:hlinkClick r:id="rId5"/>
              </a:rPr>
              <a:t>[3]</a:t>
            </a:r>
            <a:r>
              <a:rPr lang="en-US" dirty="0"/>
              <a:t> and the famous story of Gauss as a young boy quickly finding the sum of a long string of consecutive numbers</a:t>
            </a:r>
            <a:r>
              <a:rPr lang="en-US" baseline="30000" dirty="0">
                <a:hlinkClick r:id="rId5"/>
              </a:rPr>
              <a:t>[4]</a:t>
            </a:r>
            <a:endParaRPr lang="en-US" dirty="0"/>
          </a:p>
          <a:p>
            <a:r>
              <a:rPr lang="en-US" dirty="0"/>
              <a:t>When Gauss died in </a:t>
            </a:r>
            <a:r>
              <a:rPr lang="en-US" dirty="0" err="1"/>
              <a:t>Göttingen</a:t>
            </a:r>
            <a:r>
              <a:rPr lang="en-US" dirty="0"/>
              <a:t>, two individuals gave eulogies at his funeral: Gauss's son-in-law </a:t>
            </a:r>
            <a:r>
              <a:rPr lang="en-US" dirty="0">
                <a:hlinkClick r:id="rId6" tooltip="Heinrich Ewald"/>
              </a:rPr>
              <a:t>Heinrich </a:t>
            </a:r>
            <a:r>
              <a:rPr lang="en-US" dirty="0" err="1">
                <a:hlinkClick r:id="rId6" tooltip="Heinrich Ewald"/>
              </a:rPr>
              <a:t>Ewald</a:t>
            </a:r>
            <a:r>
              <a:rPr lang="en-US" dirty="0"/>
              <a:t>, and </a:t>
            </a:r>
            <a:r>
              <a:rPr lang="en-US" dirty="0" err="1"/>
              <a:t>Waltershausen</a:t>
            </a:r>
            <a:r>
              <a:rPr lang="en-US" dirty="0"/>
              <a:t> who represented the faculty in </a:t>
            </a:r>
            <a:r>
              <a:rPr lang="en-US" dirty="0" err="1"/>
              <a:t>Göttingen</a:t>
            </a:r>
            <a:r>
              <a:rPr lang="en-US" dirty="0" smtClean="0"/>
              <a:t>.</a:t>
            </a:r>
            <a:endParaRPr lang="en-US" dirty="0"/>
          </a:p>
        </p:txBody>
      </p:sp>
    </p:spTree>
    <p:extLst>
      <p:ext uri="{BB962C8B-B14F-4D97-AF65-F5344CB8AC3E}">
        <p14:creationId xmlns:p14="http://schemas.microsoft.com/office/powerpoint/2010/main" val="39906906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Στην μνήμη του </a:t>
            </a:r>
            <a:r>
              <a:rPr lang="en-US" dirty="0" smtClean="0"/>
              <a:t>Gauss</a:t>
            </a:r>
            <a:r>
              <a:rPr lang="el-GR" dirty="0" smtClean="0"/>
              <a:t>,</a:t>
            </a:r>
            <a:r>
              <a:rPr lang="en-US" dirty="0" smtClean="0"/>
              <a:t> </a:t>
            </a:r>
            <a:r>
              <a:rPr lang="el-GR" dirty="0" smtClean="0"/>
              <a:t>1</a:t>
            </a:r>
            <a:r>
              <a:rPr lang="el-GR" dirty="0"/>
              <a:t>, ..., 100: </a:t>
            </a:r>
            <a:r>
              <a:rPr lang="el-GR" dirty="0" smtClean="0"/>
              <a:t>Είναι αλήθεια? (1/3)</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smtClean="0"/>
              <a:t>Discussion </a:t>
            </a:r>
            <a:r>
              <a:rPr lang="en-US" dirty="0"/>
              <a:t>of </a:t>
            </a:r>
            <a:r>
              <a:rPr lang="en-US" dirty="0" err="1"/>
              <a:t>Waltershausen</a:t>
            </a:r>
            <a:r>
              <a:rPr lang="en-US" dirty="0"/>
              <a:t> as source on Gauss numbers story including partial translation of </a:t>
            </a:r>
            <a:r>
              <a:rPr lang="en-US" dirty="0" err="1"/>
              <a:t>Waltershausen</a:t>
            </a:r>
            <a:r>
              <a:rPr lang="en-US" dirty="0"/>
              <a:t> book on Gauss [American Scientist online Volume 94 Number: 3,  Page 200, </a:t>
            </a:r>
            <a:r>
              <a:rPr lang="el-GR" dirty="0"/>
              <a:t> </a:t>
            </a:r>
            <a:r>
              <a:rPr lang="en-US" i="1" dirty="0"/>
              <a:t>Gauss's Day of Reckoning: A famous story about the boy wonder of mathematics has taken on a life of its own</a:t>
            </a:r>
            <a:r>
              <a:rPr lang="en-US" b="1" dirty="0"/>
              <a:t>, Brian Hayes</a:t>
            </a:r>
            <a:r>
              <a:rPr lang="en-US" dirty="0"/>
              <a:t>]</a:t>
            </a:r>
            <a:r>
              <a:rPr lang="el-GR" dirty="0"/>
              <a:t>, </a:t>
            </a:r>
            <a:r>
              <a:rPr lang="en-US" dirty="0"/>
              <a:t>http://www.americanscientist.org/issues/pub/gausss-day-of-reckoning/2</a:t>
            </a:r>
            <a:endParaRPr lang="el-GR" dirty="0"/>
          </a:p>
          <a:p>
            <a:r>
              <a:rPr lang="en-US" dirty="0"/>
              <a:t>What's </a:t>
            </a:r>
            <a:r>
              <a:rPr lang="en-US" i="1" dirty="0"/>
              <a:t>most</a:t>
            </a:r>
            <a:r>
              <a:rPr lang="en-US" dirty="0"/>
              <a:t> remarkable about the telling of the story is not what's there but what's absent. There is no mention of the numbers from 1 to 100, or any other specific arithmetic progression. And there is no hint of the trick or technique that Gauss invented to solve the problem; the idea of combining the numbers in pairs is not discussed, nor is the formula for summing a series. Perhaps Sartorius thought the procedure was so obvious it needed no explanation</a:t>
            </a:r>
            <a:r>
              <a:rPr lang="en-US" dirty="0" smtClean="0"/>
              <a:t>.</a:t>
            </a:r>
          </a:p>
          <a:p>
            <a:pPr marL="0" indent="0">
              <a:buNone/>
            </a:pPr>
            <a:endParaRPr lang="el-GR" dirty="0"/>
          </a:p>
        </p:txBody>
      </p:sp>
    </p:spTree>
    <p:extLst>
      <p:ext uri="{BB962C8B-B14F-4D97-AF65-F5344CB8AC3E}">
        <p14:creationId xmlns:p14="http://schemas.microsoft.com/office/powerpoint/2010/main" val="2873202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Στην μνήμη του </a:t>
            </a:r>
            <a:r>
              <a:rPr lang="en-US" dirty="0" smtClean="0"/>
              <a:t>Gauss</a:t>
            </a:r>
            <a:r>
              <a:rPr lang="el-GR" dirty="0" smtClean="0"/>
              <a:t>,</a:t>
            </a:r>
            <a:r>
              <a:rPr lang="en-US" dirty="0" smtClean="0"/>
              <a:t> </a:t>
            </a:r>
            <a:r>
              <a:rPr lang="el-GR" dirty="0" smtClean="0"/>
              <a:t>1</a:t>
            </a:r>
            <a:r>
              <a:rPr lang="el-GR" dirty="0"/>
              <a:t>, ..., 100: </a:t>
            </a:r>
            <a:r>
              <a:rPr lang="el-GR" dirty="0" smtClean="0"/>
              <a:t>Είναι αλήθεια? (2/3)</a:t>
            </a:r>
            <a:endParaRPr lang="el-GR" dirty="0"/>
          </a:p>
        </p:txBody>
      </p:sp>
      <p:sp>
        <p:nvSpPr>
          <p:cNvPr id="3" name="Θέση περιεχομένου 2"/>
          <p:cNvSpPr>
            <a:spLocks noGrp="1"/>
          </p:cNvSpPr>
          <p:nvPr>
            <p:ph idx="1"/>
          </p:nvPr>
        </p:nvSpPr>
        <p:spPr/>
        <p:txBody>
          <a:bodyPr>
            <a:normAutofit fontScale="92500"/>
          </a:bodyPr>
          <a:lstStyle/>
          <a:p>
            <a:r>
              <a:rPr lang="en-US" dirty="0"/>
              <a:t>Incidental details from this account reappear over and over in later </a:t>
            </a:r>
            <a:r>
              <a:rPr lang="en-US" dirty="0" err="1"/>
              <a:t>tellings</a:t>
            </a:r>
            <a:r>
              <a:rPr lang="en-US" dirty="0"/>
              <a:t> of the story. The ritual of piling up the slates is one such feature. (It must have been quite a teetering heap by the time the hundredth slate was added</a:t>
            </a:r>
            <a:r>
              <a:rPr lang="en-US" dirty="0" smtClean="0"/>
              <a:t>!)</a:t>
            </a:r>
            <a:endParaRPr lang="el-GR" dirty="0" smtClean="0"/>
          </a:p>
          <a:p>
            <a:r>
              <a:rPr lang="en-US" dirty="0" err="1" smtClean="0"/>
              <a:t>Büttner's</a:t>
            </a:r>
            <a:r>
              <a:rPr lang="en-US" dirty="0" smtClean="0"/>
              <a:t> </a:t>
            </a:r>
            <a:r>
              <a:rPr lang="en-US" dirty="0"/>
              <a:t>switch (or cane, or whip) also made frequent appearances until the 1970s but is less common now; we have grown squeamish about mentioning such barbarities.</a:t>
            </a:r>
          </a:p>
          <a:p>
            <a:pPr marL="0" indent="0">
              <a:buNone/>
            </a:pPr>
            <a:endParaRPr lang="el-GR" dirty="0"/>
          </a:p>
        </p:txBody>
      </p:sp>
    </p:spTree>
    <p:extLst>
      <p:ext uri="{BB962C8B-B14F-4D97-AF65-F5344CB8AC3E}">
        <p14:creationId xmlns:p14="http://schemas.microsoft.com/office/powerpoint/2010/main" val="15093334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Στην μνήμη του </a:t>
            </a:r>
            <a:r>
              <a:rPr lang="en-US" dirty="0" smtClean="0"/>
              <a:t>Gauss</a:t>
            </a:r>
            <a:r>
              <a:rPr lang="el-GR" dirty="0" smtClean="0"/>
              <a:t>,</a:t>
            </a:r>
            <a:r>
              <a:rPr lang="en-US" dirty="0" smtClean="0"/>
              <a:t> </a:t>
            </a:r>
            <a:r>
              <a:rPr lang="el-GR" dirty="0" smtClean="0"/>
              <a:t>1</a:t>
            </a:r>
            <a:r>
              <a:rPr lang="el-GR" dirty="0"/>
              <a:t>, ..., 100: </a:t>
            </a:r>
            <a:r>
              <a:rPr lang="el-GR" dirty="0" smtClean="0"/>
              <a:t>Είναι αλήθεια? (3/3)</a:t>
            </a:r>
            <a:endParaRPr lang="el-GR" dirty="0"/>
          </a:p>
        </p:txBody>
      </p:sp>
      <p:sp>
        <p:nvSpPr>
          <p:cNvPr id="3" name="Θέση περιεχομένου 2"/>
          <p:cNvSpPr>
            <a:spLocks noGrp="1"/>
          </p:cNvSpPr>
          <p:nvPr>
            <p:ph idx="1"/>
          </p:nvPr>
        </p:nvSpPr>
        <p:spPr/>
        <p:txBody>
          <a:bodyPr>
            <a:normAutofit fontScale="70000" lnSpcReduction="20000"/>
          </a:bodyPr>
          <a:lstStyle/>
          <a:p>
            <a:r>
              <a:rPr lang="en-US" dirty="0"/>
              <a:t>A word about the bracketed phrases: </a:t>
            </a:r>
          </a:p>
          <a:p>
            <a:r>
              <a:rPr lang="en-US" dirty="0"/>
              <a:t>Strange to report, the Helen Worthington Gauss </a:t>
            </a:r>
            <a:r>
              <a:rPr lang="el-GR" dirty="0"/>
              <a:t>(1881 - 1970)</a:t>
            </a:r>
          </a:p>
          <a:p>
            <a:r>
              <a:rPr lang="en-US" dirty="0" smtClean="0"/>
              <a:t>Translation</a:t>
            </a:r>
            <a:r>
              <a:rPr lang="en-US" dirty="0">
                <a:solidFill>
                  <a:srgbClr val="FF0000"/>
                </a:solidFill>
              </a:rPr>
              <a:t> </a:t>
            </a:r>
            <a:r>
              <a:rPr lang="en-US" i="1" dirty="0"/>
              <a:t>does</a:t>
            </a:r>
            <a:r>
              <a:rPr lang="en-US" dirty="0"/>
              <a:t> mention the first 100 integers. Where Sartorius writes simply "</a:t>
            </a:r>
            <a:r>
              <a:rPr lang="en-US" dirty="0" err="1"/>
              <a:t>eine</a:t>
            </a:r>
            <a:r>
              <a:rPr lang="en-US" dirty="0"/>
              <a:t> </a:t>
            </a:r>
            <a:r>
              <a:rPr lang="en-US" dirty="0" err="1"/>
              <a:t>arithmetischen</a:t>
            </a:r>
            <a:r>
              <a:rPr lang="en-US" dirty="0"/>
              <a:t> </a:t>
            </a:r>
            <a:r>
              <a:rPr lang="en-US" dirty="0" err="1"/>
              <a:t>Reihe</a:t>
            </a:r>
            <a:r>
              <a:rPr lang="en-US" dirty="0"/>
              <a:t>," Worthington Gauss inserts "a series of numbers from 1 to 100." I cannot account for this interpolation. I can only guess that Worthington Gauss, under the influence of later works that discuss the 1-to-100 example, was trying to help out Sartorius by filling in an omission.</a:t>
            </a:r>
          </a:p>
          <a:p>
            <a:r>
              <a:rPr lang="en-US" dirty="0" smtClean="0"/>
              <a:t>The </a:t>
            </a:r>
            <a:r>
              <a:rPr lang="en-US" dirty="0"/>
              <a:t>second bracketed passage marks an elision in the translation: Where Sartorius has the pupils "</a:t>
            </a:r>
            <a:r>
              <a:rPr lang="en-US" dirty="0" err="1"/>
              <a:t>rechnen</a:t>
            </a:r>
            <a:r>
              <a:rPr lang="en-US" dirty="0"/>
              <a:t>, </a:t>
            </a:r>
            <a:r>
              <a:rPr lang="en-US" dirty="0" err="1"/>
              <a:t>multiplizieren</a:t>
            </a:r>
            <a:r>
              <a:rPr lang="en-US" dirty="0"/>
              <a:t> und </a:t>
            </a:r>
            <a:r>
              <a:rPr lang="en-US" dirty="0" err="1"/>
              <a:t>addieren</a:t>
            </a:r>
            <a:r>
              <a:rPr lang="en-US" dirty="0"/>
              <a:t>," Worthington Gauss writes just "adding." I'll have more to say on this point below</a:t>
            </a:r>
            <a:r>
              <a:rPr lang="en-US" dirty="0" smtClean="0"/>
              <a:t>.</a:t>
            </a:r>
            <a:endParaRPr lang="en-US" dirty="0"/>
          </a:p>
        </p:txBody>
      </p:sp>
    </p:spTree>
    <p:extLst>
      <p:ext uri="{BB962C8B-B14F-4D97-AF65-F5344CB8AC3E}">
        <p14:creationId xmlns:p14="http://schemas.microsoft.com/office/powerpoint/2010/main" val="6512292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Δ</a:t>
            </a:r>
            <a:r>
              <a:rPr lang="el-GR" dirty="0" smtClean="0"/>
              <a:t>ιδακτικές προτάσεις για το 1+2+3+4+...+</a:t>
            </a:r>
            <a:endParaRPr lang="el-GR" dirty="0"/>
          </a:p>
        </p:txBody>
      </p:sp>
      <p:sp>
        <p:nvSpPr>
          <p:cNvPr id="3" name="Θέση περιεχομένου 2"/>
          <p:cNvSpPr>
            <a:spLocks noGrp="1"/>
          </p:cNvSpPr>
          <p:nvPr>
            <p:ph idx="1"/>
          </p:nvPr>
        </p:nvSpPr>
        <p:spPr/>
        <p:txBody>
          <a:bodyPr/>
          <a:lstStyle/>
          <a:p>
            <a:r>
              <a:rPr lang="el-GR" dirty="0" smtClean="0"/>
              <a:t>«Ιστοριούλες» </a:t>
            </a:r>
            <a:r>
              <a:rPr lang="el-GR" dirty="0"/>
              <a:t>στην τάξη</a:t>
            </a:r>
          </a:p>
          <a:p>
            <a:r>
              <a:rPr lang="el-GR" dirty="0"/>
              <a:t>Τ</a:t>
            </a:r>
            <a:r>
              <a:rPr lang="el-GR" dirty="0" smtClean="0"/>
              <a:t>α μαθηματικά ... θέλουν δουλειά!</a:t>
            </a:r>
          </a:p>
          <a:p>
            <a:r>
              <a:rPr lang="el-GR" dirty="0"/>
              <a:t>Σ</a:t>
            </a:r>
            <a:r>
              <a:rPr lang="el-GR" dirty="0" smtClean="0"/>
              <a:t>το χώρο των μαθηματικών υπάρχει </a:t>
            </a:r>
            <a:r>
              <a:rPr lang="el-GR" dirty="0"/>
              <a:t>πεδίο και για όσους </a:t>
            </a:r>
            <a:r>
              <a:rPr lang="el-GR" b="1" dirty="0" smtClean="0"/>
              <a:t>δεν</a:t>
            </a:r>
            <a:r>
              <a:rPr lang="el-GR" dirty="0" smtClean="0"/>
              <a:t> </a:t>
            </a:r>
            <a:r>
              <a:rPr lang="el-GR" dirty="0"/>
              <a:t>είναι </a:t>
            </a:r>
            <a:r>
              <a:rPr lang="en-US" dirty="0" smtClean="0"/>
              <a:t>Gauss</a:t>
            </a:r>
            <a:endParaRPr lang="el-GR" dirty="0" smtClean="0"/>
          </a:p>
          <a:p>
            <a:endParaRPr lang="el-GR" dirty="0"/>
          </a:p>
        </p:txBody>
      </p:sp>
    </p:spTree>
    <p:extLst>
      <p:ext uri="{BB962C8B-B14F-4D97-AF65-F5344CB8AC3E}">
        <p14:creationId xmlns:p14="http://schemas.microsoft.com/office/powerpoint/2010/main" val="42538561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Συνέχεια με </a:t>
            </a:r>
            <a:r>
              <a:rPr lang="el-GR" dirty="0" err="1" smtClean="0"/>
              <a:t>Γκερσονίδη</a:t>
            </a:r>
            <a:r>
              <a:rPr lang="el-GR" dirty="0" smtClean="0"/>
              <a:t>, Μεταθέσεις </a:t>
            </a:r>
            <a:endParaRPr lang="el-GR"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328585" y="1844824"/>
            <a:ext cx="8486830" cy="11899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232553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Ερώτηση</a:t>
            </a:r>
            <a:r>
              <a:rPr lang="en-US" dirty="0"/>
              <a:t> </a:t>
            </a:r>
            <a:r>
              <a:rPr lang="en-US" dirty="0" err="1"/>
              <a:t>Lomonosov</a:t>
            </a:r>
            <a:r>
              <a:rPr lang="el-GR" dirty="0"/>
              <a:t> </a:t>
            </a:r>
            <a:r>
              <a:rPr lang="el-GR" dirty="0" smtClean="0"/>
              <a:t>(2/3) </a:t>
            </a:r>
            <a:endParaRPr lang="el-GR" dirty="0"/>
          </a:p>
        </p:txBody>
      </p:sp>
      <p:sp>
        <p:nvSpPr>
          <p:cNvPr id="3" name="Θέση περιεχομένου 2"/>
          <p:cNvSpPr>
            <a:spLocks noGrp="1"/>
          </p:cNvSpPr>
          <p:nvPr>
            <p:ph idx="1"/>
          </p:nvPr>
        </p:nvSpPr>
        <p:spPr/>
        <p:txBody>
          <a:bodyPr>
            <a:normAutofit fontScale="70000" lnSpcReduction="20000"/>
          </a:bodyPr>
          <a:lstStyle/>
          <a:p>
            <a:r>
              <a:rPr lang="el-GR" dirty="0" smtClean="0"/>
              <a:t>Ο </a:t>
            </a:r>
            <a:r>
              <a:rPr lang="el-GR" dirty="0"/>
              <a:t>βίος του </a:t>
            </a:r>
            <a:r>
              <a:rPr lang="el-GR" dirty="0" err="1"/>
              <a:t>Λομονόσοφ</a:t>
            </a:r>
            <a:r>
              <a:rPr lang="el-GR" dirty="0"/>
              <a:t> υπήρξε αινιγματικός. Ο πατέρας του ήταν ευκατάστατος. Είχε ένα μεγάλο κτήμα, ένα καράβι, αλλά ο γιος έφυγε με μια αποστολή αλιευμάτων για τη Μόσχα, και ζούσε εκεί σε ένδεια. Ένας </a:t>
            </a:r>
            <a:r>
              <a:rPr lang="el-GR" dirty="0" err="1"/>
              <a:t>μοσχοβίτης</a:t>
            </a:r>
            <a:r>
              <a:rPr lang="el-GR" dirty="0"/>
              <a:t> αξιωματικός του είχε εξηγήσει ότι για να “κατακτήσεις τη γνώση πρέπει να μάθεις λατινικά, κι αυτό μπορείς να το πετύχεις μόνο στη Μόσχα”. </a:t>
            </a:r>
            <a:endParaRPr lang="en-US" dirty="0"/>
          </a:p>
          <a:p>
            <a:r>
              <a:rPr lang="en-US" dirty="0" smtClean="0"/>
              <a:t>… </a:t>
            </a:r>
            <a:r>
              <a:rPr lang="el-GR" dirty="0"/>
              <a:t>Ήταν ιδιαίτερα δυσαρεστημένος με τον ιστορικό </a:t>
            </a:r>
            <a:r>
              <a:rPr lang="el-GR" dirty="0" err="1"/>
              <a:t>Μίλλερ</a:t>
            </a:r>
            <a:r>
              <a:rPr lang="el-GR" dirty="0"/>
              <a:t>. Ο </a:t>
            </a:r>
            <a:r>
              <a:rPr lang="el-GR" dirty="0" err="1"/>
              <a:t>Μίλλερ</a:t>
            </a:r>
            <a:r>
              <a:rPr lang="el-GR" dirty="0"/>
              <a:t> θεωρούσε ότι η ιστορία είναι καθαρή επιστήμη. Όπως συνέβησαν τα πράγματα, έτσι πρέπει και να καταγράφονται. </a:t>
            </a:r>
            <a:r>
              <a:rPr lang="el-GR" b="1" dirty="0"/>
              <a:t>Ενώ ο </a:t>
            </a:r>
            <a:r>
              <a:rPr lang="el-GR" b="1" dirty="0" err="1"/>
              <a:t>Λομονόσοφ</a:t>
            </a:r>
            <a:r>
              <a:rPr lang="el-GR" b="1" dirty="0"/>
              <a:t> υποστήριζε, ότι πριν εξουσιοδοτηθεί κάποιος να ασχοληθεί με την ιστορία, πρέπει να δώσει όρκο ότι θα γράψει μόνον αυτά που θα δοξάσουν την Πατρίδα. Και να μην ασχολείται με σκοτεινές πλευρές της ιστορίας. Και γενικότερα, ο </a:t>
            </a:r>
            <a:r>
              <a:rPr lang="el-GR" b="1" dirty="0" err="1"/>
              <a:t>ρώσος</a:t>
            </a:r>
            <a:r>
              <a:rPr lang="el-GR" b="1" dirty="0"/>
              <a:t> ιστορικός πρέπει να είναι πάνω απ' όλα Ρώσος.</a:t>
            </a:r>
            <a:endParaRPr lang="el-GR" dirty="0"/>
          </a:p>
        </p:txBody>
      </p:sp>
    </p:spTree>
    <p:extLst>
      <p:ext uri="{BB962C8B-B14F-4D97-AF65-F5344CB8AC3E}">
        <p14:creationId xmlns:p14="http://schemas.microsoft.com/office/powerpoint/2010/main" val="6756215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Διατάξεις </a:t>
            </a:r>
            <a:r>
              <a:rPr lang="en-US" dirty="0"/>
              <a:t>n </a:t>
            </a:r>
            <a:r>
              <a:rPr lang="el-GR" dirty="0" smtClean="0"/>
              <a:t>ανά </a:t>
            </a:r>
            <a:r>
              <a:rPr lang="en-US" dirty="0"/>
              <a:t>k, </a:t>
            </a:r>
            <a:r>
              <a:rPr lang="en-US" dirty="0" smtClean="0"/>
              <a:t>P(</a:t>
            </a:r>
            <a:r>
              <a:rPr lang="en-US" dirty="0" err="1" smtClean="0"/>
              <a:t>n,k</a:t>
            </a:r>
            <a:r>
              <a:rPr lang="en-US" dirty="0"/>
              <a:t>)</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 </m:t>
                    </m:r>
                    <m:r>
                      <a:rPr lang="en-US" i="1" dirty="0" smtClean="0">
                        <a:latin typeface="Cambria Math" panose="02040503050406030204" pitchFamily="18" charset="0"/>
                      </a:rPr>
                      <m:t>𝑗</m:t>
                    </m:r>
                    <m:r>
                      <a:rPr lang="en-US" i="1" dirty="0" smtClean="0">
                        <a:latin typeface="Cambria Math" panose="02040503050406030204" pitchFamily="18" charset="0"/>
                      </a:rPr>
                      <m:t>+1)=(</m:t>
                    </m:r>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𝑗</m:t>
                    </m:r>
                    <m:r>
                      <a:rPr lang="en-US" i="1" dirty="0" smtClean="0">
                        <a:latin typeface="Cambria Math" panose="02040503050406030204" pitchFamily="18" charset="0"/>
                      </a:rPr>
                      <m:t>)</m:t>
                    </m:r>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 </m:t>
                    </m:r>
                    <m:r>
                      <a:rPr lang="en-US" i="1" dirty="0" smtClean="0">
                        <a:latin typeface="Cambria Math" panose="02040503050406030204" pitchFamily="18" charset="0"/>
                      </a:rPr>
                      <m:t>𝑗</m:t>
                    </m:r>
                    <m:r>
                      <a:rPr lang="en-US" i="1" dirty="0" smtClean="0">
                        <a:latin typeface="Cambria Math" panose="02040503050406030204" pitchFamily="18" charset="0"/>
                      </a:rPr>
                      <m:t>) = (</m:t>
                    </m:r>
                    <m:r>
                      <a:rPr lang="en-US" i="1" dirty="0">
                        <a:latin typeface="Cambria Math" panose="02040503050406030204" pitchFamily="18" charset="0"/>
                      </a:rPr>
                      <m:t>𝑛</m:t>
                    </m:r>
                    <m:r>
                      <a:rPr lang="en-US" i="1" dirty="0">
                        <a:latin typeface="Cambria Math" panose="02040503050406030204" pitchFamily="18" charset="0"/>
                      </a:rPr>
                      <m:t>−</m:t>
                    </m:r>
                    <m:r>
                      <a:rPr lang="en-US" i="1" dirty="0">
                        <a:latin typeface="Cambria Math" panose="02040503050406030204" pitchFamily="18" charset="0"/>
                      </a:rPr>
                      <m:t>𝑗</m:t>
                    </m:r>
                    <m:r>
                      <a:rPr lang="en-US" i="1" dirty="0">
                        <a:latin typeface="Cambria Math" panose="02040503050406030204" pitchFamily="18" charset="0"/>
                      </a:rPr>
                      <m:t>)(</m:t>
                    </m:r>
                    <m:r>
                      <a:rPr lang="en-US" i="1" dirty="0">
                        <a:latin typeface="Cambria Math" panose="02040503050406030204" pitchFamily="18" charset="0"/>
                      </a:rPr>
                      <m:t>𝑛</m:t>
                    </m:r>
                    <m:r>
                      <a:rPr lang="en-US" i="1" dirty="0">
                        <a:latin typeface="Cambria Math" panose="02040503050406030204" pitchFamily="18" charset="0"/>
                      </a:rPr>
                      <m:t>−</m:t>
                    </m:r>
                    <m:r>
                      <a:rPr lang="en-US" i="1" dirty="0">
                        <a:latin typeface="Cambria Math" panose="02040503050406030204" pitchFamily="18" charset="0"/>
                      </a:rPr>
                      <m:t>𝑗</m:t>
                    </m:r>
                    <m:r>
                      <a:rPr lang="en-US" i="1" dirty="0">
                        <a:latin typeface="Cambria Math" panose="02040503050406030204" pitchFamily="18" charset="0"/>
                      </a:rPr>
                      <m:t>+1)</m:t>
                    </m:r>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𝑛</m:t>
                    </m:r>
                    <m:r>
                      <a:rPr lang="en-US" i="1" dirty="0">
                        <a:latin typeface="Cambria Math" panose="02040503050406030204" pitchFamily="18" charset="0"/>
                      </a:rPr>
                      <m:t>, </m:t>
                    </m:r>
                    <m:r>
                      <a:rPr lang="en-US" i="1" dirty="0">
                        <a:latin typeface="Cambria Math" panose="02040503050406030204" pitchFamily="18" charset="0"/>
                      </a:rPr>
                      <m:t>𝑗</m:t>
                    </m:r>
                    <m:r>
                      <a:rPr lang="en-US" i="1" dirty="0">
                        <a:latin typeface="Cambria Math" panose="02040503050406030204" pitchFamily="18" charset="0"/>
                      </a:rPr>
                      <m:t>−1) = …</m:t>
                    </m:r>
                  </m:oMath>
                </a14:m>
                <a:endParaRPr lang="en-US" dirty="0"/>
              </a:p>
              <a:p>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 </m:t>
                    </m:r>
                    <m:r>
                      <a:rPr lang="en-US" i="1" dirty="0" smtClean="0">
                        <a:latin typeface="Cambria Math" panose="02040503050406030204" pitchFamily="18" charset="0"/>
                      </a:rPr>
                      <m:t>𝑗</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−1)(</m:t>
                    </m:r>
                    <m:r>
                      <a:rPr lang="en-US" i="1" dirty="0" smtClean="0">
                        <a:latin typeface="Cambria Math" panose="02040503050406030204" pitchFamily="18" charset="0"/>
                      </a:rPr>
                      <m:t>𝑛</m:t>
                    </m:r>
                    <m:r>
                      <a:rPr lang="en-US" i="1" dirty="0" smtClean="0">
                        <a:latin typeface="Cambria Math" panose="02040503050406030204" pitchFamily="18" charset="0"/>
                      </a:rPr>
                      <m:t>−2)…(</m:t>
                    </m:r>
                    <m:r>
                      <a:rPr lang="en-US" i="1" dirty="0" smtClean="0">
                        <a:latin typeface="Cambria Math" panose="02040503050406030204" pitchFamily="18" charset="0"/>
                      </a:rPr>
                      <m:t>𝑛</m:t>
                    </m:r>
                    <m:r>
                      <a:rPr lang="en-US" i="1" dirty="0" smtClean="0">
                        <a:latin typeface="Cambria Math" panose="02040503050406030204" pitchFamily="18" charset="0"/>
                      </a:rPr>
                      <m:t>−</m:t>
                    </m:r>
                    <m:r>
                      <a:rPr lang="en-US" i="1" dirty="0" smtClean="0">
                        <a:latin typeface="Cambria Math" panose="02040503050406030204" pitchFamily="18" charset="0"/>
                      </a:rPr>
                      <m:t>𝑗</m:t>
                    </m:r>
                    <m:r>
                      <a:rPr lang="en-US" i="1" dirty="0" smtClean="0">
                        <a:latin typeface="Cambria Math" panose="02040503050406030204" pitchFamily="18" charset="0"/>
                      </a:rPr>
                      <m:t>+1)</m:t>
                    </m:r>
                  </m:oMath>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34067837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Απόδειξη Δια Επαγωγής</a:t>
            </a:r>
            <a:endParaRPr lang="el-GR" dirty="0"/>
          </a:p>
        </p:txBody>
      </p:sp>
      <p:sp>
        <p:nvSpPr>
          <p:cNvPr id="3" name="Θέση περιεχομένου 2"/>
          <p:cNvSpPr>
            <a:spLocks noGrp="1"/>
          </p:cNvSpPr>
          <p:nvPr>
            <p:ph idx="1"/>
          </p:nvPr>
        </p:nvSpPr>
        <p:spPr/>
        <p:txBody>
          <a:bodyPr/>
          <a:lstStyle/>
          <a:p>
            <a:r>
              <a:rPr lang="el-GR" dirty="0" smtClean="0"/>
              <a:t>(Απλή) Επαγωγή</a:t>
            </a:r>
          </a:p>
          <a:p>
            <a:r>
              <a:rPr lang="el-GR" dirty="0" smtClean="0"/>
              <a:t>Επαγωγή Καλής Διάταξης</a:t>
            </a:r>
          </a:p>
          <a:p>
            <a:r>
              <a:rPr lang="el-GR" dirty="0" smtClean="0"/>
              <a:t>Διδακτική Πρόταση: Επαγωγή Καλής Διάταξης</a:t>
            </a:r>
            <a:endParaRPr lang="el-GR" dirty="0"/>
          </a:p>
        </p:txBody>
      </p:sp>
    </p:spTree>
    <p:extLst>
      <p:ext uri="{BB962C8B-B14F-4D97-AF65-F5344CB8AC3E}">
        <p14:creationId xmlns:p14="http://schemas.microsoft.com/office/powerpoint/2010/main" val="20584723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Ανακάλυψη Δια Επαγωγής</a:t>
            </a:r>
            <a:endParaRPr lang="el-GR" dirty="0"/>
          </a:p>
        </p:txBody>
      </p:sp>
      <p:sp>
        <p:nvSpPr>
          <p:cNvPr id="3" name="Θέση περιεχομένου 2"/>
          <p:cNvSpPr>
            <a:spLocks noGrp="1"/>
          </p:cNvSpPr>
          <p:nvPr>
            <p:ph idx="1"/>
          </p:nvPr>
        </p:nvSpPr>
        <p:spPr/>
        <p:txBody>
          <a:bodyPr/>
          <a:lstStyle/>
          <a:p>
            <a:r>
              <a:rPr lang="el-GR" dirty="0" smtClean="0"/>
              <a:t>Μεταθέσεις Μ(</a:t>
            </a:r>
            <a:r>
              <a:rPr lang="en-US" dirty="0"/>
              <a:t>n</a:t>
            </a:r>
            <a:r>
              <a:rPr lang="en-US" dirty="0" smtClean="0"/>
              <a:t>)=</a:t>
            </a:r>
            <a:r>
              <a:rPr lang="en-US" dirty="0" err="1" smtClean="0"/>
              <a:t>nM</a:t>
            </a:r>
            <a:r>
              <a:rPr lang="en-US" dirty="0" smtClean="0"/>
              <a:t>(n-1</a:t>
            </a:r>
            <a:r>
              <a:rPr lang="en-US" dirty="0"/>
              <a:t>)</a:t>
            </a:r>
            <a:endParaRPr lang="el-GR" dirty="0"/>
          </a:p>
          <a:p>
            <a:r>
              <a:rPr lang="el-GR" dirty="0" smtClean="0"/>
              <a:t>Διατάξεις ν ανά </a:t>
            </a:r>
            <a:r>
              <a:rPr lang="el-GR" dirty="0"/>
              <a:t>κ, </a:t>
            </a:r>
            <a:r>
              <a:rPr lang="en-US" dirty="0"/>
              <a:t>P(n, j+1)=(n-j)P(n, j)</a:t>
            </a:r>
          </a:p>
          <a:p>
            <a:r>
              <a:rPr lang="el-GR" dirty="0" smtClean="0"/>
              <a:t>Συνδυασμοί, </a:t>
            </a:r>
            <a:r>
              <a:rPr lang="en-US" dirty="0"/>
              <a:t>C(n, k)=C(n-1, k-1) +C(n-1, k) </a:t>
            </a:r>
            <a:endParaRPr lang="el-GR" dirty="0"/>
          </a:p>
          <a:p>
            <a:r>
              <a:rPr lang="el-GR" dirty="0" smtClean="0"/>
              <a:t>Διδακτική άποψη: ανάγκη σοβαρού τονισμού</a:t>
            </a:r>
            <a:endParaRPr lang="el-GR" dirty="0"/>
          </a:p>
        </p:txBody>
      </p:sp>
    </p:spTree>
    <p:extLst>
      <p:ext uri="{BB962C8B-B14F-4D97-AF65-F5344CB8AC3E}">
        <p14:creationId xmlns:p14="http://schemas.microsoft.com/office/powerpoint/2010/main" val="11894693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Ανακάλυψη → Απόδειξη</a:t>
            </a:r>
            <a:endParaRPr lang="el-GR" dirty="0"/>
          </a:p>
        </p:txBody>
      </p:sp>
      <p:sp>
        <p:nvSpPr>
          <p:cNvPr id="3" name="Θέση περιεχομένου 2"/>
          <p:cNvSpPr>
            <a:spLocks noGrp="1"/>
          </p:cNvSpPr>
          <p:nvPr>
            <p:ph idx="1"/>
          </p:nvPr>
        </p:nvSpPr>
        <p:spPr/>
        <p:txBody>
          <a:bodyPr/>
          <a:lstStyle/>
          <a:p>
            <a:r>
              <a:rPr lang="el-GR" dirty="0"/>
              <a:t>Α</a:t>
            </a:r>
            <a:r>
              <a:rPr lang="el-GR" dirty="0" smtClean="0"/>
              <a:t>πόδειξη γνωστής πρότασης</a:t>
            </a:r>
          </a:p>
          <a:p>
            <a:r>
              <a:rPr lang="el-GR" dirty="0"/>
              <a:t>Α</a:t>
            </a:r>
            <a:r>
              <a:rPr lang="el-GR" dirty="0" smtClean="0"/>
              <a:t>νακάλυψη</a:t>
            </a:r>
          </a:p>
          <a:p>
            <a:r>
              <a:rPr lang="el-GR" dirty="0"/>
              <a:t>Δ</a:t>
            </a:r>
            <a:r>
              <a:rPr lang="el-GR" dirty="0" smtClean="0"/>
              <a:t>ιδακτική πρόταση: οι μαθητές να ζητείται</a:t>
            </a:r>
            <a:r>
              <a:rPr lang="en-US" dirty="0" smtClean="0"/>
              <a:t> </a:t>
            </a:r>
            <a:r>
              <a:rPr lang="el-GR" dirty="0" smtClean="0"/>
              <a:t>να βρουν το συμπέρασμα</a:t>
            </a:r>
            <a:endParaRPr lang="el-GR" dirty="0"/>
          </a:p>
        </p:txBody>
      </p:sp>
    </p:spTree>
    <p:extLst>
      <p:ext uri="{BB962C8B-B14F-4D97-AF65-F5344CB8AC3E}">
        <p14:creationId xmlns:p14="http://schemas.microsoft.com/office/powerpoint/2010/main" val="37766847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Βασικές Αρχές Συνδυαστικής</a:t>
            </a:r>
            <a:endParaRPr lang="el-GR" dirty="0"/>
          </a:p>
        </p:txBody>
      </p:sp>
      <p:sp>
        <p:nvSpPr>
          <p:cNvPr id="3" name="Θέση περιεχομένου 2"/>
          <p:cNvSpPr>
            <a:spLocks noGrp="1"/>
          </p:cNvSpPr>
          <p:nvPr>
            <p:ph idx="1"/>
          </p:nvPr>
        </p:nvSpPr>
        <p:spPr/>
        <p:txBody>
          <a:bodyPr/>
          <a:lstStyle/>
          <a:p>
            <a:r>
              <a:rPr lang="el-GR" dirty="0" smtClean="0"/>
              <a:t>Προσθετικό Θεώρημα (Αρχή)</a:t>
            </a:r>
          </a:p>
          <a:p>
            <a:r>
              <a:rPr lang="el-GR" dirty="0" smtClean="0"/>
              <a:t>Πολλαπλασιαστική Αρχή</a:t>
            </a:r>
            <a:endParaRPr lang="el-GR" dirty="0"/>
          </a:p>
        </p:txBody>
      </p:sp>
    </p:spTree>
    <p:extLst>
      <p:ext uri="{BB962C8B-B14F-4D97-AF65-F5344CB8AC3E}">
        <p14:creationId xmlns:p14="http://schemas.microsoft.com/office/powerpoint/2010/main" val="35060361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a:t>
            </a:r>
            <a:r>
              <a:rPr lang="el-GR" dirty="0" err="1" smtClean="0"/>
              <a:t>Υποενότητας</a:t>
            </a:r>
            <a:endParaRPr lang="el-GR" dirty="0"/>
          </a:p>
        </p:txBody>
      </p:sp>
      <p:sp>
        <p:nvSpPr>
          <p:cNvPr id="8" name="Υπότιτλος 7"/>
          <p:cNvSpPr>
            <a:spLocks noGrp="1"/>
          </p:cNvSpPr>
          <p:nvPr>
            <p:ph type="subTitle" idx="1"/>
          </p:nvPr>
        </p:nvSpPr>
        <p:spPr/>
        <p:txBody>
          <a:bodyPr/>
          <a:lstStyle/>
          <a:p>
            <a:r>
              <a:rPr lang="el-GR" dirty="0"/>
              <a:t>Συνδυαστική</a:t>
            </a:r>
            <a:r>
              <a:rPr lang="en-US" dirty="0"/>
              <a:t> </a:t>
            </a:r>
            <a:r>
              <a:rPr lang="el-GR"/>
              <a:t>στον </a:t>
            </a:r>
            <a:r>
              <a:rPr lang="el-GR" smtClean="0"/>
              <a:t>Μεσαίωνα</a:t>
            </a:r>
            <a:endParaRPr lang="el-GR"/>
          </a:p>
        </p:txBody>
      </p:sp>
    </p:spTree>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70"/>
            <a:ext cx="8229600" cy="4525963"/>
          </a:xfrm>
        </p:spPr>
        <p:txBody>
          <a:bodyPr>
            <a:normAutofit/>
          </a:bodyPr>
          <a:lstStyle/>
          <a:p>
            <a:r>
              <a:rPr lang="el-GR" sz="2000" dirty="0"/>
              <a:t>Το παρόν εκπαιδευτικό υλικό έχει αναπτυχθεί </a:t>
            </a:r>
            <a:r>
              <a:rPr lang="el-GR" sz="2000" dirty="0" err="1"/>
              <a:t>στ</a:t>
            </a:r>
            <a:r>
              <a:rPr lang="en-US" sz="2000" dirty="0"/>
              <a:t>o</a:t>
            </a:r>
            <a:r>
              <a:rPr lang="el-GR" sz="2000" dirty="0"/>
              <a:t> </a:t>
            </a:r>
            <a:r>
              <a:rPr lang="el-GR" sz="2000" dirty="0" err="1"/>
              <a:t>πλαίσι</a:t>
            </a:r>
            <a:r>
              <a:rPr lang="en-US" sz="2000" dirty="0"/>
              <a:t>o</a:t>
            </a:r>
            <a:r>
              <a:rPr lang="el-GR" sz="2000" dirty="0"/>
              <a:t> του εκπαιδευτικού έργου του διδάσκοντα.</a:t>
            </a:r>
            <a:endParaRPr lang="en-US" sz="2000" dirty="0"/>
          </a:p>
          <a:p>
            <a:r>
              <a:rPr lang="el-GR" sz="2000" dirty="0"/>
              <a:t>Το έργο «</a:t>
            </a:r>
            <a:r>
              <a:rPr lang="el-GR" sz="2000" b="1" dirty="0"/>
              <a:t>Ανοικτά Ακαδημαϊκά Μαθήματα στο Πανεπιστήμιο Αθηνών</a:t>
            </a:r>
            <a:r>
              <a:rPr lang="el-GR" sz="2000" dirty="0"/>
              <a:t>» έχει χρηματοδοτήσει μόνο την αναδιαμόρφωση του εκπαιδευτικού υλικού. </a:t>
            </a:r>
            <a:endParaRPr lang="en-US" sz="2000" dirty="0"/>
          </a:p>
          <a:p>
            <a:r>
              <a:rPr lang="el-GR" sz="2000" dirty="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a:t>Σημειώματα</a:t>
            </a:r>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1.0</a:t>
            </a:r>
            <a:r>
              <a:rPr lang="el-GR" sz="2000" dirty="0" smtClean="0"/>
              <a:t>.  </a:t>
            </a:r>
            <a:endParaRPr lang="el-GR" sz="2000" dirty="0"/>
          </a:p>
          <a:p>
            <a:pPr marL="0" indent="0">
              <a:buNone/>
            </a:pPr>
            <a:endParaRPr lang="el-GR" sz="2000" dirty="0"/>
          </a:p>
        </p:txBody>
      </p:sp>
    </p:spTree>
    <p:extLst>
      <p:ext uri="{BB962C8B-B14F-4D97-AF65-F5344CB8AC3E}">
        <p14:creationId xmlns:p14="http://schemas.microsoft.com/office/powerpoint/2010/main" val="36514250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Copyright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a:t>
            </a:r>
            <a:r>
              <a:rPr lang="en-US" sz="2000" dirty="0"/>
              <a:t>, </a:t>
            </a:r>
            <a:r>
              <a:rPr lang="el-GR" sz="2000" dirty="0"/>
              <a:t>Παπασταυρίδης Σταύρος. «Ιστορία Νεότερων Μαθηματικών, Μαθηματικά στη Μεσαιωνική </a:t>
            </a:r>
            <a:r>
              <a:rPr lang="el-GR" sz="2000" dirty="0" smtClean="0"/>
              <a:t>Ευρώπη». </a:t>
            </a:r>
            <a:r>
              <a:rPr lang="el-GR" sz="2000" dirty="0"/>
              <a:t>Έκδοση: 1.0. Αθήνα </a:t>
            </a:r>
            <a:r>
              <a:rPr lang="el-GR" sz="2000" dirty="0" smtClean="0"/>
              <a:t>201</a:t>
            </a:r>
            <a:r>
              <a:rPr lang="en-US" sz="2000" dirty="0" smtClean="0"/>
              <a:t>5</a:t>
            </a:r>
            <a:r>
              <a:rPr lang="el-GR" sz="2000" dirty="0" smtClean="0"/>
              <a:t>. </a:t>
            </a:r>
            <a:r>
              <a:rPr lang="el-GR" sz="2000" dirty="0"/>
              <a:t>Διαθέσιμο από τη δικτυακή διεύθυνση: </a:t>
            </a:r>
            <a:r>
              <a:rPr lang="en-US" sz="2000" dirty="0"/>
              <a:t>http://opencourses.uoa.gr/courses/MATH113/</a:t>
            </a:r>
            <a:r>
              <a:rPr lang="el-GR" sz="2000" dirty="0"/>
              <a:t>.</a:t>
            </a:r>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Ερώτηση</a:t>
            </a:r>
            <a:r>
              <a:rPr lang="en-US" dirty="0"/>
              <a:t> </a:t>
            </a:r>
            <a:r>
              <a:rPr lang="en-US" dirty="0" err="1"/>
              <a:t>Lomonosov</a:t>
            </a:r>
            <a:r>
              <a:rPr lang="el-GR" dirty="0"/>
              <a:t> </a:t>
            </a:r>
            <a:r>
              <a:rPr lang="el-GR" dirty="0" smtClean="0"/>
              <a:t>(3/3) </a:t>
            </a:r>
            <a:endParaRPr lang="el-GR" dirty="0"/>
          </a:p>
        </p:txBody>
      </p:sp>
      <p:sp>
        <p:nvSpPr>
          <p:cNvPr id="3" name="Θέση περιεχομένου 2"/>
          <p:cNvSpPr>
            <a:spLocks noGrp="1"/>
          </p:cNvSpPr>
          <p:nvPr>
            <p:ph idx="1"/>
          </p:nvPr>
        </p:nvSpPr>
        <p:spPr/>
        <p:txBody>
          <a:bodyPr>
            <a:normAutofit fontScale="85000" lnSpcReduction="10000"/>
          </a:bodyPr>
          <a:lstStyle/>
          <a:p>
            <a:r>
              <a:rPr lang="en-US" dirty="0"/>
              <a:t>Wikipedia. The principle of conservation of mass was first outlined by </a:t>
            </a:r>
            <a:r>
              <a:rPr lang="en-US" dirty="0">
                <a:hlinkClick r:id="rId2" tooltip="Mikhail Lomonosov"/>
              </a:rPr>
              <a:t>Mikhail </a:t>
            </a:r>
            <a:r>
              <a:rPr lang="en-US" dirty="0" err="1">
                <a:hlinkClick r:id="rId2" tooltip="Mikhail Lomonosov"/>
              </a:rPr>
              <a:t>Lomonosov</a:t>
            </a:r>
            <a:r>
              <a:rPr lang="en-US" dirty="0"/>
              <a:t> (1711–1765) in 1748. </a:t>
            </a:r>
            <a:r>
              <a:rPr lang="en-US" b="1" dirty="0"/>
              <a:t>He proved it by experiments—though this is sometimes challenged</a:t>
            </a:r>
            <a:r>
              <a:rPr lang="en-US" dirty="0"/>
              <a:t>.</a:t>
            </a:r>
            <a:r>
              <a:rPr lang="en-US" baseline="30000" dirty="0">
                <a:hlinkClick r:id="rId3"/>
              </a:rPr>
              <a:t>[9]</a:t>
            </a:r>
            <a:r>
              <a:rPr lang="en-US" dirty="0"/>
              <a:t>   </a:t>
            </a:r>
            <a:r>
              <a:rPr lang="en-US" dirty="0">
                <a:hlinkClick r:id="rId4" tooltip="Antoine Lavoisier"/>
              </a:rPr>
              <a:t>Antoine Lavoisier</a:t>
            </a:r>
            <a:r>
              <a:rPr lang="en-US" dirty="0"/>
              <a:t> (1743–1794) had expressed these ideas in 1774. Others whose ideas pre-dated the work of Lavoisier include </a:t>
            </a:r>
            <a:r>
              <a:rPr lang="en-US" dirty="0">
                <a:hlinkClick r:id="rId5" tooltip="Joseph Black"/>
              </a:rPr>
              <a:t>Joseph Black</a:t>
            </a:r>
            <a:r>
              <a:rPr lang="en-US" dirty="0"/>
              <a:t> (1728–1799), </a:t>
            </a:r>
            <a:r>
              <a:rPr lang="en-US" dirty="0">
                <a:hlinkClick r:id="rId6" tooltip="Henry Cavendish"/>
              </a:rPr>
              <a:t>Henry Cavendish</a:t>
            </a:r>
            <a:r>
              <a:rPr lang="en-US" dirty="0"/>
              <a:t> (1731–1810), and </a:t>
            </a:r>
            <a:r>
              <a:rPr lang="en-US" dirty="0">
                <a:hlinkClick r:id="rId7" tooltip="Jean Rey (physician)"/>
              </a:rPr>
              <a:t>Jean Rey</a:t>
            </a:r>
            <a:r>
              <a:rPr lang="en-US" dirty="0"/>
              <a:t> (1583–1645).</a:t>
            </a:r>
            <a:r>
              <a:rPr lang="en-US" baseline="30000" dirty="0">
                <a:hlinkClick r:id="rId3"/>
              </a:rPr>
              <a:t>[10]</a:t>
            </a:r>
            <a:r>
              <a:rPr lang="en-US" baseline="30000" dirty="0"/>
              <a:t>   </a:t>
            </a:r>
            <a:r>
              <a:rPr lang="en-US" dirty="0"/>
              <a:t> </a:t>
            </a:r>
          </a:p>
          <a:p>
            <a:r>
              <a:rPr lang="en-US" dirty="0"/>
              <a:t>[9] </a:t>
            </a:r>
            <a:r>
              <a:rPr lang="en-US" dirty="0" err="1"/>
              <a:t>Pomper</a:t>
            </a:r>
            <a:r>
              <a:rPr lang="en-US" dirty="0"/>
              <a:t>, Philip (October 1962). "</a:t>
            </a:r>
            <a:r>
              <a:rPr lang="en-US" dirty="0" err="1"/>
              <a:t>Lomonosov</a:t>
            </a:r>
            <a:r>
              <a:rPr lang="en-US" dirty="0"/>
              <a:t> and the Discovery of the Law of the Conservation of Matter in Chemical Transformations". </a:t>
            </a:r>
            <a:r>
              <a:rPr lang="en-US" dirty="0" err="1"/>
              <a:t>Ambix</a:t>
            </a:r>
            <a:r>
              <a:rPr lang="en-US" dirty="0"/>
              <a:t> 10 (3): </a:t>
            </a:r>
            <a:r>
              <a:rPr lang="en-US" dirty="0" smtClean="0"/>
              <a:t>119–127</a:t>
            </a:r>
            <a:endParaRPr lang="en-US" dirty="0"/>
          </a:p>
        </p:txBody>
      </p:sp>
    </p:spTree>
    <p:extLst>
      <p:ext uri="{BB962C8B-B14F-4D97-AF65-F5344CB8AC3E}">
        <p14:creationId xmlns:p14="http://schemas.microsoft.com/office/powerpoint/2010/main" val="22182938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6"/>
            <a:ext cx="8928992" cy="1440159"/>
          </a:xfrm>
        </p:spPr>
        <p:txBody>
          <a:bodyPr>
            <a:noAutofit/>
          </a:bodyPr>
          <a:lstStyle/>
          <a:p>
            <a:pPr marL="0" indent="0">
              <a:buNone/>
            </a:pPr>
            <a:r>
              <a:rPr lang="el-GR" sz="2000" dirty="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a:p>
          <a:p>
            <a:endParaRPr lang="el-GR" dirty="0"/>
          </a:p>
          <a:p>
            <a:r>
              <a:rPr lang="el-GR" dirty="0"/>
              <a:t>Ως </a:t>
            </a:r>
            <a:r>
              <a:rPr lang="el-GR" b="1" dirty="0"/>
              <a:t>Μη Εμπορική</a:t>
            </a:r>
            <a:r>
              <a:rPr lang="el-GR" dirty="0"/>
              <a:t> ορίζεται η χρήση:</a:t>
            </a:r>
          </a:p>
          <a:p>
            <a:pPr marL="34290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τόπο</a:t>
            </a:r>
            <a:endParaRPr lang="en-US" dirty="0"/>
          </a:p>
          <a:p>
            <a:pPr marL="342900" indent="-342900">
              <a:buFont typeface="Arial" panose="020B0604020202020204" pitchFamily="34" charset="0"/>
              <a:buChar char="•"/>
            </a:pPr>
            <a:endParaRPr lang="el-GR" dirty="0"/>
          </a:p>
          <a:p>
            <a:r>
              <a:rPr lang="el-GR" dirty="0"/>
              <a:t>Ο 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26236483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a:t>η </a:t>
            </a:r>
            <a:r>
              <a:rPr lang="en-US" sz="2000" dirty="0" err="1"/>
              <a:t>δήλωση</a:t>
            </a:r>
            <a:r>
              <a:rPr lang="en-US" sz="2000" dirty="0"/>
              <a:t> </a:t>
            </a:r>
            <a:r>
              <a:rPr lang="el-GR" sz="2000" dirty="0" err="1"/>
              <a:t>Δ</a:t>
            </a:r>
            <a:r>
              <a:rPr lang="en-US" sz="2000" dirty="0"/>
              <a:t>ια</a:t>
            </a:r>
            <a:r>
              <a:rPr lang="en-US" sz="2000" dirty="0" err="1"/>
              <a:t>τήρησης</a:t>
            </a:r>
            <a:r>
              <a:rPr lang="en-US" sz="2000" dirty="0"/>
              <a:t> Σημειωμάτων</a:t>
            </a:r>
            <a:endParaRPr lang="el-GR" sz="2000" dirty="0"/>
          </a:p>
          <a:p>
            <a:pPr lvl="1">
              <a:buFont typeface="Wingdings" panose="05000000000000000000" pitchFamily="2" charset="2"/>
              <a:buChar char="§"/>
            </a:pPr>
            <a:r>
              <a:rPr lang="el-GR" sz="2000" dirty="0"/>
              <a:t>το Σημείωμα Χρήσης Έργων Τρίτων (εφόσον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247519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179512" y="1556794"/>
            <a:ext cx="8856984" cy="4525963"/>
          </a:xfrm>
        </p:spPr>
        <p:txBody>
          <a:bodyPr>
            <a:noAutofit/>
          </a:bodyPr>
          <a:lstStyle/>
          <a:p>
            <a:pPr marL="0" indent="0">
              <a:buNone/>
            </a:pPr>
            <a:r>
              <a:rPr lang="el-GR" sz="2000" dirty="0"/>
              <a:t>Το Έργο αυτό κάνει χρήση των ακόλουθων έργων:</a:t>
            </a:r>
          </a:p>
          <a:p>
            <a:pPr marL="0" indent="0">
              <a:buNone/>
            </a:pPr>
            <a:r>
              <a:rPr lang="el-GR" sz="2000" b="1" dirty="0"/>
              <a:t>Εικόνες/Σχήματα/Διαγράμματα</a:t>
            </a:r>
            <a:r>
              <a:rPr lang="en-US" sz="2000" b="1" dirty="0"/>
              <a:t>/</a:t>
            </a:r>
            <a:r>
              <a:rPr lang="el-GR" sz="2000" b="1" dirty="0"/>
              <a:t>Φωτογραφίες</a:t>
            </a:r>
          </a:p>
          <a:p>
            <a:pPr marL="0" indent="0">
              <a:buNone/>
            </a:pP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800" dirty="0"/>
              <a:t>Steven A. </a:t>
            </a:r>
            <a:r>
              <a:rPr lang="en-US" sz="2800" dirty="0" err="1"/>
              <a:t>Usitalo</a:t>
            </a:r>
            <a:r>
              <a:rPr lang="en-US" sz="2800" dirty="0"/>
              <a:t> The Invention of Mikhail </a:t>
            </a:r>
            <a:r>
              <a:rPr lang="en-US" sz="2800" dirty="0" err="1"/>
              <a:t>Lomonosov</a:t>
            </a:r>
            <a:r>
              <a:rPr lang="en-US" sz="2800" dirty="0"/>
              <a:t>: A Russian National Myth, Academic Studies Press, </a:t>
            </a:r>
            <a:r>
              <a:rPr lang="en-US" sz="2800" dirty="0" smtClean="0"/>
              <a:t>2013 (1/2)</a:t>
            </a:r>
            <a:endParaRPr lang="el-GR" sz="2800" dirty="0"/>
          </a:p>
        </p:txBody>
      </p:sp>
      <p:sp>
        <p:nvSpPr>
          <p:cNvPr id="3" name="Θέση περιεχομένου 2"/>
          <p:cNvSpPr>
            <a:spLocks noGrp="1"/>
          </p:cNvSpPr>
          <p:nvPr>
            <p:ph idx="1"/>
          </p:nvPr>
        </p:nvSpPr>
        <p:spPr/>
        <p:txBody>
          <a:bodyPr>
            <a:normAutofit fontScale="77500" lnSpcReduction="20000"/>
          </a:bodyPr>
          <a:lstStyle/>
          <a:p>
            <a:r>
              <a:rPr lang="en-US" dirty="0"/>
              <a:t>This study explores the evolution of </a:t>
            </a:r>
            <a:r>
              <a:rPr lang="en-US" dirty="0" err="1"/>
              <a:t>Lomonosov’s</a:t>
            </a:r>
            <a:r>
              <a:rPr lang="en-US" dirty="0"/>
              <a:t> imposing stature in Russian thought from the middle of the eighteenth century to the closing years of the Soviet </a:t>
            </a:r>
            <a:r>
              <a:rPr lang="en-US" dirty="0" smtClean="0"/>
              <a:t>period.</a:t>
            </a:r>
          </a:p>
          <a:p>
            <a:r>
              <a:rPr lang="en-US" dirty="0" smtClean="0"/>
              <a:t>It </a:t>
            </a:r>
            <a:r>
              <a:rPr lang="en-US" dirty="0"/>
              <a:t>reveals much about the intersection in Russian culture of attitudes towards the meaning and significance of science, as well as about the rise of a Russian national identity, of which </a:t>
            </a:r>
            <a:r>
              <a:rPr lang="en-US" dirty="0" err="1"/>
              <a:t>Lomonosov</a:t>
            </a:r>
            <a:r>
              <a:rPr lang="en-US" dirty="0"/>
              <a:t> became an outstanding symbol</a:t>
            </a:r>
            <a:r>
              <a:rPr lang="en-US" dirty="0" smtClean="0"/>
              <a:t>.</a:t>
            </a:r>
          </a:p>
          <a:p>
            <a:r>
              <a:rPr lang="en-US" dirty="0" smtClean="0"/>
              <a:t>Idealized </a:t>
            </a:r>
            <a:r>
              <a:rPr lang="en-US" dirty="0"/>
              <a:t>depictions of </a:t>
            </a:r>
            <a:r>
              <a:rPr lang="en-US" dirty="0" err="1"/>
              <a:t>Lomonosov</a:t>
            </a:r>
            <a:r>
              <a:rPr lang="en-US" dirty="0"/>
              <a:t> were employed by Russian scientists, historians, and poets, among others, in efforts to affirm to their countrymen and to the state the pragmatic advantages of science to a modernizing </a:t>
            </a:r>
            <a:r>
              <a:rPr lang="en-US" dirty="0" smtClean="0"/>
              <a:t>nation.</a:t>
            </a:r>
          </a:p>
        </p:txBody>
      </p:sp>
    </p:spTree>
    <p:extLst>
      <p:ext uri="{BB962C8B-B14F-4D97-AF65-F5344CB8AC3E}">
        <p14:creationId xmlns:p14="http://schemas.microsoft.com/office/powerpoint/2010/main" val="3501534134"/>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2485</TotalTime>
  <Words>4032</Words>
  <Application>Microsoft Office PowerPoint</Application>
  <PresentationFormat>Προβολή στην οθόνη (4:3)</PresentationFormat>
  <Paragraphs>283</Paragraphs>
  <Slides>82</Slides>
  <Notes>12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82</vt:i4>
      </vt:variant>
    </vt:vector>
  </HeadingPairs>
  <TitlesOfParts>
    <vt:vector size="91" baseType="lpstr">
      <vt:lpstr>ＭＳ Ｐゴシック</vt:lpstr>
      <vt:lpstr>Arial</vt:lpstr>
      <vt:lpstr>Calibri</vt:lpstr>
      <vt:lpstr>Cambria Math</vt:lpstr>
      <vt:lpstr>Euclid Symbol</vt:lpstr>
      <vt:lpstr>Symbol</vt:lpstr>
      <vt:lpstr>Times New Roman</vt:lpstr>
      <vt:lpstr>Wingdings</vt:lpstr>
      <vt:lpstr>Θέμα του Office</vt:lpstr>
      <vt:lpstr>Ιστορία νεότερων Μαθηματικών</vt:lpstr>
      <vt:lpstr>Περιγραφή Ενότητας</vt:lpstr>
      <vt:lpstr>Περιεχόμενα Υποενότητας</vt:lpstr>
      <vt:lpstr>Μαθηματικά στην Μεσαιωνική Ευρώπη</vt:lpstr>
      <vt:lpstr>Henri Poincaré (1854 - 1912)</vt:lpstr>
      <vt:lpstr>Ερώτηση Lomonosov (1/3) </vt:lpstr>
      <vt:lpstr>Ερώτηση Lomonosov (2/3) </vt:lpstr>
      <vt:lpstr>Ερώτηση Lomonosov (3/3) </vt:lpstr>
      <vt:lpstr>Steven A. Usitalo The Invention of Mikhail Lomonosov: A Russian National Myth, Academic Studies Press, 2013 (1/2)</vt:lpstr>
      <vt:lpstr>Steven A. Usitalo The Invention of Mikhail Lomonosov: A Russian National Myth, Academic Studies Press, 2013 (2/2)</vt:lpstr>
      <vt:lpstr>Συνδυαστική, Πρόλογος (1/2)</vt:lpstr>
      <vt:lpstr>Συνδυαστική, Πρόλογος (2/2)</vt:lpstr>
      <vt:lpstr>Συνδυαστική, Πρόλογος, Sefer Yetzirah</vt:lpstr>
      <vt:lpstr>Συνδυαστική, Πρόλογος, Shabbetai Donnolo</vt:lpstr>
      <vt:lpstr>Συνδυαστική, Πρόλογος, Διδακτική Πρόταση</vt:lpstr>
      <vt:lpstr>The Work of Abraham Ibn Ezra (1/5)</vt:lpstr>
      <vt:lpstr>Rabbi Ben Ezra on Permutations And Combinations</vt:lpstr>
      <vt:lpstr>The Work of Abraham Ibn Ezra (2/5)</vt:lpstr>
      <vt:lpstr>The Work of Abraham Ibn Ezra, Προσθετική Αρχή</vt:lpstr>
      <vt:lpstr>Συνδυασμοί ν ανά κ</vt:lpstr>
      <vt:lpstr>The Work of Abraham Ibn Ezra (3/5)</vt:lpstr>
      <vt:lpstr>The Work of Abraham Ibn Ezra (4/5)</vt:lpstr>
      <vt:lpstr>The Work of Abraham Ibn Ezra (5/5)</vt:lpstr>
      <vt:lpstr>Σχολιασμός των δύο Αποδείξεων</vt:lpstr>
      <vt:lpstr>Levi Ben Gerson or Gersonides</vt:lpstr>
      <vt:lpstr>Levi Ben Gerson</vt:lpstr>
      <vt:lpstr>Levi Ben Gerson, Θεωρία vs. Πράξις (1/2)</vt:lpstr>
      <vt:lpstr>Levi Ben Gerson, Θεωρία vs. Πράξις (2/2)</vt:lpstr>
      <vt:lpstr>Γινόμενο Παραγόντων</vt:lpstr>
      <vt:lpstr>Φυσικοί Αριθμοί, Ν, Αξιώματα του Peano (1858 –1932)</vt:lpstr>
      <vt:lpstr>Α’ Κατασκευή των Φυσικών, John von Neumann Integer</vt:lpstr>
      <vt:lpstr>Β’ Κατασκευή των Φυσικών</vt:lpstr>
      <vt:lpstr>Επαγωγικές Ιδέες στον Ευκλείδη</vt:lpstr>
      <vt:lpstr>Μύχιος υπόθεση του Ευκλείδη</vt:lpstr>
      <vt:lpstr>Τόγκα, Πασσά, Νικολάου, Αριθμητική, διά τας κατωτέρας τάξεις των  γυμνασίων, σελ. 112</vt:lpstr>
      <vt:lpstr>Method of Generalized Example</vt:lpstr>
      <vt:lpstr>Στοιχεία 9.20, Οι Πρώτοι είναι Άπειροι</vt:lpstr>
      <vt:lpstr>Θεώρημα Καλής Διάταξης</vt:lpstr>
      <vt:lpstr>Απόδειξη (1/2)</vt:lpstr>
      <vt:lpstr>Απόδειξη (2/2)</vt:lpstr>
      <vt:lpstr>Επαγωγή: Μέθοδος Απόδειξης</vt:lpstr>
      <vt:lpstr>Επαγωγή Καλής Διάταξης</vt:lpstr>
      <vt:lpstr>Θεμελιώδες Θεώρημα της Αριθμοθεωρίας 50%</vt:lpstr>
      <vt:lpstr>Απόδειξη (1/2)</vt:lpstr>
      <vt:lpstr>Απόδειξη (2/2)</vt:lpstr>
      <vt:lpstr>Διδακτική Πρόταση</vt:lpstr>
      <vt:lpstr>Επάνοδος, Γινόμενο Παραγόντων</vt:lpstr>
      <vt:lpstr>Σχολιασμός</vt:lpstr>
      <vt:lpstr>Επαγωγή: Αν δεν ξέρουμε το Συμπέρασμα?</vt:lpstr>
      <vt:lpstr>Σχόλιο Katz, σελ. 304</vt:lpstr>
      <vt:lpstr>Άθροισμα των Κύβων = Τετράγωνο Αθροίσματος</vt:lpstr>
      <vt:lpstr>Άθροισμα των Κύβων: Λήμμα</vt:lpstr>
      <vt:lpstr>Σχόλιο Katz (1/2)</vt:lpstr>
      <vt:lpstr>Σχόλιο Katz (2/2)</vt:lpstr>
      <vt:lpstr>Σχολιασμός για το Άθροισμα Κύβων</vt:lpstr>
      <vt:lpstr>Gauss: Wunderkind, 1+2+3+...+100 = 5050</vt:lpstr>
      <vt:lpstr>Gauss (1777 – 1855) (1/2)</vt:lpstr>
      <vt:lpstr>Gauss (1777 – 1855) (2/2)</vt:lpstr>
      <vt:lpstr>Quadratic reciprocity</vt:lpstr>
      <vt:lpstr>Wikipedia</vt:lpstr>
      <vt:lpstr>Charles William Ferdinand, Duke of Brunswick-Wolfenbüttel (1735 – 1806)</vt:lpstr>
      <vt:lpstr>Gauss: Wunderkind, Ε. Τ. Bell, 1+2+...+100 = 5050</vt:lpstr>
      <vt:lpstr>Ε. Τ. Bell, 1+2+...+100 = 5050</vt:lpstr>
      <vt:lpstr>Wolfgang Sartorius Freiherr von Waltershausen (1809 – 1876) was a German geologist.</vt:lpstr>
      <vt:lpstr>Στην μνήμη του Gauss, 1, ..., 100: Είναι αλήθεια? (1/3)</vt:lpstr>
      <vt:lpstr>Στην μνήμη του Gauss, 1, ..., 100: Είναι αλήθεια? (2/3)</vt:lpstr>
      <vt:lpstr>Στην μνήμη του Gauss, 1, ..., 100: Είναι αλήθεια? (3/3)</vt:lpstr>
      <vt:lpstr>Διδακτικές προτάσεις για το 1+2+3+4+...+</vt:lpstr>
      <vt:lpstr>Συνέχεια με Γκερσονίδη, Μεταθέσεις </vt:lpstr>
      <vt:lpstr>Διατάξεις n ανά k, P(n,k)</vt:lpstr>
      <vt:lpstr>Απόδειξη Δια Επαγωγής</vt:lpstr>
      <vt:lpstr>Ανακάλυψη Δια Επαγωγής</vt:lpstr>
      <vt:lpstr>Ανακάλυψη → Απόδειξη</vt:lpstr>
      <vt:lpstr>Βασικές Αρχές Συνδυαστικής</vt:lpstr>
      <vt:lpstr>Τέλος Υποενότητας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slim</cp:lastModifiedBy>
  <cp:revision>294</cp:revision>
  <dcterms:created xsi:type="dcterms:W3CDTF">2012-09-06T09:03:05Z</dcterms:created>
  <dcterms:modified xsi:type="dcterms:W3CDTF">2015-07-16T09:55:17Z</dcterms:modified>
</cp:coreProperties>
</file>