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sldIdLst>
    <p:sldId id="394" r:id="rId3"/>
    <p:sldId id="317" r:id="rId4"/>
    <p:sldId id="331" r:id="rId5"/>
    <p:sldId id="330" r:id="rId6"/>
    <p:sldId id="341" r:id="rId7"/>
    <p:sldId id="342" r:id="rId8"/>
    <p:sldId id="360" r:id="rId9"/>
    <p:sldId id="343" r:id="rId10"/>
    <p:sldId id="344" r:id="rId11"/>
    <p:sldId id="361" r:id="rId12"/>
    <p:sldId id="362" r:id="rId13"/>
    <p:sldId id="363" r:id="rId14"/>
    <p:sldId id="345" r:id="rId15"/>
    <p:sldId id="364" r:id="rId16"/>
    <p:sldId id="346" r:id="rId17"/>
    <p:sldId id="365" r:id="rId18"/>
    <p:sldId id="366" r:id="rId19"/>
    <p:sldId id="370" r:id="rId20"/>
    <p:sldId id="371" r:id="rId21"/>
    <p:sldId id="372" r:id="rId22"/>
    <p:sldId id="373" r:id="rId23"/>
    <p:sldId id="374" r:id="rId24"/>
    <p:sldId id="388" r:id="rId25"/>
    <p:sldId id="376" r:id="rId26"/>
    <p:sldId id="377" r:id="rId27"/>
    <p:sldId id="378" r:id="rId28"/>
    <p:sldId id="389" r:id="rId29"/>
    <p:sldId id="390" r:id="rId30"/>
    <p:sldId id="391" r:id="rId31"/>
    <p:sldId id="382" r:id="rId32"/>
    <p:sldId id="383" r:id="rId33"/>
    <p:sldId id="392" r:id="rId34"/>
    <p:sldId id="393" r:id="rId35"/>
    <p:sldId id="386" r:id="rId36"/>
    <p:sldId id="387" r:id="rId37"/>
    <p:sldId id="395" r:id="rId38"/>
    <p:sldId id="290" r:id="rId39"/>
    <p:sldId id="295" r:id="rId40"/>
    <p:sldId id="396" r:id="rId41"/>
    <p:sldId id="397" r:id="rId42"/>
    <p:sldId id="291" r:id="rId43"/>
    <p:sldId id="294" r:id="rId44"/>
    <p:sldId id="398" r:id="rId45"/>
    <p:sldId id="399" r:id="rId46"/>
    <p:sldId id="400" r:id="rId47"/>
  </p:sldIdLst>
  <p:sldSz cx="9144000" cy="6858000" type="screen4x3"/>
  <p:notesSz cx="6858000" cy="9144000"/>
  <p:custDataLst>
    <p:tags r:id="rId4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94"/>
            <p14:sldId id="317"/>
            <p14:sldId id="331"/>
            <p14:sldId id="330"/>
            <p14:sldId id="341"/>
            <p14:sldId id="342"/>
            <p14:sldId id="360"/>
            <p14:sldId id="343"/>
            <p14:sldId id="344"/>
            <p14:sldId id="361"/>
            <p14:sldId id="362"/>
            <p14:sldId id="363"/>
            <p14:sldId id="345"/>
            <p14:sldId id="364"/>
            <p14:sldId id="346"/>
            <p14:sldId id="365"/>
            <p14:sldId id="366"/>
            <p14:sldId id="370"/>
            <p14:sldId id="371"/>
            <p14:sldId id="372"/>
            <p14:sldId id="373"/>
            <p14:sldId id="374"/>
            <p14:sldId id="388"/>
            <p14:sldId id="376"/>
            <p14:sldId id="377"/>
            <p14:sldId id="378"/>
            <p14:sldId id="389"/>
            <p14:sldId id="390"/>
            <p14:sldId id="391"/>
            <p14:sldId id="382"/>
            <p14:sldId id="383"/>
            <p14:sldId id="392"/>
            <p14:sldId id="393"/>
            <p14:sldId id="386"/>
            <p14:sldId id="387"/>
            <p14:sldId id="395"/>
            <p14:sldId id="290"/>
            <p14:sldId id="295"/>
            <p14:sldId id="396"/>
            <p14:sldId id="397"/>
            <p14:sldId id="291"/>
            <p14:sldId id="294"/>
          </p14:sldIdLst>
        </p14:section>
        <p14:section name="Untitled Section" id="{0F1CB131-A6BD-43D0-B8D4-1F27CEF7A05E}">
          <p14:sldIdLst>
            <p14:sldId id="398"/>
            <p14:sldId id="399"/>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88192" autoAdjust="0"/>
  </p:normalViewPr>
  <p:slideViewPr>
    <p:cSldViewPr>
      <p:cViewPr varScale="1">
        <p:scale>
          <a:sx n="109" d="100"/>
          <a:sy n="109" d="100"/>
        </p:scale>
        <p:origin x="1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48452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22229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91739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 </a:t>
            </a: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09567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31413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buFontTx/>
              <a:buNone/>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7989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5535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268468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268299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62403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a:ln/>
        </p:spPr>
      </p:sp>
      <p:sp>
        <p:nvSpPr>
          <p:cNvPr id="47107"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1444"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1445"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1446" name="5 - Θέση ημερομηνίας"/>
          <p:cNvSpPr>
            <a:spLocks noGrp="1"/>
          </p:cNvSpPr>
          <p:nvPr>
            <p:ph type="dt" sz="quarter" idx="1"/>
          </p:nvPr>
        </p:nvSpPr>
        <p:spPr/>
        <p:txBody>
          <a:bodyPr/>
          <a:lstStyle/>
          <a:p>
            <a:pPr>
              <a:defRPr/>
            </a:pPr>
            <a:fld id="{5D4C729E-15A0-4E85-9D8A-9535D7B27C46}"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79744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073282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a:ln/>
        </p:spPr>
      </p:sp>
      <p:sp>
        <p:nvSpPr>
          <p:cNvPr id="4915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2468"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2469"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2470" name="5 - Θέση ημερομηνίας"/>
          <p:cNvSpPr>
            <a:spLocks noGrp="1"/>
          </p:cNvSpPr>
          <p:nvPr>
            <p:ph type="dt" sz="quarter" idx="1"/>
          </p:nvPr>
        </p:nvSpPr>
        <p:spPr/>
        <p:txBody>
          <a:bodyPr/>
          <a:lstStyle/>
          <a:p>
            <a:pPr>
              <a:defRPr/>
            </a:pPr>
            <a:fld id="{0BC19ACD-87EA-4753-9CC2-21CE3AAE83E5}"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187104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a:ln/>
        </p:spPr>
      </p:sp>
      <p:sp>
        <p:nvSpPr>
          <p:cNvPr id="51203"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3492"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3493"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3494" name="5 - Θέση ημερομηνίας"/>
          <p:cNvSpPr>
            <a:spLocks noGrp="1"/>
          </p:cNvSpPr>
          <p:nvPr>
            <p:ph type="dt" sz="quarter" idx="1"/>
          </p:nvPr>
        </p:nvSpPr>
        <p:spPr/>
        <p:txBody>
          <a:bodyPr/>
          <a:lstStyle/>
          <a:p>
            <a:pPr>
              <a:defRPr/>
            </a:pPr>
            <a:fld id="{FB297D5F-8091-419C-8F81-5E699ABE17CB}"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2565879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6364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554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554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5542" name="5 - Θέση ημερομηνίας"/>
          <p:cNvSpPr>
            <a:spLocks noGrp="1"/>
          </p:cNvSpPr>
          <p:nvPr>
            <p:ph type="dt" sz="quarter" idx="1"/>
          </p:nvPr>
        </p:nvSpPr>
        <p:spPr/>
        <p:txBody>
          <a:bodyPr/>
          <a:lstStyle/>
          <a:p>
            <a:pPr>
              <a:defRPr/>
            </a:pPr>
            <a:fld id="{00B875FA-BE95-4C4F-9764-39B7E09F5020}"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264270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6564"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6565"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6566" name="5 - Θέση ημερομηνίας"/>
          <p:cNvSpPr>
            <a:spLocks noGrp="1"/>
          </p:cNvSpPr>
          <p:nvPr>
            <p:ph type="dt" sz="quarter" idx="1"/>
          </p:nvPr>
        </p:nvSpPr>
        <p:spPr/>
        <p:txBody>
          <a:bodyPr/>
          <a:lstStyle/>
          <a:p>
            <a:pPr>
              <a:defRPr/>
            </a:pPr>
            <a:fld id="{BAD0A08A-BF45-434D-B649-7A63630B2907}"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3226790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7588"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7589"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7590" name="5 - Θέση ημερομηνίας"/>
          <p:cNvSpPr>
            <a:spLocks noGrp="1"/>
          </p:cNvSpPr>
          <p:nvPr>
            <p:ph type="dt" sz="quarter" idx="1"/>
          </p:nvPr>
        </p:nvSpPr>
        <p:spPr/>
        <p:txBody>
          <a:bodyPr/>
          <a:lstStyle/>
          <a:p>
            <a:pPr>
              <a:defRPr/>
            </a:pPr>
            <a:fld id="{EE0C4857-A000-4151-8F09-76D11B2E30D8}"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3058509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7588"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7589"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7590" name="5 - Θέση ημερομηνίας"/>
          <p:cNvSpPr>
            <a:spLocks noGrp="1"/>
          </p:cNvSpPr>
          <p:nvPr>
            <p:ph type="dt" sz="quarter" idx="1"/>
          </p:nvPr>
        </p:nvSpPr>
        <p:spPr/>
        <p:txBody>
          <a:bodyPr/>
          <a:lstStyle/>
          <a:p>
            <a:pPr>
              <a:defRPr/>
            </a:pPr>
            <a:fld id="{EE0C4857-A000-4151-8F09-76D11B2E30D8}"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170886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7588"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7589"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7590" name="5 - Θέση ημερομηνίας"/>
          <p:cNvSpPr>
            <a:spLocks noGrp="1"/>
          </p:cNvSpPr>
          <p:nvPr>
            <p:ph type="dt" sz="quarter" idx="1"/>
          </p:nvPr>
        </p:nvSpPr>
        <p:spPr/>
        <p:txBody>
          <a:bodyPr/>
          <a:lstStyle/>
          <a:p>
            <a:pPr>
              <a:defRPr/>
            </a:pPr>
            <a:fld id="{EE0C4857-A000-4151-8F09-76D11B2E30D8}"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3082448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67588"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67589"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67590" name="5 - Θέση ημερομηνίας"/>
          <p:cNvSpPr>
            <a:spLocks noGrp="1"/>
          </p:cNvSpPr>
          <p:nvPr>
            <p:ph type="dt" sz="quarter" idx="1"/>
          </p:nvPr>
        </p:nvSpPr>
        <p:spPr/>
        <p:txBody>
          <a:bodyPr/>
          <a:lstStyle/>
          <a:p>
            <a:pPr>
              <a:defRPr/>
            </a:pPr>
            <a:fld id="{EE0C4857-A000-4151-8F09-76D11B2E30D8}"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355023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a:ln/>
        </p:spPr>
      </p:sp>
      <p:sp>
        <p:nvSpPr>
          <p:cNvPr id="67587"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71684"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71685"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71686" name="5 - Θέση ημερομηνίας"/>
          <p:cNvSpPr>
            <a:spLocks noGrp="1"/>
          </p:cNvSpPr>
          <p:nvPr>
            <p:ph type="dt" sz="quarter" idx="1"/>
          </p:nvPr>
        </p:nvSpPr>
        <p:spPr/>
        <p:txBody>
          <a:bodyPr/>
          <a:lstStyle/>
          <a:p>
            <a:pPr>
              <a:defRPr/>
            </a:pPr>
            <a:fld id="{C5CA6995-45FC-46FC-8029-0D720A31412F}"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95718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41258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a:ln/>
        </p:spPr>
      </p:sp>
      <p:sp>
        <p:nvSpPr>
          <p:cNvPr id="69635"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72708"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72709"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72710" name="5 - Θέση ημερομηνίας"/>
          <p:cNvSpPr>
            <a:spLocks noGrp="1"/>
          </p:cNvSpPr>
          <p:nvPr>
            <p:ph type="dt" sz="quarter" idx="1"/>
          </p:nvPr>
        </p:nvSpPr>
        <p:spPr/>
        <p:txBody>
          <a:bodyPr/>
          <a:lstStyle/>
          <a:p>
            <a:pPr>
              <a:defRPr/>
            </a:pPr>
            <a:fld id="{5964D1C9-C7DA-4660-A32E-A2B068738D8D}"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585770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2875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604543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a:ln/>
        </p:spPr>
      </p:sp>
      <p:sp>
        <p:nvSpPr>
          <p:cNvPr id="75779" name="2 - Θέση σημειώσεων"/>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l-GR" altLang="el-GR" smtClean="0">
              <a:latin typeface="Arial" panose="020B0604020202020204" pitchFamily="34" charset="0"/>
            </a:endParaRPr>
          </a:p>
        </p:txBody>
      </p:sp>
      <p:sp>
        <p:nvSpPr>
          <p:cNvPr id="75780" name="3 - Θέση κεφαλίδας"/>
          <p:cNvSpPr>
            <a:spLocks noGrp="1"/>
          </p:cNvSpPr>
          <p:nvPr>
            <p:ph type="hdr" sz="quarter"/>
          </p:nvPr>
        </p:nvSpPr>
        <p:spPr/>
        <p:txBody>
          <a:bodyPr/>
          <a:lstStyle/>
          <a:p>
            <a:pPr>
              <a:defRPr/>
            </a:pPr>
            <a:r>
              <a:rPr lang="en-US" smtClean="0">
                <a:latin typeface="Arial" pitchFamily="34" charset="0"/>
              </a:rPr>
              <a:t>Mark: Jesus, the Servant of God</a:t>
            </a:r>
          </a:p>
        </p:txBody>
      </p:sp>
      <p:sp>
        <p:nvSpPr>
          <p:cNvPr id="75781" name="4 - Θέση υποσέλιδου"/>
          <p:cNvSpPr>
            <a:spLocks noGrp="1"/>
          </p:cNvSpPr>
          <p:nvPr>
            <p:ph type="ftr" sz="quarter" idx="4"/>
          </p:nvPr>
        </p:nvSpPr>
        <p:spPr/>
        <p:txBody>
          <a:bodyPr/>
          <a:lstStyle/>
          <a:p>
            <a:pPr>
              <a:defRPr/>
            </a:pPr>
            <a:r>
              <a:rPr lang="en-US" smtClean="0">
                <a:latin typeface="Arial" pitchFamily="34" charset="0"/>
              </a:rPr>
              <a:t>Stan Crowley</a:t>
            </a:r>
          </a:p>
        </p:txBody>
      </p:sp>
      <p:sp>
        <p:nvSpPr>
          <p:cNvPr id="75782" name="5 - Θέση ημερομηνίας"/>
          <p:cNvSpPr>
            <a:spLocks noGrp="1"/>
          </p:cNvSpPr>
          <p:nvPr>
            <p:ph type="dt" sz="quarter" idx="1"/>
          </p:nvPr>
        </p:nvSpPr>
        <p:spPr/>
        <p:txBody>
          <a:bodyPr/>
          <a:lstStyle/>
          <a:p>
            <a:pPr>
              <a:defRPr/>
            </a:pPr>
            <a:fld id="{8550B9EE-1C58-4374-AF4E-7421893A3F35}" type="datetime1">
              <a:rPr lang="en-US" smtClean="0">
                <a:latin typeface="Arial" pitchFamily="34" charset="0"/>
              </a:rPr>
              <a:pPr>
                <a:defRPr/>
              </a:pPr>
              <a:t>9/22/2015</a:t>
            </a:fld>
            <a:endParaRPr lang="en-US" smtClean="0">
              <a:latin typeface="Arial" pitchFamily="34" charset="0"/>
            </a:endParaRPr>
          </a:p>
        </p:txBody>
      </p:sp>
    </p:spTree>
    <p:extLst>
      <p:ext uri="{BB962C8B-B14F-4D97-AF65-F5344CB8AC3E}">
        <p14:creationId xmlns:p14="http://schemas.microsoft.com/office/powerpoint/2010/main" val="3846182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p:txBody>
          <a:bodyPr/>
          <a:lstStyle/>
          <a:p>
            <a:pPr>
              <a:defRPr/>
            </a:pPr>
            <a:r>
              <a:rPr lang="en-US" smtClean="0">
                <a:latin typeface="Arial" pitchFamily="34" charset="0"/>
              </a:rPr>
              <a:t>Mark: Jesus, the Servant of God</a:t>
            </a:r>
          </a:p>
        </p:txBody>
      </p:sp>
      <p:sp>
        <p:nvSpPr>
          <p:cNvPr id="76803" name="Rectangle 6"/>
          <p:cNvSpPr>
            <a:spLocks noGrp="1" noChangeArrowheads="1"/>
          </p:cNvSpPr>
          <p:nvPr>
            <p:ph type="ftr" sz="quarter" idx="4"/>
          </p:nvPr>
        </p:nvSpPr>
        <p:spPr/>
        <p:txBody>
          <a:bodyPr/>
          <a:lstStyle/>
          <a:p>
            <a:pPr>
              <a:defRPr/>
            </a:pPr>
            <a:r>
              <a:rPr lang="en-US" smtClean="0">
                <a:latin typeface="Arial" pitchFamily="34" charset="0"/>
              </a:rPr>
              <a:t>Stan Crowley</a:t>
            </a:r>
          </a:p>
        </p:txBody>
      </p:sp>
      <p:sp>
        <p:nvSpPr>
          <p:cNvPr id="76804" name="Rectangle 9"/>
          <p:cNvSpPr>
            <a:spLocks noGrp="1" noChangeArrowheads="1"/>
          </p:cNvSpPr>
          <p:nvPr>
            <p:ph type="dt" sz="quarter" idx="1"/>
          </p:nvPr>
        </p:nvSpPr>
        <p:spPr/>
        <p:txBody>
          <a:bodyPr/>
          <a:lstStyle/>
          <a:p>
            <a:pPr>
              <a:defRPr/>
            </a:pPr>
            <a:fld id="{8B04D581-0A78-4B36-98EE-C882BAE7CC5B}" type="datetime1">
              <a:rPr lang="en-US" smtClean="0">
                <a:latin typeface="Arial" pitchFamily="34" charset="0"/>
              </a:rPr>
              <a:pPr>
                <a:defRPr/>
              </a:pPr>
              <a:t>9/22/2015</a:t>
            </a:fld>
            <a:endParaRPr lang="en-US" smtClean="0">
              <a:latin typeface="Arial" pitchFamily="34" charset="0"/>
            </a:endParaRPr>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None/>
            </a:pPr>
            <a:endParaRPr lang="de-DE" altLang="el-GR" smtClean="0">
              <a:latin typeface="Arial" panose="020B0604020202020204" pitchFamily="34" charset="0"/>
            </a:endParaRPr>
          </a:p>
        </p:txBody>
      </p:sp>
    </p:spTree>
    <p:extLst>
      <p:ext uri="{BB962C8B-B14F-4D97-AF65-F5344CB8AC3E}">
        <p14:creationId xmlns:p14="http://schemas.microsoft.com/office/powerpoint/2010/main" val="976887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612770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204154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87954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069514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181848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413860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61527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81862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62404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2184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2423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  </a:t>
            </a: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87415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Επίσκεψη του Αποστόλου Παύλου στους Φιλίππους  - </a:t>
            </a:r>
            <a:r>
              <a:rPr lang="el-GR" sz="1000" dirty="0" smtClean="0">
                <a:solidFill>
                  <a:srgbClr val="5075BC"/>
                </a:solidFill>
              </a:rPr>
              <a:t>Λυδία και παιδίσκη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Επίσκεψη του Αποστόλου Παύλου στους Φιλίππους  - </a:t>
            </a:r>
            <a:r>
              <a:rPr lang="el-GR" sz="1000" dirty="0" smtClean="0">
                <a:solidFill>
                  <a:srgbClr val="5075BC"/>
                </a:solidFill>
              </a:rPr>
              <a:t>Λυδία και παιδίσκη</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Επίσκεψη του Αποστόλου Παύλου στους Φιλίππους  - </a:t>
            </a:r>
            <a:r>
              <a:rPr lang="el-GR" sz="1000" dirty="0" smtClean="0">
                <a:solidFill>
                  <a:srgbClr val="5075BC"/>
                </a:solidFill>
              </a:rPr>
              <a:t>Λυδία και παιδίσκη</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Επίσκεψη του Αποστόλου Παύλου στους Φιλίππους  - </a:t>
            </a:r>
            <a:r>
              <a:rPr lang="el-GR" sz="1000" dirty="0" smtClean="0">
                <a:solidFill>
                  <a:srgbClr val="5075BC"/>
                </a:solidFill>
              </a:rPr>
              <a:t>Λυδία και παιδίσκη</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Επίσκεψη του Αποστόλου Παύλου στους Φιλίππους  - </a:t>
            </a:r>
            <a:r>
              <a:rPr lang="el-GR" sz="1000" dirty="0" smtClean="0">
                <a:solidFill>
                  <a:srgbClr val="5075BC"/>
                </a:solidFill>
              </a:rPr>
              <a:t>Λυδία και παιδίσκη</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Επίσκεψη του Αποστόλου Παύλου στους Φιλίππους  - </a:t>
            </a:r>
            <a:r>
              <a:rPr lang="el-GR" sz="1000" dirty="0" smtClean="0">
                <a:solidFill>
                  <a:srgbClr val="5075BC"/>
                </a:solidFill>
              </a:rPr>
              <a:t>Λυδία και παιδίσκη</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Επίσκεψη του Αποστόλου Παύλου στους Φιλίππους  - </a:t>
            </a:r>
            <a:r>
              <a:rPr lang="el-GR" sz="1000" dirty="0" smtClean="0">
                <a:solidFill>
                  <a:srgbClr val="5075BC"/>
                </a:solidFill>
              </a:rPr>
              <a:t>Λυδία και παιδίσκη</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eclass.uoa.gr/courses/SOCTHEOL14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2/"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travelpod.com/tw_slides/ta00/9ca/bfa/ruins-of-philippi-philippi.jp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kirche-wesel.de/media_large/770_paulusmosaikinveria.jpg" TargetMode="External"/><Relationship Id="rId5" Type="http://schemas.openxmlformats.org/officeDocument/2006/relationships/hyperlink" Target="http://www.grathensgo.com.ne.kr/photo/pilgrimage/BereaVimaMosaic2_mm.jpg" TargetMode="External"/><Relationship Id="rId4" Type="http://schemas.openxmlformats.org/officeDocument/2006/relationships/hyperlink" Target="https://commons.wikimedia.org/wiki/File:Saint_Paul_in_Holy_Stavronikita_Monastery.jp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iakonima.wpengine.netdna-cdn.com/wp-content/uploads/2014/05/08_c_02.jpg" TargetMode="External"/><Relationship Id="rId7" Type="http://schemas.openxmlformats.org/officeDocument/2006/relationships/hyperlink" Target="https://commons.wikimedia.org/wiki/File:Haustellum_brandaris_000.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f1.xcdn.pl/files/14/07/11/092448_filippi_lidia_jw007_34.jpg" TargetMode="External"/><Relationship Id="rId5" Type="http://schemas.openxmlformats.org/officeDocument/2006/relationships/hyperlink" Target="http://www.doxologia.ro/sites/default/files/styles/media-articol-colorbox/public/imagine/2014/05/lydia.png?itok=Fb7d38-L" TargetMode="External"/><Relationship Id="rId4" Type="http://schemas.openxmlformats.org/officeDocument/2006/relationships/hyperlink" Target="http://1.bp.blogspot.com/-1dEGAZpz2RM/Uul17vEFM1I/AAAAAAAAESM/iXpZr3iUqVg/s1600/pythia3.jp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1.bp.blogspot.com/-1dEGAZpz2RM/Uul17vEFM1I/AAAAAAAAESM/iXpZr3iUqVg/s1600/pythia3.jp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ichingonline.net/img/artgallerysycophants_s.jpg" TargetMode="External"/><Relationship Id="rId5" Type="http://schemas.openxmlformats.org/officeDocument/2006/relationships/hyperlink" Target="http://www.freeadscanada.com/_mm/_d/_ext2/44906/Sycophants01.jpg" TargetMode="External"/><Relationship Id="rId4" Type="http://schemas.openxmlformats.org/officeDocument/2006/relationships/hyperlink" Target="http://www.whatiscalled.com/content_images/ball_python_817320933.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200" dirty="0" smtClean="0">
                <a:solidFill>
                  <a:srgbClr val="5075BC"/>
                </a:solidFill>
              </a:rPr>
              <a:t>Ερμηνεία των Πράξεων </a:t>
            </a:r>
            <a:r>
              <a:rPr lang="el-GR" altLang="el-GR" sz="4200" dirty="0">
                <a:solidFill>
                  <a:srgbClr val="5075BC"/>
                </a:solidFill>
              </a:rPr>
              <a:t>των Αποστόλων</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n-US" altLang="el-GR" sz="2800" dirty="0" smtClean="0">
                <a:solidFill>
                  <a:srgbClr val="5075BC"/>
                </a:solidFill>
                <a:latin typeface="+mj-lt"/>
                <a:ea typeface="+mj-ea"/>
                <a:cs typeface="+mj-cs"/>
              </a:rPr>
              <a:t>1.5</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Επίσκεψη του Αποστόλου Παύλου στους Φιλίππους </a:t>
            </a:r>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524945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Οι Φίλιπποι</a:t>
            </a:r>
            <a:r>
              <a:rPr lang="en-US" dirty="0"/>
              <a:t> </a:t>
            </a:r>
            <a:r>
              <a:rPr lang="en-US" dirty="0" smtClean="0"/>
              <a:t>[3]</a:t>
            </a:r>
            <a:endParaRPr lang="el-GR" dirty="0"/>
          </a:p>
        </p:txBody>
      </p:sp>
      <p:sp>
        <p:nvSpPr>
          <p:cNvPr id="5" name="Θέση περιεχομένου 4"/>
          <p:cNvSpPr>
            <a:spLocks noGrp="1"/>
          </p:cNvSpPr>
          <p:nvPr>
            <p:ph sz="half" idx="1"/>
          </p:nvPr>
        </p:nvSpPr>
        <p:spPr/>
        <p:txBody>
          <a:bodyPr>
            <a:noAutofit/>
          </a:bodyPr>
          <a:lstStyle/>
          <a:p>
            <a:pPr marL="0" indent="0">
              <a:lnSpc>
                <a:spcPct val="114000"/>
              </a:lnSpc>
              <a:spcBef>
                <a:spcPts val="600"/>
              </a:spcBef>
              <a:buNone/>
            </a:pPr>
            <a:r>
              <a:rPr lang="el-GR" altLang="el-GR" sz="2200" dirty="0"/>
              <a:t>Αυτή </a:t>
            </a:r>
            <a:r>
              <a:rPr lang="el-GR" altLang="el-GR" sz="2200" dirty="0" smtClean="0"/>
              <a:t>καθαυτή </a:t>
            </a:r>
            <a:r>
              <a:rPr lang="el-GR" altLang="el-GR" sz="2200" dirty="0"/>
              <a:t>η αφήγηση της παρουσίας του Αποστόλου των Εθνών στους Φ. διαιρείται στις εξής ενότητες: Ι. Η Μετάβαση από την Τρωάδα στην Πόλη (</a:t>
            </a:r>
            <a:r>
              <a:rPr lang="el-GR" altLang="el-GR" sz="2200" dirty="0" err="1"/>
              <a:t>στ</a:t>
            </a:r>
            <a:r>
              <a:rPr lang="el-GR" altLang="el-GR" sz="2200" dirty="0"/>
              <a:t>. 11-12), ΙΙ. Η Λυδία (13-15) ΙΙΙ. Η Ανώνυμη παιδίσκη και ο </a:t>
            </a:r>
            <a:r>
              <a:rPr lang="el-GR" altLang="el-GR" sz="2200" dirty="0" err="1"/>
              <a:t>Πύθων</a:t>
            </a:r>
            <a:r>
              <a:rPr lang="el-GR" altLang="el-GR" sz="2200" dirty="0"/>
              <a:t> (16-18) </a:t>
            </a:r>
            <a:r>
              <a:rPr lang="de-DE" altLang="el-GR" sz="2200" dirty="0"/>
              <a:t>IV</a:t>
            </a:r>
            <a:r>
              <a:rPr lang="el-GR" altLang="el-GR" sz="2200" dirty="0"/>
              <a:t>. Διασυρμός, φυλάκιση και απελευθέρωση των αποστόλων (19-34) </a:t>
            </a:r>
            <a:r>
              <a:rPr lang="en-US" altLang="el-GR" sz="2200" dirty="0"/>
              <a:t>V</a:t>
            </a:r>
            <a:r>
              <a:rPr lang="el-GR" altLang="el-GR" sz="2200" dirty="0"/>
              <a:t>. Η «Θριαμβευτική έξοδος» των Αποστόλων (35-40).</a:t>
            </a:r>
          </a:p>
        </p:txBody>
      </p:sp>
      <p:sp>
        <p:nvSpPr>
          <p:cNvPr id="7" name="8 - Στρογγυλεμένο ορθογώνιο"/>
          <p:cNvSpPr>
            <a:spLocks noChangeArrowheads="1"/>
          </p:cNvSpPr>
          <p:nvPr/>
        </p:nvSpPr>
        <p:spPr bwMode="auto">
          <a:xfrm>
            <a:off x="4572000" y="2924944"/>
            <a:ext cx="4114800" cy="783193"/>
          </a:xfrm>
          <a:prstGeom prst="roundRect">
            <a:avLst>
              <a:gd name="adj" fmla="val 16667"/>
            </a:avLst>
          </a:prstGeom>
          <a:noFill/>
          <a:ln w="9525">
            <a:solidFill>
              <a:srgbClr val="5075BC"/>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algn="just" eaLnBrk="1" hangingPunct="1">
              <a:spcBef>
                <a:spcPct val="0"/>
              </a:spcBef>
              <a:buClrTx/>
              <a:buFontTx/>
              <a:buNone/>
            </a:pPr>
            <a:r>
              <a:rPr lang="el-GR" altLang="el-GR" sz="2000" i="1" dirty="0">
                <a:latin typeface="+mn-lt"/>
              </a:rPr>
              <a:t>Στην πλοκή της περικοπής δεσπόζει το αντιθετικό ζεύγος των γυναικών </a:t>
            </a:r>
          </a:p>
        </p:txBody>
      </p:sp>
    </p:spTree>
    <p:extLst>
      <p:ext uri="{BB962C8B-B14F-4D97-AF65-F5344CB8AC3E}">
        <p14:creationId xmlns:p14="http://schemas.microsoft.com/office/powerpoint/2010/main" val="3564326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Η </a:t>
            </a:r>
            <a:r>
              <a:rPr lang="el-GR" dirty="0" smtClean="0"/>
              <a:t>Λυδία</a:t>
            </a:r>
            <a:endParaRPr lang="el-GR" dirty="0"/>
          </a:p>
        </p:txBody>
      </p:sp>
      <p:sp>
        <p:nvSpPr>
          <p:cNvPr id="2" name="Content Placeholder 1"/>
          <p:cNvSpPr>
            <a:spLocks noGrp="1"/>
          </p:cNvSpPr>
          <p:nvPr>
            <p:ph sz="half" idx="2"/>
          </p:nvPr>
        </p:nvSpPr>
        <p:spPr>
          <a:xfrm>
            <a:off x="4648200" y="1672208"/>
            <a:ext cx="4038600" cy="2764904"/>
          </a:xfrm>
          <a:ln>
            <a:solidFill>
              <a:srgbClr val="5075BC"/>
            </a:solidFill>
          </a:ln>
        </p:spPr>
        <p:txBody>
          <a:bodyPr>
            <a:noAutofit/>
          </a:bodyPr>
          <a:lstStyle/>
          <a:p>
            <a:pPr marL="0" indent="0">
              <a:lnSpc>
                <a:spcPct val="114000"/>
              </a:lnSpc>
              <a:spcBef>
                <a:spcPct val="0"/>
              </a:spcBef>
              <a:buNone/>
            </a:pPr>
            <a:r>
              <a:rPr lang="el-GR" altLang="el-GR" sz="2200" dirty="0">
                <a:cs typeface="Times New Roman" panose="02020603050405020304" pitchFamily="18" charset="0"/>
              </a:rPr>
              <a:t>Απαρχή των </a:t>
            </a:r>
            <a:r>
              <a:rPr lang="el-GR" altLang="el-GR" sz="2200" dirty="0" err="1">
                <a:cs typeface="Times New Roman" panose="02020603050405020304" pitchFamily="18" charset="0"/>
              </a:rPr>
              <a:t>πιστευόντων</a:t>
            </a:r>
            <a:r>
              <a:rPr lang="el-GR" altLang="el-GR" sz="2200" dirty="0">
                <a:cs typeface="Times New Roman" panose="02020603050405020304" pitchFamily="18" charset="0"/>
              </a:rPr>
              <a:t> γίνεται το Σάββατο στην Προσευχή η </a:t>
            </a:r>
            <a:r>
              <a:rPr lang="el-GR" altLang="el-GR" sz="2200" dirty="0" err="1">
                <a:cs typeface="Times New Roman" panose="02020603050405020304" pitchFamily="18" charset="0"/>
              </a:rPr>
              <a:t>σεβομένη</a:t>
            </a:r>
            <a:r>
              <a:rPr lang="el-GR" altLang="el-GR" sz="2200" dirty="0">
                <a:cs typeface="Times New Roman" panose="02020603050405020304" pitchFamily="18" charset="0"/>
              </a:rPr>
              <a:t> τον Θεό </a:t>
            </a:r>
            <a:r>
              <a:rPr lang="el-GR" altLang="el-GR" sz="2200" b="1" dirty="0">
                <a:cs typeface="Times New Roman" panose="02020603050405020304" pitchFamily="18" charset="0"/>
              </a:rPr>
              <a:t>Λυδία</a:t>
            </a:r>
            <a:r>
              <a:rPr lang="el-GR" altLang="el-GR" sz="2200" dirty="0">
                <a:cs typeface="Times New Roman" panose="02020603050405020304" pitchFamily="18" charset="0"/>
              </a:rPr>
              <a:t>, η οποία όπως και ο </a:t>
            </a:r>
            <a:r>
              <a:rPr lang="el-GR" altLang="el-GR" sz="2200" dirty="0" err="1">
                <a:cs typeface="Times New Roman" panose="02020603050405020304" pitchFamily="18" charset="0"/>
              </a:rPr>
              <a:t>Κορνήλιος</a:t>
            </a:r>
            <a:r>
              <a:rPr lang="el-GR" altLang="el-GR" sz="2200" dirty="0">
                <a:cs typeface="Times New Roman" panose="02020603050405020304" pitchFamily="18" charset="0"/>
              </a:rPr>
              <a:t> στο κομβικό για την αφήγηση των </a:t>
            </a:r>
            <a:r>
              <a:rPr lang="el-GR" altLang="el-GR" sz="2200" dirty="0" err="1">
                <a:cs typeface="Times New Roman" panose="02020603050405020304" pitchFamily="18" charset="0"/>
              </a:rPr>
              <a:t>Πρ</a:t>
            </a:r>
            <a:r>
              <a:rPr lang="el-GR" altLang="el-GR" sz="2200" dirty="0">
                <a:cs typeface="Times New Roman" panose="02020603050405020304" pitchFamily="18" charset="0"/>
              </a:rPr>
              <a:t>. 10, «συμπαρασύρει» τον οίκο της.</a:t>
            </a:r>
          </a:p>
        </p:txBody>
      </p:sp>
      <p:pic>
        <p:nvPicPr>
          <p:cNvPr id="7" name="Picture 2" descr="C:\Users\Δημήτριος\Pictures\Dm.Alexpls-db\FJA-C4.Εργασίες-dmalexpls144\F311.Σ.Δεσπότης-dspt\dspt-Στα Βήματα του Αποστόλου Παύλου\dspt-db\dspt-apl02-Data Base-Βάση Δεδομένων\dspt-apl-03Images-Εικόνες\00πανόραμα-panorama\papl05-0st.ly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19597"/>
            <a:ext cx="374491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068440" y="5877272"/>
            <a:ext cx="216024" cy="216024"/>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1664574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Δημήτριος\Pictures\Dm.Alexpls-db\FJA-C4.Εργασίες-dmalexpls144\F311.Σ.Δεσπότης-dspt\dspt-Στα Βήματα του Αποστόλου Παύλου\dspt-db\dspt-apl02-Data Base-Βάση Δεδομένων\dspt-apl-03Images-Εικόνες\00πανόραμα-panorama\pythi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56" y="1628800"/>
            <a:ext cx="37449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3"/>
          <p:cNvSpPr>
            <a:spLocks noGrp="1"/>
          </p:cNvSpPr>
          <p:nvPr>
            <p:ph type="title"/>
          </p:nvPr>
        </p:nvSpPr>
        <p:spPr/>
        <p:txBody>
          <a:bodyPr>
            <a:normAutofit/>
          </a:bodyPr>
          <a:lstStyle/>
          <a:p>
            <a:r>
              <a:rPr lang="el-GR" dirty="0"/>
              <a:t>Η παιδίσκη</a:t>
            </a:r>
          </a:p>
        </p:txBody>
      </p:sp>
      <p:sp>
        <p:nvSpPr>
          <p:cNvPr id="2" name="Content Placeholder 1"/>
          <p:cNvSpPr>
            <a:spLocks noGrp="1"/>
          </p:cNvSpPr>
          <p:nvPr>
            <p:ph sz="half" idx="2"/>
          </p:nvPr>
        </p:nvSpPr>
        <p:spPr>
          <a:xfrm>
            <a:off x="4648200" y="1672208"/>
            <a:ext cx="4038600" cy="2548880"/>
          </a:xfrm>
          <a:ln>
            <a:solidFill>
              <a:srgbClr val="5075BC"/>
            </a:solidFill>
          </a:ln>
        </p:spPr>
        <p:txBody>
          <a:bodyPr>
            <a:noAutofit/>
          </a:bodyPr>
          <a:lstStyle/>
          <a:p>
            <a:pPr marL="0" indent="0">
              <a:lnSpc>
                <a:spcPct val="114000"/>
              </a:lnSpc>
              <a:spcBef>
                <a:spcPct val="0"/>
              </a:spcBef>
              <a:buNone/>
            </a:pPr>
            <a:r>
              <a:rPr lang="el-GR" altLang="el-GR" sz="2000" dirty="0">
                <a:cs typeface="Times New Roman" panose="02020603050405020304" pitchFamily="18" charset="0"/>
              </a:rPr>
              <a:t>Αντιθετικά προς αυτήν, καθ’ οδόν προς την Προσευχή προβάλλει στο αφηγηματικό προσκήνιο μία κατεχόμενη υπό του Πύθωνα </a:t>
            </a:r>
            <a:r>
              <a:rPr lang="el-GR" altLang="el-GR" sz="2000" b="1" dirty="0">
                <a:cs typeface="Times New Roman" panose="02020603050405020304" pitchFamily="18" charset="0"/>
              </a:rPr>
              <a:t>ανώνυμη παιδίσκη</a:t>
            </a:r>
            <a:r>
              <a:rPr lang="el-GR" altLang="el-GR" sz="2000" dirty="0">
                <a:cs typeface="Times New Roman" panose="02020603050405020304" pitchFamily="18" charset="0"/>
              </a:rPr>
              <a:t>, </a:t>
            </a:r>
            <a:r>
              <a:rPr lang="el-GR" altLang="el-GR" sz="2000" i="1" dirty="0" err="1">
                <a:cs typeface="Times New Roman" panose="02020603050405020304" pitchFamily="18" charset="0"/>
              </a:rPr>
              <a:t>ἥτις</a:t>
            </a:r>
            <a:r>
              <a:rPr lang="el-GR" altLang="el-GR" sz="2000" i="1" dirty="0">
                <a:cs typeface="Times New Roman" panose="02020603050405020304" pitchFamily="18" charset="0"/>
              </a:rPr>
              <a:t> </a:t>
            </a:r>
            <a:r>
              <a:rPr lang="el-GR" altLang="el-GR" sz="2000" b="1" i="1" dirty="0" err="1">
                <a:cs typeface="Times New Roman" panose="02020603050405020304" pitchFamily="18" charset="0"/>
              </a:rPr>
              <a:t>ἐργασίαν</a:t>
            </a:r>
            <a:r>
              <a:rPr lang="el-GR" altLang="el-GR" sz="2000" b="1" i="1" dirty="0">
                <a:cs typeface="Times New Roman" panose="02020603050405020304" pitchFamily="18" charset="0"/>
              </a:rPr>
              <a:t> </a:t>
            </a:r>
            <a:r>
              <a:rPr lang="el-GR" altLang="el-GR" sz="2000" b="1" i="1" dirty="0" err="1">
                <a:cs typeface="Times New Roman" panose="02020603050405020304" pitchFamily="18" charset="0"/>
              </a:rPr>
              <a:t>πολλὴν</a:t>
            </a:r>
            <a:r>
              <a:rPr lang="el-GR" altLang="el-GR" sz="2000" i="1" dirty="0">
                <a:cs typeface="Times New Roman" panose="02020603050405020304" pitchFamily="18" charset="0"/>
              </a:rPr>
              <a:t> </a:t>
            </a:r>
            <a:r>
              <a:rPr lang="el-GR" altLang="el-GR" sz="2000" i="1" dirty="0" err="1">
                <a:cs typeface="Times New Roman" panose="02020603050405020304" pitchFamily="18" charset="0"/>
              </a:rPr>
              <a:t>παρεῖχεν</a:t>
            </a:r>
            <a:r>
              <a:rPr lang="el-GR" altLang="el-GR" sz="2000" i="1" dirty="0">
                <a:cs typeface="Times New Roman" panose="02020603050405020304" pitchFamily="18" charset="0"/>
              </a:rPr>
              <a:t> </a:t>
            </a:r>
            <a:r>
              <a:rPr lang="el-GR" altLang="el-GR" sz="2000" i="1" dirty="0" err="1">
                <a:cs typeface="Times New Roman" panose="02020603050405020304" pitchFamily="18" charset="0"/>
              </a:rPr>
              <a:t>τοῖς</a:t>
            </a:r>
            <a:r>
              <a:rPr lang="el-GR" altLang="el-GR" sz="2000" i="1" dirty="0">
                <a:cs typeface="Times New Roman" panose="02020603050405020304" pitchFamily="18" charset="0"/>
              </a:rPr>
              <a:t> </a:t>
            </a:r>
            <a:r>
              <a:rPr lang="el-GR" altLang="el-GR" sz="2000" i="1" dirty="0" err="1">
                <a:cs typeface="Times New Roman" panose="02020603050405020304" pitchFamily="18" charset="0"/>
              </a:rPr>
              <a:t>κυρίοις</a:t>
            </a:r>
            <a:r>
              <a:rPr lang="el-GR" altLang="el-GR" sz="2000" i="1" dirty="0">
                <a:cs typeface="Times New Roman" panose="02020603050405020304" pitchFamily="18" charset="0"/>
              </a:rPr>
              <a:t> </a:t>
            </a:r>
            <a:r>
              <a:rPr lang="el-GR" altLang="el-GR" sz="2000" i="1" dirty="0" err="1">
                <a:cs typeface="Times New Roman" panose="02020603050405020304" pitchFamily="18" charset="0"/>
              </a:rPr>
              <a:t>αὐτῆς</a:t>
            </a:r>
            <a:r>
              <a:rPr lang="el-GR" altLang="el-GR" sz="2000" i="1" dirty="0">
                <a:cs typeface="Times New Roman" panose="02020603050405020304" pitchFamily="18" charset="0"/>
              </a:rPr>
              <a:t> </a:t>
            </a:r>
            <a:r>
              <a:rPr lang="el-GR" altLang="el-GR" sz="2000" i="1" dirty="0" err="1">
                <a:cs typeface="Times New Roman" panose="02020603050405020304" pitchFamily="18" charset="0"/>
              </a:rPr>
              <a:t>μαντευομένη</a:t>
            </a:r>
            <a:r>
              <a:rPr lang="el-GR" altLang="el-GR" sz="2000" dirty="0">
                <a:cs typeface="Times New Roman" panose="02020603050405020304" pitchFamily="18" charset="0"/>
              </a:rPr>
              <a:t> (16, 16).</a:t>
            </a:r>
          </a:p>
        </p:txBody>
      </p:sp>
      <p:sp>
        <p:nvSpPr>
          <p:cNvPr id="6" name="TextBox 5"/>
          <p:cNvSpPr txBox="1"/>
          <p:nvPr/>
        </p:nvSpPr>
        <p:spPr>
          <a:xfrm>
            <a:off x="4067944" y="5876950"/>
            <a:ext cx="216024" cy="216024"/>
          </a:xfrm>
          <a:prstGeom prst="rect">
            <a:avLst/>
          </a:prstGeom>
        </p:spPr>
        <p:txBody>
          <a:bodyPr vert="horz" wrap="square" lIns="91440" tIns="45720" rIns="91440" bIns="45720" rtlCol="0" anchor="ctr">
            <a:noAutofit/>
          </a:bodyPr>
          <a:lstStyle/>
          <a:p>
            <a:pPr algn="ctr"/>
            <a:r>
              <a:rPr lang="el-GR" sz="1500" dirty="0" smtClean="0"/>
              <a:t>6</a:t>
            </a:r>
          </a:p>
        </p:txBody>
      </p:sp>
    </p:spTree>
    <p:extLst>
      <p:ext uri="{BB962C8B-B14F-4D97-AF65-F5344CB8AC3E}">
        <p14:creationId xmlns:p14="http://schemas.microsoft.com/office/powerpoint/2010/main" val="2961199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Λυδία και παιδίσκη</a:t>
            </a:r>
            <a:endParaRPr lang="el-G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8682069"/>
              </p:ext>
            </p:extLst>
          </p:nvPr>
        </p:nvGraphicFramePr>
        <p:xfrm>
          <a:off x="463550" y="1484786"/>
          <a:ext cx="8229600" cy="4850957"/>
        </p:xfrm>
        <a:graphic>
          <a:graphicData uri="http://schemas.openxmlformats.org/drawingml/2006/table">
            <a:tbl>
              <a:tblPr firstRow="1" bandRow="1">
                <a:tableStyleId>{5C22544A-7EE6-4342-B048-85BDC9FD1C3A}</a:tableStyleId>
              </a:tblPr>
              <a:tblGrid>
                <a:gridCol w="4114800"/>
                <a:gridCol w="4114800"/>
              </a:tblGrid>
              <a:tr h="371361">
                <a:tc>
                  <a:txBody>
                    <a:bodyPr/>
                    <a:lstStyle/>
                    <a:p>
                      <a:r>
                        <a:rPr lang="el-GR" dirty="0" smtClean="0"/>
                        <a:t>ΛΥΔΙΑ</a:t>
                      </a:r>
                      <a:endParaRPr lang="el-GR" dirty="0"/>
                    </a:p>
                  </a:txBody>
                  <a:tcPr/>
                </a:tc>
                <a:tc>
                  <a:txBody>
                    <a:bodyPr/>
                    <a:lstStyle/>
                    <a:p>
                      <a:r>
                        <a:rPr lang="el-GR" dirty="0" smtClean="0"/>
                        <a:t>ΠΑΙΔΙΣΚΗ</a:t>
                      </a:r>
                    </a:p>
                  </a:txBody>
                  <a:tcPr/>
                </a:tc>
              </a:tr>
              <a:tr h="407987">
                <a:tc>
                  <a:txBody>
                    <a:bodyPr/>
                    <a:lstStyle/>
                    <a:p>
                      <a:pPr marL="0" marR="0" indent="0" algn="just" rtl="0" eaLnBrk="1" fontAlgn="base" latinLnBrk="0" hangingPunct="1">
                        <a:lnSpc>
                          <a:spcPct val="150000"/>
                        </a:lnSpc>
                        <a:spcBef>
                          <a:spcPts val="0"/>
                        </a:spcBef>
                        <a:spcAft>
                          <a:spcPts val="0"/>
                        </a:spcAft>
                      </a:pPr>
                      <a:r>
                        <a:rPr lang="el-GR" sz="1800" kern="1200" dirty="0" smtClean="0">
                          <a:solidFill>
                            <a:schemeClr val="dk1"/>
                          </a:solidFill>
                          <a:latin typeface="+mn-lt"/>
                          <a:ea typeface="+mn-ea"/>
                          <a:cs typeface="+mn-cs"/>
                        </a:rPr>
                        <a:t>επώνυμη</a:t>
                      </a:r>
                    </a:p>
                  </a:txBody>
                  <a:tcPr marL="61722" marR="61722" marT="9525" marB="0"/>
                </a:tc>
                <a:tc>
                  <a:txBody>
                    <a:bodyPr/>
                    <a:lstStyle/>
                    <a:p>
                      <a:r>
                        <a:rPr lang="el-GR" dirty="0" smtClean="0"/>
                        <a:t>ανώνυμη</a:t>
                      </a:r>
                      <a:endParaRPr lang="el-GR" dirty="0"/>
                    </a:p>
                  </a:txBody>
                  <a:tcPr/>
                </a:tc>
              </a:tr>
              <a:tr h="763354">
                <a:tc>
                  <a:txBody>
                    <a:bodyPr/>
                    <a:lstStyle/>
                    <a:p>
                      <a:pPr marL="0" marR="0" indent="0" algn="just" rtl="0" eaLnBrk="1" fontAlgn="base" latinLnBrk="0" hangingPunct="1">
                        <a:lnSpc>
                          <a:spcPct val="125000"/>
                        </a:lnSpc>
                        <a:spcBef>
                          <a:spcPts val="0"/>
                        </a:spcBef>
                        <a:spcAft>
                          <a:spcPts val="0"/>
                        </a:spcAft>
                      </a:pPr>
                      <a:r>
                        <a:rPr lang="el-GR" sz="1800" kern="1200" dirty="0" err="1">
                          <a:solidFill>
                            <a:schemeClr val="dk1"/>
                          </a:solidFill>
                          <a:latin typeface="+mn-lt"/>
                          <a:ea typeface="+mn-ea"/>
                          <a:cs typeface="+mn-cs"/>
                        </a:rPr>
                        <a:t>πορφυροπώλις</a:t>
                      </a:r>
                      <a:endParaRPr lang="el-GR" sz="1800" kern="1200" dirty="0">
                        <a:solidFill>
                          <a:schemeClr val="dk1"/>
                        </a:solidFill>
                        <a:latin typeface="+mn-lt"/>
                        <a:ea typeface="+mn-ea"/>
                        <a:cs typeface="+mn-cs"/>
                      </a:endParaRPr>
                    </a:p>
                  </a:txBody>
                  <a:tcPr marL="61722" marR="61722" marT="9525" marB="0"/>
                </a:tc>
                <a:tc>
                  <a:txBody>
                    <a:bodyPr/>
                    <a:lstStyle/>
                    <a:p>
                      <a:pPr>
                        <a:lnSpc>
                          <a:spcPct val="125000"/>
                        </a:lnSpc>
                      </a:pPr>
                      <a:r>
                        <a:rPr lang="el-GR" dirty="0" smtClean="0"/>
                        <a:t>αντικείμενο εκμετάλλευσης του Πύθωνα και των εμπόρων</a:t>
                      </a:r>
                    </a:p>
                  </a:txBody>
                  <a:tcPr/>
                </a:tc>
              </a:tr>
              <a:tr h="763354">
                <a:tc>
                  <a:txBody>
                    <a:bodyPr/>
                    <a:lstStyle/>
                    <a:p>
                      <a:pPr marL="0" marR="0" indent="0" algn="l" defTabSz="914400" rtl="0" eaLnBrk="1" fontAlgn="base" latinLnBrk="0" hangingPunct="1">
                        <a:lnSpc>
                          <a:spcPct val="125000"/>
                        </a:lnSpc>
                        <a:spcBef>
                          <a:spcPts val="0"/>
                        </a:spcBef>
                        <a:spcAft>
                          <a:spcPts val="0"/>
                        </a:spcAft>
                      </a:pPr>
                      <a:r>
                        <a:rPr lang="el-GR" sz="1800" kern="1200" dirty="0" err="1">
                          <a:solidFill>
                            <a:schemeClr val="dk1"/>
                          </a:solidFill>
                          <a:latin typeface="+mn-lt"/>
                          <a:ea typeface="+mn-ea"/>
                          <a:cs typeface="+mn-cs"/>
                        </a:rPr>
                        <a:t>Σεβομένη</a:t>
                      </a:r>
                      <a:r>
                        <a:rPr lang="el-GR" sz="1800" kern="1200" dirty="0">
                          <a:solidFill>
                            <a:schemeClr val="dk1"/>
                          </a:solidFill>
                          <a:latin typeface="+mn-lt"/>
                          <a:ea typeface="+mn-ea"/>
                          <a:cs typeface="+mn-cs"/>
                        </a:rPr>
                        <a:t> τον Θεό που ακούει</a:t>
                      </a:r>
                    </a:p>
                  </a:txBody>
                  <a:tcPr marL="61722" marR="61722" marT="9525" marB="0"/>
                </a:tc>
                <a:tc>
                  <a:txBody>
                    <a:bodyPr/>
                    <a:lstStyle/>
                    <a:p>
                      <a:pPr marL="0" algn="l" defTabSz="914400" rtl="0" eaLnBrk="1" latinLnBrk="0" hangingPunct="1">
                        <a:lnSpc>
                          <a:spcPct val="125000"/>
                        </a:lnSpc>
                      </a:pPr>
                      <a:r>
                        <a:rPr lang="el-GR" sz="1800" kern="1200" dirty="0" smtClean="0">
                          <a:solidFill>
                            <a:schemeClr val="dk1"/>
                          </a:solidFill>
                          <a:latin typeface="+mn-lt"/>
                          <a:ea typeface="+mn-ea"/>
                          <a:cs typeface="+mn-cs"/>
                        </a:rPr>
                        <a:t>Υπό την κατοχή του Πύθωνα (κράζει </a:t>
                      </a:r>
                      <a:r>
                        <a:rPr lang="el-GR" sz="1800" kern="1200" dirty="0" err="1" smtClean="0">
                          <a:solidFill>
                            <a:schemeClr val="dk1"/>
                          </a:solidFill>
                          <a:latin typeface="+mn-lt"/>
                          <a:ea typeface="+mn-ea"/>
                          <a:cs typeface="+mn-cs"/>
                        </a:rPr>
                        <a:t>ἐπὶ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πολλὰς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ἡμέρας</a:t>
                      </a:r>
                      <a:r>
                        <a:rPr lang="el-GR" sz="1800" kern="1200" dirty="0" smtClean="0">
                          <a:solidFill>
                            <a:schemeClr val="dk1"/>
                          </a:solidFill>
                          <a:latin typeface="+mn-lt"/>
                          <a:ea typeface="+mn-ea"/>
                          <a:cs typeface="+mn-cs"/>
                        </a:rPr>
                        <a:t>)</a:t>
                      </a:r>
                    </a:p>
                  </a:txBody>
                  <a:tcPr/>
                </a:tc>
              </a:tr>
              <a:tr h="2504111">
                <a:tc>
                  <a:txBody>
                    <a:bodyPr/>
                    <a:lstStyle/>
                    <a:p>
                      <a:pPr>
                        <a:lnSpc>
                          <a:spcPct val="125000"/>
                        </a:lnSpc>
                      </a:pPr>
                      <a:r>
                        <a:rPr lang="el-GR" dirty="0" smtClean="0"/>
                        <a:t>Πλαισιώνει αυτή και ο Οίκος της την περικοπή. Εκτός αυτής σώζεται πανοικεί και ένας ανώνυμος </a:t>
                      </a:r>
                      <a:r>
                        <a:rPr lang="el-GR" dirty="0" err="1" smtClean="0"/>
                        <a:t>δεσμοφύλαξ</a:t>
                      </a:r>
                      <a:r>
                        <a:rPr lang="el-GR" dirty="0" smtClean="0"/>
                        <a:t> που απελευθερώνεται ο ίδιος από τον φόβο και τον θάνατο στον οποίο θα τον καταδίκαζε η ίδια η Ρωμαϊκή Ειρήνη.</a:t>
                      </a:r>
                    </a:p>
                  </a:txBody>
                  <a:tcPr/>
                </a:tc>
                <a:tc>
                  <a:txBody>
                    <a:bodyPr/>
                    <a:lstStyle/>
                    <a:p>
                      <a:pPr>
                        <a:lnSpc>
                          <a:spcPct val="125000"/>
                        </a:lnSpc>
                      </a:pPr>
                      <a:r>
                        <a:rPr lang="el-GR" dirty="0" smtClean="0"/>
                        <a:t>Χάνεται από το αφηγηματικό προσκήνιο χωρίς να δηλωθεί η μεταστροφή της και πλέον πρωταγωνιστούν αρνητικά οι εκμεταλλευτές αυτής κύριοι. Αυτοί γίνονται οι διάβολοι των αποστόλων, λειτουργώντας αντίθετα και από τον Πύθωνα.</a:t>
                      </a:r>
                    </a:p>
                  </a:txBody>
                  <a:tcPr/>
                </a:tc>
              </a:tr>
            </a:tbl>
          </a:graphicData>
        </a:graphic>
      </p:graphicFrame>
    </p:spTree>
    <p:extLst>
      <p:ext uri="{BB962C8B-B14F-4D97-AF65-F5344CB8AC3E}">
        <p14:creationId xmlns:p14="http://schemas.microsoft.com/office/powerpoint/2010/main" val="1661666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83568" y="2986087"/>
            <a:ext cx="3633663" cy="1362075"/>
          </a:xfrm>
        </p:spPr>
        <p:txBody>
          <a:bodyPr anchor="ctr"/>
          <a:lstStyle/>
          <a:p>
            <a:r>
              <a:rPr lang="el-GR" dirty="0"/>
              <a:t>Η Λυδία</a:t>
            </a:r>
          </a:p>
        </p:txBody>
      </p:sp>
      <p:pic>
        <p:nvPicPr>
          <p:cNvPr id="9" name="Picture 2" descr="http://www.radiolydia.com/_wp_generated/wp4c4d0f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81075"/>
            <a:ext cx="40481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404101" y="6378936"/>
            <a:ext cx="216024" cy="216024"/>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2572314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Λυδία</a:t>
            </a:r>
          </a:p>
        </p:txBody>
      </p:sp>
      <p:sp>
        <p:nvSpPr>
          <p:cNvPr id="5" name="Θέση περιεχομένου 4"/>
          <p:cNvSpPr>
            <a:spLocks noGrp="1"/>
          </p:cNvSpPr>
          <p:nvPr>
            <p:ph idx="1"/>
          </p:nvPr>
        </p:nvSpPr>
        <p:spPr/>
        <p:txBody>
          <a:bodyPr>
            <a:noAutofit/>
          </a:bodyPr>
          <a:lstStyle/>
          <a:p>
            <a:pPr marL="0" indent="0">
              <a:spcBef>
                <a:spcPct val="0"/>
              </a:spcBef>
              <a:buNone/>
            </a:pPr>
            <a:r>
              <a:rPr lang="el-GR" altLang="el-GR" sz="2400" dirty="0">
                <a:cs typeface="Times New Roman" panose="02020603050405020304" pitchFamily="18" charset="0"/>
              </a:rPr>
              <a:t>Ο Χριστιανισμός γεννάται επί ευρωπαϊκού εδάφους </a:t>
            </a:r>
            <a:r>
              <a:rPr lang="el-GR" altLang="el-GR" sz="2400" b="1" dirty="0">
                <a:cs typeface="Times New Roman" panose="02020603050405020304" pitchFamily="18" charset="0"/>
              </a:rPr>
              <a:t>στο περιθώριο της πόλης</a:t>
            </a:r>
            <a:r>
              <a:rPr lang="el-GR" altLang="el-GR" sz="2400" dirty="0">
                <a:cs typeface="Times New Roman" panose="02020603050405020304" pitchFamily="18" charset="0"/>
              </a:rPr>
              <a:t> (αφού και ο ίδιος ο Ιησούς εισήλθε στον κόσμο σε παρόμοιες συνθήκες) </a:t>
            </a:r>
            <a:r>
              <a:rPr lang="en-US" altLang="el-GR" sz="2400" dirty="0">
                <a:cs typeface="Times New Roman" panose="02020603050405020304" pitchFamily="18" charset="0"/>
              </a:rPr>
              <a:t>extra </a:t>
            </a:r>
            <a:r>
              <a:rPr lang="en-US" altLang="el-GR" sz="2400" dirty="0" err="1">
                <a:cs typeface="Times New Roman" panose="02020603050405020304" pitchFamily="18" charset="0"/>
              </a:rPr>
              <a:t>muros</a:t>
            </a:r>
            <a:r>
              <a:rPr lang="el-GR" altLang="el-GR" sz="2400" dirty="0">
                <a:cs typeface="Times New Roman" panose="02020603050405020304" pitchFamily="18" charset="0"/>
              </a:rPr>
              <a:t> (= εκτός των τειχών). Ενώ μάλιστα ήταν </a:t>
            </a:r>
            <a:r>
              <a:rPr lang="el-GR" altLang="el-GR" sz="2400" i="1" dirty="0">
                <a:cs typeface="Times New Roman" panose="02020603050405020304" pitchFamily="18" charset="0"/>
              </a:rPr>
              <a:t>άνδρας Μακεδόνας</a:t>
            </a:r>
            <a:r>
              <a:rPr lang="el-GR" altLang="el-GR" sz="2400" dirty="0">
                <a:cs typeface="Times New Roman" panose="02020603050405020304" pitchFamily="18" charset="0"/>
              </a:rPr>
              <a:t> αυτός που είχε απευθύνει την πρόσκληση για διάβαση και βοήθεια, </a:t>
            </a:r>
            <a:r>
              <a:rPr lang="el-GR" altLang="el-GR" sz="2400" b="1" dirty="0">
                <a:cs typeface="Times New Roman" panose="02020603050405020304" pitchFamily="18" charset="0"/>
              </a:rPr>
              <a:t>οι πρώτοι ακροατές είναι γυναίκες</a:t>
            </a:r>
            <a:r>
              <a:rPr lang="el-GR" altLang="el-GR" sz="2400" dirty="0">
                <a:cs typeface="Times New Roman" panose="02020603050405020304" pitchFamily="18" charset="0"/>
              </a:rPr>
              <a:t>, οι οποίες δεν ανήκουν στους αξιόπιστους μάρτυρες της ρωμαϊκής κοινωνίας, αφού και στους ίδιους τους μαθητές </a:t>
            </a:r>
            <a:r>
              <a:rPr lang="el-GR" altLang="el-GR" sz="2400" i="1" dirty="0" err="1">
                <a:cs typeface="Times New Roman" panose="02020603050405020304" pitchFamily="18" charset="0"/>
              </a:rPr>
              <a:t>τὰ</a:t>
            </a:r>
            <a:r>
              <a:rPr lang="el-GR" altLang="el-GR" sz="2400" i="1" dirty="0">
                <a:cs typeface="Times New Roman" panose="02020603050405020304" pitchFamily="18" charset="0"/>
              </a:rPr>
              <a:t> ρήματα </a:t>
            </a:r>
            <a:r>
              <a:rPr lang="el-GR" altLang="el-GR" sz="2400" dirty="0">
                <a:cs typeface="Times New Roman" panose="02020603050405020304" pitchFamily="18" charset="0"/>
              </a:rPr>
              <a:t>των μυροφόρων </a:t>
            </a:r>
            <a:r>
              <a:rPr lang="el-GR" altLang="el-GR" sz="2400" i="1" dirty="0" err="1">
                <a:cs typeface="Times New Roman" panose="02020603050405020304" pitchFamily="18" charset="0"/>
              </a:rPr>
              <a:t>ἐφάνη</a:t>
            </a:r>
            <a:r>
              <a:rPr lang="el-GR" altLang="el-GR" sz="2400" i="1" dirty="0">
                <a:cs typeface="Times New Roman" panose="02020603050405020304" pitchFamily="18" charset="0"/>
              </a:rPr>
              <a:t> </a:t>
            </a:r>
            <a:r>
              <a:rPr lang="el-GR" altLang="el-GR" sz="2400" i="1" dirty="0" err="1">
                <a:cs typeface="Times New Roman" panose="02020603050405020304" pitchFamily="18" charset="0"/>
              </a:rPr>
              <a:t>ὡσεί</a:t>
            </a:r>
            <a:r>
              <a:rPr lang="el-GR" altLang="el-GR" sz="2400" i="1" dirty="0">
                <a:cs typeface="Times New Roman" panose="02020603050405020304" pitchFamily="18" charset="0"/>
              </a:rPr>
              <a:t> </a:t>
            </a:r>
            <a:r>
              <a:rPr lang="el-GR" altLang="el-GR" sz="2400" i="1" dirty="0" err="1">
                <a:cs typeface="Times New Roman" panose="02020603050405020304" pitchFamily="18" charset="0"/>
              </a:rPr>
              <a:t>λῆρος</a:t>
            </a:r>
            <a:r>
              <a:rPr lang="el-GR" altLang="el-GR" sz="2400" dirty="0">
                <a:cs typeface="Times New Roman" panose="02020603050405020304" pitchFamily="18" charset="0"/>
              </a:rPr>
              <a:t> (</a:t>
            </a:r>
            <a:r>
              <a:rPr lang="el-GR" altLang="el-GR" sz="2400" dirty="0" err="1">
                <a:cs typeface="Times New Roman" panose="02020603050405020304" pitchFamily="18" charset="0"/>
              </a:rPr>
              <a:t>Λκ</a:t>
            </a:r>
            <a:r>
              <a:rPr lang="el-GR" altLang="el-GR" sz="2400" dirty="0">
                <a:cs typeface="Times New Roman" panose="02020603050405020304" pitchFamily="18" charset="0"/>
              </a:rPr>
              <a:t>. 24, 11).</a:t>
            </a:r>
          </a:p>
        </p:txBody>
      </p:sp>
    </p:spTree>
    <p:extLst>
      <p:ext uri="{BB962C8B-B14F-4D97-AF65-F5344CB8AC3E}">
        <p14:creationId xmlns:p14="http://schemas.microsoft.com/office/powerpoint/2010/main" val="3177297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a:t>
            </a:r>
            <a:r>
              <a:rPr lang="el-GR" dirty="0" smtClean="0"/>
              <a:t>Λυδία [2]</a:t>
            </a:r>
            <a:endParaRPr lang="el-GR" dirty="0"/>
          </a:p>
        </p:txBody>
      </p:sp>
      <p:sp>
        <p:nvSpPr>
          <p:cNvPr id="5" name="Θέση περιεχομένου 4"/>
          <p:cNvSpPr>
            <a:spLocks noGrp="1"/>
          </p:cNvSpPr>
          <p:nvPr>
            <p:ph idx="1"/>
          </p:nvPr>
        </p:nvSpPr>
        <p:spPr/>
        <p:txBody>
          <a:bodyPr>
            <a:noAutofit/>
          </a:bodyPr>
          <a:lstStyle/>
          <a:p>
            <a:pPr marL="0" indent="0">
              <a:spcBef>
                <a:spcPts val="0"/>
              </a:spcBef>
              <a:buNone/>
            </a:pPr>
            <a:r>
              <a:rPr lang="el-GR" sz="2400" dirty="0"/>
              <a:t>Επίσης, όπως συμπεραίνεται και από τη Λυδία, οι συγκεκριμένες δεν ήταν (τουλάχιστον όλες) Μακεδονίτισσες στην καταγωγή. </a:t>
            </a:r>
          </a:p>
          <a:p>
            <a:pPr marL="0" indent="0">
              <a:spcBef>
                <a:spcPts val="0"/>
              </a:spcBef>
              <a:buNone/>
            </a:pPr>
            <a:endParaRPr lang="el-GR" sz="2400" dirty="0" smtClean="0"/>
          </a:p>
          <a:p>
            <a:pPr marL="0" indent="0">
              <a:spcBef>
                <a:spcPts val="0"/>
              </a:spcBef>
              <a:buNone/>
            </a:pPr>
            <a:r>
              <a:rPr lang="el-GR" sz="2400" dirty="0" smtClean="0"/>
              <a:t>Ήταν </a:t>
            </a:r>
            <a:r>
              <a:rPr lang="el-GR" sz="2400" dirty="0"/>
              <a:t>είτε </a:t>
            </a:r>
            <a:r>
              <a:rPr lang="el-GR" sz="2400" dirty="0" err="1"/>
              <a:t>Ιουδαίες</a:t>
            </a:r>
            <a:r>
              <a:rPr lang="el-GR" sz="2400" dirty="0"/>
              <a:t> παντρεμένες με εθνικούς είτε εθνικές φίλα προσκείμενες προς τον Ιουδαϊσμό καθώς γοητεύονταν από (α) τον μονοθεϊσμό, (β) την ηθική που καταρρακωνόταν στα δημοφιλή στην περιοχή διονυσιακά δρώμενα αλλά και (γ) τις δυναμικές γυναικείες μορφές της Βίβλου, όπως ήταν η </a:t>
            </a:r>
            <a:r>
              <a:rPr lang="el-GR" sz="2400" dirty="0" err="1"/>
              <a:t>Μαριάμ</a:t>
            </a:r>
            <a:r>
              <a:rPr lang="el-GR" sz="2400" dirty="0"/>
              <a:t> της Εξόδου (15, 20), η Δεββώρα (</a:t>
            </a:r>
            <a:r>
              <a:rPr lang="el-GR" sz="2400" dirty="0" err="1"/>
              <a:t>Κρ</a:t>
            </a:r>
            <a:r>
              <a:rPr lang="el-GR" sz="2400" dirty="0"/>
              <a:t>. 4, 4), η </a:t>
            </a:r>
            <a:r>
              <a:rPr lang="el-GR" sz="2400" dirty="0" err="1"/>
              <a:t>Ολδά</a:t>
            </a:r>
            <a:r>
              <a:rPr lang="el-GR" sz="2400" dirty="0"/>
              <a:t> (Δ’ </a:t>
            </a:r>
            <a:r>
              <a:rPr lang="el-GR" sz="2400" dirty="0" err="1"/>
              <a:t>Βασ</a:t>
            </a:r>
            <a:r>
              <a:rPr lang="el-GR" sz="2400" dirty="0"/>
              <a:t>. 22,14), η Ρουθ, η </a:t>
            </a:r>
            <a:r>
              <a:rPr lang="el-GR" sz="2400" dirty="0" err="1"/>
              <a:t>Εσθήρ</a:t>
            </a:r>
            <a:r>
              <a:rPr lang="el-GR" sz="2400" dirty="0"/>
              <a:t> και η Ιουδίθ. </a:t>
            </a:r>
          </a:p>
        </p:txBody>
      </p:sp>
    </p:spTree>
    <p:extLst>
      <p:ext uri="{BB962C8B-B14F-4D97-AF65-F5344CB8AC3E}">
        <p14:creationId xmlns:p14="http://schemas.microsoft.com/office/powerpoint/2010/main" val="424669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Λυδία </a:t>
            </a:r>
            <a:r>
              <a:rPr lang="el-GR" dirty="0" smtClean="0"/>
              <a:t>[3]</a:t>
            </a:r>
            <a:endParaRPr lang="el-GR" dirty="0"/>
          </a:p>
        </p:txBody>
      </p:sp>
      <p:sp>
        <p:nvSpPr>
          <p:cNvPr id="5" name="Θέση περιεχομένου 4"/>
          <p:cNvSpPr>
            <a:spLocks noGrp="1"/>
          </p:cNvSpPr>
          <p:nvPr>
            <p:ph sz="half" idx="1"/>
          </p:nvPr>
        </p:nvSpPr>
        <p:spPr/>
        <p:txBody>
          <a:bodyPr>
            <a:noAutofit/>
          </a:bodyPr>
          <a:lstStyle/>
          <a:p>
            <a:pPr marL="0" indent="0">
              <a:lnSpc>
                <a:spcPts val="2400"/>
              </a:lnSpc>
              <a:spcBef>
                <a:spcPts val="600"/>
              </a:spcBef>
              <a:buNone/>
            </a:pPr>
            <a:r>
              <a:rPr lang="el-GR" altLang="el-GR" sz="2200" b="1" dirty="0">
                <a:cs typeface="Times New Roman" panose="02020603050405020304" pitchFamily="18" charset="0"/>
              </a:rPr>
              <a:t>Από τις γυναίκες, η μόνη που ασπάζεται το κήρυγμα είναι η Λυδία, η οποία με την παρουσία της πλαισιώνει την περικοπή των Φ. </a:t>
            </a:r>
          </a:p>
          <a:p>
            <a:pPr marL="0" indent="0">
              <a:lnSpc>
                <a:spcPts val="2400"/>
              </a:lnSpc>
              <a:spcBef>
                <a:spcPts val="600"/>
              </a:spcBef>
              <a:buNone/>
            </a:pPr>
            <a:endParaRPr lang="el-GR" altLang="el-GR" sz="2200" dirty="0">
              <a:cs typeface="Times New Roman" panose="02020603050405020304" pitchFamily="18" charset="0"/>
            </a:endParaRPr>
          </a:p>
          <a:p>
            <a:pPr marL="0" indent="0">
              <a:lnSpc>
                <a:spcPts val="2400"/>
              </a:lnSpc>
              <a:spcBef>
                <a:spcPts val="600"/>
              </a:spcBef>
              <a:buNone/>
            </a:pPr>
            <a:r>
              <a:rPr lang="el-GR" altLang="el-GR" sz="2200" dirty="0">
                <a:cs typeface="Times New Roman" panose="02020603050405020304" pitchFamily="18" charset="0"/>
              </a:rPr>
              <a:t>Η συγκεκριμένη επώνυμη γυναίκα χαρακτηρίζεται </a:t>
            </a:r>
            <a:r>
              <a:rPr lang="el-GR" altLang="el-GR" sz="2200" b="1" i="1" dirty="0" err="1">
                <a:cs typeface="Times New Roman" panose="02020603050405020304" pitchFamily="18" charset="0"/>
              </a:rPr>
              <a:t>σεβομένη</a:t>
            </a:r>
            <a:r>
              <a:rPr lang="el-GR" altLang="el-GR" sz="2200" dirty="0">
                <a:cs typeface="Times New Roman" panose="02020603050405020304" pitchFamily="18" charset="0"/>
              </a:rPr>
              <a:t>. Συνεπώς ανήκε στους προσήλυτους (13, 43. 50</a:t>
            </a:r>
            <a:r>
              <a:rPr lang="el-GR" altLang="el-GR" sz="2200" baseline="30000" dirty="0">
                <a:cs typeface="Times New Roman" panose="02020603050405020304" pitchFamily="18" charset="0"/>
              </a:rPr>
              <a:t>.</a:t>
            </a:r>
            <a:r>
              <a:rPr lang="el-GR" altLang="el-GR" sz="2200" dirty="0">
                <a:cs typeface="Times New Roman" panose="02020603050405020304" pitchFamily="18" charset="0"/>
              </a:rPr>
              <a:t> 16, 14 Λυδία</a:t>
            </a:r>
            <a:r>
              <a:rPr lang="el-GR" altLang="el-GR" sz="2200" baseline="30000" dirty="0">
                <a:cs typeface="Times New Roman" panose="02020603050405020304" pitchFamily="18" charset="0"/>
              </a:rPr>
              <a:t>.</a:t>
            </a:r>
            <a:r>
              <a:rPr lang="el-GR" altLang="el-GR" sz="2200" dirty="0">
                <a:cs typeface="Times New Roman" panose="02020603050405020304" pitchFamily="18" charset="0"/>
              </a:rPr>
              <a:t> 17, 4. 17</a:t>
            </a:r>
            <a:r>
              <a:rPr lang="el-GR" altLang="el-GR" sz="2200" baseline="30000" dirty="0">
                <a:cs typeface="Times New Roman" panose="02020603050405020304" pitchFamily="18" charset="0"/>
              </a:rPr>
              <a:t>.</a:t>
            </a:r>
            <a:r>
              <a:rPr lang="el-GR" altLang="el-GR" sz="2200" dirty="0">
                <a:cs typeface="Times New Roman" panose="02020603050405020304" pitchFamily="18" charset="0"/>
              </a:rPr>
              <a:t> 18, 7 </a:t>
            </a:r>
            <a:r>
              <a:rPr lang="el-GR" altLang="el-GR" sz="2200" dirty="0" err="1">
                <a:cs typeface="Times New Roman" panose="02020603050405020304" pitchFamily="18" charset="0"/>
              </a:rPr>
              <a:t>Ιούστος</a:t>
            </a:r>
            <a:r>
              <a:rPr lang="el-GR" altLang="el-GR" sz="2200" dirty="0">
                <a:cs typeface="Times New Roman" panose="02020603050405020304" pitchFamily="18" charset="0"/>
              </a:rPr>
              <a:t>), οι οποίοι στο πρώτο μέρος των </a:t>
            </a:r>
            <a:r>
              <a:rPr lang="el-GR" altLang="el-GR" sz="2200" dirty="0" err="1">
                <a:cs typeface="Times New Roman" panose="02020603050405020304" pitchFamily="18" charset="0"/>
              </a:rPr>
              <a:t>Πρ</a:t>
            </a:r>
            <a:r>
              <a:rPr lang="el-GR" altLang="el-GR" sz="2200" dirty="0">
                <a:cs typeface="Times New Roman" panose="02020603050405020304" pitchFamily="18" charset="0"/>
              </a:rPr>
              <a:t>. ονομάζονται </a:t>
            </a:r>
            <a:r>
              <a:rPr lang="el-GR" altLang="el-GR" sz="2200" i="1" dirty="0">
                <a:cs typeface="Times New Roman" panose="02020603050405020304" pitchFamily="18" charset="0"/>
              </a:rPr>
              <a:t>φοβούμενοι </a:t>
            </a:r>
            <a:r>
              <a:rPr lang="el-GR" altLang="el-GR" sz="2200" dirty="0">
                <a:cs typeface="Times New Roman" panose="02020603050405020304" pitchFamily="18" charset="0"/>
              </a:rPr>
              <a:t>(10, 2. 22. 35</a:t>
            </a:r>
            <a:r>
              <a:rPr lang="el-GR" altLang="el-GR" sz="2200" baseline="30000" dirty="0">
                <a:cs typeface="Times New Roman" panose="02020603050405020304" pitchFamily="18" charset="0"/>
              </a:rPr>
              <a:t>.</a:t>
            </a:r>
            <a:r>
              <a:rPr lang="el-GR" altLang="el-GR" sz="2200" dirty="0">
                <a:cs typeface="Times New Roman" panose="02020603050405020304" pitchFamily="18" charset="0"/>
              </a:rPr>
              <a:t> 13, 16. 26). ). </a:t>
            </a:r>
            <a:endParaRPr lang="el-GR" altLang="el-GR" sz="2200" dirty="0"/>
          </a:p>
        </p:txBody>
      </p:sp>
      <p:sp>
        <p:nvSpPr>
          <p:cNvPr id="2" name="Content Placeholder 1"/>
          <p:cNvSpPr>
            <a:spLocks noGrp="1"/>
          </p:cNvSpPr>
          <p:nvPr>
            <p:ph sz="half" idx="2"/>
          </p:nvPr>
        </p:nvSpPr>
        <p:spPr/>
        <p:txBody>
          <a:bodyPr>
            <a:noAutofit/>
          </a:bodyPr>
          <a:lstStyle/>
          <a:p>
            <a:pPr marL="0" indent="0">
              <a:lnSpc>
                <a:spcPts val="2400"/>
              </a:lnSpc>
              <a:spcBef>
                <a:spcPts val="600"/>
              </a:spcBef>
              <a:buNone/>
            </a:pPr>
            <a:r>
              <a:rPr lang="el-GR" altLang="el-GR" sz="2200" dirty="0">
                <a:cs typeface="Times New Roman" panose="02020603050405020304" pitchFamily="18" charset="0"/>
              </a:rPr>
              <a:t>Πρόκειται για ανθρώπους που γοητεύονταν </a:t>
            </a:r>
            <a:r>
              <a:rPr lang="el-GR" altLang="el-GR" sz="2200" b="1" dirty="0">
                <a:cs typeface="Times New Roman" panose="02020603050405020304" pitchFamily="18" charset="0"/>
              </a:rPr>
              <a:t>από τον ιουδαϊκό μονοθεϊσμό και την ηθική</a:t>
            </a:r>
            <a:r>
              <a:rPr lang="el-GR" altLang="el-GR" sz="2200" dirty="0">
                <a:cs typeface="Times New Roman" panose="02020603050405020304" pitchFamily="18" charset="0"/>
              </a:rPr>
              <a:t>. </a:t>
            </a:r>
          </a:p>
          <a:p>
            <a:pPr marL="0" indent="0" algn="just">
              <a:lnSpc>
                <a:spcPts val="2400"/>
              </a:lnSpc>
              <a:spcBef>
                <a:spcPts val="600"/>
              </a:spcBef>
              <a:buNone/>
            </a:pPr>
            <a:endParaRPr lang="el-GR" altLang="el-GR" sz="2200" dirty="0">
              <a:cs typeface="Times New Roman" panose="02020603050405020304" pitchFamily="18" charset="0"/>
            </a:endParaRPr>
          </a:p>
          <a:p>
            <a:pPr marL="0" indent="0">
              <a:lnSpc>
                <a:spcPts val="2400"/>
              </a:lnSpc>
              <a:spcBef>
                <a:spcPts val="600"/>
              </a:spcBef>
              <a:buNone/>
            </a:pPr>
            <a:r>
              <a:rPr lang="el-GR" altLang="el-GR" sz="2200" dirty="0">
                <a:cs typeface="Times New Roman" panose="02020603050405020304" pitchFamily="18" charset="0"/>
              </a:rPr>
              <a:t>Παράλληλα η χρήση του όρου </a:t>
            </a:r>
            <a:r>
              <a:rPr lang="el-GR" altLang="el-GR" sz="2200" i="1" dirty="0" err="1">
                <a:cs typeface="Times New Roman" panose="02020603050405020304" pitchFamily="18" charset="0"/>
              </a:rPr>
              <a:t>σέβεσθαι</a:t>
            </a:r>
            <a:r>
              <a:rPr lang="el-GR" altLang="el-GR" sz="2200" dirty="0">
                <a:cs typeface="Times New Roman" panose="02020603050405020304" pitchFamily="18" charset="0"/>
              </a:rPr>
              <a:t> από τον Λουκά (</a:t>
            </a:r>
            <a:r>
              <a:rPr lang="el-GR" altLang="el-GR" sz="2200" dirty="0" err="1">
                <a:cs typeface="Times New Roman" panose="02020603050405020304" pitchFamily="18" charset="0"/>
              </a:rPr>
              <a:t>πρβλ</a:t>
            </a:r>
            <a:r>
              <a:rPr lang="el-GR" altLang="el-GR" sz="2200" dirty="0">
                <a:cs typeface="Times New Roman" panose="02020603050405020304" pitchFamily="18" charset="0"/>
              </a:rPr>
              <a:t>. </a:t>
            </a:r>
            <a:r>
              <a:rPr lang="el-GR" altLang="el-GR" sz="2200" i="1" dirty="0">
                <a:cs typeface="Times New Roman" panose="02020603050405020304" pitchFamily="18" charset="0"/>
              </a:rPr>
              <a:t>σεβάσματα,</a:t>
            </a:r>
            <a:r>
              <a:rPr lang="el-GR" altLang="el-GR" sz="2200" dirty="0">
                <a:cs typeface="Times New Roman" panose="02020603050405020304" pitchFamily="18" charset="0"/>
              </a:rPr>
              <a:t> </a:t>
            </a:r>
            <a:r>
              <a:rPr lang="el-GR" altLang="el-GR" sz="2200" i="1" dirty="0" err="1">
                <a:cs typeface="Times New Roman" panose="02020603050405020304" pitchFamily="18" charset="0"/>
              </a:rPr>
              <a:t>εὐσεβεῖτε</a:t>
            </a:r>
            <a:r>
              <a:rPr lang="el-GR" altLang="el-GR" sz="2200" i="1" baseline="30000" dirty="0">
                <a:cs typeface="Times New Roman" panose="02020603050405020304" pitchFamily="18" charset="0"/>
              </a:rPr>
              <a:t>.</a:t>
            </a:r>
            <a:r>
              <a:rPr lang="el-GR" altLang="el-GR" sz="2200" dirty="0">
                <a:cs typeface="Times New Roman" panose="02020603050405020304" pitchFamily="18" charset="0"/>
              </a:rPr>
              <a:t> 17, 23) αποδεικνύει ότι αυτός (ο όρος) δεν χρησιμοποιείται μόνον ως τεχνικός όρος (</a:t>
            </a:r>
            <a:r>
              <a:rPr lang="en-US" altLang="el-GR" sz="2200" dirty="0">
                <a:cs typeface="Times New Roman" panose="02020603050405020304" pitchFamily="18" charset="0"/>
              </a:rPr>
              <a:t>terminus </a:t>
            </a:r>
            <a:r>
              <a:rPr lang="en-US" altLang="el-GR" sz="2200" dirty="0" err="1">
                <a:cs typeface="Times New Roman" panose="02020603050405020304" pitchFamily="18" charset="0"/>
              </a:rPr>
              <a:t>technicus</a:t>
            </a:r>
            <a:r>
              <a:rPr lang="el-GR" altLang="el-GR" sz="2200" dirty="0">
                <a:cs typeface="Times New Roman" panose="02020603050405020304" pitchFamily="18" charset="0"/>
              </a:rPr>
              <a:t>) για να δηλώσει τους </a:t>
            </a:r>
            <a:r>
              <a:rPr lang="el-GR" altLang="el-GR" sz="2200" i="1" dirty="0" err="1">
                <a:cs typeface="Times New Roman" panose="02020603050405020304" pitchFamily="18" charset="0"/>
              </a:rPr>
              <a:t>προσηλύτους</a:t>
            </a:r>
            <a:r>
              <a:rPr lang="el-GR" altLang="el-GR" sz="2200" dirty="0">
                <a:cs typeface="Times New Roman" panose="02020603050405020304" pitchFamily="18" charset="0"/>
              </a:rPr>
              <a:t> αλλά και κυριολεκτικά</a:t>
            </a:r>
            <a:r>
              <a:rPr lang="el-GR" altLang="el-GR" sz="2200" baseline="30000" dirty="0" smtClean="0">
                <a:cs typeface="Times New Roman" panose="02020603050405020304" pitchFamily="18" charset="0"/>
              </a:rPr>
              <a:t>..</a:t>
            </a:r>
            <a:endParaRPr lang="el-GR" altLang="el-GR" sz="2200" baseline="30000" dirty="0">
              <a:cs typeface="Times New Roman" panose="02020603050405020304" pitchFamily="18" charset="0"/>
            </a:endParaRPr>
          </a:p>
        </p:txBody>
      </p:sp>
    </p:spTree>
    <p:extLst>
      <p:ext uri="{BB962C8B-B14F-4D97-AF65-F5344CB8AC3E}">
        <p14:creationId xmlns:p14="http://schemas.microsoft.com/office/powerpoint/2010/main" val="99602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Λυδία </a:t>
            </a:r>
            <a:r>
              <a:rPr lang="el-GR" dirty="0" smtClean="0"/>
              <a:t>[4]</a:t>
            </a:r>
            <a:endParaRPr lang="el-GR" dirty="0"/>
          </a:p>
        </p:txBody>
      </p:sp>
      <p:sp>
        <p:nvSpPr>
          <p:cNvPr id="2" name="Content Placeholder 1"/>
          <p:cNvSpPr>
            <a:spLocks noGrp="1"/>
          </p:cNvSpPr>
          <p:nvPr>
            <p:ph sz="half" idx="2"/>
          </p:nvPr>
        </p:nvSpPr>
        <p:spPr>
          <a:xfrm>
            <a:off x="4355976" y="1600200"/>
            <a:ext cx="4330824" cy="4525963"/>
          </a:xfrm>
        </p:spPr>
        <p:txBody>
          <a:bodyPr>
            <a:noAutofit/>
          </a:bodyPr>
          <a:lstStyle/>
          <a:p>
            <a:pPr marL="0" indent="0">
              <a:lnSpc>
                <a:spcPct val="114000"/>
              </a:lnSpc>
              <a:spcBef>
                <a:spcPct val="0"/>
              </a:spcBef>
              <a:buNone/>
            </a:pPr>
            <a:r>
              <a:rPr lang="el-GR" altLang="el-GR" sz="2000" dirty="0">
                <a:cs typeface="Times New Roman" panose="02020603050405020304" pitchFamily="18" charset="0"/>
              </a:rPr>
              <a:t>Το σπάνιο όνομα Λυδία (που είναι γνωστό από τον </a:t>
            </a:r>
            <a:r>
              <a:rPr lang="el-GR" altLang="el-GR" sz="2000" i="1" dirty="0" err="1" smtClean="0">
                <a:cs typeface="Times New Roman" panose="02020603050405020304" pitchFamily="18" charset="0"/>
              </a:rPr>
              <a:t>Οράτιο</a:t>
            </a:r>
            <a:r>
              <a:rPr lang="el-GR" altLang="el-GR" sz="2000" i="1" dirty="0" smtClean="0">
                <a:cs typeface="Times New Roman" panose="02020603050405020304" pitchFamily="18" charset="0"/>
              </a:rPr>
              <a:t> </a:t>
            </a:r>
            <a:r>
              <a:rPr lang="el-GR" altLang="el-GR" sz="2000" i="1" dirty="0" err="1">
                <a:cs typeface="Times New Roman" panose="02020603050405020304" pitchFamily="18" charset="0"/>
              </a:rPr>
              <a:t>Odes</a:t>
            </a:r>
            <a:r>
              <a:rPr lang="el-GR" altLang="el-GR" sz="2000" i="1" dirty="0">
                <a:cs typeface="Times New Roman" panose="02020603050405020304" pitchFamily="18" charset="0"/>
              </a:rPr>
              <a:t> </a:t>
            </a:r>
            <a:r>
              <a:rPr lang="el-GR" altLang="el-GR" sz="2000" dirty="0">
                <a:cs typeface="Times New Roman" panose="02020603050405020304" pitchFamily="18" charset="0"/>
              </a:rPr>
              <a:t>1.25) μάλλον δεν ήταν το κύριο όνομα της προσήλυτης, αλλά </a:t>
            </a:r>
            <a:r>
              <a:rPr lang="el-GR" altLang="el-GR" sz="2000" i="1" dirty="0">
                <a:cs typeface="Times New Roman" panose="02020603050405020304" pitchFamily="18" charset="0"/>
              </a:rPr>
              <a:t>Εθνικό</a:t>
            </a:r>
            <a:r>
              <a:rPr lang="el-GR" altLang="el-GR" sz="2000" dirty="0">
                <a:cs typeface="Times New Roman" panose="02020603050405020304" pitchFamily="18" charset="0"/>
              </a:rPr>
              <a:t> (&lt; Λυδία). Τέτοια ονόματα μαρτυρούνται στις επιγραφές των Φ. και για άλλους κατοίκους που δεν είχαν τη ρωμαϊκή πολιτεία (</a:t>
            </a:r>
            <a:r>
              <a:rPr lang="el-GR" altLang="el-GR" sz="2000" dirty="0" err="1">
                <a:cs typeface="Times New Roman" panose="02020603050405020304" pitchFamily="18" charset="0"/>
              </a:rPr>
              <a:t>incolae</a:t>
            </a:r>
            <a:r>
              <a:rPr lang="el-GR" altLang="el-GR" sz="2000" dirty="0">
                <a:cs typeface="Times New Roman" panose="02020603050405020304" pitchFamily="18" charset="0"/>
              </a:rPr>
              <a:t>). Ήταν μάλλον Ελληνικής καταγωγής (αφού οι Ρωμαίες δεν κατονομάζονταν με το όνομά τους αλλά το οικογενειακό) και απελεύθερη. Δεν ήταν, όμως, μάλλον πολίτης των Φιλίππων, της μικρής Ρώμης.</a:t>
            </a:r>
          </a:p>
        </p:txBody>
      </p:sp>
      <p:pic>
        <p:nvPicPr>
          <p:cNvPr id="5" name="Picture 2" descr="C:\Users\Δημήτριος\Desktop\dspt-apl-vaptlidias0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78" y="1557363"/>
            <a:ext cx="335238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5576" y="5999586"/>
            <a:ext cx="216024" cy="216024"/>
          </a:xfrm>
          <a:prstGeom prst="rect">
            <a:avLst/>
          </a:prstGeom>
        </p:spPr>
        <p:txBody>
          <a:bodyPr vert="horz" wrap="square" lIns="91440" tIns="45720" rIns="91440" bIns="45720" rtlCol="0" anchor="ctr">
            <a:noAutofit/>
          </a:bodyPr>
          <a:lstStyle/>
          <a:p>
            <a:pPr algn="ctr"/>
            <a:r>
              <a:rPr lang="el-GR" sz="1500" dirty="0" smtClean="0"/>
              <a:t>8</a:t>
            </a:r>
          </a:p>
        </p:txBody>
      </p:sp>
    </p:spTree>
    <p:extLst>
      <p:ext uri="{BB962C8B-B14F-4D97-AF65-F5344CB8AC3E}">
        <p14:creationId xmlns:p14="http://schemas.microsoft.com/office/powerpoint/2010/main" val="4133707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1563222"/>
            <a:ext cx="4114800" cy="4674090"/>
          </a:xfrm>
        </p:spPr>
        <p:txBody>
          <a:bodyPr>
            <a:normAutofit/>
          </a:bodyPr>
          <a:lstStyle/>
          <a:p>
            <a:pPr>
              <a:spcBef>
                <a:spcPct val="0"/>
              </a:spcBef>
            </a:pPr>
            <a:r>
              <a:rPr lang="el-GR" altLang="el-GR" dirty="0">
                <a:solidFill>
                  <a:srgbClr val="000000"/>
                </a:solidFill>
                <a:cs typeface="Times New Roman" panose="02020603050405020304" pitchFamily="18" charset="0"/>
              </a:rPr>
              <a:t>Ένεκα του εμπορεύματός της «</a:t>
            </a:r>
            <a:r>
              <a:rPr lang="el-GR" altLang="el-GR" dirty="0" err="1">
                <a:solidFill>
                  <a:srgbClr val="000000"/>
                </a:solidFill>
                <a:cs typeface="Times New Roman" panose="02020603050405020304" pitchFamily="18" charset="0"/>
              </a:rPr>
              <a:t>πορφυροπώλις</a:t>
            </a:r>
            <a:r>
              <a:rPr lang="el-GR" altLang="el-GR" dirty="0">
                <a:solidFill>
                  <a:srgbClr val="000000"/>
                </a:solidFill>
                <a:cs typeface="Times New Roman" panose="02020603050405020304" pitchFamily="18" charset="0"/>
              </a:rPr>
              <a:t>», συναγελαζόταν με «υψηλά ιστάμενους» ενώ διέθετε και οικονομική άνεση και κύριος καθώς το επάγγελμά της ήταν ιδιαίτερα προσοδοφόρο αφού συνδεόταν με τη δικαιοδοσία ή και το μονοπώλιο του αυτοκράτορα. Από τις </a:t>
            </a:r>
            <a:r>
              <a:rPr lang="el-GR" altLang="el-GR" dirty="0" err="1">
                <a:solidFill>
                  <a:srgbClr val="000000"/>
                </a:solidFill>
                <a:cs typeface="Times New Roman" panose="02020603050405020304" pitchFamily="18" charset="0"/>
              </a:rPr>
              <a:t>Πρ</a:t>
            </a:r>
            <a:r>
              <a:rPr lang="el-GR" altLang="el-GR" dirty="0">
                <a:solidFill>
                  <a:srgbClr val="000000"/>
                </a:solidFill>
                <a:cs typeface="Times New Roman" panose="02020603050405020304" pitchFamily="18" charset="0"/>
              </a:rPr>
              <a:t>. αποδεικνύεται ότι κατέχει οικία με δυνατότητα φιλοξενίας, ενώ πιθανότατα διέθετε (α) μέσο (υποζύγιο και κάρο) για να μεταφέρει το εμπόρευμά της και (β) κεφάλαιο για την αγορά του και την αποθήκευση.</a:t>
            </a:r>
            <a:endParaRPr lang="el-GR" altLang="el-GR" dirty="0">
              <a:cs typeface="Times New Roman" panose="02020603050405020304" pitchFamily="18" charset="0"/>
            </a:endParaRPr>
          </a:p>
        </p:txBody>
      </p:sp>
      <p:sp>
        <p:nvSpPr>
          <p:cNvPr id="5" name="Τίτλος 4"/>
          <p:cNvSpPr>
            <a:spLocks noGrp="1"/>
          </p:cNvSpPr>
          <p:nvPr>
            <p:ph type="title"/>
          </p:nvPr>
        </p:nvSpPr>
        <p:spPr/>
        <p:txBody>
          <a:bodyPr>
            <a:normAutofit/>
          </a:bodyPr>
          <a:lstStyle/>
          <a:p>
            <a:r>
              <a:rPr lang="el-GR" dirty="0">
                <a:solidFill>
                  <a:srgbClr val="5075BC"/>
                </a:solidFill>
              </a:rPr>
              <a:t>Πορφύρα</a:t>
            </a:r>
          </a:p>
        </p:txBody>
      </p:sp>
      <p:pic>
        <p:nvPicPr>
          <p:cNvPr id="7" name="Picture 2" descr="http://rpmedia.ask.com/ts?u=/wikipedia/commons/thumb/5/54/Haustellum_brandaris_000.jpg/200px-Haustellum_brandaris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452" y="1563222"/>
            <a:ext cx="374332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 - TextBox"/>
          <p:cNvSpPr txBox="1">
            <a:spLocks noChangeArrowheads="1"/>
          </p:cNvSpPr>
          <p:nvPr/>
        </p:nvSpPr>
        <p:spPr bwMode="auto">
          <a:xfrm>
            <a:off x="4644008" y="5868561"/>
            <a:ext cx="41044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algn="ctr" eaLnBrk="1" hangingPunct="1">
              <a:spcBef>
                <a:spcPct val="0"/>
              </a:spcBef>
              <a:buClrTx/>
              <a:buFontTx/>
              <a:buNone/>
            </a:pPr>
            <a:r>
              <a:rPr lang="el-GR" altLang="el-GR" sz="1600" i="1" dirty="0">
                <a:latin typeface="+mn-lt"/>
              </a:rPr>
              <a:t>Πορφύρα: το κογχύλι από τα εκχυλίσματα του οποίου παράγεται το ένδυμα των βασιλέων</a:t>
            </a:r>
          </a:p>
        </p:txBody>
      </p:sp>
      <p:sp>
        <p:nvSpPr>
          <p:cNvPr id="6" name="TextBox 5"/>
          <p:cNvSpPr txBox="1"/>
          <p:nvPr/>
        </p:nvSpPr>
        <p:spPr>
          <a:xfrm>
            <a:off x="8380753" y="5622336"/>
            <a:ext cx="216024" cy="216024"/>
          </a:xfrm>
          <a:prstGeom prst="rect">
            <a:avLst/>
          </a:prstGeom>
        </p:spPr>
        <p:txBody>
          <a:bodyPr vert="horz" wrap="square" lIns="91440" tIns="45720" rIns="91440" bIns="45720" rtlCol="0" anchor="ctr">
            <a:noAutofit/>
          </a:bodyPr>
          <a:lstStyle/>
          <a:p>
            <a:pPr algn="ctr"/>
            <a:r>
              <a:rPr lang="el-GR" sz="1500" dirty="0" smtClean="0"/>
              <a:t>9</a:t>
            </a:r>
          </a:p>
        </p:txBody>
      </p:sp>
    </p:spTree>
    <p:extLst>
      <p:ext uri="{BB962C8B-B14F-4D97-AF65-F5344CB8AC3E}">
        <p14:creationId xmlns:p14="http://schemas.microsoft.com/office/powerpoint/2010/main" val="46664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dirty="0">
                <a:solidFill>
                  <a:srgbClr val="5075BC"/>
                </a:solidFill>
              </a:rPr>
              <a:t>Η Επίσκεψη του Αποστόλου Παύλου στους Φιλίππους</a:t>
            </a:r>
          </a:p>
        </p:txBody>
      </p:sp>
      <p:sp>
        <p:nvSpPr>
          <p:cNvPr id="5" name="Υπότιτλος 4"/>
          <p:cNvSpPr>
            <a:spLocks noGrp="1"/>
          </p:cNvSpPr>
          <p:nvPr>
            <p:ph type="subTitle" idx="1"/>
          </p:nvPr>
        </p:nvSpPr>
        <p:spPr>
          <a:xfrm>
            <a:off x="683568" y="4005064"/>
            <a:ext cx="7776864" cy="1633736"/>
          </a:xfrm>
        </p:spPr>
        <p:txBody>
          <a:bodyPr/>
          <a:lstStyle/>
          <a:p>
            <a:r>
              <a:rPr lang="el-GR" i="1" dirty="0"/>
              <a:t>Λυδία και παιδίσκη </a:t>
            </a:r>
          </a:p>
          <a:p>
            <a:pPr>
              <a:spcBef>
                <a:spcPts val="1200"/>
              </a:spcBef>
            </a:pPr>
            <a:r>
              <a:rPr lang="el-GR" i="1" dirty="0" smtClean="0"/>
              <a:t>Δύο </a:t>
            </a:r>
            <a:r>
              <a:rPr lang="el-GR" i="1" dirty="0"/>
              <a:t>γυναίκες, ενώπιον της μιας Αλήθειας</a:t>
            </a:r>
          </a:p>
        </p:txBody>
      </p:sp>
    </p:spTree>
    <p:extLst>
      <p:ext uri="{BB962C8B-B14F-4D97-AF65-F5344CB8AC3E}">
        <p14:creationId xmlns:p14="http://schemas.microsoft.com/office/powerpoint/2010/main" val="352176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5 - Ορθογώνιο"/>
          <p:cNvSpPr>
            <a:spLocks noChangeArrowheads="1"/>
          </p:cNvSpPr>
          <p:nvPr/>
        </p:nvSpPr>
        <p:spPr bwMode="auto">
          <a:xfrm>
            <a:off x="539552" y="1556792"/>
            <a:ext cx="3887787" cy="4801314"/>
          </a:xfrm>
          <a:prstGeom prst="rect">
            <a:avLst/>
          </a:prstGeom>
          <a:noFill/>
          <a:ln w="9525">
            <a:solidFill>
              <a:srgbClr val="5075B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lnSpc>
                <a:spcPct val="85000"/>
              </a:lnSpc>
              <a:spcBef>
                <a:spcPct val="0"/>
              </a:spcBef>
              <a:buClrTx/>
              <a:buFontTx/>
              <a:buNone/>
            </a:pPr>
            <a:r>
              <a:rPr lang="el-GR" altLang="el-GR" sz="2000" dirty="0">
                <a:latin typeface="+mn-lt"/>
                <a:ea typeface="Times New Roman" panose="02020603050405020304" pitchFamily="18" charset="0"/>
                <a:cs typeface="Palatino Linotype" panose="02040502050505030304" pitchFamily="18" charset="0"/>
              </a:rPr>
              <a:t>Η </a:t>
            </a:r>
            <a:r>
              <a:rPr lang="el-GR" altLang="el-GR" sz="2000" i="1" dirty="0">
                <a:latin typeface="+mn-lt"/>
                <a:ea typeface="Times New Roman" panose="02020603050405020304" pitchFamily="18" charset="0"/>
                <a:cs typeface="Palatino Linotype" panose="02040502050505030304" pitchFamily="18" charset="0"/>
              </a:rPr>
              <a:t>υπακοή</a:t>
            </a:r>
            <a:r>
              <a:rPr lang="el-GR" altLang="el-GR" sz="2000" dirty="0">
                <a:latin typeface="+mn-lt"/>
                <a:ea typeface="Times New Roman" panose="02020603050405020304" pitchFamily="18" charset="0"/>
                <a:cs typeface="Palatino Linotype" panose="02040502050505030304" pitchFamily="18" charset="0"/>
              </a:rPr>
              <a:t> προκάλεσε τον Κύριο να συνεργήσει ώστε να διανοίξει το κέντρο της ύπαρξής της, την </a:t>
            </a:r>
            <a:r>
              <a:rPr lang="el-GR" altLang="el-GR" sz="2000" b="1" dirty="0">
                <a:latin typeface="+mn-lt"/>
                <a:ea typeface="Times New Roman" panose="02020603050405020304" pitchFamily="18" charset="0"/>
                <a:cs typeface="Palatino Linotype" panose="02040502050505030304" pitchFamily="18" charset="0"/>
              </a:rPr>
              <a:t>καρδιά</a:t>
            </a:r>
            <a:r>
              <a:rPr lang="el-GR" altLang="el-GR" sz="2000" dirty="0">
                <a:latin typeface="+mn-lt"/>
                <a:ea typeface="Times New Roman" panose="02020603050405020304" pitchFamily="18" charset="0"/>
                <a:cs typeface="Palatino Linotype" panose="02040502050505030304" pitchFamily="18" charset="0"/>
              </a:rPr>
              <a:t> της</a:t>
            </a:r>
            <a:r>
              <a:rPr lang="el-GR" altLang="el-GR" sz="2000" baseline="30000" dirty="0">
                <a:latin typeface="+mn-lt"/>
                <a:ea typeface="Times New Roman" panose="02020603050405020304" pitchFamily="18" charset="0"/>
                <a:cs typeface="Palatino Linotype" panose="02040502050505030304" pitchFamily="18" charset="0"/>
              </a:rPr>
              <a:t> «</a:t>
            </a:r>
            <a:r>
              <a:rPr lang="el-GR" altLang="el-GR" sz="2000" b="1" i="1" u="sng" dirty="0" err="1">
                <a:latin typeface="+mn-lt"/>
                <a:ea typeface="Times New Roman" panose="02020603050405020304" pitchFamily="18" charset="0"/>
                <a:cs typeface="Palatino Linotype" panose="02040502050505030304" pitchFamily="18" charset="0"/>
              </a:rPr>
              <a:t>προσ</a:t>
            </a:r>
            <a:r>
              <a:rPr lang="el-GR" altLang="el-GR" sz="2000" b="1" i="1" dirty="0" err="1">
                <a:latin typeface="+mn-lt"/>
                <a:ea typeface="Times New Roman" panose="02020603050405020304" pitchFamily="18" charset="0"/>
                <a:cs typeface="Palatino Linotype" panose="02040502050505030304" pitchFamily="18" charset="0"/>
              </a:rPr>
              <a:t>έχειν</a:t>
            </a:r>
            <a:r>
              <a:rPr lang="el-GR" altLang="el-GR" sz="2000" b="1" i="1" dirty="0">
                <a:latin typeface="+mn-lt"/>
                <a:ea typeface="Times New Roman" panose="02020603050405020304" pitchFamily="18" charset="0"/>
                <a:cs typeface="Palatino Linotype" panose="02040502050505030304" pitchFamily="18" charset="0"/>
              </a:rPr>
              <a:t> </a:t>
            </a:r>
            <a:r>
              <a:rPr lang="el-GR" altLang="el-GR" sz="2000" b="1" i="1" dirty="0" err="1">
                <a:latin typeface="+mn-lt"/>
                <a:ea typeface="Times New Roman" panose="02020603050405020304" pitchFamily="18" charset="0"/>
                <a:cs typeface="Palatino Linotype" panose="02040502050505030304" pitchFamily="18" charset="0"/>
              </a:rPr>
              <a:t>τοῖς</a:t>
            </a:r>
            <a:r>
              <a:rPr lang="el-GR" altLang="el-GR" sz="2000" b="1" i="1" dirty="0">
                <a:latin typeface="+mn-lt"/>
                <a:ea typeface="Times New Roman" panose="02020603050405020304" pitchFamily="18" charset="0"/>
                <a:cs typeface="Palatino Linotype" panose="02040502050505030304" pitchFamily="18" charset="0"/>
              </a:rPr>
              <a:t> </a:t>
            </a:r>
            <a:r>
              <a:rPr lang="el-GR" altLang="el-GR" sz="2000" b="1" i="1" dirty="0" err="1">
                <a:latin typeface="+mn-lt"/>
                <a:ea typeface="Times New Roman" panose="02020603050405020304" pitchFamily="18" charset="0"/>
                <a:cs typeface="Palatino Linotype" panose="02040502050505030304" pitchFamily="18" charset="0"/>
              </a:rPr>
              <a:t>λαλουμένοις</a:t>
            </a:r>
            <a:r>
              <a:rPr lang="el-GR" altLang="el-GR" sz="2000" b="1" i="1" dirty="0">
                <a:latin typeface="+mn-lt"/>
                <a:ea typeface="Times New Roman" panose="02020603050405020304" pitchFamily="18" charset="0"/>
                <a:cs typeface="Palatino Linotype" panose="02040502050505030304" pitchFamily="18" charset="0"/>
              </a:rPr>
              <a:t> </a:t>
            </a:r>
            <a:r>
              <a:rPr lang="el-GR" altLang="el-GR" sz="2000" b="1" i="1" dirty="0" err="1">
                <a:latin typeface="+mn-lt"/>
                <a:ea typeface="Times New Roman" panose="02020603050405020304" pitchFamily="18" charset="0"/>
                <a:cs typeface="Palatino Linotype" panose="02040502050505030304" pitchFamily="18" charset="0"/>
              </a:rPr>
              <a:t>ὑπὸ</a:t>
            </a:r>
            <a:r>
              <a:rPr lang="el-GR" altLang="el-GR" sz="2000" b="1" i="1" dirty="0">
                <a:latin typeface="+mn-lt"/>
                <a:ea typeface="Times New Roman" panose="02020603050405020304" pitchFamily="18" charset="0"/>
                <a:cs typeface="Palatino Linotype" panose="02040502050505030304" pitchFamily="18" charset="0"/>
              </a:rPr>
              <a:t> </a:t>
            </a:r>
            <a:r>
              <a:rPr lang="el-GR" altLang="el-GR" sz="2000" b="1" i="1" dirty="0" err="1">
                <a:latin typeface="+mn-lt"/>
                <a:ea typeface="Times New Roman" panose="02020603050405020304" pitchFamily="18" charset="0"/>
                <a:cs typeface="Palatino Linotype" panose="02040502050505030304" pitchFamily="18" charset="0"/>
              </a:rPr>
              <a:t>τοῦ</a:t>
            </a:r>
            <a:r>
              <a:rPr lang="el-GR" altLang="el-GR" sz="2000" b="1" i="1" dirty="0">
                <a:latin typeface="+mn-lt"/>
                <a:ea typeface="Times New Roman" panose="02020603050405020304" pitchFamily="18" charset="0"/>
                <a:cs typeface="Palatino Linotype" panose="02040502050505030304" pitchFamily="18" charset="0"/>
              </a:rPr>
              <a:t> Παύλου»</a:t>
            </a:r>
            <a:r>
              <a:rPr lang="el-GR" altLang="el-GR" sz="2000" dirty="0">
                <a:latin typeface="+mn-lt"/>
                <a:ea typeface="Times New Roman" panose="02020603050405020304" pitchFamily="18" charset="0"/>
                <a:cs typeface="Palatino Linotype" panose="02040502050505030304" pitchFamily="18" charset="0"/>
              </a:rPr>
              <a:t>, ο οποίος εν προκειμένω ξεχωρίζει από τους άλλους Ομιλητές. Το γεγονός ότι όντως η Λυδία σέβεται αποδεικνύεται με την ακοή (</a:t>
            </a:r>
            <a:r>
              <a:rPr lang="el-GR" altLang="el-GR" sz="2000" b="1" i="1" dirty="0" err="1">
                <a:latin typeface="+mn-lt"/>
                <a:ea typeface="Times New Roman" panose="02020603050405020304" pitchFamily="18" charset="0"/>
                <a:cs typeface="Palatino Linotype" panose="02040502050505030304" pitchFamily="18" charset="0"/>
              </a:rPr>
              <a:t>ἤκουεν</a:t>
            </a:r>
            <a:r>
              <a:rPr lang="el-GR" altLang="el-GR" sz="2000" dirty="0">
                <a:latin typeface="+mn-lt"/>
                <a:ea typeface="Times New Roman" panose="02020603050405020304" pitchFamily="18" charset="0"/>
                <a:cs typeface="Palatino Linotype" panose="02040502050505030304" pitchFamily="18" charset="0"/>
              </a:rPr>
              <a:t> σε παρατατικό για να δηλωθεί η διάρκεια και η ένταση). Έτσι εφαρμόζει την ιουδαϊκή Ομολογία Πίστεως, το </a:t>
            </a:r>
            <a:r>
              <a:rPr lang="el-GR" altLang="el-GR" sz="2000" dirty="0" err="1">
                <a:latin typeface="+mn-lt"/>
                <a:ea typeface="Times New Roman" panose="02020603050405020304" pitchFamily="18" charset="0"/>
                <a:cs typeface="Palatino Linotype" panose="02040502050505030304" pitchFamily="18" charset="0"/>
              </a:rPr>
              <a:t>Σεμά</a:t>
            </a:r>
            <a:r>
              <a:rPr lang="el-GR" altLang="el-GR" sz="2000" dirty="0">
                <a:latin typeface="+mn-lt"/>
                <a:ea typeface="Times New Roman" panose="02020603050405020304" pitchFamily="18" charset="0"/>
                <a:cs typeface="Palatino Linotype" panose="02040502050505030304" pitchFamily="18" charset="0"/>
              </a:rPr>
              <a:t>. Ταυτόχρονα ανταποκρίνεται στο γυναικείο μοντέλο το οποίο προβάλλεται από τον Λουκά στο δίτομο έργο του (</a:t>
            </a:r>
            <a:r>
              <a:rPr lang="el-GR" altLang="el-GR" sz="2000" dirty="0" err="1">
                <a:latin typeface="+mn-lt"/>
                <a:ea typeface="Times New Roman" panose="02020603050405020304" pitchFamily="18" charset="0"/>
                <a:cs typeface="Palatino Linotype" panose="02040502050505030304" pitchFamily="18" charset="0"/>
              </a:rPr>
              <a:t>πρβλ</a:t>
            </a:r>
            <a:r>
              <a:rPr lang="el-GR" altLang="el-GR" sz="2000" dirty="0">
                <a:latin typeface="+mn-lt"/>
                <a:ea typeface="Times New Roman" panose="02020603050405020304" pitchFamily="18" charset="0"/>
                <a:cs typeface="Palatino Linotype" panose="02040502050505030304" pitchFamily="18" charset="0"/>
              </a:rPr>
              <a:t>. </a:t>
            </a:r>
            <a:r>
              <a:rPr lang="el-GR" altLang="el-GR" sz="2000" i="1" dirty="0">
                <a:latin typeface="+mn-lt"/>
                <a:ea typeface="Times New Roman" panose="02020603050405020304" pitchFamily="18" charset="0"/>
                <a:cs typeface="Palatino Linotype" panose="02040502050505030304" pitchFamily="18" charset="0"/>
              </a:rPr>
              <a:t>Μάρθα και Μαρία</a:t>
            </a:r>
            <a:r>
              <a:rPr lang="el-GR" altLang="el-GR" sz="2000" i="1" baseline="30000" dirty="0">
                <a:latin typeface="+mn-lt"/>
                <a:ea typeface="Times New Roman" panose="02020603050405020304" pitchFamily="18" charset="0"/>
                <a:cs typeface="Palatino Linotype" panose="02040502050505030304" pitchFamily="18" charset="0"/>
              </a:rPr>
              <a:t>.</a:t>
            </a:r>
            <a:r>
              <a:rPr lang="el-GR" altLang="el-GR" sz="2000" dirty="0">
                <a:latin typeface="+mn-lt"/>
                <a:ea typeface="Times New Roman" panose="02020603050405020304" pitchFamily="18" charset="0"/>
                <a:cs typeface="Palatino Linotype" panose="02040502050505030304" pitchFamily="18" charset="0"/>
              </a:rPr>
              <a:t> </a:t>
            </a:r>
            <a:r>
              <a:rPr lang="el-GR" altLang="el-GR" sz="2000" dirty="0" err="1">
                <a:latin typeface="+mn-lt"/>
                <a:ea typeface="Times New Roman" panose="02020603050405020304" pitchFamily="18" charset="0"/>
                <a:cs typeface="Palatino Linotype" panose="02040502050505030304" pitchFamily="18" charset="0"/>
              </a:rPr>
              <a:t>Λκ</a:t>
            </a:r>
            <a:r>
              <a:rPr lang="el-GR" altLang="el-GR" sz="2000" dirty="0">
                <a:latin typeface="+mn-lt"/>
                <a:ea typeface="Times New Roman" panose="02020603050405020304" pitchFamily="18" charset="0"/>
                <a:cs typeface="Palatino Linotype" panose="02040502050505030304" pitchFamily="18" charset="0"/>
              </a:rPr>
              <a:t>. 10, 38-40</a:t>
            </a:r>
            <a:r>
              <a:rPr lang="el-GR" altLang="el-GR" sz="2000" baseline="30000" dirty="0">
                <a:latin typeface="+mn-lt"/>
                <a:ea typeface="Times New Roman" panose="02020603050405020304" pitchFamily="18" charset="0"/>
                <a:cs typeface="Palatino Linotype" panose="02040502050505030304" pitchFamily="18" charset="0"/>
              </a:rPr>
              <a:t>.</a:t>
            </a:r>
            <a:r>
              <a:rPr lang="el-GR" altLang="el-GR" sz="2000" dirty="0">
                <a:latin typeface="+mn-lt"/>
                <a:ea typeface="Times New Roman" panose="02020603050405020304" pitchFamily="18" charset="0"/>
                <a:cs typeface="Palatino Linotype" panose="02040502050505030304" pitchFamily="18" charset="0"/>
              </a:rPr>
              <a:t> 11, 28</a:t>
            </a:r>
            <a:r>
              <a:rPr lang="el-GR" altLang="el-GR" sz="2000" dirty="0" smtClean="0">
                <a:latin typeface="+mn-lt"/>
                <a:ea typeface="Times New Roman" panose="02020603050405020304" pitchFamily="18" charset="0"/>
                <a:cs typeface="Palatino Linotype" panose="02040502050505030304" pitchFamily="18" charset="0"/>
              </a:rPr>
              <a:t>).</a:t>
            </a:r>
            <a:endParaRPr lang="el-GR" altLang="el-GR" sz="2000" dirty="0">
              <a:latin typeface="+mn-lt"/>
              <a:ea typeface="Times New Roman" panose="02020603050405020304" pitchFamily="18" charset="0"/>
              <a:cs typeface="Palatino Linotype" panose="02040502050505030304" pitchFamily="18" charset="0"/>
            </a:endParaRPr>
          </a:p>
        </p:txBody>
      </p:sp>
      <p:sp>
        <p:nvSpPr>
          <p:cNvPr id="46084" name="6 - Ορθογώνιο"/>
          <p:cNvSpPr>
            <a:spLocks noChangeArrowheads="1"/>
          </p:cNvSpPr>
          <p:nvPr/>
        </p:nvSpPr>
        <p:spPr bwMode="auto">
          <a:xfrm>
            <a:off x="4716016" y="1556792"/>
            <a:ext cx="3887788" cy="4770537"/>
          </a:xfrm>
          <a:prstGeom prst="rect">
            <a:avLst/>
          </a:prstGeom>
          <a:noFill/>
          <a:ln w="9525">
            <a:solidFill>
              <a:srgbClr val="5075B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spcBef>
                <a:spcPct val="0"/>
              </a:spcBef>
              <a:buClrTx/>
              <a:buFontTx/>
              <a:buNone/>
            </a:pPr>
            <a:r>
              <a:rPr lang="el-GR" altLang="el-GR" sz="2000" b="1" i="1" dirty="0">
                <a:latin typeface="+mn-lt"/>
                <a:ea typeface="Times New Roman" panose="02020603050405020304" pitchFamily="18" charset="0"/>
                <a:cs typeface="Palatino Linotype" panose="02040502050505030304" pitchFamily="18" charset="0"/>
              </a:rPr>
              <a:t>Έτσι η προσοχή, που κυριολεκτικά σημαίνει την προσκόλληση της </a:t>
            </a:r>
            <a:r>
              <a:rPr lang="el-GR" altLang="el-GR" sz="2000" b="1" i="1" dirty="0" err="1">
                <a:latin typeface="+mn-lt"/>
                <a:ea typeface="Times New Roman" panose="02020603050405020304" pitchFamily="18" charset="0"/>
                <a:cs typeface="Palatino Linotype" panose="02040502050505030304" pitchFamily="18" charset="0"/>
              </a:rPr>
              <a:t>νηός</a:t>
            </a:r>
            <a:r>
              <a:rPr lang="el-GR" altLang="el-GR" sz="2000" b="1" i="1" dirty="0">
                <a:latin typeface="+mn-lt"/>
                <a:ea typeface="Times New Roman" panose="02020603050405020304" pitchFamily="18" charset="0"/>
                <a:cs typeface="Palatino Linotype" panose="02040502050505030304" pitchFamily="18" charset="0"/>
              </a:rPr>
              <a:t> στον λιμένα (</a:t>
            </a:r>
            <a:r>
              <a:rPr lang="el-GR" altLang="el-GR" sz="2000" b="1" i="1" dirty="0" err="1">
                <a:latin typeface="+mn-lt"/>
                <a:ea typeface="Times New Roman" panose="02020603050405020304" pitchFamily="18" charset="0"/>
                <a:cs typeface="Palatino Linotype" panose="02040502050505030304" pitchFamily="18" charset="0"/>
              </a:rPr>
              <a:t>Ηρόδ</a:t>
            </a:r>
            <a:r>
              <a:rPr lang="el-GR" altLang="el-GR" sz="2000" b="1" i="1" dirty="0">
                <a:latin typeface="+mn-lt"/>
                <a:ea typeface="Times New Roman" panose="02020603050405020304" pitchFamily="18" charset="0"/>
                <a:cs typeface="Palatino Linotype" panose="02040502050505030304" pitchFamily="18" charset="0"/>
              </a:rPr>
              <a:t>. 9. 99), παρουσιάζεται ως το αποτέλεσμα του συνδυασμού δύο παραγόντων: της </a:t>
            </a:r>
            <a:r>
              <a:rPr lang="el-GR" altLang="el-GR" sz="2000" b="1" i="1" dirty="0" err="1">
                <a:latin typeface="+mn-lt"/>
                <a:ea typeface="Times New Roman" panose="02020603050405020304" pitchFamily="18" charset="0"/>
                <a:cs typeface="Palatino Linotype" panose="02040502050505030304" pitchFamily="18" charset="0"/>
              </a:rPr>
              <a:t>υπ</a:t>
            </a:r>
            <a:r>
              <a:rPr lang="el-GR" altLang="el-GR" sz="2000" b="1" i="1" dirty="0">
                <a:latin typeface="+mn-lt"/>
                <a:ea typeface="Times New Roman" panose="02020603050405020304" pitchFamily="18" charset="0"/>
                <a:cs typeface="Palatino Linotype" panose="02040502050505030304" pitchFamily="18" charset="0"/>
              </a:rPr>
              <a:t>-ακοής εκ μέρους της γυναικός και κυρίως της διάνοιξης εκ μέρους του Κυρίου. </a:t>
            </a:r>
          </a:p>
          <a:p>
            <a:pPr eaLnBrk="1" hangingPunct="1">
              <a:spcBef>
                <a:spcPct val="0"/>
              </a:spcBef>
              <a:buClrTx/>
              <a:buFontTx/>
              <a:buNone/>
            </a:pPr>
            <a:endParaRPr lang="el-GR" altLang="el-GR" sz="2000" dirty="0">
              <a:latin typeface="+mn-lt"/>
              <a:ea typeface="Times New Roman" panose="02020603050405020304" pitchFamily="18" charset="0"/>
              <a:cs typeface="Palatino Linotype" panose="02040502050505030304" pitchFamily="18" charset="0"/>
            </a:endParaRPr>
          </a:p>
          <a:p>
            <a:pPr eaLnBrk="1" hangingPunct="1">
              <a:spcBef>
                <a:spcPct val="0"/>
              </a:spcBef>
              <a:buClrTx/>
              <a:buFontTx/>
              <a:buNone/>
            </a:pPr>
            <a:r>
              <a:rPr lang="el-GR" altLang="el-GR" sz="2000" dirty="0">
                <a:latin typeface="+mn-lt"/>
                <a:ea typeface="Times New Roman" panose="02020603050405020304" pitchFamily="18" charset="0"/>
                <a:cs typeface="Palatino Linotype" panose="02040502050505030304" pitchFamily="18" charset="0"/>
              </a:rPr>
              <a:t>Με αυτόν τον τρόπο η Λυδία μεταβαίνει από το </a:t>
            </a:r>
            <a:r>
              <a:rPr lang="el-GR" altLang="el-GR" sz="2000" i="1" dirty="0">
                <a:latin typeface="+mn-lt"/>
                <a:ea typeface="Times New Roman" panose="02020603050405020304" pitchFamily="18" charset="0"/>
                <a:cs typeface="Palatino Linotype" panose="02040502050505030304" pitchFamily="18" charset="0"/>
              </a:rPr>
              <a:t>σέβας</a:t>
            </a:r>
            <a:r>
              <a:rPr lang="el-GR" altLang="el-GR" sz="2000" dirty="0">
                <a:latin typeface="+mn-lt"/>
                <a:ea typeface="Times New Roman" panose="02020603050405020304" pitchFamily="18" charset="0"/>
                <a:cs typeface="Palatino Linotype" panose="02040502050505030304" pitchFamily="18" charset="0"/>
              </a:rPr>
              <a:t> στο Θεό στην </a:t>
            </a:r>
            <a:r>
              <a:rPr lang="el-GR" altLang="el-GR" sz="2000" b="1" i="1" dirty="0">
                <a:latin typeface="+mn-lt"/>
                <a:ea typeface="Times New Roman" panose="02020603050405020304" pitchFamily="18" charset="0"/>
                <a:cs typeface="Palatino Linotype" panose="02040502050505030304" pitchFamily="18" charset="0"/>
              </a:rPr>
              <a:t>πίστη στον Κύριο</a:t>
            </a:r>
            <a:r>
              <a:rPr lang="el-GR" altLang="el-GR" sz="2000" dirty="0">
                <a:latin typeface="+mn-lt"/>
                <a:ea typeface="Times New Roman" panose="02020603050405020304" pitchFamily="18" charset="0"/>
                <a:cs typeface="Palatino Linotype" panose="02040502050505030304" pitchFamily="18" charset="0"/>
              </a:rPr>
              <a:t> Ιησού και ιδίως στην ανάστασή Του. </a:t>
            </a:r>
          </a:p>
          <a:p>
            <a:pPr eaLnBrk="1" hangingPunct="1">
              <a:spcBef>
                <a:spcPct val="0"/>
              </a:spcBef>
              <a:buClrTx/>
              <a:buFontTx/>
              <a:buNone/>
            </a:pPr>
            <a:endParaRPr lang="el-GR" altLang="el-GR" sz="2400" dirty="0" smtClean="0">
              <a:latin typeface="+mn-lt"/>
              <a:ea typeface="Times New Roman" panose="02020603050405020304" pitchFamily="18" charset="0"/>
              <a:cs typeface="Palatino Linotype" panose="02040502050505030304" pitchFamily="18" charset="0"/>
            </a:endParaRPr>
          </a:p>
        </p:txBody>
      </p:sp>
      <p:sp>
        <p:nvSpPr>
          <p:cNvPr id="5" name="Τίτλος 3"/>
          <p:cNvSpPr>
            <a:spLocks noGrp="1"/>
          </p:cNvSpPr>
          <p:nvPr>
            <p:ph type="title"/>
          </p:nvPr>
        </p:nvSpPr>
        <p:spPr>
          <a:xfrm>
            <a:off x="457200" y="274638"/>
            <a:ext cx="8229600" cy="1143000"/>
          </a:xfrm>
        </p:spPr>
        <p:txBody>
          <a:bodyPr/>
          <a:lstStyle/>
          <a:p>
            <a:r>
              <a:rPr lang="el-GR" dirty="0"/>
              <a:t>Η Λυδία </a:t>
            </a:r>
            <a:r>
              <a:rPr lang="el-GR" dirty="0" smtClean="0"/>
              <a:t>[</a:t>
            </a:r>
            <a:r>
              <a:rPr lang="en-US" dirty="0" smtClean="0"/>
              <a:t>5</a:t>
            </a:r>
            <a:r>
              <a:rPr lang="el-GR" dirty="0" smtClean="0"/>
              <a:t>]</a:t>
            </a:r>
            <a:endParaRPr lang="el-GR" dirty="0"/>
          </a:p>
        </p:txBody>
      </p:sp>
    </p:spTree>
    <p:extLst>
      <p:ext uri="{BB962C8B-B14F-4D97-AF65-F5344CB8AC3E}">
        <p14:creationId xmlns:p14="http://schemas.microsoft.com/office/powerpoint/2010/main" val="201905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464156" y="1680477"/>
            <a:ext cx="82295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spcBef>
                <a:spcPct val="0"/>
              </a:spcBef>
              <a:buClrTx/>
              <a:buFontTx/>
              <a:buNone/>
            </a:pPr>
            <a:r>
              <a:rPr lang="el-GR" altLang="el-GR" sz="2000" dirty="0">
                <a:latin typeface="+mn-lt"/>
                <a:cs typeface="Times New Roman" panose="02020603050405020304" pitchFamily="18" charset="0"/>
              </a:rPr>
              <a:t>Ακολουθεί η βάπτιση που είναι παράλληλη με αυτή του δεσμοφύλακα. Δεν συνοδεύεται από κάποια ιδιαίτερα συμπτώματα επιφοίτησης του Αγ. Πνεύματος (π.χ. της </a:t>
            </a:r>
            <a:r>
              <a:rPr lang="el-GR" altLang="el-GR" sz="2000" dirty="0" err="1">
                <a:latin typeface="+mn-lt"/>
                <a:cs typeface="Times New Roman" panose="02020603050405020304" pitchFamily="18" charset="0"/>
              </a:rPr>
              <a:t>γλωσσολαλιάς</a:t>
            </a:r>
            <a:r>
              <a:rPr lang="el-GR" altLang="el-GR" sz="2000" dirty="0">
                <a:latin typeface="+mn-lt"/>
                <a:cs typeface="Times New Roman" panose="02020603050405020304" pitchFamily="18" charset="0"/>
              </a:rPr>
              <a:t>) ή άλλες δυνάμεις. Η ίδια η Λυδία δεν παρακαλεί τον Π. όπως ο Μακεδόνας να διαβεί για να παράσχει </a:t>
            </a:r>
            <a:r>
              <a:rPr lang="el-GR" altLang="el-GR" sz="2000" i="1" dirty="0">
                <a:latin typeface="+mn-lt"/>
                <a:cs typeface="Times New Roman" panose="02020603050405020304" pitchFamily="18" charset="0"/>
              </a:rPr>
              <a:t>βοήθεια</a:t>
            </a:r>
            <a:r>
              <a:rPr lang="el-GR" altLang="el-GR" sz="2000" dirty="0">
                <a:latin typeface="+mn-lt"/>
                <a:cs typeface="Times New Roman" panose="02020603050405020304" pitchFamily="18" charset="0"/>
              </a:rPr>
              <a:t> αλλά να εισέλθει στον οίκο της προκειμένου να του προσφέρει φιλοξενία. </a:t>
            </a:r>
          </a:p>
          <a:p>
            <a:pPr eaLnBrk="1" hangingPunct="1">
              <a:spcBef>
                <a:spcPct val="0"/>
              </a:spcBef>
              <a:buClrTx/>
              <a:buFontTx/>
              <a:buNone/>
            </a:pPr>
            <a:endParaRPr lang="el-GR" altLang="el-GR" sz="2000" dirty="0">
              <a:latin typeface="+mn-lt"/>
              <a:cs typeface="Times New Roman" panose="02020603050405020304" pitchFamily="18" charset="0"/>
            </a:endParaRPr>
          </a:p>
          <a:p>
            <a:pPr eaLnBrk="1" hangingPunct="1">
              <a:spcBef>
                <a:spcPct val="0"/>
              </a:spcBef>
              <a:buClrTx/>
              <a:buFontTx/>
              <a:buNone/>
            </a:pPr>
            <a:r>
              <a:rPr lang="el-GR" altLang="el-GR" sz="2000" b="1" dirty="0">
                <a:latin typeface="+mn-lt"/>
                <a:cs typeface="Times New Roman" panose="02020603050405020304" pitchFamily="18" charset="0"/>
              </a:rPr>
              <a:t>Στο έργο του Λουκά η διάνοιξη της καρδιάς έχει ως συνέπεια και τη διάνοιξη του οίκου και προς το μήνυμα αλλά και προς τους φορείς του μηνύματος </a:t>
            </a:r>
            <a:r>
              <a:rPr lang="el-GR" altLang="el-GR" sz="2000" dirty="0">
                <a:latin typeface="+mn-lt"/>
                <a:cs typeface="Times New Roman" panose="02020603050405020304" pitchFamily="18" charset="0"/>
              </a:rPr>
              <a:t>(</a:t>
            </a:r>
            <a:r>
              <a:rPr lang="el-GR" altLang="el-GR" sz="2000" dirty="0" err="1">
                <a:latin typeface="+mn-lt"/>
                <a:cs typeface="Times New Roman" panose="02020603050405020304" pitchFamily="18" charset="0"/>
              </a:rPr>
              <a:t>πρβλ</a:t>
            </a:r>
            <a:r>
              <a:rPr lang="el-GR" altLang="el-GR" sz="2000" dirty="0">
                <a:latin typeface="+mn-lt"/>
                <a:cs typeface="Times New Roman" panose="02020603050405020304" pitchFamily="18" charset="0"/>
              </a:rPr>
              <a:t>. </a:t>
            </a:r>
            <a:r>
              <a:rPr lang="el-GR" altLang="el-GR" sz="2000" i="1" dirty="0" err="1">
                <a:latin typeface="+mn-lt"/>
                <a:cs typeface="Times New Roman" panose="02020603050405020304" pitchFamily="18" charset="0"/>
              </a:rPr>
              <a:t>Λευί</a:t>
            </a:r>
            <a:r>
              <a:rPr lang="el-GR" altLang="el-GR" sz="2000" dirty="0">
                <a:latin typeface="+mn-lt"/>
                <a:cs typeface="Times New Roman" panose="02020603050405020304" pitchFamily="18" charset="0"/>
              </a:rPr>
              <a:t> </a:t>
            </a:r>
            <a:r>
              <a:rPr lang="el-GR" altLang="el-GR" sz="2000" dirty="0" err="1">
                <a:latin typeface="+mn-lt"/>
                <a:cs typeface="Times New Roman" panose="02020603050405020304" pitchFamily="18" charset="0"/>
              </a:rPr>
              <a:t>Λκ</a:t>
            </a:r>
            <a:r>
              <a:rPr lang="el-GR" altLang="el-GR" sz="2000" dirty="0">
                <a:latin typeface="+mn-lt"/>
                <a:cs typeface="Times New Roman" panose="02020603050405020304" pitchFamily="18" charset="0"/>
              </a:rPr>
              <a:t>. 5, 27</a:t>
            </a:r>
            <a:r>
              <a:rPr lang="el-GR" altLang="el-GR" sz="2000" baseline="30000" dirty="0">
                <a:latin typeface="+mn-lt"/>
                <a:cs typeface="Times New Roman" panose="02020603050405020304" pitchFamily="18" charset="0"/>
              </a:rPr>
              <a:t>.</a:t>
            </a:r>
            <a:r>
              <a:rPr lang="el-GR" altLang="el-GR" sz="2000" dirty="0">
                <a:latin typeface="+mn-lt"/>
                <a:cs typeface="Times New Roman" panose="02020603050405020304" pitchFamily="18" charset="0"/>
              </a:rPr>
              <a:t> </a:t>
            </a:r>
            <a:r>
              <a:rPr lang="el-GR" altLang="el-GR" sz="2000" i="1" dirty="0">
                <a:latin typeface="+mn-lt"/>
                <a:cs typeface="Times New Roman" panose="02020603050405020304" pitchFamily="18" charset="0"/>
              </a:rPr>
              <a:t>Ζακχαίος</a:t>
            </a:r>
            <a:r>
              <a:rPr lang="el-GR" altLang="el-GR" sz="2000" dirty="0">
                <a:latin typeface="+mn-lt"/>
                <a:cs typeface="Times New Roman" panose="02020603050405020304" pitchFamily="18" charset="0"/>
              </a:rPr>
              <a:t> </a:t>
            </a:r>
            <a:r>
              <a:rPr lang="el-GR" altLang="el-GR" sz="2000" dirty="0" err="1">
                <a:latin typeface="+mn-lt"/>
                <a:cs typeface="Times New Roman" panose="02020603050405020304" pitchFamily="18" charset="0"/>
              </a:rPr>
              <a:t>Λκ</a:t>
            </a:r>
            <a:r>
              <a:rPr lang="el-GR" altLang="el-GR" sz="2000" dirty="0">
                <a:latin typeface="+mn-lt"/>
                <a:cs typeface="Times New Roman" panose="02020603050405020304" pitchFamily="18" charset="0"/>
              </a:rPr>
              <a:t>. 19, 2-8</a:t>
            </a:r>
            <a:r>
              <a:rPr lang="el-GR" altLang="el-GR" sz="2000" baseline="30000" dirty="0">
                <a:latin typeface="+mn-lt"/>
                <a:cs typeface="Times New Roman" panose="02020603050405020304" pitchFamily="18" charset="0"/>
              </a:rPr>
              <a:t>.</a:t>
            </a:r>
            <a:r>
              <a:rPr lang="el-GR" altLang="el-GR" sz="2000" dirty="0">
                <a:latin typeface="+mn-lt"/>
                <a:cs typeface="Times New Roman" panose="02020603050405020304" pitchFamily="18" charset="0"/>
              </a:rPr>
              <a:t> Οδοιπόροι προς Εμμαούς 24, 29</a:t>
            </a:r>
            <a:r>
              <a:rPr lang="el-GR" altLang="el-GR" sz="2000" baseline="30000" dirty="0">
                <a:latin typeface="+mn-lt"/>
                <a:cs typeface="Times New Roman" panose="02020603050405020304" pitchFamily="18" charset="0"/>
              </a:rPr>
              <a:t>.</a:t>
            </a:r>
            <a:r>
              <a:rPr lang="el-GR" altLang="el-GR" sz="2000" dirty="0">
                <a:latin typeface="+mn-lt"/>
                <a:cs typeface="Times New Roman" panose="02020603050405020304" pitchFamily="18" charset="0"/>
              </a:rPr>
              <a:t> </a:t>
            </a:r>
            <a:r>
              <a:rPr lang="el-GR" altLang="el-GR" sz="2000" dirty="0" err="1">
                <a:latin typeface="+mn-lt"/>
                <a:cs typeface="Times New Roman" panose="02020603050405020304" pitchFamily="18" charset="0"/>
              </a:rPr>
              <a:t>πρβλ</a:t>
            </a:r>
            <a:r>
              <a:rPr lang="el-GR" altLang="el-GR" sz="2000" dirty="0">
                <a:latin typeface="+mn-lt"/>
                <a:cs typeface="Times New Roman" panose="02020603050405020304" pitchFamily="18" charset="0"/>
              </a:rPr>
              <a:t>. </a:t>
            </a:r>
            <a:r>
              <a:rPr lang="el-GR" altLang="el-GR" sz="2000" dirty="0" err="1">
                <a:latin typeface="+mn-lt"/>
                <a:cs typeface="Times New Roman" panose="02020603050405020304" pitchFamily="18" charset="0"/>
              </a:rPr>
              <a:t>Ρωμ</a:t>
            </a:r>
            <a:r>
              <a:rPr lang="el-GR" altLang="el-GR" sz="2000" dirty="0">
                <a:latin typeface="+mn-lt"/>
                <a:cs typeface="Times New Roman" panose="02020603050405020304" pitchFamily="18" charset="0"/>
              </a:rPr>
              <a:t>. 12, 13). </a:t>
            </a:r>
          </a:p>
          <a:p>
            <a:pPr>
              <a:spcBef>
                <a:spcPct val="0"/>
              </a:spcBef>
              <a:buClrTx/>
              <a:buFontTx/>
              <a:buNone/>
            </a:pPr>
            <a:r>
              <a:rPr lang="el-GR" altLang="el-GR" sz="2000" dirty="0" smtClean="0">
                <a:latin typeface="+mn-lt"/>
                <a:cs typeface="Times New Roman" panose="02020603050405020304" pitchFamily="18" charset="0"/>
              </a:rPr>
              <a:t/>
            </a:r>
            <a:br>
              <a:rPr lang="el-GR" altLang="el-GR" sz="2000" dirty="0" smtClean="0">
                <a:latin typeface="+mn-lt"/>
                <a:cs typeface="Times New Roman" panose="02020603050405020304" pitchFamily="18" charset="0"/>
              </a:rPr>
            </a:br>
            <a:endParaRPr lang="el-GR" altLang="el-GR" sz="2000" dirty="0">
              <a:latin typeface="+mn-lt"/>
              <a:cs typeface="Times New Roman" panose="02020603050405020304" pitchFamily="18" charset="0"/>
            </a:endParaRPr>
          </a:p>
        </p:txBody>
      </p:sp>
      <p:sp>
        <p:nvSpPr>
          <p:cNvPr id="5" name="4 - Διπλωμένη γωνία"/>
          <p:cNvSpPr/>
          <p:nvPr/>
        </p:nvSpPr>
        <p:spPr>
          <a:xfrm rot="21169193">
            <a:off x="3779838" y="4879445"/>
            <a:ext cx="4572000" cy="1212116"/>
          </a:xfrm>
          <a:prstGeom prst="foldedCorner">
            <a:avLst/>
          </a:prstGeom>
          <a:noFill/>
          <a:ln>
            <a:solidFill>
              <a:srgbClr val="5075BC"/>
            </a:solidFill>
          </a:ln>
        </p:spPr>
        <p:txBody>
          <a:bodyPr>
            <a:spAutoFit/>
          </a:bodyPr>
          <a:lstStyle/>
          <a:p>
            <a:pPr eaLnBrk="1" hangingPunct="1">
              <a:defRPr/>
            </a:pPr>
            <a:r>
              <a:rPr lang="el-GR" sz="2000" b="1" i="1" dirty="0"/>
              <a:t>Οι απόστολοι μετά το επανειλημμένο </a:t>
            </a:r>
            <a:r>
              <a:rPr lang="el-GR" sz="2000" b="1" i="1" dirty="0" err="1"/>
              <a:t>ἐξελθεῖν</a:t>
            </a:r>
            <a:r>
              <a:rPr lang="el-GR" sz="2000" b="1" i="1" dirty="0"/>
              <a:t> έχουν τη δυνατότητα να εισέλθουν σε οίκο και να αναπαυθούν.</a:t>
            </a:r>
          </a:p>
        </p:txBody>
      </p:sp>
      <p:sp>
        <p:nvSpPr>
          <p:cNvPr id="2" name="Title 1"/>
          <p:cNvSpPr>
            <a:spLocks noGrp="1"/>
          </p:cNvSpPr>
          <p:nvPr>
            <p:ph type="title"/>
          </p:nvPr>
        </p:nvSpPr>
        <p:spPr/>
        <p:txBody>
          <a:bodyPr/>
          <a:lstStyle/>
          <a:p>
            <a:r>
              <a:rPr lang="el-GR" dirty="0"/>
              <a:t>Η Λυδία </a:t>
            </a:r>
            <a:r>
              <a:rPr lang="el-GR" dirty="0" smtClean="0"/>
              <a:t>[</a:t>
            </a:r>
            <a:r>
              <a:rPr lang="en-US" dirty="0" smtClean="0"/>
              <a:t>6</a:t>
            </a:r>
            <a:r>
              <a:rPr lang="el-GR" dirty="0" smtClean="0"/>
              <a:t>]</a:t>
            </a:r>
            <a:endParaRPr lang="el-GR" dirty="0"/>
          </a:p>
        </p:txBody>
      </p:sp>
    </p:spTree>
    <p:extLst>
      <p:ext uri="{BB962C8B-B14F-4D97-AF65-F5344CB8AC3E}">
        <p14:creationId xmlns:p14="http://schemas.microsoft.com/office/powerpoint/2010/main" val="401405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Ορθογώνιο"/>
          <p:cNvSpPr>
            <a:spLocks noChangeArrowheads="1"/>
          </p:cNvSpPr>
          <p:nvPr/>
        </p:nvSpPr>
        <p:spPr bwMode="auto">
          <a:xfrm>
            <a:off x="457200" y="1569273"/>
            <a:ext cx="823655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lnSpc>
                <a:spcPct val="90000"/>
              </a:lnSpc>
              <a:spcBef>
                <a:spcPct val="0"/>
              </a:spcBef>
              <a:buClrTx/>
              <a:buFontTx/>
              <a:buNone/>
            </a:pPr>
            <a:r>
              <a:rPr lang="el-GR" altLang="el-GR" sz="2000" dirty="0">
                <a:latin typeface="+mn-lt"/>
              </a:rPr>
              <a:t>Η ιδιαίτερη πρόσκληση που απευθύνει η Λυδία σε συνδυασμό με το </a:t>
            </a:r>
            <a:r>
              <a:rPr lang="el-GR" altLang="el-GR" sz="2000" i="1" dirty="0" err="1">
                <a:latin typeface="+mn-lt"/>
              </a:rPr>
              <a:t>παρεβιάσατο</a:t>
            </a:r>
            <a:r>
              <a:rPr lang="el-GR" altLang="el-GR" sz="2000" dirty="0">
                <a:latin typeface="+mn-lt"/>
              </a:rPr>
              <a:t> αποδεικνύει ότι οι μαθητές δεν εκμεταλλεύονταν το Ευαγγέλιο για να επιβαρύνουν τους εντόπιους Χριστιανούς, ενώ η επιλογή του καταλύματος όπου και διαμένουν (χωρίς να αλλάζουν) γίνεται κατόπιν πρόσκλησης και με </a:t>
            </a:r>
            <a:r>
              <a:rPr lang="el-GR" altLang="el-GR" sz="2000" b="1" i="1" dirty="0">
                <a:latin typeface="+mn-lt"/>
              </a:rPr>
              <a:t>κριτήριο</a:t>
            </a:r>
            <a:r>
              <a:rPr lang="el-GR" altLang="el-GR" sz="2000" dirty="0">
                <a:latin typeface="+mn-lt"/>
              </a:rPr>
              <a:t> την πίστη στον αναστημένο Κύριο. Αυτό συνιστά έμμεση υπόμνηση του Λουκά προς τους </a:t>
            </a:r>
            <a:r>
              <a:rPr lang="el-GR" altLang="el-GR" sz="2000" dirty="0" err="1">
                <a:latin typeface="+mn-lt"/>
              </a:rPr>
              <a:t>περιοδεύοντες</a:t>
            </a:r>
            <a:r>
              <a:rPr lang="el-GR" altLang="el-GR" sz="2000" dirty="0">
                <a:latin typeface="+mn-lt"/>
              </a:rPr>
              <a:t> προφήτες, οι οποίοι χρησιμοποιώντας ως «όπλο» τους το αποκαλυπτικό κήρυγμα, εκμεταλλεύονταν τη φιλοξενία που τους παρείχαν οι χριστιανοί (Β’ </a:t>
            </a:r>
            <a:r>
              <a:rPr lang="el-GR" altLang="el-GR" sz="2000" dirty="0" err="1">
                <a:latin typeface="+mn-lt"/>
              </a:rPr>
              <a:t>Θεσ</a:t>
            </a:r>
            <a:r>
              <a:rPr lang="el-GR" altLang="el-GR" sz="2000" dirty="0">
                <a:latin typeface="+mn-lt"/>
              </a:rPr>
              <a:t>. 3, 11</a:t>
            </a:r>
            <a:r>
              <a:rPr lang="el-GR" altLang="el-GR" sz="2000" baseline="30000" dirty="0">
                <a:latin typeface="+mn-lt"/>
              </a:rPr>
              <a:t>.</a:t>
            </a:r>
            <a:r>
              <a:rPr lang="el-GR" altLang="el-GR" sz="2000" dirty="0">
                <a:latin typeface="+mn-lt"/>
              </a:rPr>
              <a:t> </a:t>
            </a:r>
            <a:r>
              <a:rPr lang="el-GR" altLang="el-GR" sz="2000" dirty="0" err="1">
                <a:latin typeface="+mn-lt"/>
              </a:rPr>
              <a:t>πρβλ</a:t>
            </a:r>
            <a:r>
              <a:rPr lang="el-GR" altLang="el-GR" sz="2000" dirty="0">
                <a:latin typeface="+mn-lt"/>
              </a:rPr>
              <a:t>. </a:t>
            </a:r>
            <a:r>
              <a:rPr lang="el-GR" altLang="el-GR" sz="2000" i="1" dirty="0">
                <a:latin typeface="+mn-lt"/>
              </a:rPr>
              <a:t>Διδαχή</a:t>
            </a:r>
            <a:r>
              <a:rPr lang="el-GR" altLang="el-GR" sz="2000" dirty="0">
                <a:latin typeface="+mn-lt"/>
              </a:rPr>
              <a:t> 11-13). </a:t>
            </a:r>
          </a:p>
        </p:txBody>
      </p:sp>
      <p:sp>
        <p:nvSpPr>
          <p:cNvPr id="3" name="2 - Διπλωμένη γωνία"/>
          <p:cNvSpPr/>
          <p:nvPr/>
        </p:nvSpPr>
        <p:spPr>
          <a:xfrm rot="21100408">
            <a:off x="2941406" y="4192736"/>
            <a:ext cx="5703674" cy="1763078"/>
          </a:xfrm>
          <a:prstGeom prst="foldedCorner">
            <a:avLst/>
          </a:prstGeom>
          <a:noFill/>
          <a:ln>
            <a:solidFill>
              <a:srgbClr val="5075BC"/>
            </a:solidFill>
          </a:ln>
        </p:spPr>
        <p:txBody>
          <a:bodyPr wrap="square">
            <a:spAutoFit/>
          </a:bodyPr>
          <a:lstStyle/>
          <a:p>
            <a:pPr eaLnBrk="1" hangingPunct="1">
              <a:defRPr/>
            </a:pPr>
            <a:r>
              <a:rPr lang="el-GR" b="1" i="1" dirty="0">
                <a:cs typeface="+mn-cs"/>
              </a:rPr>
              <a:t>Συνεπώς και η πρόσκληση της Λυδίας συνιστά για τους αποστόλους έμμεση πρόκληση του Θεού να παραμείνουν στους Φιλίππους αφού η οικία της Λυδίας τους παρείχε και στέγη αλλά και το πλαίσιο/τον πυρήνα για ίδρυση της Εκκλησίας και τέλεση της Ευχαριστίας.</a:t>
            </a:r>
          </a:p>
        </p:txBody>
      </p:sp>
      <p:sp>
        <p:nvSpPr>
          <p:cNvPr id="2" name="Title 1"/>
          <p:cNvSpPr>
            <a:spLocks noGrp="1"/>
          </p:cNvSpPr>
          <p:nvPr>
            <p:ph type="title"/>
          </p:nvPr>
        </p:nvSpPr>
        <p:spPr/>
        <p:txBody>
          <a:bodyPr/>
          <a:lstStyle/>
          <a:p>
            <a:r>
              <a:rPr lang="el-GR" dirty="0"/>
              <a:t>Η Λυδία </a:t>
            </a:r>
            <a:r>
              <a:rPr lang="el-GR" dirty="0" smtClean="0"/>
              <a:t>[</a:t>
            </a:r>
            <a:r>
              <a:rPr lang="en-US" dirty="0" smtClean="0"/>
              <a:t>7</a:t>
            </a:r>
            <a:r>
              <a:rPr lang="el-GR" dirty="0" smtClean="0"/>
              <a:t>]</a:t>
            </a:r>
            <a:endParaRPr lang="el-GR" dirty="0"/>
          </a:p>
        </p:txBody>
      </p:sp>
    </p:spTree>
    <p:extLst>
      <p:ext uri="{BB962C8B-B14F-4D97-AF65-F5344CB8AC3E}">
        <p14:creationId xmlns:p14="http://schemas.microsoft.com/office/powerpoint/2010/main" val="289060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83568" y="2542033"/>
            <a:ext cx="3561655" cy="1362075"/>
          </a:xfrm>
        </p:spPr>
        <p:txBody>
          <a:bodyPr anchor="ctr">
            <a:normAutofit/>
          </a:bodyPr>
          <a:lstStyle/>
          <a:p>
            <a:r>
              <a:rPr lang="el-GR" sz="4200" dirty="0"/>
              <a:t>Η παιδίσκη</a:t>
            </a:r>
          </a:p>
        </p:txBody>
      </p:sp>
      <p:sp>
        <p:nvSpPr>
          <p:cNvPr id="8" name="Text Placeholder 7"/>
          <p:cNvSpPr>
            <a:spLocks noGrp="1"/>
          </p:cNvSpPr>
          <p:nvPr>
            <p:ph type="body" idx="1"/>
          </p:nvPr>
        </p:nvSpPr>
        <p:spPr>
          <a:xfrm>
            <a:off x="4437830" y="5517232"/>
            <a:ext cx="4238626" cy="900384"/>
          </a:xfrm>
        </p:spPr>
        <p:txBody>
          <a:bodyPr>
            <a:normAutofit/>
          </a:bodyPr>
          <a:lstStyle/>
          <a:p>
            <a:r>
              <a:rPr lang="el-GR" altLang="el-GR" sz="1600" i="1" dirty="0"/>
              <a:t>Νεότερη απεικόνιση της Πυθίας. Σε παρόμοια κατάσταση θα ευρισκόταν και η παιδίσκη, η </a:t>
            </a:r>
            <a:r>
              <a:rPr lang="el-GR" altLang="el-GR" sz="1600" i="1" dirty="0" err="1"/>
              <a:t>ενεργουμένη</a:t>
            </a:r>
            <a:r>
              <a:rPr lang="el-GR" altLang="el-GR" sz="1600" i="1" dirty="0"/>
              <a:t> υπό του </a:t>
            </a:r>
            <a:r>
              <a:rPr lang="el-GR" altLang="el-GR" sz="1600" i="1" dirty="0" err="1"/>
              <a:t>πύθωνος</a:t>
            </a:r>
            <a:r>
              <a:rPr lang="el-GR" altLang="el-GR" sz="1600" i="1" dirty="0"/>
              <a:t> των Πράξεων</a:t>
            </a:r>
            <a:r>
              <a:rPr lang="el-GR" altLang="el-GR" sz="1600" i="1" dirty="0" smtClean="0"/>
              <a:t>.</a:t>
            </a:r>
            <a:endParaRPr lang="el-GR" altLang="el-GR" sz="1600" i="1" dirty="0"/>
          </a:p>
        </p:txBody>
      </p:sp>
      <p:pic>
        <p:nvPicPr>
          <p:cNvPr id="6" name="Picture 1" descr="C:\Users\Δημήτριος\Pictures\Dm.Alexpls-db\FJA-C4.Εργασίες-dmalexpls144\F311.Σ.Δεσπότης-dspt\dspt-Στα Βήματα του Αποστόλου Παύλου\dspt-db\dspt-apl02-Data Base-Βάση Δεδομένων\dspt-apl-03Images-Εικόνες\00πανόραμα-panorama\pythi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980728"/>
            <a:ext cx="4238625"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26443" y="5118861"/>
            <a:ext cx="439720" cy="249120"/>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11373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39552" y="1950785"/>
            <a:ext cx="3888432" cy="3507343"/>
          </a:xfrm>
          <a:prstGeom prst="round2DiagRect">
            <a:avLst/>
          </a:prstGeom>
          <a:noFill/>
          <a:ln w="9525">
            <a:solidFill>
              <a:schemeClr val="accent1"/>
            </a:solidFill>
            <a:miter lim="800000"/>
            <a:headEnd/>
            <a:tailEnd/>
          </a:ln>
          <a:effectLst/>
        </p:spPr>
        <p:txBody>
          <a:bodyPr wrap="square" anchor="ctr">
            <a:spAutoFit/>
          </a:bodyPr>
          <a:lstStyle/>
          <a:p>
            <a:pPr eaLnBrk="1" hangingPunct="1">
              <a:defRPr/>
            </a:pPr>
            <a:r>
              <a:rPr lang="el-GR" sz="2000" dirty="0">
                <a:cs typeface="Times New Roman" pitchFamily="18" charset="0"/>
              </a:rPr>
              <a:t>Καθ’ οδόν</a:t>
            </a:r>
            <a:r>
              <a:rPr lang="el-GR" sz="2000" i="1" dirty="0">
                <a:cs typeface="Times New Roman" pitchFamily="18" charset="0"/>
              </a:rPr>
              <a:t> </a:t>
            </a:r>
            <a:r>
              <a:rPr lang="el-GR" sz="2000" dirty="0">
                <a:cs typeface="Times New Roman" pitchFamily="18" charset="0"/>
              </a:rPr>
              <a:t>προς την Προσευχή (με οριστικό άρθρο) η οποία εξελίσσεται σε χώρο μαρτυρίας του Λόγου, αναδύεται στο αφηγηματικό προσκήνιο μια γυναίκα με εντελώς αντίθετα χαρακτηριστικά προς την «επώνυμη» Λυδία: είναι νεαρή στην ηλικία (</a:t>
            </a:r>
            <a:r>
              <a:rPr lang="el-GR" sz="2000" i="1" dirty="0">
                <a:cs typeface="Times New Roman" pitchFamily="18" charset="0"/>
              </a:rPr>
              <a:t>παιδίσκη</a:t>
            </a:r>
            <a:r>
              <a:rPr lang="el-GR" sz="2000" dirty="0">
                <a:cs typeface="Times New Roman" pitchFamily="18" charset="0"/>
              </a:rPr>
              <a:t>), ανώνυμη και κατειλημμένη. </a:t>
            </a:r>
            <a:endParaRPr lang="el-GR" sz="2000" dirty="0"/>
          </a:p>
        </p:txBody>
      </p:sp>
      <p:sp>
        <p:nvSpPr>
          <p:cNvPr id="54275" name="4 - Επεξήγηση με παραλληλόγραμμο"/>
          <p:cNvSpPr>
            <a:spLocks noChangeArrowheads="1"/>
          </p:cNvSpPr>
          <p:nvPr/>
        </p:nvSpPr>
        <p:spPr bwMode="auto">
          <a:xfrm>
            <a:off x="4644008" y="1628800"/>
            <a:ext cx="3970784" cy="4247317"/>
          </a:xfrm>
          <a:prstGeom prst="wedgeRectCallout">
            <a:avLst>
              <a:gd name="adj1" fmla="val -20833"/>
              <a:gd name="adj2" fmla="val 62500"/>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lnSpc>
                <a:spcPct val="90000"/>
              </a:lnSpc>
              <a:spcBef>
                <a:spcPct val="0"/>
              </a:spcBef>
              <a:buClrTx/>
              <a:buFontTx/>
              <a:buNone/>
            </a:pPr>
            <a:r>
              <a:rPr lang="el-GR" altLang="el-GR" sz="2000" dirty="0">
                <a:latin typeface="+mn-lt"/>
                <a:cs typeface="Times New Roman" panose="02020603050405020304" pitchFamily="18" charset="0"/>
              </a:rPr>
              <a:t>Όχι μόνον δεν είναι οικονομικά και κοινωνικά αυτόνομη, αλλά αποτελεί το κατεξοχήν αντικείμενο εκμετάλλευσης καθώς κατέχεται (1) υπό του δαιμονικού πνεύματος Πύθωνα, που ενέπνεε και την Πυθία στον ελληνικό ομφαλό της γης (τους Δελφούς), αλλά και (2) από πολλούς κυρίους που απολαμβάνουν από αυτή </a:t>
            </a:r>
            <a:r>
              <a:rPr lang="el-GR" altLang="el-GR" sz="2000" i="1" dirty="0">
                <a:latin typeface="+mn-lt"/>
                <a:cs typeface="Times New Roman" panose="02020603050405020304" pitchFamily="18" charset="0"/>
              </a:rPr>
              <a:t>πολλή εργασία</a:t>
            </a:r>
            <a:r>
              <a:rPr lang="el-GR" altLang="el-GR" sz="2000" dirty="0">
                <a:latin typeface="+mn-lt"/>
                <a:cs typeface="Times New Roman" panose="02020603050405020304" pitchFamily="18" charset="0"/>
              </a:rPr>
              <a:t>, όρος που σημαίνει στις </a:t>
            </a:r>
            <a:r>
              <a:rPr lang="el-GR" altLang="el-GR" sz="2000" dirty="0" err="1">
                <a:latin typeface="+mn-lt"/>
                <a:cs typeface="Times New Roman" panose="02020603050405020304" pitchFamily="18" charset="0"/>
              </a:rPr>
              <a:t>Πρ</a:t>
            </a:r>
            <a:r>
              <a:rPr lang="el-GR" altLang="el-GR" sz="2000" dirty="0">
                <a:latin typeface="+mn-lt"/>
                <a:cs typeface="Times New Roman" panose="02020603050405020304" pitchFamily="18" charset="0"/>
              </a:rPr>
              <a:t>., σε αντίθεση προς το λέξημα </a:t>
            </a:r>
            <a:r>
              <a:rPr lang="el-GR" altLang="el-GR" sz="2000" b="1" i="1" dirty="0">
                <a:latin typeface="+mn-lt"/>
                <a:cs typeface="Times New Roman" panose="02020603050405020304" pitchFamily="18" charset="0"/>
              </a:rPr>
              <a:t>έργο</a:t>
            </a:r>
            <a:r>
              <a:rPr lang="el-GR" altLang="el-GR" sz="2000" dirty="0">
                <a:latin typeface="+mn-lt"/>
                <a:cs typeface="Times New Roman" panose="02020603050405020304" pitchFamily="18" charset="0"/>
              </a:rPr>
              <a:t> (όρος που χρησιμοποιείται απόλυτα για να δηλώσει </a:t>
            </a:r>
            <a:r>
              <a:rPr lang="el-GR" altLang="el-GR" sz="2000" b="1" dirty="0">
                <a:latin typeface="+mn-lt"/>
                <a:cs typeface="Times New Roman" panose="02020603050405020304" pitchFamily="18" charset="0"/>
              </a:rPr>
              <a:t>την ιεραποστολή-μαρτυρία</a:t>
            </a:r>
            <a:r>
              <a:rPr lang="el-GR" altLang="el-GR" sz="2000" dirty="0">
                <a:latin typeface="+mn-lt"/>
                <a:cs typeface="Times New Roman" panose="02020603050405020304" pitchFamily="18" charset="0"/>
              </a:rPr>
              <a:t>), μάλλον </a:t>
            </a:r>
            <a:r>
              <a:rPr lang="el-GR" altLang="el-GR" sz="2000" b="1" dirty="0">
                <a:latin typeface="+mn-lt"/>
                <a:cs typeface="Times New Roman" panose="02020603050405020304" pitchFamily="18" charset="0"/>
              </a:rPr>
              <a:t>το κέρδος</a:t>
            </a:r>
            <a:r>
              <a:rPr lang="el-GR" altLang="el-GR" sz="2000" dirty="0">
                <a:latin typeface="+mn-lt"/>
                <a:ea typeface="Times New Roman" panose="02020603050405020304" pitchFamily="18" charset="0"/>
                <a:cs typeface="Palatino Linotype" panose="02040502050505030304" pitchFamily="18" charset="0"/>
              </a:rPr>
              <a:t>. </a:t>
            </a:r>
            <a:endParaRPr lang="el-GR" altLang="el-GR" sz="2000" dirty="0">
              <a:latin typeface="+mn-lt"/>
            </a:endParaRPr>
          </a:p>
        </p:txBody>
      </p:sp>
      <p:sp>
        <p:nvSpPr>
          <p:cNvPr id="2" name="Title 1"/>
          <p:cNvSpPr>
            <a:spLocks noGrp="1"/>
          </p:cNvSpPr>
          <p:nvPr>
            <p:ph type="title"/>
          </p:nvPr>
        </p:nvSpPr>
        <p:spPr/>
        <p:txBody>
          <a:bodyPr/>
          <a:lstStyle/>
          <a:p>
            <a:r>
              <a:rPr lang="el-GR" dirty="0"/>
              <a:t>Η παιδίσκη</a:t>
            </a:r>
          </a:p>
        </p:txBody>
      </p:sp>
    </p:spTree>
    <p:extLst>
      <p:ext uri="{BB962C8B-B14F-4D97-AF65-F5344CB8AC3E}">
        <p14:creationId xmlns:p14="http://schemas.microsoft.com/office/powerpoint/2010/main" val="3207798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4 - Ορθογώνιο"/>
          <p:cNvSpPr>
            <a:spLocks noChangeArrowheads="1"/>
          </p:cNvSpPr>
          <p:nvPr/>
        </p:nvSpPr>
        <p:spPr bwMode="auto">
          <a:xfrm>
            <a:off x="467544" y="1556792"/>
            <a:ext cx="4032448" cy="48013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lnSpc>
                <a:spcPct val="90000"/>
              </a:lnSpc>
              <a:spcBef>
                <a:spcPct val="0"/>
              </a:spcBef>
              <a:buClrTx/>
              <a:buFontTx/>
              <a:buNone/>
            </a:pPr>
            <a:r>
              <a:rPr lang="el-GR" altLang="el-GR" sz="2000" dirty="0">
                <a:latin typeface="+mn-lt"/>
                <a:cs typeface="Times New Roman" panose="02020603050405020304" pitchFamily="18" charset="0"/>
              </a:rPr>
              <a:t>Αυτό το γεγονός επαναλαμβάνεται κατόπιν δύο φορές ως την αιτία του δια</a:t>
            </a:r>
            <a:r>
              <a:rPr lang="el-GR" altLang="el-GR" sz="2000" b="1" i="1" dirty="0">
                <a:latin typeface="+mn-lt"/>
                <a:cs typeface="Times New Roman" panose="02020603050405020304" pitchFamily="18" charset="0"/>
              </a:rPr>
              <a:t>συρμού </a:t>
            </a:r>
            <a:r>
              <a:rPr lang="el-GR" altLang="el-GR" sz="2000" dirty="0">
                <a:latin typeface="+mn-lt"/>
                <a:cs typeface="Times New Roman" panose="02020603050405020304" pitchFamily="18" charset="0"/>
              </a:rPr>
              <a:t>των αποστόλων ενώπιον των τοπικών αρχών.</a:t>
            </a:r>
            <a:r>
              <a:rPr lang="el-GR" altLang="el-GR" sz="2000" dirty="0">
                <a:latin typeface="+mn-lt"/>
                <a:ea typeface="Times New Roman" panose="02020603050405020304" pitchFamily="18" charset="0"/>
                <a:cs typeface="Silver Humana" pitchFamily="34" charset="0"/>
              </a:rPr>
              <a:t> </a:t>
            </a:r>
            <a:r>
              <a:rPr lang="el-GR" altLang="el-GR" sz="2000" dirty="0">
                <a:latin typeface="+mn-lt"/>
                <a:cs typeface="Times New Roman" panose="02020603050405020304" pitchFamily="18" charset="0"/>
              </a:rPr>
              <a:t>Η </a:t>
            </a:r>
            <a:r>
              <a:rPr lang="el-GR" altLang="el-GR" sz="2000" b="1" dirty="0">
                <a:latin typeface="+mn-lt"/>
                <a:cs typeface="Times New Roman" panose="02020603050405020304" pitchFamily="18" charset="0"/>
              </a:rPr>
              <a:t>πολλή εργασία </a:t>
            </a:r>
            <a:r>
              <a:rPr lang="el-GR" altLang="el-GR" sz="2000" dirty="0">
                <a:latin typeface="+mn-lt"/>
                <a:cs typeface="Times New Roman" panose="02020603050405020304" pitchFamily="18" charset="0"/>
              </a:rPr>
              <a:t>εμμέσως πλην σαφώς υποδηλώνει και τη μεγάλη ζήτηση και ανάγκη που υπήρχε στη «δυτική» πόλη για ικανοποίηση καθημερινών προβλημάτων, μεταφυσικών αγωνιών αλλά και εσχατολογικών ερωτημάτων σε μια εποχή που έχει χαρακτηριστεί «αιώνας του φόβου». </a:t>
            </a:r>
            <a:endParaRPr lang="en-US" altLang="el-GR" sz="2000" dirty="0" smtClean="0">
              <a:latin typeface="+mn-lt"/>
              <a:cs typeface="Times New Roman" panose="02020603050405020304" pitchFamily="18" charset="0"/>
            </a:endParaRPr>
          </a:p>
          <a:p>
            <a:pPr eaLnBrk="1" hangingPunct="1">
              <a:lnSpc>
                <a:spcPct val="90000"/>
              </a:lnSpc>
              <a:spcBef>
                <a:spcPct val="0"/>
              </a:spcBef>
              <a:buClrTx/>
              <a:buFontTx/>
              <a:buNone/>
            </a:pPr>
            <a:endParaRPr lang="en-US" altLang="el-GR" sz="2000" dirty="0">
              <a:latin typeface="+mn-lt"/>
              <a:cs typeface="Times New Roman" panose="02020603050405020304" pitchFamily="18" charset="0"/>
            </a:endParaRPr>
          </a:p>
          <a:p>
            <a:pPr>
              <a:lnSpc>
                <a:spcPct val="90000"/>
              </a:lnSpc>
              <a:spcBef>
                <a:spcPct val="0"/>
              </a:spcBef>
              <a:buClrTx/>
              <a:buNone/>
            </a:pPr>
            <a:r>
              <a:rPr lang="el-GR" altLang="el-GR" sz="2000" b="1" dirty="0">
                <a:latin typeface="+mn-lt"/>
                <a:cs typeface="Times New Roman" panose="02020603050405020304" pitchFamily="18" charset="0"/>
              </a:rPr>
              <a:t>Ο ακροατής συμπεραίνει έτσι πού αποσκοπεί το </a:t>
            </a:r>
            <a:r>
              <a:rPr lang="el-GR" altLang="el-GR" sz="2000" b="1" i="1" dirty="0" err="1">
                <a:latin typeface="+mn-lt"/>
                <a:cs typeface="Times New Roman" panose="02020603050405020304" pitchFamily="18" charset="0"/>
              </a:rPr>
              <a:t>βοήθησον</a:t>
            </a:r>
            <a:r>
              <a:rPr lang="el-GR" altLang="el-GR" sz="2000" b="1" i="1" dirty="0">
                <a:latin typeface="+mn-lt"/>
                <a:cs typeface="Times New Roman" panose="02020603050405020304" pitchFamily="18" charset="0"/>
              </a:rPr>
              <a:t> </a:t>
            </a:r>
            <a:r>
              <a:rPr lang="el-GR" altLang="el-GR" sz="2000" b="1" i="1" dirty="0" err="1">
                <a:latin typeface="+mn-lt"/>
                <a:cs typeface="Times New Roman" panose="02020603050405020304" pitchFamily="18" charset="0"/>
              </a:rPr>
              <a:t>ἡμῖν</a:t>
            </a:r>
            <a:r>
              <a:rPr lang="el-GR" altLang="el-GR" sz="2000" b="1" dirty="0">
                <a:latin typeface="+mn-lt"/>
                <a:cs typeface="Times New Roman" panose="02020603050405020304" pitchFamily="18" charset="0"/>
              </a:rPr>
              <a:t> της πρόσκλησης του Μακεδόνα</a:t>
            </a:r>
            <a:r>
              <a:rPr lang="el-GR" altLang="el-GR" sz="2000" b="1" dirty="0" smtClean="0">
                <a:latin typeface="+mn-lt"/>
                <a:cs typeface="Times New Roman" panose="02020603050405020304" pitchFamily="18" charset="0"/>
              </a:rPr>
              <a:t>.</a:t>
            </a:r>
            <a:endParaRPr lang="el-GR" altLang="el-GR" sz="2000" dirty="0">
              <a:latin typeface="+mn-lt"/>
              <a:cs typeface="Times New Roman" panose="02020603050405020304" pitchFamily="18" charset="0"/>
            </a:endParaRPr>
          </a:p>
        </p:txBody>
      </p:sp>
      <p:pic>
        <p:nvPicPr>
          <p:cNvPr id="56324" name="Picture 5" descr="http://img39.imageshack.us/img39/2036/3aug09python33504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556792"/>
            <a:ext cx="38163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7 - TextBox"/>
          <p:cNvSpPr txBox="1">
            <a:spLocks noChangeArrowheads="1"/>
          </p:cNvSpPr>
          <p:nvPr/>
        </p:nvSpPr>
        <p:spPr bwMode="auto">
          <a:xfrm>
            <a:off x="4890300" y="5807005"/>
            <a:ext cx="3852850" cy="51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algn="ctr" eaLnBrk="1" hangingPunct="1">
              <a:lnSpc>
                <a:spcPts val="1600"/>
              </a:lnSpc>
              <a:spcBef>
                <a:spcPct val="0"/>
              </a:spcBef>
              <a:buClrTx/>
              <a:buFontTx/>
              <a:buNone/>
            </a:pPr>
            <a:r>
              <a:rPr lang="el-GR" altLang="el-GR" sz="1800" dirty="0">
                <a:latin typeface="+mn-lt"/>
              </a:rPr>
              <a:t>Ο </a:t>
            </a:r>
            <a:r>
              <a:rPr lang="el-GR" altLang="el-GR" sz="1800" dirty="0" err="1">
                <a:latin typeface="+mn-lt"/>
              </a:rPr>
              <a:t>πύθων</a:t>
            </a:r>
            <a:r>
              <a:rPr lang="el-GR" altLang="el-GR" sz="1800" dirty="0">
                <a:latin typeface="+mn-lt"/>
              </a:rPr>
              <a:t>, ο </a:t>
            </a:r>
            <a:r>
              <a:rPr lang="el-GR" altLang="el-GR" sz="1800" dirty="0" err="1">
                <a:latin typeface="+mn-lt"/>
              </a:rPr>
              <a:t>όφις</a:t>
            </a:r>
            <a:r>
              <a:rPr lang="el-GR" altLang="el-GR" sz="1800" dirty="0">
                <a:latin typeface="+mn-lt"/>
              </a:rPr>
              <a:t>, ο δράκων ο αρχαίος, </a:t>
            </a:r>
          </a:p>
          <a:p>
            <a:pPr algn="ctr" eaLnBrk="1" hangingPunct="1">
              <a:lnSpc>
                <a:spcPts val="1600"/>
              </a:lnSpc>
              <a:spcBef>
                <a:spcPct val="0"/>
              </a:spcBef>
              <a:buClrTx/>
              <a:buFontTx/>
              <a:buNone/>
            </a:pPr>
            <a:r>
              <a:rPr lang="el-GR" altLang="el-GR" sz="1800" dirty="0">
                <a:latin typeface="+mn-lt"/>
              </a:rPr>
              <a:t>ὁ </a:t>
            </a:r>
            <a:r>
              <a:rPr lang="el-GR" altLang="el-GR" sz="1800" dirty="0" err="1">
                <a:latin typeface="+mn-lt"/>
              </a:rPr>
              <a:t>πλανὼν</a:t>
            </a:r>
            <a:r>
              <a:rPr lang="el-GR" altLang="el-GR" sz="1800" dirty="0">
                <a:latin typeface="+mn-lt"/>
              </a:rPr>
              <a:t> </a:t>
            </a:r>
            <a:r>
              <a:rPr lang="el-GR" altLang="el-GR" sz="1800" dirty="0" err="1">
                <a:latin typeface="+mn-lt"/>
              </a:rPr>
              <a:t>τὴν</a:t>
            </a:r>
            <a:r>
              <a:rPr lang="el-GR" altLang="el-GR" sz="1800" dirty="0">
                <a:latin typeface="+mn-lt"/>
              </a:rPr>
              <a:t> </a:t>
            </a:r>
            <a:r>
              <a:rPr lang="el-GR" altLang="el-GR" sz="1800" dirty="0" err="1">
                <a:latin typeface="+mn-lt"/>
              </a:rPr>
              <a:t>οἰκουμένην</a:t>
            </a:r>
            <a:endParaRPr lang="el-GR" altLang="el-GR" sz="1800" dirty="0">
              <a:latin typeface="+mn-lt"/>
            </a:endParaRPr>
          </a:p>
        </p:txBody>
      </p:sp>
      <p:sp>
        <p:nvSpPr>
          <p:cNvPr id="7" name="Title 6"/>
          <p:cNvSpPr>
            <a:spLocks noGrp="1"/>
          </p:cNvSpPr>
          <p:nvPr>
            <p:ph type="title"/>
          </p:nvPr>
        </p:nvSpPr>
        <p:spPr/>
        <p:txBody>
          <a:bodyPr/>
          <a:lstStyle/>
          <a:p>
            <a:r>
              <a:rPr lang="el-GR" dirty="0"/>
              <a:t>Η </a:t>
            </a:r>
            <a:r>
              <a:rPr lang="el-GR" dirty="0" smtClean="0"/>
              <a:t>παιδίσκη [2]</a:t>
            </a:r>
            <a:endParaRPr lang="el-GR" dirty="0"/>
          </a:p>
        </p:txBody>
      </p:sp>
      <p:sp>
        <p:nvSpPr>
          <p:cNvPr id="6" name="TextBox 5"/>
          <p:cNvSpPr txBox="1"/>
          <p:nvPr/>
        </p:nvSpPr>
        <p:spPr>
          <a:xfrm>
            <a:off x="8278280" y="5484385"/>
            <a:ext cx="439720" cy="249120"/>
          </a:xfrm>
          <a:prstGeom prst="rect">
            <a:avLst/>
          </a:prstGeom>
        </p:spPr>
        <p:txBody>
          <a:bodyPr vert="horz" wrap="square" lIns="91440" tIns="45720" rIns="91440" bIns="45720" rtlCol="0" anchor="ctr">
            <a:noAutofit/>
          </a:bodyPr>
          <a:lstStyle/>
          <a:p>
            <a:pPr algn="ctr"/>
            <a:r>
              <a:rPr lang="el-GR" sz="1500" dirty="0" smtClean="0"/>
              <a:t>11</a:t>
            </a:r>
          </a:p>
        </p:txBody>
      </p:sp>
    </p:spTree>
    <p:extLst>
      <p:ext uri="{BB962C8B-B14F-4D97-AF65-F5344CB8AC3E}">
        <p14:creationId xmlns:p14="http://schemas.microsoft.com/office/powerpoint/2010/main" val="202728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ct val="0"/>
              </a:spcBef>
              <a:buNone/>
            </a:pPr>
            <a:r>
              <a:rPr lang="el-GR" altLang="el-GR" sz="2400" dirty="0"/>
              <a:t>Η γυναίκα αρχικά </a:t>
            </a:r>
            <a:r>
              <a:rPr lang="el-GR" altLang="el-GR" sz="2400" b="1" i="1" dirty="0"/>
              <a:t>υπαντά/απαντά</a:t>
            </a:r>
            <a:r>
              <a:rPr lang="el-GR" altLang="el-GR" sz="2400" dirty="0"/>
              <a:t> τον Παύλο και τους συν αυτώ και κατόπιν τους </a:t>
            </a:r>
            <a:r>
              <a:rPr lang="el-GR" altLang="el-GR" sz="2400" b="1" dirty="0" err="1"/>
              <a:t>κατ</a:t>
            </a:r>
            <a:r>
              <a:rPr lang="el-GR" altLang="el-GR" sz="2400" dirty="0" err="1"/>
              <a:t>ακολουθεί</a:t>
            </a:r>
            <a:r>
              <a:rPr lang="el-GR" altLang="el-GR" sz="2400" dirty="0"/>
              <a:t> (κατά </a:t>
            </a:r>
            <a:r>
              <a:rPr lang="el-GR" altLang="el-GR" sz="2400" dirty="0" err="1"/>
              <a:t>πόδας</a:t>
            </a:r>
            <a:r>
              <a:rPr lang="el-GR" altLang="el-GR" sz="2400" dirty="0"/>
              <a:t>) προς την Προσευχή προς την οποία οδεύουν. Έτσι συμπεριφέρεται ως </a:t>
            </a:r>
            <a:r>
              <a:rPr lang="el-GR" altLang="el-GR" sz="2400" i="1" dirty="0"/>
              <a:t>άλλη</a:t>
            </a:r>
            <a:r>
              <a:rPr lang="el-GR" altLang="el-GR" sz="2400" dirty="0"/>
              <a:t> (εναλλακτική) «απόστολος των αποστόλων» προσφέροντας μια ιδιότυπη μαθητεία αφού διαφημίζει το έργο τους σε αντίθεση προς τα αφεντικά της τα οποία θα τους κατασυκοφαντήσουν. </a:t>
            </a:r>
            <a:endParaRPr lang="el-GR" altLang="el-GR" sz="2000" dirty="0"/>
          </a:p>
        </p:txBody>
      </p:sp>
      <p:sp>
        <p:nvSpPr>
          <p:cNvPr id="2" name="Title 1"/>
          <p:cNvSpPr>
            <a:spLocks noGrp="1"/>
          </p:cNvSpPr>
          <p:nvPr>
            <p:ph type="title"/>
          </p:nvPr>
        </p:nvSpPr>
        <p:spPr/>
        <p:txBody>
          <a:bodyPr>
            <a:normAutofit/>
          </a:bodyPr>
          <a:lstStyle/>
          <a:p>
            <a:r>
              <a:rPr lang="el-GR" dirty="0"/>
              <a:t>Η παιδίσκη </a:t>
            </a:r>
            <a:r>
              <a:rPr lang="el-GR" dirty="0" smtClean="0"/>
              <a:t>[3]</a:t>
            </a:r>
            <a:endParaRPr lang="el-GR" dirty="0"/>
          </a:p>
        </p:txBody>
      </p:sp>
    </p:spTree>
    <p:extLst>
      <p:ext uri="{BB962C8B-B14F-4D97-AF65-F5344CB8AC3E}">
        <p14:creationId xmlns:p14="http://schemas.microsoft.com/office/powerpoint/2010/main" val="192180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ct val="0"/>
              </a:spcBef>
              <a:buNone/>
            </a:pPr>
            <a:r>
              <a:rPr lang="el-GR" altLang="el-GR" sz="2400" b="1" dirty="0"/>
              <a:t>Εκπλήσσει το γεγονός ότι στη συγκεκριμένη περίπτωση ο </a:t>
            </a:r>
            <a:r>
              <a:rPr lang="el-GR" altLang="el-GR" sz="2400" b="1" i="1" dirty="0"/>
              <a:t>διάβολος</a:t>
            </a:r>
            <a:r>
              <a:rPr lang="el-GR" altLang="el-GR" sz="2400" b="1" dirty="0"/>
              <a:t>, ο κατεξοχήν σατανάς/κατήγορος, μεταβάλλεται σε </a:t>
            </a:r>
            <a:r>
              <a:rPr lang="el-GR" altLang="el-GR" sz="2400" b="1" i="1" dirty="0"/>
              <a:t>συνήγορο</a:t>
            </a:r>
            <a:r>
              <a:rPr lang="el-GR" altLang="el-GR" sz="2400" b="1" dirty="0"/>
              <a:t> των μαρτύρων/αγγέλων του Λόγου και αποδεικνύεται μάλιστα πιο αξιόπιστος από τους </a:t>
            </a:r>
            <a:r>
              <a:rPr lang="el-GR" altLang="el-GR" sz="2400" b="1" i="1" dirty="0"/>
              <a:t>διαβόλους</a:t>
            </a:r>
            <a:r>
              <a:rPr lang="el-GR" altLang="el-GR" sz="2400" b="1" dirty="0"/>
              <a:t> ανθρώπους «εμπόρους της θρησκείας». </a:t>
            </a:r>
          </a:p>
          <a:p>
            <a:pPr marL="0" indent="0">
              <a:spcBef>
                <a:spcPct val="0"/>
              </a:spcBef>
              <a:buNone/>
            </a:pPr>
            <a:r>
              <a:rPr lang="el-GR" altLang="el-GR" sz="2400" dirty="0"/>
              <a:t>Το πρόβλημα εν προκειμένω της μαρτυρίας του Σατανά δεν εντοπίζεται στην πλήρη διαστρέβλωση του χριστιανικού κηρύγματος αλλά στη </a:t>
            </a:r>
            <a:r>
              <a:rPr lang="el-GR" altLang="el-GR" sz="2400" dirty="0" err="1"/>
              <a:t>σχετικοποίησή</a:t>
            </a:r>
            <a:r>
              <a:rPr lang="el-GR" altLang="el-GR" sz="2400" dirty="0"/>
              <a:t> του. Πρόκειται για ένα </a:t>
            </a:r>
            <a:r>
              <a:rPr lang="el-GR" altLang="el-GR" sz="2400" b="1" dirty="0"/>
              <a:t>σχετικά</a:t>
            </a:r>
            <a:r>
              <a:rPr lang="el-GR" altLang="el-GR" sz="2400" dirty="0"/>
              <a:t> μόνον ορθό μήνυμα: γίνεται λόγος γενικά για οδό του Κυρίου και όχι ΤΗΝ οδό του Κυρίου</a:t>
            </a:r>
            <a:r>
              <a:rPr lang="el-GR" altLang="el-GR" sz="2400" dirty="0" smtClean="0"/>
              <a:t>.</a:t>
            </a:r>
            <a:endParaRPr lang="el-GR" sz="2400" dirty="0"/>
          </a:p>
        </p:txBody>
      </p:sp>
      <p:sp>
        <p:nvSpPr>
          <p:cNvPr id="2" name="Title 1"/>
          <p:cNvSpPr>
            <a:spLocks noGrp="1"/>
          </p:cNvSpPr>
          <p:nvPr>
            <p:ph type="title"/>
          </p:nvPr>
        </p:nvSpPr>
        <p:spPr/>
        <p:txBody>
          <a:bodyPr>
            <a:normAutofit/>
          </a:bodyPr>
          <a:lstStyle/>
          <a:p>
            <a:r>
              <a:rPr lang="el-GR" dirty="0"/>
              <a:t>Η παιδίσκη </a:t>
            </a:r>
            <a:r>
              <a:rPr lang="el-GR" dirty="0" smtClean="0"/>
              <a:t>[4]</a:t>
            </a:r>
            <a:endParaRPr lang="el-GR" dirty="0"/>
          </a:p>
        </p:txBody>
      </p:sp>
    </p:spTree>
    <p:extLst>
      <p:ext uri="{BB962C8B-B14F-4D97-AF65-F5344CB8AC3E}">
        <p14:creationId xmlns:p14="http://schemas.microsoft.com/office/powerpoint/2010/main" val="381414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ct val="0"/>
              </a:spcBef>
              <a:buNone/>
            </a:pPr>
            <a:r>
              <a:rPr lang="el-GR" altLang="el-GR" sz="2400" dirty="0"/>
              <a:t>Οι απόστολοι </a:t>
            </a:r>
            <a:r>
              <a:rPr lang="el-GR" altLang="el-GR" sz="2400" b="1" i="1" dirty="0" err="1"/>
              <a:t>διαπονούνται</a:t>
            </a:r>
            <a:r>
              <a:rPr lang="el-GR" altLang="el-GR" sz="2400" dirty="0"/>
              <a:t> από την επιμονή του Πύθωνα να διαφημίζει την παρουσία τους. Οι </a:t>
            </a:r>
            <a:r>
              <a:rPr lang="el-GR" altLang="el-GR" sz="2400" dirty="0" err="1"/>
              <a:t>Σαδουκαίοι</a:t>
            </a:r>
            <a:r>
              <a:rPr lang="el-GR" altLang="el-GR" sz="2400" dirty="0"/>
              <a:t> στην αρχή των </a:t>
            </a:r>
            <a:r>
              <a:rPr lang="el-GR" altLang="el-GR" sz="2400" dirty="0" err="1"/>
              <a:t>Πρ</a:t>
            </a:r>
            <a:r>
              <a:rPr lang="el-GR" altLang="el-GR" sz="2400" dirty="0"/>
              <a:t>. </a:t>
            </a:r>
            <a:r>
              <a:rPr lang="el-GR" altLang="el-GR" sz="2400" i="1" dirty="0" err="1"/>
              <a:t>διαπονούνται</a:t>
            </a:r>
            <a:r>
              <a:rPr lang="el-GR" altLang="el-GR" sz="2400" i="1" dirty="0"/>
              <a:t> </a:t>
            </a:r>
            <a:r>
              <a:rPr lang="el-GR" altLang="el-GR" sz="2400" i="1" dirty="0" err="1"/>
              <a:t>διὰ</a:t>
            </a:r>
            <a:r>
              <a:rPr lang="el-GR" altLang="el-GR" sz="2400" i="1" dirty="0"/>
              <a:t> </a:t>
            </a:r>
            <a:r>
              <a:rPr lang="el-GR" altLang="el-GR" sz="2400" i="1" dirty="0" err="1"/>
              <a:t>τὸ</a:t>
            </a:r>
            <a:r>
              <a:rPr lang="el-GR" altLang="el-GR" sz="2400" i="1" dirty="0"/>
              <a:t> </a:t>
            </a:r>
            <a:r>
              <a:rPr lang="el-GR" altLang="el-GR" sz="2400" i="1" dirty="0" err="1"/>
              <a:t>διδάσκειν</a:t>
            </a:r>
            <a:r>
              <a:rPr lang="el-GR" altLang="el-GR" sz="2400" i="1" dirty="0"/>
              <a:t> </a:t>
            </a:r>
            <a:r>
              <a:rPr lang="el-GR" altLang="el-GR" sz="2400" i="1" dirty="0" err="1"/>
              <a:t>αὐτοὺς</a:t>
            </a:r>
            <a:r>
              <a:rPr lang="el-GR" altLang="el-GR" sz="2400" dirty="0"/>
              <a:t> (τους αποστόλους) </a:t>
            </a:r>
            <a:r>
              <a:rPr lang="el-GR" altLang="el-GR" sz="2400" i="1" dirty="0" err="1"/>
              <a:t>τὸν</a:t>
            </a:r>
            <a:r>
              <a:rPr lang="el-GR" altLang="el-GR" sz="2400" i="1" dirty="0"/>
              <a:t> </a:t>
            </a:r>
            <a:r>
              <a:rPr lang="el-GR" altLang="el-GR" sz="2400" i="1" dirty="0" err="1"/>
              <a:t>λαὸν</a:t>
            </a:r>
            <a:r>
              <a:rPr lang="el-GR" altLang="el-GR" sz="2400" i="1" dirty="0"/>
              <a:t> </a:t>
            </a:r>
            <a:r>
              <a:rPr lang="el-GR" altLang="el-GR" sz="2400" i="1" dirty="0" err="1"/>
              <a:t>καὶ</a:t>
            </a:r>
            <a:r>
              <a:rPr lang="el-GR" altLang="el-GR" sz="2400" i="1" dirty="0"/>
              <a:t> </a:t>
            </a:r>
            <a:r>
              <a:rPr lang="el-GR" altLang="el-GR" sz="2400" i="1" dirty="0" err="1"/>
              <a:t>καταγγέλλειν</a:t>
            </a:r>
            <a:r>
              <a:rPr lang="el-GR" altLang="el-GR" sz="2400" i="1" dirty="0"/>
              <a:t> </a:t>
            </a:r>
            <a:r>
              <a:rPr lang="el-GR" altLang="el-GR" sz="2400" i="1" dirty="0" err="1"/>
              <a:t>ἐν</a:t>
            </a:r>
            <a:r>
              <a:rPr lang="el-GR" altLang="el-GR" sz="2400" i="1" dirty="0"/>
              <a:t> </a:t>
            </a:r>
            <a:r>
              <a:rPr lang="el-GR" altLang="el-GR" sz="2400" i="1" dirty="0" err="1"/>
              <a:t>τῷ</a:t>
            </a:r>
            <a:r>
              <a:rPr lang="el-GR" altLang="el-GR" sz="2400" i="1" dirty="0"/>
              <a:t> </a:t>
            </a:r>
            <a:r>
              <a:rPr lang="el-GR" altLang="el-GR" sz="2400" i="1" dirty="0" err="1"/>
              <a:t>Ἰησοῦ</a:t>
            </a:r>
            <a:r>
              <a:rPr lang="el-GR" altLang="el-GR" sz="2400" i="1" dirty="0"/>
              <a:t> </a:t>
            </a:r>
            <a:r>
              <a:rPr lang="el-GR" altLang="el-GR" sz="2400" i="1" dirty="0" err="1"/>
              <a:t>τὴν</a:t>
            </a:r>
            <a:r>
              <a:rPr lang="el-GR" altLang="el-GR" sz="2400" i="1" dirty="0"/>
              <a:t> </a:t>
            </a:r>
            <a:r>
              <a:rPr lang="el-GR" altLang="el-GR" sz="2400" i="1" dirty="0" err="1"/>
              <a:t>ἀνάστασιν</a:t>
            </a:r>
            <a:r>
              <a:rPr lang="el-GR" altLang="el-GR" sz="2400" i="1" dirty="0"/>
              <a:t> </a:t>
            </a:r>
            <a:r>
              <a:rPr lang="el-GR" altLang="el-GR" sz="2400" i="1" dirty="0" err="1"/>
              <a:t>τὴν</a:t>
            </a:r>
            <a:r>
              <a:rPr lang="el-GR" altLang="el-GR" sz="2400" i="1" dirty="0"/>
              <a:t> </a:t>
            </a:r>
            <a:r>
              <a:rPr lang="el-GR" altLang="el-GR" sz="2400" i="1" dirty="0" err="1"/>
              <a:t>ἐκ</a:t>
            </a:r>
            <a:r>
              <a:rPr lang="el-GR" altLang="el-GR" sz="2400" i="1" dirty="0"/>
              <a:t> </a:t>
            </a:r>
            <a:r>
              <a:rPr lang="el-GR" altLang="el-GR" sz="2400" i="1" dirty="0" err="1"/>
              <a:t>νεκρῶν</a:t>
            </a:r>
            <a:r>
              <a:rPr lang="el-GR" altLang="el-GR" sz="2400" i="1" dirty="0"/>
              <a:t> </a:t>
            </a:r>
            <a:r>
              <a:rPr lang="el-GR" altLang="el-GR" sz="2400" dirty="0"/>
              <a:t>(4, 2). </a:t>
            </a:r>
          </a:p>
          <a:p>
            <a:pPr marL="0" indent="0">
              <a:spcBef>
                <a:spcPct val="0"/>
              </a:spcBef>
              <a:buNone/>
            </a:pPr>
            <a:endParaRPr lang="el-GR" altLang="el-GR" sz="2400" dirty="0"/>
          </a:p>
          <a:p>
            <a:pPr marL="0" indent="0">
              <a:spcBef>
                <a:spcPct val="0"/>
              </a:spcBef>
              <a:buNone/>
            </a:pPr>
            <a:r>
              <a:rPr lang="el-GR" altLang="el-GR" sz="2400" b="1" dirty="0"/>
              <a:t>Αυτό το γεγονός οδηγεί στη σύλληψη του Πέτρου ο οποίος πληρώνεται με </a:t>
            </a:r>
            <a:r>
              <a:rPr lang="el-GR" altLang="el-GR" sz="2400" b="1" i="1" dirty="0"/>
              <a:t>Πνεύμα Άγιο</a:t>
            </a:r>
            <a:r>
              <a:rPr lang="el-GR" altLang="el-GR" sz="2400" b="1" i="1" dirty="0" smtClean="0"/>
              <a:t>.</a:t>
            </a:r>
            <a:endParaRPr lang="el-GR" altLang="el-GR" sz="2400" b="1" dirty="0"/>
          </a:p>
        </p:txBody>
      </p:sp>
      <p:sp>
        <p:nvSpPr>
          <p:cNvPr id="2" name="Title 1"/>
          <p:cNvSpPr>
            <a:spLocks noGrp="1"/>
          </p:cNvSpPr>
          <p:nvPr>
            <p:ph type="title"/>
          </p:nvPr>
        </p:nvSpPr>
        <p:spPr/>
        <p:txBody>
          <a:bodyPr>
            <a:normAutofit/>
          </a:bodyPr>
          <a:lstStyle/>
          <a:p>
            <a:r>
              <a:rPr lang="el-GR" dirty="0"/>
              <a:t>Η παιδίσκη </a:t>
            </a:r>
            <a:r>
              <a:rPr lang="el-GR" dirty="0" smtClean="0"/>
              <a:t>[5]</a:t>
            </a:r>
            <a:endParaRPr lang="el-GR" dirty="0"/>
          </a:p>
        </p:txBody>
      </p:sp>
    </p:spTree>
    <p:extLst>
      <p:ext uri="{BB962C8B-B14F-4D97-AF65-F5344CB8AC3E}">
        <p14:creationId xmlns:p14="http://schemas.microsoft.com/office/powerpoint/2010/main" val="283332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ct val="0"/>
              </a:spcBef>
              <a:buNone/>
            </a:pPr>
            <a:r>
              <a:rPr lang="el-GR" altLang="el-GR" sz="2400" dirty="0"/>
              <a:t>Ο εξορκισμός δεν πραγματοποιείται με την προσωπική αυθεντία, όπως στην περίπτωση του Κυρίου, αλλά </a:t>
            </a:r>
            <a:r>
              <a:rPr lang="el-GR" altLang="el-GR" sz="2400" i="1" dirty="0"/>
              <a:t>εν </a:t>
            </a:r>
            <a:r>
              <a:rPr lang="el-GR" altLang="el-GR" sz="2400" i="1" dirty="0" err="1"/>
              <a:t>ονόματι</a:t>
            </a:r>
            <a:r>
              <a:rPr lang="el-GR" altLang="el-GR" sz="2400" i="1" dirty="0"/>
              <a:t> του Χριστού</a:t>
            </a:r>
            <a:r>
              <a:rPr lang="el-GR" altLang="el-GR" sz="2400" dirty="0"/>
              <a:t>  και έχει άμεσο αποτέλεσμα, χωρίς να παρατηρείται μάλιστα κάποια αντίδραση του διαβόλου ή κάποια παθογένεια της παιδίσκης (</a:t>
            </a:r>
            <a:r>
              <a:rPr lang="el-GR" altLang="el-GR" sz="2400" dirty="0" err="1"/>
              <a:t>πρβλ</a:t>
            </a:r>
            <a:r>
              <a:rPr lang="el-GR" altLang="el-GR" sz="2400" dirty="0"/>
              <a:t>. </a:t>
            </a:r>
            <a:r>
              <a:rPr lang="el-GR" altLang="el-GR" sz="2400" i="1" dirty="0" err="1"/>
              <a:t>καὶ</a:t>
            </a:r>
            <a:r>
              <a:rPr lang="el-GR" altLang="el-GR" sz="2400" i="1" dirty="0"/>
              <a:t> </a:t>
            </a:r>
            <a:r>
              <a:rPr lang="el-GR" altLang="el-GR" sz="2400" i="1" dirty="0" err="1"/>
              <a:t>ῥῖψαν</a:t>
            </a:r>
            <a:r>
              <a:rPr lang="el-GR" altLang="el-GR" sz="2400" i="1" dirty="0"/>
              <a:t> </a:t>
            </a:r>
            <a:r>
              <a:rPr lang="el-GR" altLang="el-GR" sz="2400" i="1" dirty="0" err="1"/>
              <a:t>αὐτὸν</a:t>
            </a:r>
            <a:r>
              <a:rPr lang="el-GR" altLang="el-GR" sz="2400" i="1" dirty="0"/>
              <a:t> </a:t>
            </a:r>
            <a:r>
              <a:rPr lang="el-GR" altLang="el-GR" sz="2400" i="1" dirty="0" err="1"/>
              <a:t>τὸ</a:t>
            </a:r>
            <a:r>
              <a:rPr lang="el-GR" altLang="el-GR" sz="2400" i="1" dirty="0"/>
              <a:t> </a:t>
            </a:r>
            <a:r>
              <a:rPr lang="el-GR" altLang="el-GR" sz="2400" i="1" dirty="0" err="1"/>
              <a:t>δαιμόνιον</a:t>
            </a:r>
            <a:r>
              <a:rPr lang="el-GR" altLang="el-GR" sz="2400" i="1" dirty="0"/>
              <a:t> </a:t>
            </a:r>
            <a:r>
              <a:rPr lang="el-GR" altLang="el-GR" sz="2400" i="1" dirty="0" err="1"/>
              <a:t>εἰς</a:t>
            </a:r>
            <a:r>
              <a:rPr lang="el-GR" altLang="el-GR" sz="2400" i="1" dirty="0"/>
              <a:t> </a:t>
            </a:r>
            <a:r>
              <a:rPr lang="el-GR" altLang="el-GR" sz="2400" i="1" dirty="0" err="1"/>
              <a:t>τὸ</a:t>
            </a:r>
            <a:r>
              <a:rPr lang="el-GR" altLang="el-GR" sz="2400" i="1" dirty="0"/>
              <a:t> </a:t>
            </a:r>
            <a:r>
              <a:rPr lang="el-GR" altLang="el-GR" sz="2400" i="1" dirty="0" err="1"/>
              <a:t>μέσον</a:t>
            </a:r>
            <a:r>
              <a:rPr lang="el-GR" altLang="el-GR" sz="2400" i="1" dirty="0"/>
              <a:t> </a:t>
            </a:r>
            <a:r>
              <a:rPr lang="el-GR" altLang="el-GR" sz="2400" i="1" dirty="0" err="1"/>
              <a:t>ἐξῆλθεν</a:t>
            </a:r>
            <a:r>
              <a:rPr lang="el-GR" altLang="el-GR" sz="2400" i="1" dirty="0"/>
              <a:t> </a:t>
            </a:r>
            <a:r>
              <a:rPr lang="el-GR" altLang="el-GR" sz="2400" i="1" dirty="0" err="1"/>
              <a:t>ἀπ</a:t>
            </a:r>
            <a:r>
              <a:rPr lang="el-GR" altLang="el-GR" sz="2400" i="1" dirty="0"/>
              <a:t>᾽ </a:t>
            </a:r>
            <a:r>
              <a:rPr lang="el-GR" altLang="el-GR" sz="2400" i="1" dirty="0" err="1"/>
              <a:t>αὐτοῦ</a:t>
            </a:r>
            <a:r>
              <a:rPr lang="el-GR" altLang="el-GR" sz="2400" i="1" dirty="0"/>
              <a:t> </a:t>
            </a:r>
            <a:r>
              <a:rPr lang="el-GR" altLang="el-GR" sz="2400" i="1" dirty="0" err="1"/>
              <a:t>μηδὲν</a:t>
            </a:r>
            <a:r>
              <a:rPr lang="el-GR" altLang="el-GR" sz="2400" i="1" dirty="0"/>
              <a:t> </a:t>
            </a:r>
            <a:r>
              <a:rPr lang="el-GR" altLang="el-GR" sz="2400" i="1" dirty="0" err="1"/>
              <a:t>βλάψαν</a:t>
            </a:r>
            <a:r>
              <a:rPr lang="el-GR" altLang="el-GR" sz="2400" i="1" dirty="0"/>
              <a:t> </a:t>
            </a:r>
            <a:r>
              <a:rPr lang="el-GR" altLang="el-GR" sz="2400" i="1" dirty="0" err="1"/>
              <a:t>αὐτόν</a:t>
            </a:r>
            <a:r>
              <a:rPr lang="el-GR" altLang="el-GR" sz="2400" dirty="0"/>
              <a:t> </a:t>
            </a:r>
            <a:r>
              <a:rPr lang="el-GR" altLang="el-GR" sz="2400" dirty="0" err="1"/>
              <a:t>Λκ</a:t>
            </a:r>
            <a:r>
              <a:rPr lang="el-GR" altLang="el-GR" sz="2400" dirty="0"/>
              <a:t>. 4, 35</a:t>
            </a:r>
            <a:r>
              <a:rPr lang="el-GR" altLang="el-GR" sz="2400" dirty="0" smtClean="0"/>
              <a:t>).</a:t>
            </a:r>
            <a:endParaRPr lang="el-GR" sz="2400" dirty="0"/>
          </a:p>
        </p:txBody>
      </p:sp>
      <p:sp>
        <p:nvSpPr>
          <p:cNvPr id="2" name="Title 1"/>
          <p:cNvSpPr>
            <a:spLocks noGrp="1"/>
          </p:cNvSpPr>
          <p:nvPr>
            <p:ph type="title"/>
          </p:nvPr>
        </p:nvSpPr>
        <p:spPr/>
        <p:txBody>
          <a:bodyPr>
            <a:normAutofit/>
          </a:bodyPr>
          <a:lstStyle/>
          <a:p>
            <a:r>
              <a:rPr lang="el-GR" dirty="0"/>
              <a:t>Η παιδίσκη </a:t>
            </a:r>
            <a:r>
              <a:rPr lang="el-GR" dirty="0" smtClean="0"/>
              <a:t>[6]</a:t>
            </a:r>
            <a:endParaRPr lang="el-GR" dirty="0"/>
          </a:p>
        </p:txBody>
      </p:sp>
    </p:spTree>
    <p:extLst>
      <p:ext uri="{BB962C8B-B14F-4D97-AF65-F5344CB8AC3E}">
        <p14:creationId xmlns:p14="http://schemas.microsoft.com/office/powerpoint/2010/main" val="71784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a:xfrm>
            <a:off x="827584" y="5582344"/>
            <a:ext cx="7416824" cy="798984"/>
          </a:xfrm>
        </p:spPr>
        <p:txBody>
          <a:bodyPr>
            <a:normAutofit lnSpcReduction="10000"/>
          </a:bodyPr>
          <a:lstStyle/>
          <a:p>
            <a:pPr>
              <a:lnSpc>
                <a:spcPct val="90000"/>
              </a:lnSpc>
              <a:spcBef>
                <a:spcPts val="0"/>
              </a:spcBef>
            </a:pPr>
            <a:r>
              <a:rPr lang="el-GR" altLang="el-GR" sz="1800" i="1" dirty="0"/>
              <a:t>«</a:t>
            </a:r>
            <a:r>
              <a:rPr lang="el-GR" altLang="el-GR" sz="1800" i="1" dirty="0" err="1"/>
              <a:t>Ἀναχθέντες</a:t>
            </a:r>
            <a:r>
              <a:rPr lang="el-GR" altLang="el-GR" sz="1800" i="1" dirty="0"/>
              <a:t> </a:t>
            </a:r>
            <a:r>
              <a:rPr lang="el-GR" altLang="el-GR" sz="1800" i="1" dirty="0" err="1"/>
              <a:t>οὖν</a:t>
            </a:r>
            <a:r>
              <a:rPr lang="el-GR" altLang="el-GR" sz="1800" i="1" dirty="0"/>
              <a:t> </a:t>
            </a:r>
            <a:r>
              <a:rPr lang="el-GR" altLang="el-GR" sz="1800" i="1" dirty="0" err="1"/>
              <a:t>ἀπὸ</a:t>
            </a:r>
            <a:r>
              <a:rPr lang="el-GR" altLang="el-GR" sz="1800" i="1" dirty="0"/>
              <a:t> </a:t>
            </a:r>
            <a:r>
              <a:rPr lang="el-GR" altLang="el-GR" sz="1800" i="1" dirty="0" err="1"/>
              <a:t>τῆς</a:t>
            </a:r>
            <a:r>
              <a:rPr lang="el-GR" altLang="el-GR" sz="1800" i="1" dirty="0"/>
              <a:t> </a:t>
            </a:r>
            <a:r>
              <a:rPr lang="el-GR" altLang="el-GR" sz="1800" i="1" dirty="0" err="1"/>
              <a:t>Τρῳάδος</a:t>
            </a:r>
            <a:r>
              <a:rPr lang="el-GR" altLang="el-GR" sz="1800" i="1" dirty="0"/>
              <a:t> </a:t>
            </a:r>
            <a:r>
              <a:rPr lang="el-GR" altLang="el-GR" sz="1800" i="1" dirty="0" err="1"/>
              <a:t>εὐθυδρομήσαμεν</a:t>
            </a:r>
            <a:r>
              <a:rPr lang="el-GR" altLang="el-GR" sz="1800" i="1" dirty="0"/>
              <a:t> </a:t>
            </a:r>
            <a:r>
              <a:rPr lang="el-GR" altLang="el-GR" sz="1800" i="1" dirty="0" err="1"/>
              <a:t>εἰς</a:t>
            </a:r>
            <a:r>
              <a:rPr lang="el-GR" altLang="el-GR" sz="1800" i="1" dirty="0"/>
              <a:t> </a:t>
            </a:r>
            <a:r>
              <a:rPr lang="el-GR" altLang="el-GR" sz="1800" i="1" dirty="0" err="1"/>
              <a:t>Σαμοθράκην</a:t>
            </a:r>
            <a:r>
              <a:rPr lang="el-GR" altLang="el-GR" sz="1800" i="1" dirty="0"/>
              <a:t>, </a:t>
            </a:r>
            <a:r>
              <a:rPr lang="el-GR" altLang="el-GR" sz="1800" i="1" dirty="0" err="1"/>
              <a:t>τῇ</a:t>
            </a:r>
            <a:r>
              <a:rPr lang="el-GR" altLang="el-GR" sz="1800" i="1" dirty="0"/>
              <a:t> </a:t>
            </a:r>
            <a:r>
              <a:rPr lang="el-GR" altLang="el-GR" sz="1800" i="1" dirty="0" err="1"/>
              <a:t>δὲ</a:t>
            </a:r>
            <a:r>
              <a:rPr lang="el-GR" altLang="el-GR" sz="1800" i="1" dirty="0"/>
              <a:t> </a:t>
            </a:r>
            <a:r>
              <a:rPr lang="el-GR" altLang="el-GR" sz="1800" i="1" dirty="0" err="1"/>
              <a:t>ἐπιούσῃ</a:t>
            </a:r>
            <a:r>
              <a:rPr lang="el-GR" altLang="el-GR" sz="1800" i="1" dirty="0"/>
              <a:t> </a:t>
            </a:r>
            <a:r>
              <a:rPr lang="el-GR" altLang="el-GR" sz="1800" i="1" dirty="0" err="1"/>
              <a:t>εἰς</a:t>
            </a:r>
            <a:r>
              <a:rPr lang="el-GR" altLang="el-GR" sz="1800" i="1" dirty="0"/>
              <a:t> </a:t>
            </a:r>
            <a:r>
              <a:rPr lang="el-GR" altLang="el-GR" sz="1800" i="1" dirty="0" err="1"/>
              <a:t>Νεάπολιν</a:t>
            </a:r>
            <a:r>
              <a:rPr lang="el-GR" altLang="el-GR" sz="1800" i="1" dirty="0"/>
              <a:t>, </a:t>
            </a:r>
            <a:r>
              <a:rPr lang="el-GR" altLang="el-GR" sz="1800" i="1" dirty="0" err="1"/>
              <a:t>ἐκεῖθέν</a:t>
            </a:r>
            <a:r>
              <a:rPr lang="el-GR" altLang="el-GR" sz="1800" i="1" dirty="0"/>
              <a:t> τε </a:t>
            </a:r>
            <a:r>
              <a:rPr lang="el-GR" altLang="el-GR" sz="1800" i="1" dirty="0" err="1"/>
              <a:t>εἰς</a:t>
            </a:r>
            <a:r>
              <a:rPr lang="el-GR" altLang="el-GR" sz="1800" i="1" dirty="0"/>
              <a:t> </a:t>
            </a:r>
            <a:r>
              <a:rPr lang="el-GR" altLang="el-GR" sz="1800" i="1" dirty="0" err="1"/>
              <a:t>Φιλίππους</a:t>
            </a:r>
            <a:r>
              <a:rPr lang="el-GR" altLang="el-GR" sz="1800" i="1" dirty="0"/>
              <a:t>, </a:t>
            </a:r>
            <a:r>
              <a:rPr lang="el-GR" altLang="el-GR" sz="1800" i="1" dirty="0" err="1"/>
              <a:t>ἥτις</a:t>
            </a:r>
            <a:r>
              <a:rPr lang="el-GR" altLang="el-GR" sz="1800" i="1" dirty="0"/>
              <a:t> </a:t>
            </a:r>
            <a:r>
              <a:rPr lang="el-GR" altLang="el-GR" sz="1800" i="1" dirty="0" err="1"/>
              <a:t>ἐστὶ</a:t>
            </a:r>
            <a:r>
              <a:rPr lang="el-GR" altLang="el-GR" sz="1800" i="1" dirty="0"/>
              <a:t> </a:t>
            </a:r>
            <a:r>
              <a:rPr lang="el-GR" altLang="el-GR" sz="1800" i="1" dirty="0" err="1"/>
              <a:t>πρώτη</a:t>
            </a:r>
            <a:r>
              <a:rPr lang="el-GR" altLang="el-GR" sz="1800" i="1" dirty="0"/>
              <a:t> </a:t>
            </a:r>
            <a:r>
              <a:rPr lang="el-GR" altLang="el-GR" sz="1800" i="1" dirty="0" err="1"/>
              <a:t>τῆς</a:t>
            </a:r>
            <a:r>
              <a:rPr lang="el-GR" altLang="el-GR" sz="1800" i="1" dirty="0"/>
              <a:t> </a:t>
            </a:r>
            <a:r>
              <a:rPr lang="el-GR" altLang="el-GR" sz="1800" i="1" dirty="0" err="1"/>
              <a:t>μερίδος</a:t>
            </a:r>
            <a:r>
              <a:rPr lang="el-GR" altLang="el-GR" sz="1800" i="1" dirty="0"/>
              <a:t> </a:t>
            </a:r>
            <a:r>
              <a:rPr lang="el-GR" altLang="el-GR" sz="1800" i="1" dirty="0" err="1"/>
              <a:t>τῆς</a:t>
            </a:r>
            <a:r>
              <a:rPr lang="el-GR" altLang="el-GR" sz="1800" i="1" dirty="0"/>
              <a:t> </a:t>
            </a:r>
            <a:r>
              <a:rPr lang="el-GR" altLang="el-GR" sz="1800" i="1" dirty="0" err="1"/>
              <a:t>Μακεδονίας</a:t>
            </a:r>
            <a:r>
              <a:rPr lang="el-GR" altLang="el-GR" sz="1800" i="1" dirty="0"/>
              <a:t> </a:t>
            </a:r>
            <a:r>
              <a:rPr lang="el-GR" altLang="el-GR" sz="1800" i="1" dirty="0" err="1"/>
              <a:t>πόλις</a:t>
            </a:r>
            <a:r>
              <a:rPr lang="el-GR" altLang="el-GR" sz="1800" i="1" dirty="0"/>
              <a:t> </a:t>
            </a:r>
            <a:r>
              <a:rPr lang="el-GR" altLang="el-GR" sz="1800" i="1" dirty="0" err="1"/>
              <a:t>κολωνία</a:t>
            </a:r>
            <a:r>
              <a:rPr lang="el-GR" altLang="el-GR" sz="1800" i="1" dirty="0"/>
              <a:t>» (</a:t>
            </a:r>
            <a:r>
              <a:rPr lang="el-GR" altLang="el-GR" sz="1800" i="1" dirty="0" err="1"/>
              <a:t>Πρ</a:t>
            </a:r>
            <a:r>
              <a:rPr lang="el-GR" altLang="el-GR" sz="1800" i="1" dirty="0"/>
              <a:t>. 16. 11-12</a:t>
            </a:r>
            <a:r>
              <a:rPr lang="el-GR" altLang="el-GR" sz="1800" i="1" dirty="0" smtClean="0"/>
              <a:t>).</a:t>
            </a:r>
            <a:endParaRPr lang="el-GR" sz="1800" dirty="0"/>
          </a:p>
        </p:txBody>
      </p:sp>
      <p:sp>
        <p:nvSpPr>
          <p:cNvPr id="6" name="Τίτλος 5"/>
          <p:cNvSpPr>
            <a:spLocks noGrp="1"/>
          </p:cNvSpPr>
          <p:nvPr>
            <p:ph type="title"/>
          </p:nvPr>
        </p:nvSpPr>
        <p:spPr/>
        <p:txBody>
          <a:bodyPr/>
          <a:lstStyle/>
          <a:p>
            <a:r>
              <a:rPr lang="el-GR" dirty="0" smtClean="0"/>
              <a:t>Εικόνα με λεζάντα</a:t>
            </a:r>
            <a:endParaRPr lang="el-GR" dirty="0"/>
          </a:p>
        </p:txBody>
      </p:sp>
      <p:sp>
        <p:nvSpPr>
          <p:cNvPr id="2" name="Picture Placeholder 1"/>
          <p:cNvSpPr>
            <a:spLocks noGrp="1"/>
          </p:cNvSpPr>
          <p:nvPr>
            <p:ph type="pic" idx="1"/>
          </p:nvPr>
        </p:nvSpPr>
        <p:spPr/>
      </p:sp>
      <p:pic>
        <p:nvPicPr>
          <p:cNvPr id="7" name="Picture 1" descr="C:\Users\Δημήτριος\Pictures\Dm.Alexpls-db\FJA-C4.Εργασίες-dmalexpls144\F311.Σ.Δεσπότης-dspt\dspt-Στα Βήματα του Αποστόλου Παύλου\dspt-db\dspt-apl02-Data Base-Βάση Δεδομένων\dspt-apl-03Images-Εικόνες\dspt-apl-img-03Philippi-Φίλιπποι\dspt-apl-phil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681"/>
            <a:ext cx="7416824" cy="497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49580" y="5312027"/>
            <a:ext cx="216024" cy="216024"/>
          </a:xfrm>
          <a:prstGeom prst="rect">
            <a:avLst/>
          </a:prstGeom>
        </p:spPr>
        <p:txBody>
          <a:bodyPr vert="horz" wrap="square" lIns="91440" tIns="45720" rIns="91440" bIns="45720" rtlCol="0" anchor="ctr">
            <a:noAutofit/>
          </a:bodyPr>
          <a:lstStyle/>
          <a:p>
            <a:pPr algn="ctr"/>
            <a:r>
              <a:rPr lang="en-US" sz="1500" dirty="0" smtClean="0"/>
              <a:t>1</a:t>
            </a:r>
            <a:endParaRPr lang="el-GR" sz="1500" dirty="0" smtClean="0"/>
          </a:p>
        </p:txBody>
      </p:sp>
    </p:spTree>
    <p:extLst>
      <p:ext uri="{BB962C8B-B14F-4D97-AF65-F5344CB8AC3E}">
        <p14:creationId xmlns:p14="http://schemas.microsoft.com/office/powerpoint/2010/main" val="2834646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609600" y="1550724"/>
            <a:ext cx="3457575" cy="4830604"/>
          </a:xfrm>
          <a:prstGeom prst="roundRect">
            <a:avLst>
              <a:gd name="adj" fmla="val 16667"/>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lnSpc>
                <a:spcPct val="80000"/>
              </a:lnSpc>
              <a:spcBef>
                <a:spcPts val="0"/>
              </a:spcBef>
              <a:buClrTx/>
              <a:buFontTx/>
              <a:buNone/>
            </a:pPr>
            <a:r>
              <a:rPr lang="el-GR" altLang="el-GR" sz="2000" dirty="0">
                <a:latin typeface="+mn-lt"/>
                <a:ea typeface="Calibri" panose="020F0502020204030204" pitchFamily="34" charset="0"/>
                <a:cs typeface="Times New Roman" panose="02020603050405020304" pitchFamily="18" charset="0"/>
              </a:rPr>
              <a:t>Η ειρωνεία έγκειται στο γεγονός ότι ενώ το ίδιο το ισχυρό πνεύμα έδινε επ’ αμοιβή χρησμούς, απέτυχε να προβλέψει ότι οι άνθρωποι που ακολουθούσε όχι μόνον δεν </a:t>
            </a:r>
            <a:r>
              <a:rPr lang="el-GR" altLang="el-GR" sz="2000" dirty="0" err="1">
                <a:latin typeface="+mn-lt"/>
                <a:ea typeface="Calibri" panose="020F0502020204030204" pitchFamily="34" charset="0"/>
                <a:cs typeface="Times New Roman" panose="02020603050405020304" pitchFamily="18" charset="0"/>
              </a:rPr>
              <a:t>αρέσκονταν</a:t>
            </a:r>
            <a:r>
              <a:rPr lang="el-GR" altLang="el-GR" sz="2000" dirty="0">
                <a:latin typeface="+mn-lt"/>
                <a:ea typeface="Calibri" panose="020F0502020204030204" pitchFamily="34" charset="0"/>
                <a:cs typeface="Times New Roman" panose="02020603050405020304" pitchFamily="18" charset="0"/>
              </a:rPr>
              <a:t> στην εκδούλευση που τους πρόσφερε, αλλά ήταν ικανοί στο άμεσο μέλλον να το εξοστρακίσουν και να το εξευτελίσουν χωρίς καν να χρησιμοποιήσουν το όνομά του (όπως συνηθιζόταν στους εξορκισμούς) αλλά αποκλειστικά και μόνο το Όνομα του Χριστού.</a:t>
            </a:r>
          </a:p>
        </p:txBody>
      </p:sp>
      <p:sp>
        <p:nvSpPr>
          <p:cNvPr id="3" name="2 - Στρογγυλεμένο ορθογώνιο"/>
          <p:cNvSpPr/>
          <p:nvPr/>
        </p:nvSpPr>
        <p:spPr>
          <a:xfrm>
            <a:off x="4211638" y="1836554"/>
            <a:ext cx="2089150" cy="3968710"/>
          </a:xfrm>
          <a:prstGeom prst="roundRect">
            <a:avLst/>
          </a:prstGeom>
          <a:ln>
            <a:solidFill>
              <a:schemeClr val="accent1"/>
            </a:solidFill>
          </a:ln>
        </p:spPr>
        <p:txBody>
          <a:bodyPr>
            <a:spAutoFit/>
          </a:bodyPr>
          <a:lstStyle/>
          <a:p>
            <a:pPr eaLnBrk="1" hangingPunct="1">
              <a:lnSpc>
                <a:spcPct val="80000"/>
              </a:lnSpc>
              <a:defRPr/>
            </a:pPr>
            <a:r>
              <a:rPr lang="el-GR" sz="2000" cap="all" dirty="0">
                <a:cs typeface="+mn-cs"/>
              </a:rPr>
              <a:t>δ</a:t>
            </a:r>
            <a:r>
              <a:rPr lang="el-GR" sz="2000" dirty="0">
                <a:cs typeface="+mn-cs"/>
              </a:rPr>
              <a:t>εν πρόκειται για ένα απλό εξορκισμό αλλά για την κατάλυση ενός από τα δομικά στοιχεία του ελληνικού πολιτισμού, ο οποίος ως ομφαλό της γης θεωρούσε το μαντείο των Δελφών και την Πυθία. </a:t>
            </a:r>
          </a:p>
        </p:txBody>
      </p:sp>
      <p:sp>
        <p:nvSpPr>
          <p:cNvPr id="4" name="3 - Στρογγυλεμένο ορθογώνιο"/>
          <p:cNvSpPr/>
          <p:nvPr/>
        </p:nvSpPr>
        <p:spPr>
          <a:xfrm>
            <a:off x="6443663" y="2211740"/>
            <a:ext cx="2232025" cy="3017460"/>
          </a:xfrm>
          <a:prstGeom prst="roundRect">
            <a:avLst/>
          </a:prstGeom>
          <a:ln>
            <a:solidFill>
              <a:schemeClr val="accent1"/>
            </a:solidFill>
          </a:ln>
        </p:spPr>
        <p:txBody>
          <a:bodyPr>
            <a:spAutoFit/>
          </a:bodyPr>
          <a:lstStyle/>
          <a:p>
            <a:pPr eaLnBrk="1" hangingPunct="1">
              <a:lnSpc>
                <a:spcPct val="80000"/>
              </a:lnSpc>
              <a:defRPr/>
            </a:pPr>
            <a:r>
              <a:rPr lang="el-GR" sz="2000" dirty="0">
                <a:cs typeface="+mn-cs"/>
              </a:rPr>
              <a:t>Η κατάλυση της δαιμονικής κυριαρχίας στο δίτομο έργο του Λουκά αποτελεί το κατεξοχήν αντικείμενο της δράσης του Ιησού αλλά και της αποστολής του Π.</a:t>
            </a:r>
          </a:p>
        </p:txBody>
      </p:sp>
      <p:sp>
        <p:nvSpPr>
          <p:cNvPr id="5"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b="0" kern="1200">
                <a:solidFill>
                  <a:schemeClr val="accent1"/>
                </a:solidFill>
                <a:latin typeface="+mj-lt"/>
                <a:ea typeface="+mj-ea"/>
                <a:cs typeface="+mj-cs"/>
              </a:defRPr>
            </a:lvl1pPr>
          </a:lstStyle>
          <a:p>
            <a:endParaRPr lang="el-GR" dirty="0"/>
          </a:p>
        </p:txBody>
      </p:sp>
      <p:sp>
        <p:nvSpPr>
          <p:cNvPr id="6" name="Title 1"/>
          <p:cNvSpPr>
            <a:spLocks noGrp="1"/>
          </p:cNvSpPr>
          <p:nvPr>
            <p:ph type="title"/>
          </p:nvPr>
        </p:nvSpPr>
        <p:spPr>
          <a:xfrm>
            <a:off x="609600" y="427038"/>
            <a:ext cx="8229600" cy="1143000"/>
          </a:xfrm>
        </p:spPr>
        <p:txBody>
          <a:bodyPr>
            <a:normAutofit/>
          </a:bodyPr>
          <a:lstStyle/>
          <a:p>
            <a:r>
              <a:rPr lang="el-GR"/>
              <a:t>Η </a:t>
            </a:r>
            <a:r>
              <a:rPr lang="el-GR" smtClean="0"/>
              <a:t>ειρωνεία</a:t>
            </a:r>
            <a:endParaRPr lang="el-GR" dirty="0"/>
          </a:p>
        </p:txBody>
      </p:sp>
    </p:spTree>
    <p:extLst>
      <p:ext uri="{BB962C8B-B14F-4D97-AF65-F5344CB8AC3E}">
        <p14:creationId xmlns:p14="http://schemas.microsoft.com/office/powerpoint/2010/main" val="32830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altLang="el-GR" sz="2400" dirty="0"/>
              <a:t>Ο Εξορκισμός της παιδίσκης αποτελεί το πρώτο θαύμα των αποστόλων επί ελληνικού-μακεδονικού εδάφους και είναι παράλληλο της </a:t>
            </a:r>
            <a:r>
              <a:rPr lang="el-GR" altLang="el-GR" sz="2400" b="1" dirty="0"/>
              <a:t>πρώτης</a:t>
            </a:r>
            <a:r>
              <a:rPr lang="el-GR" altLang="el-GR" sz="2400" dirty="0"/>
              <a:t> </a:t>
            </a:r>
            <a:r>
              <a:rPr lang="el-GR" altLang="el-GR" sz="2400" i="1" dirty="0"/>
              <a:t>δύναμης</a:t>
            </a:r>
            <a:r>
              <a:rPr lang="el-GR" altLang="el-GR" sz="2400" dirty="0"/>
              <a:t> του Ιησού μετά τον Ευαγγελισμό των αρρένων συντοπιτών Του σε </a:t>
            </a:r>
            <a:r>
              <a:rPr lang="el-GR" altLang="el-GR" sz="2400" b="1" i="1" dirty="0"/>
              <a:t>Συναγωγή</a:t>
            </a:r>
            <a:r>
              <a:rPr lang="el-GR" altLang="el-GR" sz="2400" dirty="0"/>
              <a:t> (και όχι </a:t>
            </a:r>
            <a:r>
              <a:rPr lang="el-GR" altLang="el-GR" sz="2400" i="1" dirty="0"/>
              <a:t>Προσευχή</a:t>
            </a:r>
            <a:r>
              <a:rPr lang="el-GR" altLang="el-GR" sz="2400" dirty="0"/>
              <a:t>) που δεν είχε όμως καταλήξει στην αποδοχή αλλά σε απόρριψη και μάλιστα βίαιη </a:t>
            </a:r>
            <a:r>
              <a:rPr lang="el-GR" altLang="el-GR" sz="2400" i="1" dirty="0"/>
              <a:t>εκτός </a:t>
            </a:r>
            <a:r>
              <a:rPr lang="el-GR" altLang="el-GR" sz="2400" dirty="0"/>
              <a:t>της πόλης</a:t>
            </a:r>
            <a:r>
              <a:rPr lang="el-GR" altLang="el-GR" sz="2400" dirty="0" smtClean="0"/>
              <a:t>.</a:t>
            </a:r>
            <a:endParaRPr lang="el-GR" sz="2400" dirty="0"/>
          </a:p>
        </p:txBody>
      </p:sp>
      <p:sp>
        <p:nvSpPr>
          <p:cNvPr id="2" name="Title 1"/>
          <p:cNvSpPr>
            <a:spLocks noGrp="1"/>
          </p:cNvSpPr>
          <p:nvPr>
            <p:ph type="title"/>
          </p:nvPr>
        </p:nvSpPr>
        <p:spPr/>
        <p:txBody>
          <a:bodyPr>
            <a:normAutofit/>
          </a:bodyPr>
          <a:lstStyle/>
          <a:p>
            <a:r>
              <a:rPr lang="el-GR" dirty="0"/>
              <a:t>Η παιδίσκη </a:t>
            </a:r>
            <a:r>
              <a:rPr lang="el-GR" dirty="0" smtClean="0"/>
              <a:t>[7]</a:t>
            </a:r>
            <a:endParaRPr lang="el-GR" dirty="0"/>
          </a:p>
        </p:txBody>
      </p:sp>
    </p:spTree>
    <p:extLst>
      <p:ext uri="{BB962C8B-B14F-4D97-AF65-F5344CB8AC3E}">
        <p14:creationId xmlns:p14="http://schemas.microsoft.com/office/powerpoint/2010/main" val="162900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601216" y="1563222"/>
            <a:ext cx="4114800" cy="4674090"/>
          </a:xfrm>
        </p:spPr>
        <p:txBody>
          <a:bodyPr>
            <a:normAutofit/>
          </a:bodyPr>
          <a:lstStyle/>
          <a:p>
            <a:pPr>
              <a:spcBef>
                <a:spcPct val="0"/>
              </a:spcBef>
            </a:pPr>
            <a:r>
              <a:rPr lang="el-GR" altLang="el-GR" dirty="0">
                <a:ea typeface="Calibri" panose="020F0502020204030204" pitchFamily="34" charset="0"/>
                <a:cs typeface="Times New Roman" panose="02020603050405020304" pitchFamily="18" charset="0"/>
              </a:rPr>
              <a:t>Δεν σχολιάζει ο Λουκάς τι απέγινε με την παιδίσκη, αφού ο φακός εστιάζει στην αντίδραση των αφεντικών της. Οι </a:t>
            </a:r>
            <a:r>
              <a:rPr lang="el-GR" altLang="el-GR" b="1" dirty="0">
                <a:ea typeface="Calibri" panose="020F0502020204030204" pitchFamily="34" charset="0"/>
                <a:cs typeface="Times New Roman" panose="02020603050405020304" pitchFamily="18" charset="0"/>
              </a:rPr>
              <a:t>Ρωμαίοι πιθανότατα κύριοι της </a:t>
            </a:r>
            <a:r>
              <a:rPr lang="el-GR" altLang="el-GR" b="1" dirty="0" err="1">
                <a:ea typeface="Calibri" panose="020F0502020204030204" pitchFamily="34" charset="0"/>
                <a:cs typeface="Times New Roman" panose="02020603050405020304" pitchFamily="18" charset="0"/>
              </a:rPr>
              <a:t>μαντευομένης</a:t>
            </a:r>
            <a:r>
              <a:rPr lang="el-GR" altLang="el-GR" dirty="0">
                <a:ea typeface="Calibri" panose="020F0502020204030204" pitchFamily="34" charset="0"/>
                <a:cs typeface="Times New Roman" panose="02020603050405020304" pitchFamily="18" charset="0"/>
              </a:rPr>
              <a:t> αντί να υποκλιθούν ενώπιον των δούλων του Θεού του Υψίστου (όπως ο ανθύπατος Σέργιος Παύλος</a:t>
            </a:r>
            <a:r>
              <a:rPr lang="el-GR" altLang="el-GR" baseline="30000" dirty="0">
                <a:ea typeface="Calibri" panose="020F0502020204030204" pitchFamily="34" charset="0"/>
                <a:cs typeface="Times New Roman" panose="02020603050405020304" pitchFamily="18" charset="0"/>
              </a:rPr>
              <a:t>.</a:t>
            </a:r>
            <a:r>
              <a:rPr lang="el-GR" altLang="el-GR" dirty="0">
                <a:ea typeface="Calibri" panose="020F0502020204030204" pitchFamily="34" charset="0"/>
                <a:cs typeface="Times New Roman" panose="02020603050405020304" pitchFamily="18" charset="0"/>
              </a:rPr>
              <a:t> 13, 12) ή έστω να φοβηθούν αφού απεδείχθη ότι ήταν φορείς όντως εξαιρετικής Δυνάμεως του Υψίστου, χωρίς να σκεφθούν ότι είναι δυνατόν και αυτοί να υποστούν τα </a:t>
            </a:r>
            <a:r>
              <a:rPr lang="el-GR" altLang="el-GR" dirty="0" err="1">
                <a:ea typeface="Calibri" panose="020F0502020204030204" pitchFamily="34" charset="0"/>
                <a:cs typeface="Times New Roman" panose="02020603050405020304" pitchFamily="18" charset="0"/>
              </a:rPr>
              <a:t>οψώνια</a:t>
            </a:r>
            <a:r>
              <a:rPr lang="el-GR" altLang="el-GR" dirty="0">
                <a:ea typeface="Calibri" panose="020F0502020204030204" pitchFamily="34" charset="0"/>
                <a:cs typeface="Times New Roman" panose="02020603050405020304" pitchFamily="18" charset="0"/>
              </a:rPr>
              <a:t> της αμαρτίας τους, χειροδικούν τυφλωμένοι από την απώλεια της ελπίδας της εργασίας. </a:t>
            </a:r>
          </a:p>
        </p:txBody>
      </p:sp>
      <p:sp>
        <p:nvSpPr>
          <p:cNvPr id="5" name="Τίτλος 4"/>
          <p:cNvSpPr>
            <a:spLocks noGrp="1"/>
          </p:cNvSpPr>
          <p:nvPr>
            <p:ph type="title"/>
          </p:nvPr>
        </p:nvSpPr>
        <p:spPr/>
        <p:txBody>
          <a:bodyPr>
            <a:normAutofit/>
          </a:bodyPr>
          <a:lstStyle/>
          <a:p>
            <a:r>
              <a:rPr lang="el-GR" dirty="0">
                <a:solidFill>
                  <a:srgbClr val="5075BC"/>
                </a:solidFill>
              </a:rPr>
              <a:t>Η παιδίσκη [8]</a:t>
            </a:r>
          </a:p>
        </p:txBody>
      </p:sp>
      <p:sp>
        <p:nvSpPr>
          <p:cNvPr id="8" name="3 - TextBox"/>
          <p:cNvSpPr txBox="1">
            <a:spLocks noChangeArrowheads="1"/>
          </p:cNvSpPr>
          <p:nvPr/>
        </p:nvSpPr>
        <p:spPr bwMode="auto">
          <a:xfrm>
            <a:off x="4644008" y="5877272"/>
            <a:ext cx="4104456"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algn="ctr">
              <a:lnSpc>
                <a:spcPts val="2000"/>
              </a:lnSpc>
              <a:spcBef>
                <a:spcPct val="0"/>
              </a:spcBef>
              <a:buClrTx/>
              <a:buNone/>
            </a:pPr>
            <a:r>
              <a:rPr lang="en-US" altLang="el-GR" sz="1800" i="1" dirty="0" err="1">
                <a:latin typeface="+mn-lt"/>
              </a:rPr>
              <a:t>Delatores</a:t>
            </a:r>
            <a:r>
              <a:rPr lang="en-US" altLang="el-GR" sz="1800" i="1" dirty="0">
                <a:latin typeface="+mn-lt"/>
              </a:rPr>
              <a:t> (</a:t>
            </a:r>
            <a:r>
              <a:rPr lang="el-GR" altLang="el-GR" sz="1800" i="1" dirty="0">
                <a:latin typeface="+mn-lt"/>
              </a:rPr>
              <a:t>συκοφάντες) του </a:t>
            </a:r>
            <a:r>
              <a:rPr lang="en-US" altLang="el-GR" sz="1800" i="1" dirty="0">
                <a:latin typeface="+mn-lt"/>
              </a:rPr>
              <a:t>Art Hazelwood, 2003.</a:t>
            </a:r>
          </a:p>
        </p:txBody>
      </p:sp>
      <p:pic>
        <p:nvPicPr>
          <p:cNvPr id="9" name="Picture 2" descr="http://calabigallery.com/wp-content/uploads/2010/10/Sycoph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904" y="1628800"/>
            <a:ext cx="3340520" cy="4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48704" y="5607890"/>
            <a:ext cx="439720" cy="249120"/>
          </a:xfrm>
          <a:prstGeom prst="rect">
            <a:avLst/>
          </a:prstGeom>
        </p:spPr>
        <p:txBody>
          <a:bodyPr vert="horz" wrap="square" lIns="91440" tIns="45720" rIns="91440" bIns="45720" rtlCol="0" anchor="ctr">
            <a:noAutofit/>
          </a:bodyPr>
          <a:lstStyle/>
          <a:p>
            <a:pPr algn="ctr"/>
            <a:r>
              <a:rPr lang="el-GR" sz="1500" dirty="0" smtClean="0"/>
              <a:t>12</a:t>
            </a:r>
          </a:p>
        </p:txBody>
      </p:sp>
    </p:spTree>
    <p:extLst>
      <p:ext uri="{BB962C8B-B14F-4D97-AF65-F5344CB8AC3E}">
        <p14:creationId xmlns:p14="http://schemas.microsoft.com/office/powerpoint/2010/main" val="229682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Η παιδίσκη </a:t>
            </a:r>
            <a:r>
              <a:rPr lang="el-GR" dirty="0" smtClean="0"/>
              <a:t>[9]</a:t>
            </a:r>
            <a:endParaRPr lang="el-GR" dirty="0"/>
          </a:p>
        </p:txBody>
      </p:sp>
      <p:sp>
        <p:nvSpPr>
          <p:cNvPr id="2" name="Content Placeholder 1"/>
          <p:cNvSpPr>
            <a:spLocks noGrp="1"/>
          </p:cNvSpPr>
          <p:nvPr>
            <p:ph sz="half" idx="2"/>
          </p:nvPr>
        </p:nvSpPr>
        <p:spPr>
          <a:xfrm>
            <a:off x="4572000" y="1600200"/>
            <a:ext cx="4038600" cy="4525963"/>
          </a:xfrm>
        </p:spPr>
        <p:txBody>
          <a:bodyPr>
            <a:noAutofit/>
          </a:bodyPr>
          <a:lstStyle/>
          <a:p>
            <a:pPr marL="0" indent="0">
              <a:spcBef>
                <a:spcPct val="0"/>
              </a:spcBef>
              <a:buNone/>
            </a:pPr>
            <a:r>
              <a:rPr lang="el-GR" altLang="el-GR" sz="2000" dirty="0"/>
              <a:t>Η απελευθέρωση της παιδίσκης τους οδηγεί στο να αρπάξουν τους δύο εκ των τεσσάρων αποστόλων, τους οποίους και σύρουν στην Αγορά/το Φόρουμ </a:t>
            </a:r>
            <a:r>
              <a:rPr lang="el-GR" altLang="el-GR" sz="2000" i="1" dirty="0" err="1"/>
              <a:t>ἐπὶ</a:t>
            </a:r>
            <a:r>
              <a:rPr lang="el-GR" altLang="el-GR" sz="2000" i="1" dirty="0"/>
              <a:t> </a:t>
            </a:r>
            <a:r>
              <a:rPr lang="el-GR" altLang="el-GR" sz="2000" i="1" dirty="0" err="1"/>
              <a:t>τοὺς</a:t>
            </a:r>
            <a:r>
              <a:rPr lang="el-GR" altLang="el-GR" sz="2000" i="1" dirty="0"/>
              <a:t> </a:t>
            </a:r>
            <a:r>
              <a:rPr lang="el-GR" altLang="el-GR" sz="2000" i="1" dirty="0" err="1"/>
              <a:t>ἄρχοντας</a:t>
            </a:r>
            <a:r>
              <a:rPr lang="el-GR" altLang="el-GR" sz="2000" dirty="0"/>
              <a:t>. </a:t>
            </a:r>
            <a:endParaRPr lang="en-US" altLang="el-GR" sz="2000" dirty="0"/>
          </a:p>
          <a:p>
            <a:pPr marL="0" indent="0">
              <a:spcBef>
                <a:spcPct val="0"/>
              </a:spcBef>
              <a:buNone/>
            </a:pPr>
            <a:r>
              <a:rPr lang="el-GR" altLang="el-GR" sz="2000" dirty="0"/>
              <a:t>Δρουν με πλήρη αυτοσυνειδησία επιδεικνύοντας στάση χειρότερη του διαβόλου, αφού αυτός ούτε άγγιξε τους αποστόλους, ούτε τους κατασυκοφάντησε. Αντιθέτως φερόμενος εξυπνότερα προσπάθησε να αξιοποιήσει την παρουσία τους για να διαφημιστεί ή έστω για να μην εξοστρακιστεί. </a:t>
            </a:r>
          </a:p>
        </p:txBody>
      </p:sp>
      <p:pic>
        <p:nvPicPr>
          <p:cNvPr id="6" name="Picture 2" descr="http://lanceolsen.ca/media/1/20050426-art%20gallery%20sycophants-1979%20copy.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4" t="7772" r="5236" b="7868"/>
          <a:stretch/>
        </p:blipFill>
        <p:spPr bwMode="auto">
          <a:xfrm>
            <a:off x="826840" y="1844824"/>
            <a:ext cx="3312368"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 TextBox"/>
          <p:cNvSpPr txBox="1">
            <a:spLocks noChangeArrowheads="1"/>
          </p:cNvSpPr>
          <p:nvPr/>
        </p:nvSpPr>
        <p:spPr bwMode="auto">
          <a:xfrm>
            <a:off x="826840" y="5661248"/>
            <a:ext cx="3313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l-GR"/>
            </a:defPPr>
            <a:lvl1pPr algn="ctr">
              <a:spcBef>
                <a:spcPct val="0"/>
              </a:spcBef>
              <a:buClrTx/>
              <a:buFont typeface="Georgia" panose="02040502050405020303" pitchFamily="18" charset="0"/>
              <a:buNone/>
              <a:defRPr sz="1600" i="1"/>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r>
              <a:rPr lang="en-US" altLang="el-GR" sz="1800" dirty="0" err="1"/>
              <a:t>Delatores</a:t>
            </a:r>
            <a:r>
              <a:rPr lang="en-US" altLang="el-GR" sz="1800" dirty="0"/>
              <a:t> (</a:t>
            </a:r>
            <a:r>
              <a:rPr lang="el-GR" altLang="el-GR" sz="1800" dirty="0"/>
              <a:t>συκοφάντες) του</a:t>
            </a:r>
            <a:r>
              <a:rPr lang="en-US" altLang="el-GR" sz="1800" dirty="0"/>
              <a:t> </a:t>
            </a:r>
            <a:r>
              <a:rPr lang="en-US" altLang="el-GR" sz="1800" dirty="0" err="1"/>
              <a:t>Lanceolsen</a:t>
            </a:r>
            <a:r>
              <a:rPr lang="en-US" altLang="el-GR" sz="1800" dirty="0"/>
              <a:t>, 1979.</a:t>
            </a:r>
            <a:endParaRPr lang="el-GR" altLang="el-GR" sz="1800" dirty="0"/>
          </a:p>
        </p:txBody>
      </p:sp>
      <p:sp>
        <p:nvSpPr>
          <p:cNvPr id="8" name="TextBox 7"/>
          <p:cNvSpPr txBox="1"/>
          <p:nvPr/>
        </p:nvSpPr>
        <p:spPr>
          <a:xfrm>
            <a:off x="826840" y="5340120"/>
            <a:ext cx="439720" cy="249120"/>
          </a:xfrm>
          <a:prstGeom prst="rect">
            <a:avLst/>
          </a:prstGeom>
        </p:spPr>
        <p:txBody>
          <a:bodyPr vert="horz" wrap="square" lIns="91440" tIns="45720" rIns="91440" bIns="45720" rtlCol="0" anchor="ctr">
            <a:noAutofit/>
          </a:bodyPr>
          <a:lstStyle/>
          <a:p>
            <a:pPr algn="ctr"/>
            <a:r>
              <a:rPr lang="el-GR" sz="1500" dirty="0" smtClean="0"/>
              <a:t>13</a:t>
            </a:r>
          </a:p>
        </p:txBody>
      </p:sp>
    </p:spTree>
    <p:extLst>
      <p:ext uri="{BB962C8B-B14F-4D97-AF65-F5344CB8AC3E}">
        <p14:creationId xmlns:p14="http://schemas.microsoft.com/office/powerpoint/2010/main" val="618338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467544" y="1064885"/>
            <a:ext cx="4968552" cy="2862322"/>
          </a:xfrm>
          <a:prstGeom prst="rect">
            <a:avLst/>
          </a:prstGeom>
          <a:noFill/>
          <a:ln w="9525">
            <a:solidFill>
              <a:srgbClr val="5075BC"/>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spcBef>
                <a:spcPct val="0"/>
              </a:spcBef>
              <a:buClrTx/>
              <a:buFontTx/>
              <a:buNone/>
            </a:pPr>
            <a:r>
              <a:rPr lang="el-GR" altLang="el-GR" sz="2000" dirty="0">
                <a:latin typeface="+mn-lt"/>
                <a:ea typeface="Calibri" panose="020F0502020204030204" pitchFamily="34" charset="0"/>
                <a:cs typeface="Times New Roman" panose="02020603050405020304" pitchFamily="18" charset="0"/>
              </a:rPr>
              <a:t>Οι κύριοι της παιδίσκης επενδύουν τα ιδιοτελή τους ελατήρια με πολιτικές κατηγορίες που αποσκοπούν «στο δημόσιο συμφέρον» όπως θα συμβεί και με το Δημήτριο με τους </a:t>
            </a:r>
            <a:r>
              <a:rPr lang="el-GR" altLang="el-GR" sz="2000" dirty="0" err="1">
                <a:latin typeface="+mn-lt"/>
                <a:ea typeface="Calibri" panose="020F0502020204030204" pitchFamily="34" charset="0"/>
                <a:cs typeface="Times New Roman" panose="02020603050405020304" pitchFamily="18" charset="0"/>
              </a:rPr>
              <a:t>αργυροκόπους</a:t>
            </a:r>
            <a:r>
              <a:rPr lang="el-GR" altLang="el-GR" sz="2000" dirty="0">
                <a:latin typeface="+mn-lt"/>
                <a:ea typeface="Calibri" panose="020F0502020204030204" pitchFamily="34" charset="0"/>
                <a:cs typeface="Times New Roman" panose="02020603050405020304" pitchFamily="18" charset="0"/>
              </a:rPr>
              <a:t> της Εφέσου (19, 23-40</a:t>
            </a:r>
            <a:r>
              <a:rPr lang="el-GR" altLang="el-GR" sz="2000" baseline="30000" dirty="0">
                <a:latin typeface="+mn-lt"/>
                <a:ea typeface="Calibri" panose="020F0502020204030204" pitchFamily="34" charset="0"/>
                <a:cs typeface="Times New Roman" panose="02020603050405020304" pitchFamily="18" charset="0"/>
              </a:rPr>
              <a:t>.</a:t>
            </a:r>
            <a:r>
              <a:rPr lang="el-GR" altLang="el-GR" sz="2000" dirty="0">
                <a:latin typeface="+mn-lt"/>
                <a:ea typeface="Calibri" panose="020F0502020204030204" pitchFamily="34" charset="0"/>
                <a:cs typeface="Times New Roman" panose="02020603050405020304" pitchFamily="18" charset="0"/>
              </a:rPr>
              <a:t> </a:t>
            </a:r>
            <a:r>
              <a:rPr lang="el-GR" altLang="el-GR" sz="2000" dirty="0" err="1">
                <a:latin typeface="+mn-lt"/>
                <a:ea typeface="Calibri" panose="020F0502020204030204" pitchFamily="34" charset="0"/>
                <a:cs typeface="Times New Roman" panose="02020603050405020304" pitchFamily="18" charset="0"/>
              </a:rPr>
              <a:t>πρβλ</a:t>
            </a:r>
            <a:r>
              <a:rPr lang="el-GR" altLang="el-GR" sz="2000" dirty="0">
                <a:latin typeface="+mn-lt"/>
                <a:ea typeface="Calibri" panose="020F0502020204030204" pitchFamily="34" charset="0"/>
                <a:cs typeface="Times New Roman" panose="02020603050405020304" pitchFamily="18" charset="0"/>
              </a:rPr>
              <a:t>. </a:t>
            </a:r>
            <a:r>
              <a:rPr lang="el-GR" altLang="el-GR" sz="2000" dirty="0" err="1">
                <a:latin typeface="+mn-lt"/>
                <a:ea typeface="Calibri" panose="020F0502020204030204" pitchFamily="34" charset="0"/>
                <a:cs typeface="Times New Roman" panose="02020603050405020304" pitchFamily="18" charset="0"/>
              </a:rPr>
              <a:t>Μκ</a:t>
            </a:r>
            <a:r>
              <a:rPr lang="el-GR" altLang="el-GR" sz="2000" dirty="0">
                <a:latin typeface="+mn-lt"/>
                <a:ea typeface="Calibri" panose="020F0502020204030204" pitchFamily="34" charset="0"/>
                <a:cs typeface="Times New Roman" panose="02020603050405020304" pitchFamily="18" charset="0"/>
              </a:rPr>
              <a:t>. 5, 16 </a:t>
            </a:r>
            <a:r>
              <a:rPr lang="el-GR" altLang="el-GR" sz="2000" dirty="0" err="1">
                <a:latin typeface="+mn-lt"/>
                <a:ea typeface="Calibri" panose="020F0502020204030204" pitchFamily="34" charset="0"/>
                <a:cs typeface="Times New Roman" panose="02020603050405020304" pitchFamily="18" charset="0"/>
              </a:rPr>
              <a:t>κε</a:t>
            </a:r>
            <a:r>
              <a:rPr lang="el-GR" altLang="el-GR" sz="2000" dirty="0">
                <a:latin typeface="+mn-lt"/>
                <a:ea typeface="Calibri" panose="020F0502020204030204" pitchFamily="34" charset="0"/>
                <a:cs typeface="Times New Roman" panose="02020603050405020304" pitchFamily="18" charset="0"/>
              </a:rPr>
              <a:t>.). Γι’ αυτό και γίνονται </a:t>
            </a:r>
            <a:r>
              <a:rPr lang="en-US" altLang="el-GR" sz="2000" dirty="0" err="1">
                <a:latin typeface="+mn-lt"/>
                <a:ea typeface="Calibri" panose="020F0502020204030204" pitchFamily="34" charset="0"/>
                <a:cs typeface="Times New Roman" panose="02020603050405020304" pitchFamily="18" charset="0"/>
              </a:rPr>
              <a:t>delatores</a:t>
            </a:r>
            <a:r>
              <a:rPr lang="el-GR" altLang="el-GR" sz="2000" dirty="0">
                <a:latin typeface="+mn-lt"/>
                <a:ea typeface="Calibri" panose="020F0502020204030204" pitchFamily="34" charset="0"/>
                <a:cs typeface="Times New Roman" panose="02020603050405020304" pitchFamily="18" charset="0"/>
              </a:rPr>
              <a:t>/ διάβολοι (= συκοφάντες) μιμούμενοι τον Σατανά (= μάρτυς κατηγορίας)</a:t>
            </a:r>
            <a:r>
              <a:rPr lang="el-GR" altLang="el-GR" sz="2000" b="1" dirty="0">
                <a:latin typeface="+mn-lt"/>
                <a:ea typeface="Calibri" panose="020F0502020204030204" pitchFamily="34" charset="0"/>
                <a:cs typeface="Times New Roman" panose="02020603050405020304" pitchFamily="18" charset="0"/>
              </a:rPr>
              <a:t>.</a:t>
            </a:r>
            <a:endParaRPr lang="el-GR" altLang="el-GR" sz="2000" dirty="0">
              <a:latin typeface="+mn-lt"/>
              <a:ea typeface="Calibri" panose="020F0502020204030204" pitchFamily="34" charset="0"/>
              <a:cs typeface="Times New Roman" panose="02020603050405020304" pitchFamily="18" charset="0"/>
            </a:endParaRPr>
          </a:p>
        </p:txBody>
      </p:sp>
      <p:sp>
        <p:nvSpPr>
          <p:cNvPr id="74755" name="5 - Ορθογώνιο"/>
          <p:cNvSpPr>
            <a:spLocks noChangeArrowheads="1"/>
          </p:cNvSpPr>
          <p:nvPr/>
        </p:nvSpPr>
        <p:spPr bwMode="auto">
          <a:xfrm>
            <a:off x="3745185" y="3573017"/>
            <a:ext cx="4931271" cy="2554545"/>
          </a:xfrm>
          <a:prstGeom prst="rect">
            <a:avLst/>
          </a:prstGeom>
          <a:noFill/>
          <a:ln w="9525">
            <a:solidFill>
              <a:srgbClr val="5075B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300"/>
              </a:spcBef>
              <a:buClr>
                <a:srgbClr val="A5AB81"/>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5AB81"/>
              </a:buClr>
              <a:buFont typeface="Georgia" panose="02040502050405020303" pitchFamily="18" charset="0"/>
              <a:buChar char="▫"/>
              <a:defRPr sz="2000">
                <a:solidFill>
                  <a:srgbClr val="A5AB81"/>
                </a:solidFill>
                <a:latin typeface="Georgia" panose="02040502050405020303" pitchFamily="18" charset="0"/>
              </a:defRPr>
            </a:lvl5pPr>
            <a:lvl6pPr marL="25146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6pPr>
            <a:lvl7pPr marL="29718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7pPr>
            <a:lvl8pPr marL="34290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8pPr>
            <a:lvl9pPr marL="3886200" indent="-228600" eaLnBrk="0" fontAlgn="base" hangingPunct="0">
              <a:spcBef>
                <a:spcPts val="300"/>
              </a:spcBef>
              <a:spcAft>
                <a:spcPct val="0"/>
              </a:spcAft>
              <a:buClr>
                <a:srgbClr val="A5AB81"/>
              </a:buClr>
              <a:buFont typeface="Georgia" panose="02040502050405020303" pitchFamily="18" charset="0"/>
              <a:buChar char="▫"/>
              <a:defRPr sz="2000">
                <a:solidFill>
                  <a:srgbClr val="A5AB81"/>
                </a:solidFill>
                <a:latin typeface="Georgia" panose="02040502050405020303" pitchFamily="18" charset="0"/>
              </a:defRPr>
            </a:lvl9pPr>
          </a:lstStyle>
          <a:p>
            <a:pPr eaLnBrk="1" hangingPunct="1">
              <a:spcBef>
                <a:spcPct val="0"/>
              </a:spcBef>
              <a:buClrTx/>
              <a:buFontTx/>
              <a:buNone/>
            </a:pPr>
            <a:endParaRPr lang="el-GR" altLang="el-GR" sz="2000" dirty="0">
              <a:latin typeface="+mn-lt"/>
            </a:endParaRPr>
          </a:p>
          <a:p>
            <a:pPr eaLnBrk="1" hangingPunct="1">
              <a:spcBef>
                <a:spcPct val="0"/>
              </a:spcBef>
              <a:buClrTx/>
              <a:buFontTx/>
              <a:buNone/>
            </a:pPr>
            <a:r>
              <a:rPr lang="el-GR" altLang="el-GR" sz="2000" b="1" dirty="0">
                <a:latin typeface="+mn-lt"/>
              </a:rPr>
              <a:t>Δραματική είναι η πορεία των Αποστόλων από την Προσευχή και τον Οίκο τής </a:t>
            </a:r>
            <a:r>
              <a:rPr lang="el-GR" altLang="el-GR" sz="2000" b="1" dirty="0" err="1">
                <a:latin typeface="+mn-lt"/>
              </a:rPr>
              <a:t>σεβομένης</a:t>
            </a:r>
            <a:r>
              <a:rPr lang="el-GR" altLang="el-GR" sz="2000" b="1" dirty="0">
                <a:latin typeface="+mn-lt"/>
              </a:rPr>
              <a:t> Λυδίας στον εξευτελισμό της Αγοράς και τον Άδη της φυλακής. Εν τέλει η έξοδος είναι θριαμβευτική εφόσον έχει μεταστραφεί ένας άλλος οίκος αυτός του ανώνυμου δεσμοφύλακα.</a:t>
            </a:r>
          </a:p>
        </p:txBody>
      </p:sp>
    </p:spTree>
    <p:extLst>
      <p:ext uri="{BB962C8B-B14F-4D97-AF65-F5344CB8AC3E}">
        <p14:creationId xmlns:p14="http://schemas.microsoft.com/office/powerpoint/2010/main" val="149879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C:\Users\Δημήτριος\Pictures\Dm.Alexpls-db\FJA-C4.Εργασίες-dmalexpls144\F311.Σ.Δεσπότης-dspt\dspt-Στα Βήματα του Αποστόλου Παύλου\dspt-db\dspt-apl02-Data Base-Βάση Δεδομένων\dspt-apl-03Images-Εικόνες\00πανόραμα-panorama\papl12-dspt-apl-phil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86" y="195874"/>
            <a:ext cx="8922210" cy="647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9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737073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εδώ</a:t>
            </a:r>
            <a:r>
              <a:rPr lang="en-US" sz="2000" dirty="0"/>
              <a:t> </a:t>
            </a:r>
            <a:r>
              <a:rPr lang="en-US" sz="2000" dirty="0">
                <a:hlinkClick r:id="rId3"/>
              </a:rPr>
              <a:t>http://eclass.uoa.gr/courses/SOCTHEOL144</a:t>
            </a:r>
            <a:r>
              <a:rPr lang="en-US" sz="2000" dirty="0" smtClean="0">
                <a:hlinkClick r:id="rId3"/>
              </a:rPr>
              <a:t>/</a:t>
            </a:r>
            <a:r>
              <a:rPr lang="en-US" sz="2000" dirty="0" smtClean="0"/>
              <a:t> </a:t>
            </a:r>
            <a:r>
              <a:rPr lang="el-GR" sz="2000" dirty="0" smtClean="0"/>
              <a:t> </a:t>
            </a:r>
            <a:endParaRPr lang="el-GR" sz="2000" dirty="0">
              <a:solidFill>
                <a:srgbClr val="92D050"/>
              </a:solidFill>
            </a:endParaRPr>
          </a:p>
          <a:p>
            <a:pPr marL="0" indent="0">
              <a:buNone/>
            </a:pPr>
            <a:endParaRPr lang="el-GR" sz="2000" dirty="0"/>
          </a:p>
        </p:txBody>
      </p:sp>
    </p:spTree>
    <p:extLst>
      <p:ext uri="{BB962C8B-B14F-4D97-AF65-F5344CB8AC3E}">
        <p14:creationId xmlns:p14="http://schemas.microsoft.com/office/powerpoint/2010/main" val="259505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Η Επίσκεψη του Αποστόλου Παύλου στους </a:t>
            </a:r>
            <a:r>
              <a:rPr lang="el-GR" dirty="0" smtClean="0"/>
              <a:t>Φιλίππους</a:t>
            </a:r>
            <a:endParaRPr lang="el-GR" dirty="0"/>
          </a:p>
        </p:txBody>
      </p:sp>
      <p:sp>
        <p:nvSpPr>
          <p:cNvPr id="6" name="Content Placeholder 5"/>
          <p:cNvSpPr>
            <a:spLocks noGrp="1"/>
          </p:cNvSpPr>
          <p:nvPr>
            <p:ph sz="half" idx="2"/>
          </p:nvPr>
        </p:nvSpPr>
        <p:spPr>
          <a:xfrm>
            <a:off x="4648200" y="2708921"/>
            <a:ext cx="4038600" cy="1728192"/>
          </a:xfrm>
        </p:spPr>
        <p:txBody>
          <a:bodyPr>
            <a:normAutofit/>
          </a:bodyPr>
          <a:lstStyle/>
          <a:p>
            <a:pPr marL="0" indent="0">
              <a:buNone/>
            </a:pPr>
            <a:r>
              <a:rPr lang="el-GR" altLang="el-GR" sz="2400" dirty="0"/>
              <a:t>Η επίσκεψη του Αποστόλου των Εθνών στους Φ. έχει ιδιαίτερη σημασία για τον Λουκά. </a:t>
            </a:r>
            <a:endParaRPr lang="el-GR" sz="2400" dirty="0"/>
          </a:p>
        </p:txBody>
      </p:sp>
      <p:pic>
        <p:nvPicPr>
          <p:cNvPr id="7" name="Picture 1" descr="C:\Users\Δημήτριος\Pictures\Dm.Alexpls-db\FJA-C4.Εργασίες-dmalexpls144\F311.Σ.Δεσπότης-dspt\dspt-Στα Βήματα του Αποστόλου Παύλου\dspt-db\dspt-apl02-Data Base-Βάση Δεδομένων\dspt-apl-03Images-Εικόνες\00πανόραμα-panorama\ag.paulos0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88316" y="1600200"/>
            <a:ext cx="33763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64684" y="5910139"/>
            <a:ext cx="216024" cy="216024"/>
          </a:xfrm>
          <a:prstGeom prst="rect">
            <a:avLst/>
          </a:prstGeom>
        </p:spPr>
        <p:txBody>
          <a:bodyPr vert="horz" wrap="square" lIns="91440" tIns="45720" rIns="91440" bIns="45720" rtlCol="0" anchor="ctr">
            <a:noAutofit/>
          </a:bodyPr>
          <a:lstStyle/>
          <a:p>
            <a:pPr algn="ctr"/>
            <a:r>
              <a:rPr lang="en-US" sz="1500" dirty="0" smtClean="0"/>
              <a:t>2</a:t>
            </a:r>
            <a:endParaRPr lang="el-GR" sz="1500" dirty="0" smtClean="0"/>
          </a:p>
        </p:txBody>
      </p:sp>
    </p:spTree>
    <p:extLst>
      <p:ext uri="{BB962C8B-B14F-4D97-AF65-F5344CB8AC3E}">
        <p14:creationId xmlns:p14="http://schemas.microsoft.com/office/powerpoint/2010/main" val="2050816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«Ερμηνεία των Πράξεων των Αποστόλων. Ενότητα</a:t>
            </a:r>
            <a:r>
              <a:rPr lang="en-US" sz="2000" dirty="0" smtClean="0"/>
              <a:t> </a:t>
            </a:r>
            <a:r>
              <a:rPr lang="en-US" sz="2000" dirty="0" smtClean="0"/>
              <a:t>1.5</a:t>
            </a:r>
            <a:r>
              <a:rPr lang="el-GR" sz="2000" dirty="0" smtClean="0"/>
              <a:t>: </a:t>
            </a:r>
            <a:r>
              <a:rPr lang="el-GR" sz="2000" dirty="0"/>
              <a:t>Η Επίσκεψη του Αποστόλου Παύλου στους </a:t>
            </a:r>
            <a:r>
              <a:rPr lang="el-GR" sz="2000" dirty="0" smtClean="0"/>
              <a:t>Φιλίππους». Έκδοση: 1.0. Αθήνα 2015. Διαθέσιμο από τη δικτυακή διεύθυνση: </a:t>
            </a:r>
            <a:r>
              <a:rPr lang="en-US" sz="2000" dirty="0">
                <a:hlinkClick r:id="rId4"/>
              </a:rPr>
              <a:t>http://opencourses.uoa.gr/courses/SOCTHEOL2</a:t>
            </a:r>
            <a:r>
              <a:rPr lang="en-US" sz="2000" dirty="0" smtClean="0">
                <a:hlinkClick r:id="rId4"/>
              </a:rPr>
              <a:t>/</a:t>
            </a:r>
            <a:r>
              <a:rPr lang="el-GR" sz="2000" dirty="0" smtClean="0"/>
              <a:t> </a:t>
            </a:r>
            <a:endParaRPr lang="el-GR" sz="2000" dirty="0"/>
          </a:p>
        </p:txBody>
      </p:sp>
    </p:spTree>
    <p:extLst>
      <p:ext uri="{BB962C8B-B14F-4D97-AF65-F5344CB8AC3E}">
        <p14:creationId xmlns:p14="http://schemas.microsoft.com/office/powerpoint/2010/main" val="2407455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smtClean="0"/>
              <a:t>(1/3)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1</a:t>
            </a:r>
            <a:r>
              <a:rPr lang="en-US" sz="2000" dirty="0"/>
              <a:t>: </a:t>
            </a:r>
            <a:r>
              <a:rPr lang="el-GR" sz="2000" dirty="0"/>
              <a:t>Ερείπια των </a:t>
            </a:r>
            <a:r>
              <a:rPr lang="el-GR" sz="2000" dirty="0" smtClean="0"/>
              <a:t>Φιλίππων. </a:t>
            </a:r>
            <a:r>
              <a:rPr lang="en-US" sz="2000" dirty="0" smtClean="0"/>
              <a:t>Copyrighted. </a:t>
            </a:r>
            <a:r>
              <a:rPr lang="el-GR" sz="2000" dirty="0" smtClean="0">
                <a:hlinkClick r:id="rId3"/>
              </a:rPr>
              <a:t>http</a:t>
            </a:r>
            <a:r>
              <a:rPr lang="el-GR" sz="2000" dirty="0">
                <a:hlinkClick r:id="rId3"/>
              </a:rPr>
              <a:t>://</a:t>
            </a:r>
            <a:r>
              <a:rPr lang="el-GR" sz="2000" dirty="0" smtClean="0">
                <a:hlinkClick r:id="rId3"/>
              </a:rPr>
              <a:t>images.travelpod.com/tw_slides/ta00/9ca/bfa/ruins-of-philippi-philippi.jpg</a:t>
            </a:r>
            <a:endParaRPr lang="en-US" sz="2000" dirty="0" smtClean="0"/>
          </a:p>
          <a:p>
            <a:pPr marL="0" indent="0">
              <a:buNone/>
            </a:pPr>
            <a:r>
              <a:rPr lang="el-GR" sz="2000" dirty="0"/>
              <a:t>Εικόνα 2</a:t>
            </a:r>
            <a:r>
              <a:rPr lang="en-US" sz="2000" dirty="0"/>
              <a:t>: </a:t>
            </a:r>
            <a:r>
              <a:rPr lang="el-GR" sz="2000" dirty="0"/>
              <a:t>Ο Απόστολος Παύλος. </a:t>
            </a:r>
            <a:r>
              <a:rPr lang="en-US" sz="2000" dirty="0" smtClean="0"/>
              <a:t>Public domain. </a:t>
            </a:r>
            <a:r>
              <a:rPr lang="el-GR" sz="2000" dirty="0" smtClean="0">
                <a:hlinkClick r:id="rId4"/>
              </a:rPr>
              <a:t>https</a:t>
            </a:r>
            <a:r>
              <a:rPr lang="el-GR" sz="2000" dirty="0">
                <a:hlinkClick r:id="rId4"/>
              </a:rPr>
              <a:t>://</a:t>
            </a:r>
            <a:r>
              <a:rPr lang="el-GR" sz="2000" dirty="0" smtClean="0">
                <a:hlinkClick r:id="rId4"/>
              </a:rPr>
              <a:t>commons.wikimedia.org/wiki/File:Saint_Paul_in_Holy_Stavronikita_Monastery.jpg</a:t>
            </a:r>
            <a:endParaRPr lang="en-US" sz="2000" dirty="0" smtClean="0"/>
          </a:p>
          <a:p>
            <a:pPr marL="0" indent="0">
              <a:buNone/>
            </a:pPr>
            <a:r>
              <a:rPr lang="el-GR" sz="2000" dirty="0" smtClean="0"/>
              <a:t>Εικόνα 3</a:t>
            </a:r>
            <a:r>
              <a:rPr lang="en-US" sz="2000" dirty="0" smtClean="0"/>
              <a:t>: </a:t>
            </a:r>
            <a:r>
              <a:rPr lang="el-GR" sz="2000" dirty="0"/>
              <a:t>Ο </a:t>
            </a:r>
            <a:r>
              <a:rPr lang="el-GR" sz="2000" dirty="0" err="1"/>
              <a:t>Απ</a:t>
            </a:r>
            <a:r>
              <a:rPr lang="el-GR" sz="2000" dirty="0"/>
              <a:t>. Παύλος στην Μακεδονία</a:t>
            </a:r>
            <a:r>
              <a:rPr lang="el-GR" sz="2000" dirty="0" smtClean="0"/>
              <a:t>.</a:t>
            </a:r>
            <a:r>
              <a:rPr lang="en-US" sz="2000" dirty="0" smtClean="0"/>
              <a:t> </a:t>
            </a:r>
            <a:r>
              <a:rPr lang="en-US" sz="2000" dirty="0"/>
              <a:t>Copyrighted. </a:t>
            </a:r>
            <a:r>
              <a:rPr lang="el-GR" sz="2000" dirty="0" smtClean="0">
                <a:hlinkClick r:id="rId5"/>
              </a:rPr>
              <a:t>http</a:t>
            </a:r>
            <a:r>
              <a:rPr lang="el-GR" sz="2000" dirty="0">
                <a:hlinkClick r:id="rId5"/>
              </a:rPr>
              <a:t>://</a:t>
            </a:r>
            <a:r>
              <a:rPr lang="el-GR" sz="2000" dirty="0" smtClean="0">
                <a:hlinkClick r:id="rId5"/>
              </a:rPr>
              <a:t>www.grathensgo.com.ne.kr/photo/pilgrimage/BereaVimaMosaic2_mm.jpg</a:t>
            </a:r>
            <a:endParaRPr lang="en-US" sz="2000" dirty="0" smtClean="0"/>
          </a:p>
          <a:p>
            <a:pPr marL="0" indent="0">
              <a:buNone/>
            </a:pPr>
            <a:r>
              <a:rPr lang="el-GR" sz="2000" dirty="0" smtClean="0"/>
              <a:t>Εικόνα 4</a:t>
            </a:r>
            <a:r>
              <a:rPr lang="en-US" sz="2000" dirty="0" smtClean="0"/>
              <a:t>: </a:t>
            </a:r>
            <a:r>
              <a:rPr lang="el-GR" sz="2000" dirty="0"/>
              <a:t>Το </a:t>
            </a:r>
            <a:r>
              <a:rPr lang="el-GR" sz="2000" dirty="0" smtClean="0"/>
              <a:t>ταξίδι </a:t>
            </a:r>
            <a:r>
              <a:rPr lang="el-GR" sz="2000" dirty="0"/>
              <a:t>του </a:t>
            </a:r>
            <a:r>
              <a:rPr lang="el-GR" sz="2000" dirty="0" err="1"/>
              <a:t>Απ</a:t>
            </a:r>
            <a:r>
              <a:rPr lang="el-GR" sz="2000" dirty="0"/>
              <a:t>. Παύλου, </a:t>
            </a:r>
            <a:r>
              <a:rPr lang="el-GR" sz="2000" dirty="0" smtClean="0"/>
              <a:t>τοιχογραφία</a:t>
            </a:r>
            <a:r>
              <a:rPr lang="el-GR" sz="2000" dirty="0"/>
              <a:t>. </a:t>
            </a:r>
            <a:r>
              <a:rPr lang="en-US" sz="2000" dirty="0"/>
              <a:t>Copyrighted. </a:t>
            </a:r>
            <a:r>
              <a:rPr lang="el-GR" sz="2000" dirty="0" smtClean="0">
                <a:hlinkClick r:id="rId6"/>
              </a:rPr>
              <a:t>http</a:t>
            </a:r>
            <a:r>
              <a:rPr lang="el-GR" sz="2000" dirty="0">
                <a:hlinkClick r:id="rId6"/>
              </a:rPr>
              <a:t>://</a:t>
            </a:r>
            <a:r>
              <a:rPr lang="el-GR" sz="2000" dirty="0" smtClean="0">
                <a:hlinkClick r:id="rId6"/>
              </a:rPr>
              <a:t>www.kirche-wesel.de/media_large/770_paulusmosaikinveria.jpg</a:t>
            </a:r>
            <a:r>
              <a:rPr lang="en-US" sz="2000" dirty="0" smtClean="0"/>
              <a:t> </a:t>
            </a:r>
            <a:endParaRPr lang="el-GR" sz="2000" dirty="0"/>
          </a:p>
        </p:txBody>
      </p:sp>
    </p:spTree>
    <p:extLst>
      <p:ext uri="{BB962C8B-B14F-4D97-AF65-F5344CB8AC3E}">
        <p14:creationId xmlns:p14="http://schemas.microsoft.com/office/powerpoint/2010/main" val="1556120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smtClean="0"/>
              <a:t>: </a:t>
            </a:r>
            <a:r>
              <a:rPr lang="el-GR" sz="2000" dirty="0"/>
              <a:t>Αγία Λυδία η </a:t>
            </a:r>
            <a:r>
              <a:rPr lang="el-GR" sz="2000" dirty="0" err="1"/>
              <a:t>Φιλιππησία</a:t>
            </a:r>
            <a:r>
              <a:rPr lang="el-GR" sz="2000" dirty="0"/>
              <a:t>. </a:t>
            </a:r>
            <a:r>
              <a:rPr lang="en-US" sz="2000" dirty="0" smtClean="0"/>
              <a:t>Copyrighted. </a:t>
            </a:r>
            <a:r>
              <a:rPr lang="el-GR" sz="2000" dirty="0" smtClean="0">
                <a:hlinkClick r:id="rId3"/>
              </a:rPr>
              <a:t>http</a:t>
            </a:r>
            <a:r>
              <a:rPr lang="el-GR" sz="2000" dirty="0">
                <a:hlinkClick r:id="rId3"/>
              </a:rPr>
              <a:t>://</a:t>
            </a:r>
            <a:r>
              <a:rPr lang="el-GR" sz="2000" dirty="0" smtClean="0">
                <a:hlinkClick r:id="rId3"/>
              </a:rPr>
              <a:t>diakonima.wpengine.netdna-cdn.com/wp-content/uploads/2014/05/08_c_02.jpg</a:t>
            </a:r>
            <a:endParaRPr lang="en-US" sz="2000" dirty="0" smtClean="0"/>
          </a:p>
          <a:p>
            <a:pPr marL="0" indent="0">
              <a:buNone/>
            </a:pPr>
            <a:r>
              <a:rPr lang="el-GR" sz="2000" dirty="0" smtClean="0"/>
              <a:t>Εικόνα 6</a:t>
            </a:r>
            <a:r>
              <a:rPr lang="en-US" sz="2000" dirty="0" smtClean="0"/>
              <a:t>: </a:t>
            </a:r>
            <a:r>
              <a:rPr lang="el-GR" sz="2000" dirty="0"/>
              <a:t>Η παιδίσκη. </a:t>
            </a:r>
            <a:r>
              <a:rPr lang="en-US" sz="2000" dirty="0"/>
              <a:t>Copyrighted. </a:t>
            </a:r>
            <a:r>
              <a:rPr lang="el-GR" sz="2000" dirty="0" smtClean="0">
                <a:hlinkClick r:id="rId4"/>
              </a:rPr>
              <a:t>http</a:t>
            </a:r>
            <a:r>
              <a:rPr lang="el-GR" sz="2000" dirty="0">
                <a:hlinkClick r:id="rId4"/>
              </a:rPr>
              <a:t>://1.bp.blogspot.com</a:t>
            </a:r>
            <a:r>
              <a:rPr lang="el-GR" sz="2000" dirty="0" smtClean="0">
                <a:hlinkClick r:id="rId4"/>
              </a:rPr>
              <a:t>/-1dEGAZpz2RM/Uul17vEFM1I/AAAAAAAAESM/iXpZr3iUqVg/s1600/pythia3.jpg</a:t>
            </a:r>
            <a:endParaRPr lang="en-US" sz="2000" dirty="0" smtClean="0"/>
          </a:p>
          <a:p>
            <a:pPr marL="0" indent="0">
              <a:buNone/>
            </a:pPr>
            <a:r>
              <a:rPr lang="el-GR" sz="2000" dirty="0" smtClean="0"/>
              <a:t>Εικόνα 7</a:t>
            </a:r>
            <a:r>
              <a:rPr lang="en-US" sz="2000" dirty="0" smtClean="0"/>
              <a:t>: </a:t>
            </a:r>
            <a:r>
              <a:rPr lang="el-GR" sz="2000" dirty="0"/>
              <a:t>Η Αγία Λυδία. </a:t>
            </a:r>
            <a:r>
              <a:rPr lang="en-US" sz="2000" dirty="0"/>
              <a:t>Copyrighted. </a:t>
            </a:r>
            <a:r>
              <a:rPr lang="el-GR" sz="2000" dirty="0" smtClean="0">
                <a:hlinkClick r:id="rId5"/>
              </a:rPr>
              <a:t>http</a:t>
            </a:r>
            <a:r>
              <a:rPr lang="el-GR" sz="2000" dirty="0">
                <a:hlinkClick r:id="rId5"/>
              </a:rPr>
              <a:t>://</a:t>
            </a:r>
            <a:r>
              <a:rPr lang="el-GR" sz="2000" dirty="0" smtClean="0">
                <a:hlinkClick r:id="rId5"/>
              </a:rPr>
              <a:t>www.doxologia.ro/sites/default/files/styles/media-articol-colorbox/public/imagine/2014/05/lydia.png?itok=Fb7d38-L</a:t>
            </a:r>
            <a:endParaRPr lang="en-US" sz="2000" dirty="0" smtClean="0"/>
          </a:p>
          <a:p>
            <a:pPr marL="0" indent="0">
              <a:buNone/>
            </a:pPr>
            <a:r>
              <a:rPr lang="el-GR" sz="2000" dirty="0" smtClean="0"/>
              <a:t>Εικόνα 8</a:t>
            </a:r>
            <a:r>
              <a:rPr lang="en-US" sz="2000" dirty="0" smtClean="0"/>
              <a:t>: </a:t>
            </a:r>
            <a:r>
              <a:rPr lang="el-GR" sz="2000" dirty="0"/>
              <a:t>Η εικόνα της Αγίας Λυδίας στους </a:t>
            </a:r>
            <a:r>
              <a:rPr lang="el-GR" sz="2000" dirty="0" smtClean="0"/>
              <a:t>Φιλίππους</a:t>
            </a:r>
            <a:r>
              <a:rPr lang="el-GR" sz="2000" dirty="0"/>
              <a:t>, στη θέση του βαπτίσματος. </a:t>
            </a:r>
            <a:r>
              <a:rPr lang="en-US" sz="2000" dirty="0"/>
              <a:t>Copyrighted. </a:t>
            </a:r>
            <a:r>
              <a:rPr lang="el-GR" sz="2000" dirty="0" smtClean="0">
                <a:hlinkClick r:id="rId6"/>
              </a:rPr>
              <a:t>http</a:t>
            </a:r>
            <a:r>
              <a:rPr lang="el-GR" sz="2000" dirty="0">
                <a:hlinkClick r:id="rId6"/>
              </a:rPr>
              <a:t>://</a:t>
            </a:r>
            <a:r>
              <a:rPr lang="el-GR" sz="2000" dirty="0" smtClean="0">
                <a:hlinkClick r:id="rId6"/>
              </a:rPr>
              <a:t>wf1.xcdn.pl/files/14/07/11/092448_filippi_lidia_jw007_34.jpg</a:t>
            </a:r>
            <a:endParaRPr lang="en-US" sz="2000" dirty="0" smtClean="0"/>
          </a:p>
          <a:p>
            <a:pPr marL="0" indent="0">
              <a:buNone/>
            </a:pPr>
            <a:r>
              <a:rPr lang="el-GR" sz="2000" dirty="0" smtClean="0"/>
              <a:t>Εικόνα 9</a:t>
            </a:r>
            <a:r>
              <a:rPr lang="en-US" sz="2000" dirty="0" smtClean="0"/>
              <a:t>: </a:t>
            </a:r>
            <a:r>
              <a:rPr lang="el-GR" sz="2000" dirty="0"/>
              <a:t>Πορφύρα. </a:t>
            </a:r>
            <a:r>
              <a:rPr lang="en-US" sz="2000" dirty="0" smtClean="0"/>
              <a:t>Public domain. </a:t>
            </a:r>
            <a:r>
              <a:rPr lang="en-US" sz="2000" dirty="0" smtClean="0">
                <a:hlinkClick r:id="rId7"/>
              </a:rPr>
              <a:t>https</a:t>
            </a:r>
            <a:r>
              <a:rPr lang="en-US" sz="2000" dirty="0">
                <a:hlinkClick r:id="rId7"/>
              </a:rPr>
              <a:t>://</a:t>
            </a:r>
            <a:r>
              <a:rPr lang="en-US" sz="2000" dirty="0" smtClean="0">
                <a:hlinkClick r:id="rId7"/>
              </a:rPr>
              <a:t>commons.wikimedia.org/wiki/File:Haustellum_brandaris_000.jpg</a:t>
            </a:r>
            <a:r>
              <a:rPr lang="en-US" sz="2000" dirty="0" smtClean="0"/>
              <a:t>  </a:t>
            </a:r>
          </a:p>
        </p:txBody>
      </p:sp>
    </p:spTree>
    <p:extLst>
      <p:ext uri="{BB962C8B-B14F-4D97-AF65-F5344CB8AC3E}">
        <p14:creationId xmlns:p14="http://schemas.microsoft.com/office/powerpoint/2010/main" val="3182620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a:t>3</a:t>
            </a:r>
            <a:r>
              <a:rPr lang="en-US" dirty="0" smtClean="0"/>
              <a:t>/3)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10</a:t>
            </a:r>
            <a:r>
              <a:rPr lang="en-US" sz="2000" dirty="0" smtClean="0"/>
              <a:t>: </a:t>
            </a:r>
            <a:r>
              <a:rPr lang="el-GR" sz="2000" dirty="0"/>
              <a:t>Η παιδίσκη. </a:t>
            </a:r>
            <a:r>
              <a:rPr lang="en-US" sz="2000" dirty="0" smtClean="0"/>
              <a:t>Copyrighted. </a:t>
            </a:r>
            <a:r>
              <a:rPr lang="el-GR" sz="2000" dirty="0" smtClean="0">
                <a:hlinkClick r:id="rId3"/>
              </a:rPr>
              <a:t>http</a:t>
            </a:r>
            <a:r>
              <a:rPr lang="el-GR" sz="2000" dirty="0">
                <a:hlinkClick r:id="rId3"/>
              </a:rPr>
              <a:t>://1.bp.blogspot.com</a:t>
            </a:r>
            <a:r>
              <a:rPr lang="el-GR" sz="2000" dirty="0" smtClean="0">
                <a:hlinkClick r:id="rId3"/>
              </a:rPr>
              <a:t>/-1dEGAZpz2RM/Uul17vEFM1I/AAAAAAAAESM/iXpZr3iUqVg/s1600/pythia3.jpg</a:t>
            </a:r>
            <a:endParaRPr lang="en-US" sz="2000" dirty="0" smtClean="0"/>
          </a:p>
          <a:p>
            <a:pPr marL="0" indent="0">
              <a:buNone/>
            </a:pPr>
            <a:r>
              <a:rPr lang="el-GR" sz="2000" dirty="0" smtClean="0"/>
              <a:t>Εικόνα 11</a:t>
            </a:r>
            <a:r>
              <a:rPr lang="en-US" sz="2000" dirty="0"/>
              <a:t>: Ball Python. Copyrighted. </a:t>
            </a:r>
            <a:r>
              <a:rPr lang="en-US" sz="2000" dirty="0" smtClean="0">
                <a:hlinkClick r:id="rId4"/>
              </a:rPr>
              <a:t>http</a:t>
            </a:r>
            <a:r>
              <a:rPr lang="en-US" sz="2000" dirty="0">
                <a:hlinkClick r:id="rId4"/>
              </a:rPr>
              <a:t>://</a:t>
            </a:r>
            <a:r>
              <a:rPr lang="en-US" sz="2000" dirty="0" smtClean="0">
                <a:hlinkClick r:id="rId4"/>
              </a:rPr>
              <a:t>www.whatiscalled.com/content_images/ball_python_817320933.jpg</a:t>
            </a:r>
            <a:endParaRPr lang="en-US" sz="2000" dirty="0" smtClean="0"/>
          </a:p>
          <a:p>
            <a:pPr marL="0" indent="0">
              <a:buNone/>
            </a:pPr>
            <a:r>
              <a:rPr lang="el-GR" sz="2000" dirty="0" smtClean="0"/>
              <a:t>Εικόνα 12</a:t>
            </a:r>
            <a:r>
              <a:rPr lang="en-US" sz="2000" dirty="0"/>
              <a:t>: </a:t>
            </a:r>
            <a:r>
              <a:rPr lang="en-US" sz="2000" dirty="0" err="1"/>
              <a:t>Delatores</a:t>
            </a:r>
            <a:r>
              <a:rPr lang="en-US" sz="2000" dirty="0"/>
              <a:t> (</a:t>
            </a:r>
            <a:r>
              <a:rPr lang="el-GR" sz="2000" dirty="0"/>
              <a:t>συκοφάντες) του </a:t>
            </a:r>
            <a:r>
              <a:rPr lang="en-US" sz="2000" dirty="0"/>
              <a:t>Art Hazelwood, 2003. Copyrighted. </a:t>
            </a:r>
            <a:r>
              <a:rPr lang="en-US" sz="2000" dirty="0" smtClean="0">
                <a:hlinkClick r:id="rId5"/>
              </a:rPr>
              <a:t>http</a:t>
            </a:r>
            <a:r>
              <a:rPr lang="en-US" sz="2000" dirty="0">
                <a:hlinkClick r:id="rId5"/>
              </a:rPr>
              <a:t>://www.freeadscanada.com/_mm/_d/_</a:t>
            </a:r>
            <a:r>
              <a:rPr lang="en-US" sz="2000" dirty="0" smtClean="0">
                <a:hlinkClick r:id="rId5"/>
              </a:rPr>
              <a:t>ext2/44906/Sycophants01.jpg</a:t>
            </a:r>
            <a:endParaRPr lang="en-US" sz="2000" dirty="0" smtClean="0"/>
          </a:p>
          <a:p>
            <a:pPr marL="0" indent="0">
              <a:buNone/>
            </a:pPr>
            <a:r>
              <a:rPr lang="el-GR" sz="2000" dirty="0" smtClean="0"/>
              <a:t>Εικόνα 13</a:t>
            </a:r>
            <a:r>
              <a:rPr lang="en-US" sz="2000" dirty="0"/>
              <a:t>: </a:t>
            </a:r>
            <a:r>
              <a:rPr lang="en-US" sz="2000" dirty="0" err="1"/>
              <a:t>Delatores</a:t>
            </a:r>
            <a:r>
              <a:rPr lang="en-US" sz="2000" dirty="0"/>
              <a:t> (</a:t>
            </a:r>
            <a:r>
              <a:rPr lang="el-GR" sz="2000" dirty="0"/>
              <a:t>συκοφάντες) του </a:t>
            </a:r>
            <a:r>
              <a:rPr lang="en-US" sz="2000" dirty="0" err="1"/>
              <a:t>Lanceolsen</a:t>
            </a:r>
            <a:r>
              <a:rPr lang="en-US" sz="2000" dirty="0"/>
              <a:t>, 1979. Copyrighted. </a:t>
            </a:r>
            <a:r>
              <a:rPr lang="en-US" sz="2000" dirty="0" smtClean="0">
                <a:hlinkClick r:id="rId6"/>
              </a:rPr>
              <a:t>http</a:t>
            </a:r>
            <a:r>
              <a:rPr lang="en-US" sz="2000" dirty="0">
                <a:hlinkClick r:id="rId6"/>
              </a:rPr>
              <a:t>://</a:t>
            </a:r>
            <a:r>
              <a:rPr lang="en-US" sz="2000" dirty="0" smtClean="0">
                <a:hlinkClick r:id="rId6"/>
              </a:rPr>
              <a:t>www.ichingonline.net/img/artgallerysycophants_s.jpg</a:t>
            </a:r>
            <a:r>
              <a:rPr lang="en-US" sz="2000" dirty="0" smtClean="0"/>
              <a:t> </a:t>
            </a:r>
          </a:p>
        </p:txBody>
      </p:sp>
    </p:spTree>
    <p:extLst>
      <p:ext uri="{BB962C8B-B14F-4D97-AF65-F5344CB8AC3E}">
        <p14:creationId xmlns:p14="http://schemas.microsoft.com/office/powerpoint/2010/main" val="2199065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64156" y="1783357"/>
            <a:ext cx="8229600" cy="4525963"/>
          </a:xfrm>
        </p:spPr>
        <p:txBody>
          <a:bodyPr>
            <a:noAutofit/>
          </a:bodyPr>
          <a:lstStyle/>
          <a:p>
            <a:pPr marL="0" indent="0">
              <a:lnSpc>
                <a:spcPct val="114000"/>
              </a:lnSpc>
              <a:spcBef>
                <a:spcPts val="600"/>
              </a:spcBef>
              <a:buClr>
                <a:schemeClr val="accent2"/>
              </a:buClr>
              <a:buNone/>
            </a:pPr>
            <a:r>
              <a:rPr lang="el-GR" altLang="el-GR" sz="2400" dirty="0"/>
              <a:t>Αυτό το γεγονός διακρίνεται ήδη κατά την πρώτη ανάγνωση από την έκταση που αφιερώνεται σε αυτήν στον δεύτερο τόμο του έργου του (τις </a:t>
            </a:r>
            <a:r>
              <a:rPr lang="el-GR" altLang="el-GR" sz="2400" i="1" dirty="0"/>
              <a:t>Πράξεις</a:t>
            </a:r>
            <a:r>
              <a:rPr lang="el-GR" altLang="el-GR" sz="2400" dirty="0"/>
              <a:t>) στον οποίο κατά βάσιν κυριαρχεί το δραματικό επεισοδιακό ύφος και η άκρως οικονομική πληροφόρηση του ακροατή Θεόφιλου. </a:t>
            </a:r>
          </a:p>
          <a:p>
            <a:pPr marL="0" indent="0">
              <a:lnSpc>
                <a:spcPct val="114000"/>
              </a:lnSpc>
              <a:spcBef>
                <a:spcPts val="600"/>
              </a:spcBef>
              <a:buClr>
                <a:schemeClr val="accent2"/>
              </a:buClr>
              <a:buNone/>
            </a:pPr>
            <a:r>
              <a:rPr lang="el-GR" altLang="el-GR" sz="2400" dirty="0"/>
              <a:t>Η αφήγηση στη συγκεκριμένη περικοπή είναι εξαιρετικά έντεχνη: </a:t>
            </a:r>
            <a:r>
              <a:rPr lang="el-GR" altLang="el-GR" sz="2400" dirty="0" smtClean="0"/>
              <a:t>α</a:t>
            </a:r>
            <a:r>
              <a:rPr lang="el-GR" altLang="el-GR" sz="2400" dirty="0"/>
              <a:t>)</a:t>
            </a:r>
            <a:r>
              <a:rPr lang="el-GR" altLang="el-GR" sz="2400" b="1" dirty="0"/>
              <a:t> αντιθετικός παραλληλισμός</a:t>
            </a:r>
            <a:r>
              <a:rPr lang="el-GR" altLang="el-GR" sz="2400" dirty="0"/>
              <a:t> ο οποίος χαρακτηρίζει καταρχάς το ζεύγος των δύο πρώτων πρωταγωνιστριών στην αφήγηση γυναικών β) </a:t>
            </a:r>
            <a:r>
              <a:rPr lang="el-GR" altLang="el-GR" sz="2400" dirty="0" smtClean="0"/>
              <a:t>κυριαρχούν </a:t>
            </a:r>
            <a:r>
              <a:rPr lang="el-GR" altLang="el-GR" sz="2400" dirty="0"/>
              <a:t>επίσης </a:t>
            </a:r>
            <a:r>
              <a:rPr lang="el-GR" altLang="el-GR" sz="2400" b="1" dirty="0"/>
              <a:t>το δραματικό στοιχείο</a:t>
            </a:r>
            <a:r>
              <a:rPr lang="el-GR" altLang="el-GR" sz="2400" dirty="0"/>
              <a:t> και η ειρωνεία.</a:t>
            </a:r>
          </a:p>
        </p:txBody>
      </p:sp>
      <p:sp>
        <p:nvSpPr>
          <p:cNvPr id="6" name="Title 3"/>
          <p:cNvSpPr>
            <a:spLocks noGrp="1"/>
          </p:cNvSpPr>
          <p:nvPr>
            <p:ph type="title"/>
          </p:nvPr>
        </p:nvSpPr>
        <p:spPr/>
        <p:txBody>
          <a:bodyPr>
            <a:normAutofit fontScale="90000"/>
          </a:bodyPr>
          <a:lstStyle/>
          <a:p>
            <a:r>
              <a:rPr lang="el-GR" dirty="0"/>
              <a:t>Η Επίσκεψη του Αποστόλου Παύλου στους </a:t>
            </a:r>
            <a:r>
              <a:rPr lang="el-GR" dirty="0" smtClean="0"/>
              <a:t>Φιλίππους [2]</a:t>
            </a:r>
            <a:endParaRPr lang="el-GR" dirty="0"/>
          </a:p>
        </p:txBody>
      </p:sp>
    </p:spTree>
    <p:extLst>
      <p:ext uri="{BB962C8B-B14F-4D97-AF65-F5344CB8AC3E}">
        <p14:creationId xmlns:p14="http://schemas.microsoft.com/office/powerpoint/2010/main" val="557405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Οι Φίλιπποι</a:t>
            </a:r>
            <a:endParaRPr lang="el-GR" dirty="0"/>
          </a:p>
        </p:txBody>
      </p:sp>
      <p:sp>
        <p:nvSpPr>
          <p:cNvPr id="5" name="Θέση περιεχομένου 4"/>
          <p:cNvSpPr>
            <a:spLocks noGrp="1"/>
          </p:cNvSpPr>
          <p:nvPr>
            <p:ph sz="half" idx="1"/>
          </p:nvPr>
        </p:nvSpPr>
        <p:spPr/>
        <p:txBody>
          <a:bodyPr>
            <a:noAutofit/>
          </a:bodyPr>
          <a:lstStyle/>
          <a:p>
            <a:pPr marL="0" indent="0">
              <a:lnSpc>
                <a:spcPct val="90000"/>
              </a:lnSpc>
              <a:spcBef>
                <a:spcPts val="600"/>
              </a:spcBef>
              <a:buNone/>
              <a:defRPr/>
            </a:pPr>
            <a:r>
              <a:rPr lang="el-GR" sz="2300" b="1" dirty="0"/>
              <a:t>(Α) </a:t>
            </a:r>
            <a:r>
              <a:rPr lang="el-GR" sz="2300" dirty="0"/>
              <a:t>ο συγγραφέας έχει ιδιαίτερους δεσμούς με τη συγκεκριμένη πόλη αφού </a:t>
            </a:r>
          </a:p>
          <a:p>
            <a:pPr marL="457200" indent="-457200">
              <a:lnSpc>
                <a:spcPct val="90000"/>
              </a:lnSpc>
              <a:spcBef>
                <a:spcPts val="600"/>
              </a:spcBef>
              <a:buFontTx/>
              <a:buAutoNum type="arabicParenBoth"/>
              <a:defRPr/>
            </a:pPr>
            <a:r>
              <a:rPr lang="el-GR" sz="2300" dirty="0"/>
              <a:t>με αυτή συνδέονται τα </a:t>
            </a:r>
            <a:r>
              <a:rPr lang="el-GR" sz="2300" i="1" dirty="0"/>
              <a:t>ημείς</a:t>
            </a:r>
            <a:r>
              <a:rPr lang="el-GR" sz="2300" dirty="0"/>
              <a:t>-χωρία, τα εδάφια δηλ. εκείνα στα οποία ο συγγραφέας ομιλεί σε α’ πληθυντικό, </a:t>
            </a:r>
          </a:p>
          <a:p>
            <a:pPr marL="457200" indent="-457200">
              <a:lnSpc>
                <a:spcPct val="90000"/>
              </a:lnSpc>
              <a:spcBef>
                <a:spcPts val="600"/>
              </a:spcBef>
              <a:buFontTx/>
              <a:buAutoNum type="arabicParenBoth"/>
              <a:defRPr/>
            </a:pPr>
            <a:r>
              <a:rPr lang="el-GR" sz="2300" dirty="0" smtClean="0"/>
              <a:t>χαρακτηρίζει </a:t>
            </a:r>
            <a:r>
              <a:rPr lang="el-GR" sz="2300" dirty="0"/>
              <a:t>την πόλη </a:t>
            </a:r>
            <a:r>
              <a:rPr lang="el-GR" sz="2300" i="1" dirty="0"/>
              <a:t>πρώτη</a:t>
            </a:r>
            <a:r>
              <a:rPr lang="el-GR" sz="2300" dirty="0"/>
              <a:t> ενώ γνωρίζει άρτια και τους υφιστάμενους τοπικούς θεσμούς (διάκριση στρατηγών από τους πολιτάρχες). </a:t>
            </a:r>
          </a:p>
        </p:txBody>
      </p:sp>
      <p:sp>
        <p:nvSpPr>
          <p:cNvPr id="2" name="Content Placeholder 1"/>
          <p:cNvSpPr>
            <a:spLocks noGrp="1"/>
          </p:cNvSpPr>
          <p:nvPr>
            <p:ph sz="half" idx="2"/>
          </p:nvPr>
        </p:nvSpPr>
        <p:spPr>
          <a:xfrm>
            <a:off x="4648200" y="1484784"/>
            <a:ext cx="4038600" cy="4525963"/>
          </a:xfrm>
        </p:spPr>
        <p:txBody>
          <a:bodyPr>
            <a:normAutofit/>
          </a:bodyPr>
          <a:lstStyle/>
          <a:p>
            <a:pPr marL="0" indent="0">
              <a:lnSpc>
                <a:spcPct val="125000"/>
              </a:lnSpc>
              <a:spcBef>
                <a:spcPts val="0"/>
              </a:spcBef>
              <a:buNone/>
              <a:defRPr/>
            </a:pPr>
            <a:r>
              <a:rPr lang="el-GR" sz="2300" b="1" cap="all" dirty="0"/>
              <a:t>(β)</a:t>
            </a:r>
            <a:r>
              <a:rPr lang="el-GR" sz="2300" dirty="0"/>
              <a:t> Επιπλέον οι Φίλιπποι αποτελούσαν </a:t>
            </a:r>
            <a:r>
              <a:rPr lang="el-GR" sz="2300" i="1" dirty="0"/>
              <a:t>μικρογραφία</a:t>
            </a:r>
            <a:r>
              <a:rPr lang="el-GR" sz="2300" dirty="0"/>
              <a:t> της Ρώμης (</a:t>
            </a:r>
            <a:r>
              <a:rPr lang="en-US" sz="2300" dirty="0" err="1"/>
              <a:t>Gellius</a:t>
            </a:r>
            <a:r>
              <a:rPr lang="el-GR" sz="2300" dirty="0"/>
              <a:t>,</a:t>
            </a:r>
            <a:r>
              <a:rPr lang="el-GR" sz="2300" i="1" dirty="0"/>
              <a:t> </a:t>
            </a:r>
            <a:r>
              <a:rPr lang="en-US" sz="2300" i="1" dirty="0" err="1"/>
              <a:t>Noctes</a:t>
            </a:r>
            <a:r>
              <a:rPr lang="en-US" sz="2300" i="1" dirty="0"/>
              <a:t> </a:t>
            </a:r>
            <a:r>
              <a:rPr lang="en-US" sz="2300" i="1" dirty="0" err="1"/>
              <a:t>Atticae</a:t>
            </a:r>
            <a:r>
              <a:rPr lang="el-GR" sz="2300" dirty="0"/>
              <a:t> 16.13.8: </a:t>
            </a:r>
            <a:r>
              <a:rPr lang="en-US" sz="2300" dirty="0"/>
              <a:t>effigies </a:t>
            </a:r>
            <a:r>
              <a:rPr lang="en-US" sz="2300" dirty="0" err="1"/>
              <a:t>parvae</a:t>
            </a:r>
            <a:r>
              <a:rPr lang="en-US" sz="2300" dirty="0"/>
              <a:t> </a:t>
            </a:r>
            <a:r>
              <a:rPr lang="en-US" sz="2300" dirty="0" err="1"/>
              <a:t>simulacraque</a:t>
            </a:r>
            <a:r>
              <a:rPr lang="el-GR" sz="2300" dirty="0"/>
              <a:t>). </a:t>
            </a:r>
          </a:p>
        </p:txBody>
      </p:sp>
    </p:spTree>
    <p:extLst>
      <p:ext uri="{BB962C8B-B14F-4D97-AF65-F5344CB8AC3E}">
        <p14:creationId xmlns:p14="http://schemas.microsoft.com/office/powerpoint/2010/main" val="27536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Οι </a:t>
            </a:r>
            <a:r>
              <a:rPr lang="el-GR" dirty="0" smtClean="0"/>
              <a:t>Φίλιπποι</a:t>
            </a:r>
            <a:r>
              <a:rPr lang="en-US" dirty="0" smtClean="0"/>
              <a:t> [2]</a:t>
            </a:r>
            <a:endParaRPr lang="el-GR" dirty="0"/>
          </a:p>
        </p:txBody>
      </p:sp>
      <p:sp>
        <p:nvSpPr>
          <p:cNvPr id="5" name="Θέση περιεχομένου 4"/>
          <p:cNvSpPr>
            <a:spLocks noGrp="1"/>
          </p:cNvSpPr>
          <p:nvPr>
            <p:ph sz="half" idx="1"/>
          </p:nvPr>
        </p:nvSpPr>
        <p:spPr/>
        <p:txBody>
          <a:bodyPr>
            <a:noAutofit/>
          </a:bodyPr>
          <a:lstStyle/>
          <a:p>
            <a:pPr marL="0" indent="0">
              <a:lnSpc>
                <a:spcPct val="114000"/>
              </a:lnSpc>
              <a:spcBef>
                <a:spcPts val="600"/>
              </a:spcBef>
              <a:buNone/>
              <a:defRPr/>
            </a:pPr>
            <a:r>
              <a:rPr lang="el-GR" sz="2000" dirty="0"/>
              <a:t>Η υπό εξέτασιν περικοπή είναι παράλληλη με την επίσης εκτεταμένη περιγραφή της παρουσίας του Αποστόλου των Εθνών στην Έφεσο στο κεφ. 19. </a:t>
            </a:r>
          </a:p>
          <a:p>
            <a:pPr marL="0" indent="0">
              <a:lnSpc>
                <a:spcPct val="114000"/>
              </a:lnSpc>
              <a:spcBef>
                <a:spcPts val="2400"/>
              </a:spcBef>
              <a:buNone/>
              <a:defRPr/>
            </a:pPr>
            <a:r>
              <a:rPr lang="el-GR" sz="2000" b="1" dirty="0" smtClean="0"/>
              <a:t>Και </a:t>
            </a:r>
            <a:r>
              <a:rPr lang="el-GR" sz="2000" b="1" dirty="0"/>
              <a:t>στις δύο περιπτώσεις καθαιρείται η μαγεία ενώ εκείνοι οι οποίοι εμπορεύονται το θρησκευτικό συναίσθημα αντιδρούν βίαια συμπαρασύροντας τον όχλο.</a:t>
            </a:r>
          </a:p>
        </p:txBody>
      </p:sp>
      <p:sp>
        <p:nvSpPr>
          <p:cNvPr id="2" name="Content Placeholder 1"/>
          <p:cNvSpPr>
            <a:spLocks noGrp="1"/>
          </p:cNvSpPr>
          <p:nvPr>
            <p:ph sz="half" idx="2"/>
          </p:nvPr>
        </p:nvSpPr>
        <p:spPr>
          <a:xfrm>
            <a:off x="4648200" y="1639341"/>
            <a:ext cx="4038600" cy="4525963"/>
          </a:xfrm>
        </p:spPr>
        <p:txBody>
          <a:bodyPr>
            <a:noAutofit/>
          </a:bodyPr>
          <a:lstStyle/>
          <a:p>
            <a:pPr marL="0" indent="0">
              <a:lnSpc>
                <a:spcPct val="114000"/>
              </a:lnSpc>
              <a:spcBef>
                <a:spcPts val="0"/>
              </a:spcBef>
              <a:buNone/>
              <a:defRPr/>
            </a:pPr>
            <a:r>
              <a:rPr lang="el-GR" sz="2000" dirty="0" smtClean="0"/>
              <a:t>Τα κεφ. 16 και 19 πλαισιώνουν και οριοθετούν μια ενότητα, της οποίας ο πυρήνας/το κέντρο εντοπίζεται στην παρουσία και την </a:t>
            </a:r>
            <a:r>
              <a:rPr lang="el-GR" sz="2000" dirty="0" err="1" smtClean="0"/>
              <a:t>αρεοπαγιτική</a:t>
            </a:r>
            <a:r>
              <a:rPr lang="el-GR" sz="2000" dirty="0" smtClean="0"/>
              <a:t> Ομιλία του Π. στην Αθήνα. </a:t>
            </a:r>
          </a:p>
          <a:p>
            <a:pPr marL="0" indent="0">
              <a:lnSpc>
                <a:spcPct val="114000"/>
              </a:lnSpc>
              <a:spcBef>
                <a:spcPts val="1200"/>
              </a:spcBef>
              <a:buNone/>
              <a:defRPr/>
            </a:pPr>
            <a:r>
              <a:rPr lang="el-GR" sz="2000" b="1" dirty="0" smtClean="0"/>
              <a:t>Ο στόχος της είναι απολογητικός: </a:t>
            </a:r>
          </a:p>
          <a:p>
            <a:pPr marL="0" indent="0">
              <a:lnSpc>
                <a:spcPct val="114000"/>
              </a:lnSpc>
              <a:spcBef>
                <a:spcPts val="0"/>
              </a:spcBef>
              <a:buNone/>
              <a:defRPr/>
            </a:pPr>
            <a:r>
              <a:rPr lang="el-GR" sz="2000" b="1" dirty="0" smtClean="0"/>
              <a:t>Να κατανοήσει ο Θεόφιλος αναγνώστης το πώς μπορεί να διαχειριστεί συγκρούσεις που βιώνει ως χριστιανός με το περιβάλλον του και συνδέονται με θρησκευτικές ή/και νομικές-πολιτικές αιτιάσεις. </a:t>
            </a:r>
            <a:endParaRPr lang="el-GR" sz="2000" b="1" dirty="0"/>
          </a:p>
        </p:txBody>
      </p:sp>
    </p:spTree>
    <p:extLst>
      <p:ext uri="{BB962C8B-B14F-4D97-AF65-F5344CB8AC3E}">
        <p14:creationId xmlns:p14="http://schemas.microsoft.com/office/powerpoint/2010/main" val="288801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Autofit/>
          </a:bodyPr>
          <a:lstStyle/>
          <a:p>
            <a:pPr marL="0" indent="0">
              <a:lnSpc>
                <a:spcPts val="2600"/>
              </a:lnSpc>
              <a:spcBef>
                <a:spcPct val="0"/>
              </a:spcBef>
              <a:buNone/>
            </a:pPr>
            <a:r>
              <a:rPr lang="el-GR" altLang="el-GR" sz="2200" dirty="0">
                <a:cs typeface="Times New Roman" panose="02020603050405020304" pitchFamily="18" charset="0"/>
              </a:rPr>
              <a:t>Το όραμα του Μακεδόνα στη διάσημη </a:t>
            </a:r>
            <a:r>
              <a:rPr lang="el-GR" altLang="el-GR" sz="2200" b="1" i="1" dirty="0">
                <a:cs typeface="Times New Roman" panose="02020603050405020304" pitchFamily="18" charset="0"/>
              </a:rPr>
              <a:t>Τρωάδα</a:t>
            </a:r>
            <a:r>
              <a:rPr lang="el-GR" altLang="el-GR" sz="2200" dirty="0">
                <a:cs typeface="Times New Roman" panose="02020603050405020304" pitchFamily="18" charset="0"/>
              </a:rPr>
              <a:t> (Στράβων, </a:t>
            </a:r>
            <a:r>
              <a:rPr lang="el-GR" altLang="el-GR" sz="2200" i="1" dirty="0" err="1">
                <a:cs typeface="Times New Roman" panose="02020603050405020304" pitchFamily="18" charset="0"/>
              </a:rPr>
              <a:t>Γεωγραφ</a:t>
            </a:r>
            <a:r>
              <a:rPr lang="el-GR" altLang="el-GR" sz="2200" i="1" dirty="0">
                <a:cs typeface="Times New Roman" panose="02020603050405020304" pitchFamily="18" charset="0"/>
              </a:rPr>
              <a:t>.</a:t>
            </a:r>
            <a:r>
              <a:rPr lang="el-GR" altLang="el-GR" sz="2200" dirty="0">
                <a:cs typeface="Times New Roman" panose="02020603050405020304" pitchFamily="18" charset="0"/>
              </a:rPr>
              <a:t> 13.1.26). Πλέον δεν είναι το Πνεύμα εκείνο που αποτρέπει και μάλιστα όλους μαζί τους αποστόλους, αλλά μια μορφή με </a:t>
            </a:r>
            <a:r>
              <a:rPr lang="el-GR" altLang="el-GR" sz="2200" dirty="0" err="1">
                <a:cs typeface="Times New Roman" panose="02020603050405020304" pitchFamily="18" charset="0"/>
              </a:rPr>
              <a:t>εθνοτικά</a:t>
            </a:r>
            <a:r>
              <a:rPr lang="el-GR" altLang="el-GR" sz="2200" dirty="0">
                <a:cs typeface="Times New Roman" panose="02020603050405020304" pitchFamily="18" charset="0"/>
              </a:rPr>
              <a:t> χαρακτηριστικά (αυτά του Μακεδόνα) επιστρατεύει και οπτικό και ακουστικό ερέθισμα εκλιπαρώντας </a:t>
            </a:r>
            <a:r>
              <a:rPr lang="el-GR" altLang="el-GR" sz="2200" b="1" dirty="0">
                <a:cs typeface="Times New Roman" panose="02020603050405020304" pitchFamily="18" charset="0"/>
              </a:rPr>
              <a:t>αποκλειστικά</a:t>
            </a:r>
            <a:r>
              <a:rPr lang="el-GR" altLang="el-GR" sz="2200" dirty="0">
                <a:cs typeface="Times New Roman" panose="02020603050405020304" pitchFamily="18" charset="0"/>
              </a:rPr>
              <a:t> τον Π. να διαβεί στην «απέναντι όχθη». </a:t>
            </a:r>
            <a:endParaRPr lang="el-GR" sz="2200" dirty="0"/>
          </a:p>
        </p:txBody>
      </p:sp>
      <p:pic>
        <p:nvPicPr>
          <p:cNvPr id="6" name="Picture 7" descr="C:\Users\Δημήτριος\Pictures\Dm.Alexpls-db\FJA-C4.Εργασίες-dmalexpls144\F311.Σ.Δεσπότης-dspt\dspt-Στα Βήματα του Αποστόλου Παύλου\dspt-db\dspt-apl02-Data Base-Βάση Δεδομένων\dspt-apl-03Images-Εικόνες\00πανόραμα-panorama\papl01-1DSC004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7362"/>
            <a:ext cx="38877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55331" y="6018151"/>
            <a:ext cx="216024" cy="216024"/>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227173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sz="half" idx="1"/>
          </p:nvPr>
        </p:nvSpPr>
        <p:spPr/>
        <p:txBody>
          <a:bodyPr>
            <a:noAutofit/>
          </a:bodyPr>
          <a:lstStyle/>
          <a:p>
            <a:pPr marL="0" indent="0">
              <a:lnSpc>
                <a:spcPts val="2200"/>
              </a:lnSpc>
              <a:spcBef>
                <a:spcPct val="0"/>
              </a:spcBef>
              <a:buNone/>
            </a:pPr>
            <a:r>
              <a:rPr lang="el-GR" altLang="el-GR" sz="2200" dirty="0"/>
              <a:t>Οι μέχρι πρότινος πανίσχυροι Μακεδόνες, οι οποίοι υπέπεσαν στην ύβρη να τοποθετήσουν το 167 π.Χ. το </a:t>
            </a:r>
            <a:r>
              <a:rPr lang="el-GR" altLang="el-GR" sz="2200" i="1" dirty="0"/>
              <a:t>βδέλυγμα της ερημώσεως</a:t>
            </a:r>
            <a:r>
              <a:rPr lang="el-GR" altLang="el-GR" sz="2200" dirty="0"/>
              <a:t> (= </a:t>
            </a:r>
            <a:r>
              <a:rPr lang="el-GR" altLang="el-GR" sz="2200" i="1" dirty="0"/>
              <a:t>σιχαμερό και μισητό φαινόμενο που προκαλεί ερήμωση </a:t>
            </a:r>
            <a:r>
              <a:rPr lang="el-GR" altLang="el-GR" sz="2200" dirty="0" err="1"/>
              <a:t>πρβλ</a:t>
            </a:r>
            <a:r>
              <a:rPr lang="el-GR" altLang="el-GR" sz="2200" dirty="0"/>
              <a:t>. </a:t>
            </a:r>
            <a:r>
              <a:rPr lang="el-GR" altLang="el-GR" sz="2200" dirty="0" err="1"/>
              <a:t>Ησ</a:t>
            </a:r>
            <a:r>
              <a:rPr lang="el-GR" altLang="el-GR" sz="2200" dirty="0"/>
              <a:t>. 10, 20-22), θυσιαστήριο πάνω σε αυτό των Ολοκαυτωμάτων για να αναφέρεται στο Ναό της Ιερουσαλήμ η λατρεία του Ολύμπιου Δία (</a:t>
            </a:r>
            <a:r>
              <a:rPr lang="el-GR" altLang="el-GR" sz="2200" dirty="0" err="1"/>
              <a:t>Δν</a:t>
            </a:r>
            <a:r>
              <a:rPr lang="el-GR" altLang="el-GR" sz="2200" dirty="0"/>
              <a:t>. 9, 27</a:t>
            </a:r>
            <a:r>
              <a:rPr lang="el-GR" altLang="el-GR" sz="2200" baseline="30000" dirty="0"/>
              <a:t>.</a:t>
            </a:r>
            <a:r>
              <a:rPr lang="el-GR" altLang="el-GR" sz="2200" dirty="0"/>
              <a:t> 11, 31</a:t>
            </a:r>
            <a:r>
              <a:rPr lang="el-GR" altLang="el-GR" sz="2200" baseline="30000" dirty="0"/>
              <a:t>.</a:t>
            </a:r>
            <a:r>
              <a:rPr lang="el-GR" altLang="el-GR" sz="2200" dirty="0"/>
              <a:t> </a:t>
            </a:r>
            <a:r>
              <a:rPr lang="el-GR" altLang="el-GR" sz="2200" dirty="0" err="1"/>
              <a:t>πρβλ</a:t>
            </a:r>
            <a:r>
              <a:rPr lang="el-GR" altLang="el-GR" sz="2200" dirty="0"/>
              <a:t>. Α’ Μακ. 1, 54-59</a:t>
            </a:r>
            <a:r>
              <a:rPr lang="el-GR" altLang="el-GR" sz="2200" baseline="30000" dirty="0"/>
              <a:t>.</a:t>
            </a:r>
            <a:r>
              <a:rPr lang="el-GR" altLang="el-GR" sz="2200" dirty="0"/>
              <a:t> Β’ Μακ. 6, 2), όντας πλέον υπό το ζυγό των Ρωμαίων, εκλιπαρούν σε </a:t>
            </a:r>
            <a:r>
              <a:rPr lang="el-GR" altLang="el-GR" sz="2200" b="1" i="1" dirty="0"/>
              <a:t>βοήθεια</a:t>
            </a:r>
            <a:r>
              <a:rPr lang="el-GR" altLang="el-GR" sz="2200" dirty="0"/>
              <a:t>.</a:t>
            </a:r>
          </a:p>
        </p:txBody>
      </p:sp>
      <p:pic>
        <p:nvPicPr>
          <p:cNvPr id="6" name="Picture 2" descr="C:\Users\Δημήτριος\Desktop\dspt-apl-ag2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062" y="1556792"/>
            <a:ext cx="343735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16416" y="6165304"/>
            <a:ext cx="216024" cy="216024"/>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9422697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42:39"/>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0966B27-42CB-4CE4-8DE2-CF6F53073DC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2049</TotalTime>
  <Words>3543</Words>
  <Application>Microsoft Office PowerPoint</Application>
  <PresentationFormat>Προβολή στην οθόνη (4:3)</PresentationFormat>
  <Paragraphs>263</Paragraphs>
  <Slides>45</Slides>
  <Notes>44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45</vt:i4>
      </vt:variant>
    </vt:vector>
  </HeadingPairs>
  <TitlesOfParts>
    <vt:vector size="54" baseType="lpstr">
      <vt:lpstr>ＭＳ Ｐゴシック</vt:lpstr>
      <vt:lpstr>Arial</vt:lpstr>
      <vt:lpstr>Calibri</vt:lpstr>
      <vt:lpstr>Georgia</vt:lpstr>
      <vt:lpstr>Palatino Linotype</vt:lpstr>
      <vt:lpstr>Silver Humana</vt:lpstr>
      <vt:lpstr>Times New Roman</vt:lpstr>
      <vt:lpstr>Wingdings</vt:lpstr>
      <vt:lpstr>Θέμα του Office</vt:lpstr>
      <vt:lpstr>Ερμηνεία των Πράξεων των Αποστόλων</vt:lpstr>
      <vt:lpstr>Η Επίσκεψη του Αποστόλου Παύλου στους Φιλίππους</vt:lpstr>
      <vt:lpstr>Εικόνα με λεζάντα</vt:lpstr>
      <vt:lpstr>Η Επίσκεψη του Αποστόλου Παύλου στους Φιλίππους</vt:lpstr>
      <vt:lpstr>Η Επίσκεψη του Αποστόλου Παύλου στους Φιλίππους [2]</vt:lpstr>
      <vt:lpstr>Οι Φίλιπποι</vt:lpstr>
      <vt:lpstr>Οι Φίλιπποι [2]</vt:lpstr>
      <vt:lpstr>Παρουσίαση του PowerPoint</vt:lpstr>
      <vt:lpstr>Παρουσίαση του PowerPoint</vt:lpstr>
      <vt:lpstr>Οι Φίλιπποι [3]</vt:lpstr>
      <vt:lpstr>Η Λυδία</vt:lpstr>
      <vt:lpstr>Η παιδίσκη</vt:lpstr>
      <vt:lpstr>Λυδία και παιδίσκη</vt:lpstr>
      <vt:lpstr>Η Λυδία</vt:lpstr>
      <vt:lpstr>Η Λυδία</vt:lpstr>
      <vt:lpstr>Η Λυδία [2]</vt:lpstr>
      <vt:lpstr>Η Λυδία [3]</vt:lpstr>
      <vt:lpstr>Η Λυδία [4]</vt:lpstr>
      <vt:lpstr>Πορφύρα</vt:lpstr>
      <vt:lpstr>Η Λυδία [5]</vt:lpstr>
      <vt:lpstr>Η Λυδία [6]</vt:lpstr>
      <vt:lpstr>Η Λυδία [7]</vt:lpstr>
      <vt:lpstr>Η παιδίσκη</vt:lpstr>
      <vt:lpstr>Η παιδίσκη</vt:lpstr>
      <vt:lpstr>Η παιδίσκη [2]</vt:lpstr>
      <vt:lpstr>Η παιδίσκη [3]</vt:lpstr>
      <vt:lpstr>Η παιδίσκη [4]</vt:lpstr>
      <vt:lpstr>Η παιδίσκη [5]</vt:lpstr>
      <vt:lpstr>Η παιδίσκη [6]</vt:lpstr>
      <vt:lpstr>Η ειρωνεία</vt:lpstr>
      <vt:lpstr>Η παιδίσκη [7]</vt:lpstr>
      <vt:lpstr>Η παιδίσκη [8]</vt:lpstr>
      <vt:lpstr>Η παιδίσκη [9]</vt:lpstr>
      <vt:lpstr>Παρουσίαση του PowerPoint</vt:lpstr>
      <vt:lpstr>Παρουσίαση του PowerPoint</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 </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228</cp:revision>
  <dcterms:created xsi:type="dcterms:W3CDTF">2012-09-06T09:03:05Z</dcterms:created>
  <dcterms:modified xsi:type="dcterms:W3CDTF">2015-09-22T11:44:13Z</dcterms:modified>
</cp:coreProperties>
</file>