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2"/>
  </p:notesMasterIdLst>
  <p:sldIdLst>
    <p:sldId id="331" r:id="rId3"/>
    <p:sldId id="332" r:id="rId4"/>
    <p:sldId id="319" r:id="rId5"/>
    <p:sldId id="321" r:id="rId6"/>
    <p:sldId id="322" r:id="rId7"/>
    <p:sldId id="323" r:id="rId8"/>
    <p:sldId id="324" r:id="rId9"/>
    <p:sldId id="325" r:id="rId10"/>
    <p:sldId id="326" r:id="rId11"/>
    <p:sldId id="327" r:id="rId12"/>
    <p:sldId id="328" r:id="rId13"/>
    <p:sldId id="330" r:id="rId14"/>
    <p:sldId id="290" r:id="rId15"/>
    <p:sldId id="295" r:id="rId16"/>
    <p:sldId id="333" r:id="rId17"/>
    <p:sldId id="334" r:id="rId18"/>
    <p:sldId id="335" r:id="rId19"/>
    <p:sldId id="336" r:id="rId20"/>
    <p:sldId id="293" r:id="rId21"/>
  </p:sldIdLst>
  <p:sldSz cx="9144000" cy="6858000" type="screen4x3"/>
  <p:notesSz cx="6858000" cy="9144000"/>
  <p:custDataLst>
    <p:tags r:id="rId2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31"/>
            <p14:sldId id="332"/>
            <p14:sldId id="319"/>
            <p14:sldId id="321"/>
            <p14:sldId id="322"/>
            <p14:sldId id="323"/>
            <p14:sldId id="324"/>
            <p14:sldId id="325"/>
            <p14:sldId id="326"/>
            <p14:sldId id="327"/>
            <p14:sldId id="328"/>
            <p14:sldId id="330"/>
            <p14:sldId id="290"/>
            <p14:sldId id="295"/>
            <p14:sldId id="333"/>
            <p14:sldId id="334"/>
            <p14:sldId id="335"/>
            <p14:sldId id="336"/>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57" d="100"/>
          <a:sy n="57" d="100"/>
        </p:scale>
        <p:origin x="-2532"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16</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17</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18</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12.png"/><Relationship Id="rId4" Type="http://schemas.openxmlformats.org/officeDocument/2006/relationships/hyperlink" Target="%5b1%5d%20http:/creativecommons.org/licenses/by-nc-sa/4.0/"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2.1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Μυθολογία</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242601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Γλυκοζαχαροξίας!"/>
          <p:cNvPicPr>
            <a:picLocks noGrp="1" noChangeAspect="1"/>
          </p:cNvPicPr>
          <p:nvPr>
            <p:ph type="pic" idx="1"/>
          </p:nvPr>
        </p:nvPicPr>
        <p:blipFill rotWithShape="1">
          <a:blip r:embed="rId2" cstate="screen">
            <a:extLst>
              <a:ext uri="{28A0092B-C50C-407E-A947-70E740481C1C}">
                <a14:useLocalDpi xmlns:a14="http://schemas.microsoft.com/office/drawing/2010/main"/>
              </a:ext>
            </a:extLst>
          </a:blip>
          <a:srcRect t="4059" b="4059"/>
          <a:stretch/>
        </p:blipFill>
        <p:spPr>
          <a:prstGeom prst="rect">
            <a:avLst/>
          </a:prstGeom>
          <a:ln>
            <a:noFill/>
          </a:ln>
          <a:effectLst/>
        </p:spPr>
      </p:pic>
      <p:sp>
        <p:nvSpPr>
          <p:cNvPr id="3" name="Text Placeholder 2"/>
          <p:cNvSpPr>
            <a:spLocks noGrp="1"/>
          </p:cNvSpPr>
          <p:nvPr>
            <p:ph type="body" sz="half" idx="2"/>
          </p:nvPr>
        </p:nvSpPr>
        <p:spPr/>
        <p:txBody>
          <a:bodyPr/>
          <a:lstStyle/>
          <a:p>
            <a:pPr algn="ctr"/>
            <a:r>
              <a:rPr lang="el-GR" dirty="0" smtClean="0"/>
              <a:t>«</a:t>
            </a:r>
            <a:r>
              <a:rPr lang="el-GR" dirty="0" err="1" smtClean="0"/>
              <a:t>Γλυκοζαχαροξίας</a:t>
            </a:r>
            <a:r>
              <a:rPr lang="el-GR" dirty="0" smtClean="0"/>
              <a:t>»</a:t>
            </a:r>
            <a:endParaRPr lang="el-GR" dirty="0"/>
          </a:p>
        </p:txBody>
      </p:sp>
      <p:sp>
        <p:nvSpPr>
          <p:cNvPr id="2" name="Τίτλος 1"/>
          <p:cNvSpPr>
            <a:spLocks noGrp="1"/>
          </p:cNvSpPr>
          <p:nvPr>
            <p:ph type="title"/>
          </p:nvPr>
        </p:nvSpPr>
        <p:spPr/>
        <p:txBody>
          <a:bodyPr/>
          <a:lstStyle/>
          <a:p>
            <a:r>
              <a:rPr lang="el-GR" dirty="0"/>
              <a:t>Τα έργα των παιδιών </a:t>
            </a:r>
            <a:r>
              <a:rPr lang="el-GR" dirty="0" smtClean="0"/>
              <a:t>(3/4</a:t>
            </a:r>
            <a:r>
              <a:rPr lang="el-GR" dirty="0"/>
              <a:t>)</a:t>
            </a:r>
          </a:p>
        </p:txBody>
      </p:sp>
    </p:spTree>
    <p:extLst>
      <p:ext uri="{BB962C8B-B14F-4D97-AF65-F5344CB8AC3E}">
        <p14:creationId xmlns:p14="http://schemas.microsoft.com/office/powerpoint/2010/main" val="3550631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Μπογιαξίας!"/>
          <p:cNvPicPr>
            <a:picLocks noGrp="1" noChangeAspect="1"/>
          </p:cNvPicPr>
          <p:nvPr>
            <p:ph type="pic" idx="1"/>
          </p:nvPr>
        </p:nvPicPr>
        <p:blipFill rotWithShape="1">
          <a:blip r:embed="rId2" cstate="print"/>
          <a:srcRect t="1679" b="28"/>
          <a:stretch/>
        </p:blipFill>
        <p:spPr>
          <a:xfrm>
            <a:off x="1792288" y="1470165"/>
            <a:ext cx="5486400" cy="4047067"/>
          </a:xfrm>
          <a:prstGeom prst="rect">
            <a:avLst/>
          </a:prstGeom>
          <a:ln>
            <a:noFill/>
          </a:ln>
          <a:effectLst/>
        </p:spPr>
      </p:pic>
      <p:sp>
        <p:nvSpPr>
          <p:cNvPr id="3" name="Text Placeholder 2"/>
          <p:cNvSpPr>
            <a:spLocks noGrp="1"/>
          </p:cNvSpPr>
          <p:nvPr>
            <p:ph type="body" sz="half" idx="2"/>
          </p:nvPr>
        </p:nvSpPr>
        <p:spPr>
          <a:xfrm>
            <a:off x="1792288" y="5733256"/>
            <a:ext cx="5486400" cy="438944"/>
          </a:xfrm>
        </p:spPr>
        <p:txBody>
          <a:bodyPr>
            <a:normAutofit lnSpcReduction="10000"/>
          </a:bodyPr>
          <a:lstStyle/>
          <a:p>
            <a:pPr algn="ctr"/>
            <a:r>
              <a:rPr lang="el-GR" sz="2400" dirty="0" smtClean="0"/>
              <a:t>«</a:t>
            </a:r>
            <a:r>
              <a:rPr lang="el-GR" sz="2400" dirty="0" err="1" smtClean="0"/>
              <a:t>Μπογιαξίας</a:t>
            </a:r>
            <a:r>
              <a:rPr lang="el-GR" sz="2400" dirty="0" smtClean="0"/>
              <a:t>»</a:t>
            </a:r>
            <a:endParaRPr lang="el-GR" sz="2400" dirty="0"/>
          </a:p>
        </p:txBody>
      </p:sp>
      <p:sp>
        <p:nvSpPr>
          <p:cNvPr id="2" name="Τίτλος 1"/>
          <p:cNvSpPr>
            <a:spLocks noGrp="1"/>
          </p:cNvSpPr>
          <p:nvPr>
            <p:ph type="title"/>
          </p:nvPr>
        </p:nvSpPr>
        <p:spPr/>
        <p:txBody>
          <a:bodyPr/>
          <a:lstStyle/>
          <a:p>
            <a:r>
              <a:rPr lang="el-GR" dirty="0"/>
              <a:t>Τα έργα των παιδιών </a:t>
            </a:r>
            <a:r>
              <a:rPr lang="el-GR" dirty="0" smtClean="0"/>
              <a:t>(4/4</a:t>
            </a:r>
            <a:r>
              <a:rPr lang="el-GR" dirty="0"/>
              <a:t>)</a:t>
            </a:r>
          </a:p>
        </p:txBody>
      </p:sp>
    </p:spTree>
    <p:extLst>
      <p:ext uri="{BB962C8B-B14F-4D97-AF65-F5344CB8AC3E}">
        <p14:creationId xmlns:p14="http://schemas.microsoft.com/office/powerpoint/2010/main" val="1091003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5"/>
          <p:cNvSpPr>
            <a:spLocks noGrp="1"/>
          </p:cNvSpPr>
          <p:nvPr>
            <p:ph type="body" sz="half" idx="2"/>
          </p:nvPr>
        </p:nvSpPr>
        <p:spPr>
          <a:xfrm>
            <a:off x="2051720" y="5157192"/>
            <a:ext cx="5226968" cy="1015008"/>
          </a:xfrm>
        </p:spPr>
        <p:txBody>
          <a:bodyPr/>
          <a:lstStyle/>
          <a:p>
            <a:pPr algn="ctr"/>
            <a:r>
              <a:rPr lang="el-GR" sz="2400" dirty="0">
                <a:latin typeface="Calibri" pitchFamily="34" charset="0"/>
              </a:rPr>
              <a:t>Διαβάσαμε και την ελληνική </a:t>
            </a:r>
            <a:r>
              <a:rPr lang="el-GR" sz="2400" dirty="0" smtClean="0">
                <a:latin typeface="Calibri" pitchFamily="34" charset="0"/>
              </a:rPr>
              <a:t>εκδοχή. </a:t>
            </a:r>
            <a:endParaRPr lang="en-US" sz="2400" dirty="0">
              <a:latin typeface="Calibri" pitchFamily="34" charset="0"/>
            </a:endParaRPr>
          </a:p>
          <a:p>
            <a:pPr algn="ctr"/>
            <a:endParaRPr lang="el-GR" dirty="0"/>
          </a:p>
        </p:txBody>
      </p:sp>
      <p:sp>
        <p:nvSpPr>
          <p:cNvPr id="4" name="Τίτλος 3"/>
          <p:cNvSpPr>
            <a:spLocks noGrp="1"/>
          </p:cNvSpPr>
          <p:nvPr>
            <p:ph type="title"/>
          </p:nvPr>
        </p:nvSpPr>
        <p:spPr/>
        <p:txBody>
          <a:bodyPr/>
          <a:lstStyle/>
          <a:p>
            <a:r>
              <a:rPr lang="el-GR" dirty="0" smtClean="0"/>
              <a:t>Ανάγνωση του μύθου</a:t>
            </a:r>
            <a:endParaRPr lang="el-GR" dirty="0"/>
          </a:p>
        </p:txBody>
      </p:sp>
      <p:pic>
        <p:nvPicPr>
          <p:cNvPr id="7" name="Picture 7" descr="Η νηπιαγωγός διαβάζει το βιβλίο."/>
          <p:cNvPicPr>
            <a:picLocks noGrp="1" noChangeAspect="1"/>
          </p:cNvPicPr>
          <p:nvPr>
            <p:ph type="pic" idx="1"/>
          </p:nvPr>
        </p:nvPicPr>
        <p:blipFill rotWithShape="1">
          <a:blip r:embed="rId2" cstate="screen">
            <a:extLst>
              <a:ext uri="{28A0092B-C50C-407E-A947-70E740481C1C}">
                <a14:useLocalDpi xmlns:a14="http://schemas.microsoft.com/office/drawing/2010/main"/>
              </a:ext>
            </a:extLst>
          </a:blip>
          <a:srcRect/>
          <a:stretch/>
        </p:blipFill>
        <p:spPr>
          <a:xfrm>
            <a:off x="2084800" y="1556792"/>
            <a:ext cx="4974400" cy="3456384"/>
          </a:xfrm>
          <a:prstGeom prst="rect">
            <a:avLst/>
          </a:prstGeom>
          <a:ln>
            <a:noFill/>
          </a:ln>
          <a:effectLst/>
        </p:spPr>
      </p:pic>
    </p:spTree>
    <p:extLst>
      <p:ext uri="{BB962C8B-B14F-4D97-AF65-F5344CB8AC3E}">
        <p14:creationId xmlns:p14="http://schemas.microsoft.com/office/powerpoint/2010/main" val="1612078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7677833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Βασιλική </a:t>
            </a:r>
            <a:r>
              <a:rPr lang="el-GR" sz="2000" dirty="0" smtClean="0"/>
              <a:t>Λεβέντη,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Μυθολογία. </a:t>
            </a:r>
            <a:r>
              <a:rPr lang="el-GR" altLang="en-US" sz="2000" dirty="0"/>
              <a:t>Γαλαξίας</a:t>
            </a:r>
            <a:r>
              <a:rPr lang="el-GR" sz="2000" dirty="0" smtClean="0"/>
              <a:t>». </a:t>
            </a:r>
            <a:r>
              <a:rPr lang="el-GR" sz="2000" dirty="0"/>
              <a:t>Έκδοση: </a:t>
            </a:r>
            <a:r>
              <a:rPr lang="el-GR" sz="2000" dirty="0" smtClean="0"/>
              <a:t>1.0</a:t>
            </a:r>
            <a:r>
              <a:rPr lang="el-GR" sz="2000" dirty="0"/>
              <a:t>. Αθήνα </a:t>
            </a:r>
            <a:r>
              <a:rPr lang="el-GR" sz="2000" dirty="0" smtClean="0"/>
              <a:t>2015. Διαθέσιμο </a:t>
            </a:r>
            <a:r>
              <a:rPr lang="el-GR" sz="2000" dirty="0"/>
              <a:t>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a:t>.</a:t>
            </a:r>
          </a:p>
          <a:p>
            <a:pPr marL="0" indent="0">
              <a:buNone/>
              <a:defRPr/>
            </a:pP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835147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531280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27544395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a:t>
            </a:r>
            <a:r>
              <a:rPr lang="el-GR" sz="2000" dirty="0" smtClean="0"/>
              <a:t>1: Γαλαξίας, </a:t>
            </a:r>
            <a:r>
              <a:rPr lang="en-GB" sz="2000" dirty="0"/>
              <a:t>CC0 Public </a:t>
            </a:r>
            <a:r>
              <a:rPr lang="en-GB" sz="2000" dirty="0" smtClean="0"/>
              <a:t>Domain</a:t>
            </a:r>
            <a:r>
              <a:rPr lang="el-GR" sz="2000" dirty="0" smtClean="0"/>
              <a:t>, </a:t>
            </a:r>
            <a:r>
              <a:rPr lang="en-GB" sz="2000" dirty="0" err="1" smtClean="0"/>
              <a:t>Pixabay</a:t>
            </a:r>
            <a:r>
              <a:rPr lang="en-GB" sz="2000" dirty="0" smtClean="0"/>
              <a:t>.</a:t>
            </a:r>
            <a:endParaRPr lang="el-GR" altLang="en-US"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γαλαξίας"/>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648200" y="1843881"/>
            <a:ext cx="4038600" cy="4038600"/>
          </a:xfrm>
          <a:prstGeom prst="rect">
            <a:avLst/>
          </a:prstGeom>
          <a:noFill/>
          <a:extLst>
            <a:ext uri="{909E8E84-426E-40DD-AFC4-6F175D3DCCD1}">
              <a14:hiddenFill xmlns:a14="http://schemas.microsoft.com/office/drawing/2010/main">
                <a:solidFill>
                  <a:srgbClr val="FFFFFF"/>
                </a:solidFill>
              </a14:hiddenFill>
            </a:ext>
          </a:extLst>
        </p:spPr>
      </p:pic>
      <p:sp>
        <p:nvSpPr>
          <p:cNvPr id="4" name="Τίτλος 3"/>
          <p:cNvSpPr>
            <a:spLocks noGrp="1"/>
          </p:cNvSpPr>
          <p:nvPr>
            <p:ph type="title"/>
          </p:nvPr>
        </p:nvSpPr>
        <p:spPr/>
        <p:txBody>
          <a:bodyPr>
            <a:normAutofit/>
          </a:bodyPr>
          <a:lstStyle/>
          <a:p>
            <a:r>
              <a:rPr lang="el-GR" altLang="en-US" dirty="0"/>
              <a:t>Διδακτική Πρακτική</a:t>
            </a:r>
            <a:endParaRPr lang="en-GB" dirty="0"/>
          </a:p>
        </p:txBody>
      </p:sp>
      <p:sp>
        <p:nvSpPr>
          <p:cNvPr id="7" name="Θέση περιεχομένου 6"/>
          <p:cNvSpPr>
            <a:spLocks noGrp="1"/>
          </p:cNvSpPr>
          <p:nvPr>
            <p:ph sz="half" idx="1"/>
          </p:nvPr>
        </p:nvSpPr>
        <p:spPr>
          <a:xfrm>
            <a:off x="457200" y="1600200"/>
            <a:ext cx="3682752" cy="4525963"/>
          </a:xfrm>
        </p:spPr>
        <p:txBody>
          <a:bodyPr>
            <a:noAutofit/>
          </a:bodyPr>
          <a:lstStyle/>
          <a:p>
            <a:pPr marL="0" indent="0">
              <a:buNone/>
            </a:pPr>
            <a:r>
              <a:rPr lang="el-GR" sz="2400" b="1" dirty="0"/>
              <a:t>Διδακτική </a:t>
            </a:r>
            <a:r>
              <a:rPr lang="el-GR" sz="2400" b="1" dirty="0" smtClean="0"/>
              <a:t>πρακτική</a:t>
            </a:r>
            <a:r>
              <a:rPr lang="en-GB" sz="2400" dirty="0" smtClean="0"/>
              <a:t>:</a:t>
            </a:r>
            <a:r>
              <a:rPr lang="el-GR" sz="2400" dirty="0" smtClean="0"/>
              <a:t> </a:t>
            </a:r>
            <a:endParaRPr lang="el-GR" sz="2400" dirty="0"/>
          </a:p>
          <a:p>
            <a:pPr marL="0" indent="0">
              <a:spcBef>
                <a:spcPts val="0"/>
              </a:spcBef>
              <a:buNone/>
            </a:pPr>
            <a:r>
              <a:rPr lang="el-GR" sz="2400" dirty="0"/>
              <a:t>Βασιλική </a:t>
            </a:r>
            <a:r>
              <a:rPr lang="el-GR" sz="2400" dirty="0" smtClean="0"/>
              <a:t>Λεβέντη.</a:t>
            </a:r>
            <a:endParaRPr lang="el-GR" sz="2400" dirty="0"/>
          </a:p>
          <a:p>
            <a:pPr marL="0" indent="0">
              <a:spcBef>
                <a:spcPts val="1000"/>
              </a:spcBef>
              <a:buNone/>
            </a:pPr>
            <a:r>
              <a:rPr lang="el-GR" sz="2400" b="1" dirty="0"/>
              <a:t>Θέμα</a:t>
            </a:r>
            <a:r>
              <a:rPr lang="el-GR" sz="2400" dirty="0"/>
              <a:t>: </a:t>
            </a:r>
            <a:r>
              <a:rPr lang="el-GR" sz="2400" dirty="0" smtClean="0"/>
              <a:t/>
            </a:r>
            <a:br>
              <a:rPr lang="el-GR" sz="2400" dirty="0" smtClean="0"/>
            </a:br>
            <a:r>
              <a:rPr lang="el-GR" altLang="en-US" sz="2400" dirty="0" smtClean="0"/>
              <a:t>Γαλαξίας.</a:t>
            </a:r>
            <a:endParaRPr lang="el-GR" altLang="en-US" sz="2400" dirty="0"/>
          </a:p>
        </p:txBody>
      </p:sp>
      <p:sp>
        <p:nvSpPr>
          <p:cNvPr id="5" name="TextBox 4"/>
          <p:cNvSpPr txBox="1"/>
          <p:nvPr/>
        </p:nvSpPr>
        <p:spPr>
          <a:xfrm>
            <a:off x="4139952" y="5517232"/>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1202697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Χρήση φωτογραφικού υλικού </a:t>
            </a:r>
            <a:r>
              <a:rPr lang="el-GR" dirty="0" smtClean="0"/>
              <a:t>στον </a:t>
            </a:r>
            <a:r>
              <a:rPr lang="el-GR" dirty="0"/>
              <a:t>Η/Υ</a:t>
            </a:r>
          </a:p>
        </p:txBody>
      </p:sp>
      <p:sp>
        <p:nvSpPr>
          <p:cNvPr id="3" name="Θέση περιεχομένου 2"/>
          <p:cNvSpPr>
            <a:spLocks noGrp="1"/>
          </p:cNvSpPr>
          <p:nvPr>
            <p:ph sz="half" idx="1"/>
          </p:nvPr>
        </p:nvSpPr>
        <p:spPr/>
        <p:txBody>
          <a:bodyPr/>
          <a:lstStyle/>
          <a:p>
            <a:pPr marL="0" indent="0">
              <a:buNone/>
            </a:pPr>
            <a:r>
              <a:rPr lang="el-GR" dirty="0">
                <a:latin typeface="Calibri" pitchFamily="34" charset="0"/>
              </a:rPr>
              <a:t>Αρχικά συζητήσαμε με τα παιδιά αν έχουν δει τα αστέρια, αν ξέρουν τι χρώμα έχουν και πού πραγματικά βρίσκονται. Έπειτα σχολιάσαμε διάφορες φωτογραφίες και τις επεξεργαστήκαμε στον Η/Υ. </a:t>
            </a:r>
            <a:endParaRPr lang="en-US" dirty="0">
              <a:latin typeface="Calibri" pitchFamily="34" charset="0"/>
            </a:endParaRPr>
          </a:p>
          <a:p>
            <a:endParaRPr lang="el-GR" dirty="0"/>
          </a:p>
        </p:txBody>
      </p:sp>
      <p:pic>
        <p:nvPicPr>
          <p:cNvPr id="5" name="Picture 1" descr="Η νηπιαγωγός δείχνει εικόνες στον ηλεκτρονικό υπολογιστή."/>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a:xfrm>
            <a:off x="4716016" y="1772816"/>
            <a:ext cx="3792360" cy="3744416"/>
          </a:xfrm>
          <a:prstGeom prst="rect">
            <a:avLst/>
          </a:prstGeom>
          <a:ln>
            <a:noFill/>
          </a:ln>
          <a:effectLst/>
        </p:spPr>
      </p:pic>
    </p:spTree>
    <p:extLst>
      <p:ext uri="{BB962C8B-B14F-4D97-AF65-F5344CB8AC3E}">
        <p14:creationId xmlns:p14="http://schemas.microsoft.com/office/powerpoint/2010/main" val="3753868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Σχετικά με τον Γαλαξία (1/3)</a:t>
            </a:r>
            <a:endParaRPr lang="el-GR" dirty="0"/>
          </a:p>
        </p:txBody>
      </p:sp>
      <p:sp>
        <p:nvSpPr>
          <p:cNvPr id="3" name="Θέση περιεχομένου 2"/>
          <p:cNvSpPr>
            <a:spLocks noGrp="1"/>
          </p:cNvSpPr>
          <p:nvPr>
            <p:ph idx="1"/>
          </p:nvPr>
        </p:nvSpPr>
        <p:spPr/>
        <p:txBody>
          <a:bodyPr>
            <a:noAutofit/>
          </a:bodyPr>
          <a:lstStyle/>
          <a:p>
            <a:pPr>
              <a:spcBef>
                <a:spcPts val="600"/>
              </a:spcBef>
            </a:pPr>
            <a:r>
              <a:rPr lang="el-GR" sz="2800" dirty="0"/>
              <a:t>Κάποιοι μύθοι συνδέουν το γαλαξία με ένα κοπάδι από βόδια των οποίων το γάλα δίνει στον ουρανό τη μπλε απόχρωση. </a:t>
            </a:r>
          </a:p>
          <a:p>
            <a:pPr>
              <a:spcBef>
                <a:spcPts val="600"/>
              </a:spcBef>
            </a:pPr>
            <a:r>
              <a:rPr lang="el-GR" sz="2800" dirty="0"/>
              <a:t>Στην Ανατολική Ασία πίστευαν πως η θαμπή ζώνη αστεριών είναι το «Ασημένιο Ποτάμι» του Παραδείσου</a:t>
            </a:r>
            <a:r>
              <a:rPr lang="el-GR" sz="2800" dirty="0" smtClean="0"/>
              <a:t>.</a:t>
            </a:r>
          </a:p>
          <a:p>
            <a:pPr>
              <a:spcBef>
                <a:spcPts val="600"/>
              </a:spcBef>
            </a:pPr>
            <a:r>
              <a:rPr lang="el-GR" sz="2800" dirty="0"/>
              <a:t>Η «</a:t>
            </a:r>
            <a:r>
              <a:rPr lang="el-GR" sz="2800" dirty="0" err="1"/>
              <a:t>Ακασάγκανγκα</a:t>
            </a:r>
            <a:r>
              <a:rPr lang="el-GR" sz="2800" dirty="0"/>
              <a:t>» είναι το ινδικό όνομα για τον Γαλαξία μας, που σημαίνει ο Γάγγης του ουρανού</a:t>
            </a:r>
            <a:r>
              <a:rPr lang="el-GR" sz="2800" dirty="0" smtClean="0"/>
              <a:t>.</a:t>
            </a:r>
          </a:p>
          <a:p>
            <a:pPr>
              <a:spcBef>
                <a:spcPts val="600"/>
              </a:spcBef>
            </a:pPr>
            <a:r>
              <a:rPr lang="el-GR" sz="2800" dirty="0">
                <a:latin typeface="Calibri" pitchFamily="34" charset="0"/>
              </a:rPr>
              <a:t>Στη φινλανδική μυθολογία ο γαλαξίας μας ονομαζόταν </a:t>
            </a:r>
            <a:r>
              <a:rPr lang="el-GR" sz="2800" dirty="0" err="1">
                <a:latin typeface="Calibri" pitchFamily="34" charset="0"/>
              </a:rPr>
              <a:t>Λινουνράτα</a:t>
            </a:r>
            <a:r>
              <a:rPr lang="el-GR" sz="2800" dirty="0">
                <a:latin typeface="Calibri" pitchFamily="34" charset="0"/>
              </a:rPr>
              <a:t> (μονοπάτι των πουλιών).</a:t>
            </a:r>
          </a:p>
          <a:p>
            <a:pPr>
              <a:spcBef>
                <a:spcPts val="600"/>
              </a:spcBef>
            </a:pPr>
            <a:endParaRPr lang="el-GR" sz="2800" dirty="0"/>
          </a:p>
          <a:p>
            <a:pPr>
              <a:spcBef>
                <a:spcPts val="600"/>
              </a:spcBef>
            </a:pPr>
            <a:endParaRPr lang="el-GR" sz="2800" dirty="0"/>
          </a:p>
          <a:p>
            <a:pPr>
              <a:spcBef>
                <a:spcPts val="600"/>
              </a:spcBef>
            </a:pPr>
            <a:endParaRPr lang="el-GR" sz="2800" dirty="0"/>
          </a:p>
          <a:p>
            <a:pPr>
              <a:spcBef>
                <a:spcPts val="600"/>
              </a:spcBef>
            </a:pPr>
            <a:endParaRPr lang="el-GR" sz="2800" dirty="0"/>
          </a:p>
        </p:txBody>
      </p:sp>
    </p:spTree>
    <p:extLst>
      <p:ext uri="{BB962C8B-B14F-4D97-AF65-F5344CB8AC3E}">
        <p14:creationId xmlns:p14="http://schemas.microsoft.com/office/powerpoint/2010/main" val="1207142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a:t>Σχετικά με τον Γαλαξία </a:t>
            </a:r>
            <a:r>
              <a:rPr lang="el-GR" dirty="0" smtClean="0"/>
              <a:t>(2/3</a:t>
            </a:r>
            <a:r>
              <a:rPr lang="el-GR" dirty="0"/>
              <a:t>)</a:t>
            </a:r>
          </a:p>
        </p:txBody>
      </p:sp>
      <p:sp>
        <p:nvSpPr>
          <p:cNvPr id="3" name="Θέση περιεχομένου 2"/>
          <p:cNvSpPr>
            <a:spLocks noGrp="1"/>
          </p:cNvSpPr>
          <p:nvPr>
            <p:ph idx="1"/>
          </p:nvPr>
        </p:nvSpPr>
        <p:spPr/>
        <p:txBody>
          <a:bodyPr>
            <a:noAutofit/>
          </a:bodyPr>
          <a:lstStyle/>
          <a:p>
            <a:r>
              <a:rPr lang="el-GR" sz="2600" dirty="0" smtClean="0">
                <a:latin typeface="Calibri" pitchFamily="34" charset="0"/>
              </a:rPr>
              <a:t>Οι</a:t>
            </a:r>
            <a:r>
              <a:rPr lang="el-GR" sz="2600" dirty="0">
                <a:latin typeface="Calibri" pitchFamily="34" charset="0"/>
              </a:rPr>
              <a:t> Φινλανδοί παρατήρησαν ότι τα αποδημητικά πουλιά χρησιμοποιούσαν τον Γαλαξία ως οδηγό για να ταξιδέψουν νότια, όπου πίστευαν ότι βρίσκεται το </a:t>
            </a:r>
            <a:r>
              <a:rPr lang="el-GR" sz="2600" dirty="0" err="1">
                <a:latin typeface="Calibri" pitchFamily="34" charset="0"/>
              </a:rPr>
              <a:t>Λιντουκότο</a:t>
            </a:r>
            <a:r>
              <a:rPr lang="el-GR" sz="2600" dirty="0">
                <a:latin typeface="Calibri" pitchFamily="34" charset="0"/>
              </a:rPr>
              <a:t> (το σπίτι των πουλιών). Αρκετά αργότερα οι επιστήμονες επιβεβαίωσαν την παρατήρηση των Φιλανδών. Τα αποδημητικά πουλιά έχουν τον Γαλαξία ως οδηγό για να ταξιδεύουν στα θερμότερα κλίματα κατά τη διάρκεια του χειμώνα. Ακόμα και σήμερα ο Γαλαξίας λέγεται </a:t>
            </a:r>
            <a:r>
              <a:rPr lang="el-GR" sz="2600" dirty="0" err="1">
                <a:latin typeface="Calibri" pitchFamily="34" charset="0"/>
              </a:rPr>
              <a:t>Λινουνράτα</a:t>
            </a:r>
            <a:r>
              <a:rPr lang="el-GR" sz="2600" dirty="0">
                <a:latin typeface="Calibri" pitchFamily="34" charset="0"/>
              </a:rPr>
              <a:t> στη φινλανδική γλώσσα.</a:t>
            </a:r>
          </a:p>
          <a:p>
            <a:endParaRPr lang="el-GR" sz="2600" dirty="0"/>
          </a:p>
        </p:txBody>
      </p:sp>
    </p:spTree>
    <p:extLst>
      <p:ext uri="{BB962C8B-B14F-4D97-AF65-F5344CB8AC3E}">
        <p14:creationId xmlns:p14="http://schemas.microsoft.com/office/powerpoint/2010/main" val="471838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Σχετικά με τον Γαλαξία </a:t>
            </a:r>
            <a:r>
              <a:rPr lang="el-GR" dirty="0" smtClean="0"/>
              <a:t>(3/3</a:t>
            </a:r>
            <a:r>
              <a:rPr lang="el-GR" dirty="0"/>
              <a:t>)</a:t>
            </a:r>
          </a:p>
        </p:txBody>
      </p:sp>
      <p:sp>
        <p:nvSpPr>
          <p:cNvPr id="3" name="Θέση περιεχομένου 2"/>
          <p:cNvSpPr>
            <a:spLocks noGrp="1"/>
          </p:cNvSpPr>
          <p:nvPr>
            <p:ph idx="1"/>
          </p:nvPr>
        </p:nvSpPr>
        <p:spPr/>
        <p:txBody>
          <a:bodyPr>
            <a:noAutofit/>
          </a:bodyPr>
          <a:lstStyle/>
          <a:p>
            <a:r>
              <a:rPr lang="el-GR" sz="2600" dirty="0"/>
              <a:t>Στα σουηδικά, ο Γαλαξίας είναι γνωστός ως </a:t>
            </a:r>
            <a:r>
              <a:rPr lang="el-GR" sz="2600" dirty="0" err="1"/>
              <a:t>Βιντεργκάταν</a:t>
            </a:r>
            <a:r>
              <a:rPr lang="el-GR" sz="2600" dirty="0"/>
              <a:t> (οδός του χειμώνα), για προφανείς λόγους: είναι περισσότερο ορατός τον χειμώνα στη Σκανδιναβία.</a:t>
            </a:r>
          </a:p>
          <a:p>
            <a:r>
              <a:rPr lang="el-GR" sz="2600" dirty="0"/>
              <a:t>Στην αρχαία αρμενική μυθολογία ο Γαλαξίας ονομαζόταν «Η Οδός του Κλέφτη Αχύρων</a:t>
            </a:r>
            <a:r>
              <a:rPr lang="el-GR" sz="2600" dirty="0" smtClean="0"/>
              <a:t>», </a:t>
            </a:r>
            <a:r>
              <a:rPr lang="el-GR" sz="2600" dirty="0"/>
              <a:t>συνδέοντάς τον με έναν από τους θεούς, που έκλεψε άχυρο και κατά την προσπάθειά του να ξεφύγει από τους ουρανούς με ένα ξύλινο άρμα, έπεσε κάποιο από το άχυρο στο δρόμο. Αυτή η ονομασία διαδόθηκε από τους Άραβες.</a:t>
            </a:r>
          </a:p>
          <a:p>
            <a:endParaRPr lang="el-GR" sz="2600" dirty="0"/>
          </a:p>
        </p:txBody>
      </p:sp>
    </p:spTree>
    <p:extLst>
      <p:ext uri="{BB962C8B-B14F-4D97-AF65-F5344CB8AC3E}">
        <p14:creationId xmlns:p14="http://schemas.microsoft.com/office/powerpoint/2010/main" val="2805065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Δ</a:t>
            </a:r>
            <a:r>
              <a:rPr lang="el-GR" dirty="0" smtClean="0"/>
              <a:t>ραστηριότητα</a:t>
            </a:r>
            <a:endParaRPr lang="el-GR" dirty="0"/>
          </a:p>
        </p:txBody>
      </p:sp>
      <p:sp>
        <p:nvSpPr>
          <p:cNvPr id="5" name="Θέση περιεχομένου 4"/>
          <p:cNvSpPr>
            <a:spLocks noGrp="1"/>
          </p:cNvSpPr>
          <p:nvPr>
            <p:ph sz="half" idx="1"/>
          </p:nvPr>
        </p:nvSpPr>
        <p:spPr/>
        <p:txBody>
          <a:bodyPr/>
          <a:lstStyle/>
          <a:p>
            <a:pPr marL="0" indent="0">
              <a:buNone/>
            </a:pPr>
            <a:r>
              <a:rPr lang="el-GR" dirty="0">
                <a:latin typeface="Calibri" pitchFamily="34" charset="0"/>
              </a:rPr>
              <a:t>Χωρισμένοι σε τέσσερις ομάδες και χρησιμοποιώντας διάφορα υλικά δημιουργήσαμε τους δικούς μας ποταμούς </a:t>
            </a:r>
            <a:r>
              <a:rPr lang="el-GR" dirty="0" smtClean="0">
                <a:latin typeface="Calibri" pitchFamily="34" charset="0"/>
              </a:rPr>
              <a:t>αστεριών. </a:t>
            </a:r>
            <a:r>
              <a:rPr lang="el-GR" dirty="0"/>
              <a:t>Δώσαμε τις δικές μας ονομασίες ανάλογα με το υλικό που </a:t>
            </a:r>
            <a:r>
              <a:rPr lang="el-GR" dirty="0" smtClean="0"/>
              <a:t>χρησιμοποιήσαμε.</a:t>
            </a:r>
            <a:endParaRPr lang="en-US" dirty="0">
              <a:latin typeface="Calibri" pitchFamily="34" charset="0"/>
            </a:endParaRPr>
          </a:p>
          <a:p>
            <a:endParaRPr lang="el-GR" dirty="0"/>
          </a:p>
        </p:txBody>
      </p:sp>
      <p:pic>
        <p:nvPicPr>
          <p:cNvPr id="7" name="Picture 8" descr="Τα παιδιά δημιουργούν τους γαλαξίες τους χωρισμένα σε ομάδες."/>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a:xfrm rot="5400000">
            <a:off x="4740763" y="1820076"/>
            <a:ext cx="3931077" cy="3980573"/>
          </a:xfrm>
          <a:prstGeom prst="rect">
            <a:avLst/>
          </a:prstGeom>
          <a:ln>
            <a:noFill/>
          </a:ln>
          <a:effectLst/>
        </p:spPr>
      </p:pic>
    </p:spTree>
    <p:extLst>
      <p:ext uri="{BB962C8B-B14F-4D97-AF65-F5344CB8AC3E}">
        <p14:creationId xmlns:p14="http://schemas.microsoft.com/office/powerpoint/2010/main" val="2188986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Βαμβακοξίας!"/>
          <p:cNvPicPr>
            <a:picLocks noGrp="1" noChangeAspect="1"/>
          </p:cNvPicPr>
          <p:nvPr>
            <p:ph type="pic" idx="1"/>
          </p:nvPr>
        </p:nvPicPr>
        <p:blipFill rotWithShape="1">
          <a:blip r:embed="rId2" cstate="print"/>
          <a:srcRect t="4164" b="460"/>
          <a:stretch/>
        </p:blipFill>
        <p:spPr>
          <a:xfrm>
            <a:off x="1792288" y="1516691"/>
            <a:ext cx="5486400" cy="3928533"/>
          </a:xfrm>
          <a:prstGeom prst="rect">
            <a:avLst/>
          </a:prstGeom>
          <a:ln>
            <a:noFill/>
          </a:ln>
          <a:effectLst/>
        </p:spPr>
      </p:pic>
      <p:sp>
        <p:nvSpPr>
          <p:cNvPr id="2" name="Text Placeholder 1"/>
          <p:cNvSpPr>
            <a:spLocks noGrp="1"/>
          </p:cNvSpPr>
          <p:nvPr>
            <p:ph type="body" sz="half" idx="2"/>
          </p:nvPr>
        </p:nvSpPr>
        <p:spPr>
          <a:xfrm>
            <a:off x="1792288" y="5589240"/>
            <a:ext cx="5486400" cy="582960"/>
          </a:xfrm>
        </p:spPr>
        <p:txBody>
          <a:bodyPr>
            <a:normAutofit/>
          </a:bodyPr>
          <a:lstStyle/>
          <a:p>
            <a:pPr algn="ctr"/>
            <a:r>
              <a:rPr lang="el-GR" sz="2400" dirty="0"/>
              <a:t>«</a:t>
            </a:r>
            <a:r>
              <a:rPr lang="el-GR" sz="2400" dirty="0" err="1"/>
              <a:t>Βαμβακοξίας</a:t>
            </a:r>
            <a:r>
              <a:rPr lang="el-GR" sz="2400" dirty="0"/>
              <a:t>»</a:t>
            </a:r>
          </a:p>
        </p:txBody>
      </p:sp>
      <p:sp>
        <p:nvSpPr>
          <p:cNvPr id="5" name="Τίτλος 4"/>
          <p:cNvSpPr>
            <a:spLocks noGrp="1"/>
          </p:cNvSpPr>
          <p:nvPr>
            <p:ph type="title"/>
          </p:nvPr>
        </p:nvSpPr>
        <p:spPr/>
        <p:txBody>
          <a:bodyPr/>
          <a:lstStyle/>
          <a:p>
            <a:r>
              <a:rPr lang="el-GR" dirty="0" smtClean="0"/>
              <a:t>Τα έργα των παιδιών (1/4)</a:t>
            </a:r>
            <a:endParaRPr lang="el-GR" dirty="0"/>
          </a:p>
        </p:txBody>
      </p:sp>
    </p:spTree>
    <p:extLst>
      <p:ext uri="{BB962C8B-B14F-4D97-AF65-F5344CB8AC3E}">
        <p14:creationId xmlns:p14="http://schemas.microsoft.com/office/powerpoint/2010/main" val="3262806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Ριζαξίας!"/>
          <p:cNvPicPr>
            <a:picLocks noGrp="1" noChangeAspect="1"/>
          </p:cNvPicPr>
          <p:nvPr>
            <p:ph type="pic" idx="1"/>
          </p:nvPr>
        </p:nvPicPr>
        <p:blipFill rotWithShape="1">
          <a:blip r:embed="rId2" cstate="print"/>
          <a:srcRect t="3527" b="1879"/>
          <a:stretch/>
        </p:blipFill>
        <p:spPr>
          <a:xfrm>
            <a:off x="1792288" y="1371599"/>
            <a:ext cx="5486400" cy="3894667"/>
          </a:xfrm>
          <a:prstGeom prst="rect">
            <a:avLst/>
          </a:prstGeom>
          <a:ln>
            <a:noFill/>
          </a:ln>
          <a:effectLst/>
        </p:spPr>
      </p:pic>
      <p:sp>
        <p:nvSpPr>
          <p:cNvPr id="3" name="Text Placeholder 2"/>
          <p:cNvSpPr>
            <a:spLocks noGrp="1"/>
          </p:cNvSpPr>
          <p:nvPr>
            <p:ph type="body" sz="half" idx="2"/>
          </p:nvPr>
        </p:nvSpPr>
        <p:spPr>
          <a:xfrm>
            <a:off x="1792288" y="5445224"/>
            <a:ext cx="5486400" cy="726976"/>
          </a:xfrm>
        </p:spPr>
        <p:txBody>
          <a:bodyPr>
            <a:normAutofit/>
          </a:bodyPr>
          <a:lstStyle/>
          <a:p>
            <a:pPr algn="ctr"/>
            <a:r>
              <a:rPr lang="el-GR" sz="2400" dirty="0"/>
              <a:t>«</a:t>
            </a:r>
            <a:r>
              <a:rPr lang="el-GR" sz="2400" dirty="0" err="1"/>
              <a:t>Ριζοξίας</a:t>
            </a:r>
            <a:r>
              <a:rPr lang="el-GR" sz="2400" dirty="0"/>
              <a:t>»</a:t>
            </a:r>
          </a:p>
        </p:txBody>
      </p:sp>
      <p:sp>
        <p:nvSpPr>
          <p:cNvPr id="2" name="Τίτλος 1"/>
          <p:cNvSpPr>
            <a:spLocks noGrp="1"/>
          </p:cNvSpPr>
          <p:nvPr>
            <p:ph type="title"/>
          </p:nvPr>
        </p:nvSpPr>
        <p:spPr/>
        <p:txBody>
          <a:bodyPr/>
          <a:lstStyle/>
          <a:p>
            <a:r>
              <a:rPr lang="el-GR" dirty="0"/>
              <a:t>Τα έργα των παιδιών </a:t>
            </a:r>
            <a:r>
              <a:rPr lang="el-GR" dirty="0" smtClean="0"/>
              <a:t>(2/4</a:t>
            </a:r>
            <a:r>
              <a:rPr lang="el-GR" dirty="0"/>
              <a:t>)</a:t>
            </a:r>
          </a:p>
        </p:txBody>
      </p:sp>
    </p:spTree>
    <p:extLst>
      <p:ext uri="{BB962C8B-B14F-4D97-AF65-F5344CB8AC3E}">
        <p14:creationId xmlns:p14="http://schemas.microsoft.com/office/powerpoint/2010/main" val="12381636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0/29/2015 12:44:55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1028,4,7,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94DD939-32CE-4DF0-A6CF-E704215A7E4A}">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2608</TotalTime>
  <Words>493</Words>
  <Application>Microsoft Office PowerPoint</Application>
  <PresentationFormat>On-screen Show (4:3)</PresentationFormat>
  <Paragraphs>73</Paragraphs>
  <Slides>19</Slides>
  <Notes>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Θέμα του Office</vt:lpstr>
      <vt:lpstr>Το Εικονογραφημένο Βιβλίο στην Προσχολική Εκπαίδευση</vt:lpstr>
      <vt:lpstr>Διδακτική Πρακτική</vt:lpstr>
      <vt:lpstr>Χρήση φωτογραφικού υλικού στον Η/Υ</vt:lpstr>
      <vt:lpstr>Σχετικά με τον Γαλαξία (1/3)</vt:lpstr>
      <vt:lpstr>Σχετικά με τον Γαλαξία (2/3)</vt:lpstr>
      <vt:lpstr>Σχετικά με τον Γαλαξία (3/3)</vt:lpstr>
      <vt:lpstr>Δραστηριότητα</vt:lpstr>
      <vt:lpstr>Τα έργα των παιδιών (1/4)</vt:lpstr>
      <vt:lpstr>Τα έργα των παιδιών (2/4)</vt:lpstr>
      <vt:lpstr>Τα έργα των παιδιών (3/4)</vt:lpstr>
      <vt:lpstr>Τα έργα των παιδιών (4/4)</vt:lpstr>
      <vt:lpstr>Ανάγνωση του μύθου</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Εικονογραφημένο Βιβλίο στην Προσχολική Εκπαίδευση</dc:title>
  <dc:subject>Μυθολογία - Γαλαξίας</dc:subject>
  <dc:creator> Αγγελική Γιαννικοπούλου</dc:creator>
  <cp:lastModifiedBy>Smaragda Papadopoulou</cp:lastModifiedBy>
  <cp:revision>211</cp:revision>
  <dcterms:created xsi:type="dcterms:W3CDTF">2012-09-06T09:03:05Z</dcterms:created>
  <dcterms:modified xsi:type="dcterms:W3CDTF">2015-10-28T22:45:06Z</dcterms:modified>
  <cp:category>Λογοτεχνικά είδη</cp:category>
</cp:coreProperties>
</file>