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2" r:id="rId3"/>
    <p:sldId id="301" r:id="rId4"/>
    <p:sldId id="302" r:id="rId5"/>
    <p:sldId id="303" r:id="rId6"/>
    <p:sldId id="304" r:id="rId7"/>
    <p:sldId id="305" r:id="rId8"/>
    <p:sldId id="309" r:id="rId9"/>
    <p:sldId id="314" r:id="rId10"/>
    <p:sldId id="307" r:id="rId11"/>
    <p:sldId id="315" r:id="rId12"/>
    <p:sldId id="316" r:id="rId13"/>
    <p:sldId id="318" r:id="rId14"/>
    <p:sldId id="319" r:id="rId15"/>
    <p:sldId id="320" r:id="rId16"/>
    <p:sldId id="311" r:id="rId17"/>
    <p:sldId id="321" r:id="rId18"/>
    <p:sldId id="312" r:id="rId19"/>
    <p:sldId id="308" r:id="rId20"/>
    <p:sldId id="323" r:id="rId21"/>
    <p:sldId id="324" r:id="rId22"/>
    <p:sldId id="325" r:id="rId23"/>
    <p:sldId id="326" r:id="rId24"/>
    <p:sldId id="327" r:id="rId25"/>
    <p:sldId id="328" r:id="rId26"/>
    <p:sldId id="280" r:id="rId27"/>
    <p:sldId id="290" r:id="rId28"/>
    <p:sldId id="295" r:id="rId29"/>
    <p:sldId id="299" r:id="rId30"/>
    <p:sldId id="292" r:id="rId31"/>
    <p:sldId id="291" r:id="rId32"/>
    <p:sldId id="294" r:id="rId33"/>
    <p:sldId id="293" r:id="rId34"/>
    <p:sldId id="300" r:id="rId35"/>
    <p:sldId id="329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301"/>
            <p14:sldId id="302"/>
            <p14:sldId id="303"/>
            <p14:sldId id="304"/>
            <p14:sldId id="305"/>
            <p14:sldId id="309"/>
            <p14:sldId id="314"/>
            <p14:sldId id="307"/>
            <p14:sldId id="315"/>
            <p14:sldId id="316"/>
            <p14:sldId id="318"/>
            <p14:sldId id="319"/>
            <p14:sldId id="320"/>
            <p14:sldId id="311"/>
            <p14:sldId id="321"/>
            <p14:sldId id="312"/>
            <p14:sldId id="308"/>
            <p14:sldId id="323"/>
            <p14:sldId id="324"/>
            <p14:sldId id="325"/>
            <p14:sldId id="326"/>
            <p14:sldId id="327"/>
            <p14:sldId id="328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  <p14:sldId id="32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75" d="100"/>
          <a:sy n="75" d="100"/>
        </p:scale>
        <p:origin x="-22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19/10/15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Μεθοδολογία των Επιστημών του Ανθρώπου: Στατιστική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Περιγραφική Στατιστική</a:t>
            </a:r>
            <a:endParaRPr lang="en-US" sz="2800" dirty="0" smtClean="0"/>
          </a:p>
          <a:p>
            <a:endParaRPr lang="el-GR" sz="2800" dirty="0"/>
          </a:p>
          <a:p>
            <a:r>
              <a:rPr lang="el-GR" sz="2800" dirty="0" smtClean="0"/>
              <a:t>Βασίλης Γιαλαμάς</a:t>
            </a:r>
          </a:p>
          <a:p>
            <a:r>
              <a:rPr lang="el-GR" sz="2800" dirty="0" smtClean="0"/>
              <a:t>Σχολή Επιστημών της Αγωγής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Εκπαίδευσης και Αγωγής στην Προσχολική Ηλικία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Ταξινόμηση των </a:t>
            </a:r>
            <a:r>
              <a:rPr lang="el-GR" sz="3600" dirty="0" smtClean="0"/>
              <a:t>μεταβλητών</a:t>
            </a:r>
            <a:br>
              <a:rPr lang="el-GR" sz="3600" dirty="0" smtClean="0"/>
            </a:br>
            <a:r>
              <a:rPr lang="el-GR" sz="3600" dirty="0" smtClean="0"/>
              <a:t>ως </a:t>
            </a:r>
            <a:r>
              <a:rPr lang="el-GR" sz="3600" dirty="0"/>
              <a:t>προς τον τύπο των </a:t>
            </a:r>
            <a:r>
              <a:rPr lang="el-GR" sz="3600" dirty="0" smtClean="0"/>
              <a:t>τιμών (1 από 2)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Ποσοτικές:</a:t>
            </a:r>
            <a:r>
              <a:rPr lang="el-GR" dirty="0" smtClean="0"/>
              <a:t> {</a:t>
            </a:r>
            <a:r>
              <a:rPr lang="en-US" dirty="0" smtClean="0"/>
              <a:t>quantitative}</a:t>
            </a:r>
            <a:endParaRPr lang="el-GR" dirty="0" smtClean="0"/>
          </a:p>
          <a:p>
            <a:pPr lvl="1">
              <a:buFont typeface="Arial"/>
              <a:buChar char="•"/>
            </a:pPr>
            <a:r>
              <a:rPr lang="el-GR" dirty="0"/>
              <a:t>«Ύψος </a:t>
            </a:r>
            <a:r>
              <a:rPr lang="el-GR" dirty="0" smtClean="0"/>
              <a:t>φοιτητών (</a:t>
            </a:r>
            <a:r>
              <a:rPr lang="en-US" dirty="0"/>
              <a:t>cm)</a:t>
            </a:r>
            <a:r>
              <a:rPr lang="el-GR" dirty="0"/>
              <a:t>»,</a:t>
            </a:r>
            <a:r>
              <a:rPr lang="en-US" dirty="0"/>
              <a:t> </a:t>
            </a:r>
            <a:r>
              <a:rPr lang="el-GR" dirty="0"/>
              <a:t>«Ηλικία (έτη)»</a:t>
            </a:r>
            <a:r>
              <a:rPr lang="en-US" dirty="0"/>
              <a:t> </a:t>
            </a:r>
            <a:r>
              <a:rPr lang="el-GR" dirty="0" smtClean="0"/>
              <a:t>«Επίδοση </a:t>
            </a:r>
            <a:r>
              <a:rPr lang="el-GR" dirty="0"/>
              <a:t>φοιτητών (κλίμακα 0-10)</a:t>
            </a:r>
            <a:r>
              <a:rPr lang="el-GR" dirty="0" smtClean="0"/>
              <a:t>»</a:t>
            </a:r>
            <a:endParaRPr lang="el-GR" dirty="0"/>
          </a:p>
          <a:p>
            <a:pPr lvl="1">
              <a:buFont typeface="Arial"/>
              <a:buChar char="•"/>
            </a:pPr>
            <a:r>
              <a:rPr lang="el-GR" dirty="0" smtClean="0"/>
              <a:t>«Στάση </a:t>
            </a:r>
            <a:r>
              <a:rPr lang="el-GR" dirty="0"/>
              <a:t>των φοιτητών/τριων απέναντι στη χρησιμότητα της Στατιστικής (κλίμακα </a:t>
            </a:r>
            <a:r>
              <a:rPr lang="el-GR" dirty="0" smtClean="0"/>
              <a:t>10 - 70</a:t>
            </a:r>
            <a:r>
              <a:rPr lang="el-GR" dirty="0"/>
              <a:t>)</a:t>
            </a:r>
            <a:r>
              <a:rPr lang="el-GR" dirty="0" smtClean="0"/>
              <a:t>»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3200" b="1" dirty="0" smtClean="0"/>
              <a:t>Κατηγορικές</a:t>
            </a:r>
            <a:r>
              <a:rPr lang="el-GR" sz="3200" b="1" dirty="0"/>
              <a:t>:</a:t>
            </a:r>
            <a:r>
              <a:rPr lang="el-GR" sz="3200" dirty="0"/>
              <a:t> {</a:t>
            </a:r>
            <a:r>
              <a:rPr lang="en-US" sz="3200" dirty="0"/>
              <a:t>categorical}</a:t>
            </a:r>
          </a:p>
          <a:p>
            <a:pPr lvl="1">
              <a:buFont typeface="Arial"/>
              <a:buChar char="•"/>
            </a:pPr>
            <a:r>
              <a:rPr lang="el-GR" dirty="0"/>
              <a:t>«Φύλο φοιτητών» (Αγόρι/Κορίτσι) </a:t>
            </a:r>
          </a:p>
          <a:p>
            <a:pPr lvl="1">
              <a:buFont typeface="Arial"/>
              <a:buChar char="•"/>
            </a:pPr>
            <a:r>
              <a:rPr lang="el-GR" dirty="0"/>
              <a:t>«τρόπος μεταφοράς στο Πανεπιστήμιο» (ΜΜΜ/ Πεζή/ ιδιωτικό </a:t>
            </a:r>
            <a:r>
              <a:rPr lang="el-GR" dirty="0" smtClean="0"/>
              <a:t>μέσο)</a:t>
            </a:r>
          </a:p>
        </p:txBody>
      </p:sp>
    </p:spTree>
    <p:extLst>
      <p:ext uri="{BB962C8B-B14F-4D97-AF65-F5344CB8AC3E}">
        <p14:creationId xmlns:p14="http://schemas.microsoft.com/office/powerpoint/2010/main" val="373239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Ταξινόμηση των </a:t>
            </a:r>
            <a:r>
              <a:rPr lang="el-GR" sz="3600" dirty="0" smtClean="0"/>
              <a:t>μεταβλητών</a:t>
            </a:r>
            <a:br>
              <a:rPr lang="el-GR" sz="3600" dirty="0" smtClean="0"/>
            </a:br>
            <a:r>
              <a:rPr lang="el-GR" sz="3600" dirty="0" smtClean="0"/>
              <a:t>ως </a:t>
            </a:r>
            <a:r>
              <a:rPr lang="el-GR" sz="3600" dirty="0"/>
              <a:t>προς τον τύπο των </a:t>
            </a:r>
            <a:r>
              <a:rPr lang="el-GR" sz="3600" dirty="0" smtClean="0"/>
              <a:t>τιμών (2 από 2)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3800" b="1" dirty="0" smtClean="0"/>
              <a:t>Ποιοτικές</a:t>
            </a:r>
            <a:r>
              <a:rPr lang="el-GR" sz="3800" dirty="0" smtClean="0"/>
              <a:t> </a:t>
            </a:r>
            <a:r>
              <a:rPr lang="el-GR" sz="3800" dirty="0"/>
              <a:t>ή </a:t>
            </a:r>
            <a:r>
              <a:rPr lang="el-GR" sz="3800" b="1" dirty="0"/>
              <a:t>κατηγορικές με διάταξη </a:t>
            </a:r>
            <a:r>
              <a:rPr lang="el-GR" sz="3800" dirty="0"/>
              <a:t>{</a:t>
            </a:r>
            <a:r>
              <a:rPr lang="en-US" sz="3800" dirty="0"/>
              <a:t>ordinal}</a:t>
            </a:r>
          </a:p>
          <a:p>
            <a:pPr lvl="1">
              <a:buFont typeface="Arial"/>
              <a:buChar char="•"/>
            </a:pPr>
            <a:r>
              <a:rPr lang="el-GR" sz="3300" dirty="0"/>
              <a:t>«Γευστική αξιολόγηση προϊόντος» (</a:t>
            </a:r>
            <a:r>
              <a:rPr lang="el-GR" sz="3300" dirty="0" smtClean="0"/>
              <a:t>φτωχό / μέτριο / καλό / </a:t>
            </a:r>
            <a:r>
              <a:rPr lang="el-GR" sz="3300" dirty="0"/>
              <a:t>πολύ </a:t>
            </a:r>
            <a:r>
              <a:rPr lang="el-GR" sz="3300" dirty="0" smtClean="0"/>
              <a:t>καλό / εξαιρετικό)</a:t>
            </a:r>
          </a:p>
          <a:p>
            <a:pPr lvl="1">
              <a:buFont typeface="Arial"/>
              <a:buChar char="•"/>
            </a:pPr>
            <a:r>
              <a:rPr lang="el-GR" sz="3300" dirty="0" smtClean="0"/>
              <a:t>«</a:t>
            </a:r>
            <a:r>
              <a:rPr lang="el-GR" sz="3300" dirty="0"/>
              <a:t>Βαθμολογία μαθητή» (</a:t>
            </a:r>
            <a:r>
              <a:rPr lang="en-US" sz="3300" dirty="0" smtClean="0"/>
              <a:t>E</a:t>
            </a:r>
            <a:r>
              <a:rPr lang="el-GR" sz="3300" dirty="0" smtClean="0"/>
              <a:t> </a:t>
            </a:r>
            <a:r>
              <a:rPr lang="en-US" sz="3300" dirty="0" smtClean="0"/>
              <a:t>/</a:t>
            </a:r>
            <a:r>
              <a:rPr lang="el-GR" sz="3300" dirty="0" smtClean="0"/>
              <a:t> </a:t>
            </a:r>
            <a:r>
              <a:rPr lang="en-US" sz="3300" dirty="0" smtClean="0"/>
              <a:t>D</a:t>
            </a:r>
            <a:r>
              <a:rPr lang="el-GR" sz="3300" dirty="0" smtClean="0"/>
              <a:t> </a:t>
            </a:r>
            <a:r>
              <a:rPr lang="en-US" sz="3300" dirty="0" smtClean="0"/>
              <a:t>/</a:t>
            </a:r>
            <a:r>
              <a:rPr lang="el-GR" sz="3300" dirty="0" smtClean="0"/>
              <a:t> </a:t>
            </a:r>
            <a:r>
              <a:rPr lang="en-US" sz="3300" dirty="0" smtClean="0"/>
              <a:t>C</a:t>
            </a:r>
            <a:r>
              <a:rPr lang="el-GR" sz="3300" dirty="0" smtClean="0"/>
              <a:t> </a:t>
            </a:r>
            <a:r>
              <a:rPr lang="en-US" sz="3300" dirty="0" smtClean="0"/>
              <a:t>/</a:t>
            </a:r>
            <a:r>
              <a:rPr lang="el-GR" sz="3300" dirty="0" smtClean="0"/>
              <a:t> </a:t>
            </a:r>
            <a:r>
              <a:rPr lang="en-US" sz="3300" dirty="0" smtClean="0"/>
              <a:t>B</a:t>
            </a:r>
            <a:r>
              <a:rPr lang="el-GR" sz="3300" dirty="0" smtClean="0"/>
              <a:t> </a:t>
            </a:r>
            <a:r>
              <a:rPr lang="en-US" sz="3300" dirty="0" smtClean="0"/>
              <a:t>/</a:t>
            </a:r>
            <a:r>
              <a:rPr lang="el-GR" sz="3300" dirty="0" smtClean="0"/>
              <a:t> </a:t>
            </a:r>
            <a:r>
              <a:rPr lang="en-US" sz="3300" dirty="0" smtClean="0"/>
              <a:t>A)</a:t>
            </a:r>
            <a:endParaRPr lang="el-GR" sz="3300" dirty="0" smtClean="0"/>
          </a:p>
          <a:p>
            <a:pPr lvl="1">
              <a:buFont typeface="Arial"/>
              <a:buChar char="•"/>
            </a:pPr>
            <a:r>
              <a:rPr lang="el-GR" sz="3300" dirty="0" smtClean="0"/>
              <a:t>«</a:t>
            </a:r>
            <a:r>
              <a:rPr lang="el-GR" sz="3300" dirty="0"/>
              <a:t>Τοποθέτηση απέναντι σε μια πρόταση ή ερώτηση» (</a:t>
            </a:r>
            <a:r>
              <a:rPr lang="el-GR" sz="3300" dirty="0" smtClean="0"/>
              <a:t>διαφωνώ / </a:t>
            </a:r>
            <a:r>
              <a:rPr lang="el-GR" sz="3300" dirty="0"/>
              <a:t>μάλλον </a:t>
            </a:r>
            <a:r>
              <a:rPr lang="el-GR" sz="3300" dirty="0" smtClean="0"/>
              <a:t>διαφωνώ / </a:t>
            </a:r>
            <a:r>
              <a:rPr lang="el-GR" sz="3300" dirty="0"/>
              <a:t>μάλλον </a:t>
            </a:r>
            <a:r>
              <a:rPr lang="el-GR" sz="3300" dirty="0" smtClean="0"/>
              <a:t>συμφωνώ / </a:t>
            </a:r>
            <a:r>
              <a:rPr lang="el-GR" sz="3300" dirty="0"/>
              <a:t>συμφωνώ</a:t>
            </a:r>
            <a:r>
              <a:rPr lang="el-GR" sz="3300" dirty="0" smtClean="0"/>
              <a:t>)</a:t>
            </a:r>
          </a:p>
          <a:p>
            <a:pPr marL="457200" lvl="1" indent="0">
              <a:buNone/>
            </a:pPr>
            <a:r>
              <a:rPr lang="el-GR" sz="3800" dirty="0" smtClean="0"/>
              <a:t>Πολλές </a:t>
            </a:r>
            <a:r>
              <a:rPr lang="el-GR" sz="3800" dirty="0"/>
              <a:t>μεταβλητές τέτοιου τύπου που συνδέονται με μια έννοια η οποία μελετάται σε μια έρευνα συνιστούν μια κλίμακα </a:t>
            </a:r>
            <a:r>
              <a:rPr lang="en-US" sz="3800" dirty="0" err="1" smtClean="0"/>
              <a:t>likert</a:t>
            </a:r>
            <a:r>
              <a:rPr lang="el-GR" sz="3800" dirty="0" smtClean="0"/>
              <a:t>.</a:t>
            </a:r>
            <a:endParaRPr lang="el-GR" sz="3800" dirty="0"/>
          </a:p>
        </p:txBody>
      </p:sp>
    </p:spTree>
    <p:extLst>
      <p:ext uri="{BB962C8B-B14F-4D97-AF65-F5344CB8AC3E}">
        <p14:creationId xmlns:p14="http://schemas.microsoft.com/office/powerpoint/2010/main" val="322254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Ταξινόμηση των μεταβλητών ως προς τη θέση τους στο σχήμα «αίτιο - αποτέλεσμα» στο πειραματικό σχέδιο (1 από 3)</a:t>
            </a:r>
            <a:endParaRPr lang="el-GR" sz="28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4100" b="1" dirty="0"/>
              <a:t>Ανεξάρτητη</a:t>
            </a:r>
            <a:r>
              <a:rPr lang="el-GR" sz="4100" dirty="0"/>
              <a:t> </a:t>
            </a:r>
            <a:r>
              <a:rPr lang="en-US" sz="4100" dirty="0"/>
              <a:t>{independent variable</a:t>
            </a:r>
            <a:r>
              <a:rPr lang="en-US" sz="4100" dirty="0" smtClean="0"/>
              <a:t>}</a:t>
            </a:r>
            <a:endParaRPr lang="el-GR" sz="4100" dirty="0" smtClean="0"/>
          </a:p>
          <a:p>
            <a:pPr marL="742950" lvl="2" indent="-342900"/>
            <a:r>
              <a:rPr lang="el-GR" sz="3600" dirty="0"/>
              <a:t>Οι τιμές της καθορίζονται από τον </a:t>
            </a:r>
            <a:r>
              <a:rPr lang="el-GR" sz="3600" dirty="0" smtClean="0"/>
              <a:t>ερευνητή. (Η </a:t>
            </a:r>
            <a:r>
              <a:rPr lang="el-GR" sz="3600" dirty="0"/>
              <a:t>μέθοδος διδασκαλίας (Κλασσική / με χρήση ΤΠΕ</a:t>
            </a:r>
            <a:r>
              <a:rPr lang="el-GR" sz="3600" dirty="0" smtClean="0"/>
              <a:t>)</a:t>
            </a:r>
            <a:endParaRPr lang="el-GR" sz="36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4100" b="1" dirty="0"/>
              <a:t>Εξαρτημένη</a:t>
            </a:r>
            <a:r>
              <a:rPr lang="el-GR" sz="4100" dirty="0"/>
              <a:t> {</a:t>
            </a:r>
            <a:r>
              <a:rPr lang="en-US" sz="4100" dirty="0"/>
              <a:t>dependent variable</a:t>
            </a:r>
            <a:r>
              <a:rPr lang="en-US" sz="4100" dirty="0" smtClean="0"/>
              <a:t>}</a:t>
            </a:r>
            <a:endParaRPr lang="en-US" sz="4100" dirty="0"/>
          </a:p>
          <a:p>
            <a:pPr lvl="2"/>
            <a:r>
              <a:rPr lang="el-GR" sz="3300" dirty="0"/>
              <a:t>Οι τιμές αναμένεται να εξαρτώνται από </a:t>
            </a:r>
            <a:r>
              <a:rPr lang="el-GR" sz="3300" dirty="0" smtClean="0"/>
              <a:t>τις </a:t>
            </a:r>
            <a:r>
              <a:rPr lang="el-GR" sz="3300" dirty="0"/>
              <a:t>τιμές της </a:t>
            </a:r>
            <a:r>
              <a:rPr lang="el-GR" sz="3300" dirty="0" smtClean="0"/>
              <a:t>ανεξάρτητης. (Η </a:t>
            </a:r>
            <a:r>
              <a:rPr lang="el-GR" sz="3300" dirty="0"/>
              <a:t>επίδοση στο ίδιο τεστ μετά το τέλος της διδασκαλίας</a:t>
            </a:r>
            <a:r>
              <a:rPr lang="el-GR" sz="3300" dirty="0" smtClean="0"/>
              <a:t>)</a:t>
            </a:r>
            <a:endParaRPr lang="el-GR" sz="3300" dirty="0"/>
          </a:p>
        </p:txBody>
      </p:sp>
    </p:spTree>
    <p:extLst>
      <p:ext uri="{BB962C8B-B14F-4D97-AF65-F5344CB8AC3E}">
        <p14:creationId xmlns:p14="http://schemas.microsoft.com/office/powerpoint/2010/main" val="266355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Ταξινόμηση των μεταβλητών ως προς τη θέση τους στο σχήμα «αίτιο - αποτέλεσμα» στο πειραματικό σχέδιο (2 από 3)</a:t>
            </a:r>
            <a:endParaRPr lang="el-GR" sz="28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sz="4100" dirty="0"/>
              <a:t>Στα πλαίσια μιας έρευνας που αναζητούμε για παράδειγμα την πιθανή επίδραση διαφόρων παραγόντων (μεταβλητών) σε μια </a:t>
            </a:r>
            <a:r>
              <a:rPr lang="el-GR" sz="4100" dirty="0" smtClean="0"/>
              <a:t>ή </a:t>
            </a:r>
            <a:r>
              <a:rPr lang="el-GR" sz="4100" dirty="0"/>
              <a:t>περισσότερες </a:t>
            </a:r>
            <a:r>
              <a:rPr lang="el-GR" sz="4100" dirty="0" smtClean="0"/>
              <a:t>μεταβλητές, </a:t>
            </a:r>
            <a:r>
              <a:rPr lang="el-GR" sz="4100" dirty="0"/>
              <a:t>τότε οι τελευταίες αποτελούν τις εξαρτημένες μεταβλητές και οι παράγοντες τις ανεξάρτητες μεταβλητές της έρευνας</a:t>
            </a:r>
            <a:r>
              <a:rPr lang="el-GR" sz="4100" dirty="0" smtClean="0"/>
              <a:t>.</a:t>
            </a:r>
          </a:p>
          <a:p>
            <a:r>
              <a:rPr lang="el-GR" sz="4100" dirty="0"/>
              <a:t>Σε κάποιες περιπτώσεις είναι προφανές σύμφωνα με την κοινή λογική ποια είναι η ανεξάρτητη και ποια η εξαρτημένη </a:t>
            </a:r>
            <a:r>
              <a:rPr lang="el-GR" sz="4100" dirty="0" smtClean="0"/>
              <a:t>μεταβλητή.</a:t>
            </a:r>
            <a:endParaRPr lang="el-GR" sz="4100" dirty="0"/>
          </a:p>
          <a:p>
            <a:pPr lvl="2"/>
            <a:r>
              <a:rPr lang="el-GR" sz="4000" dirty="0" smtClean="0"/>
              <a:t>Επίδραση </a:t>
            </a:r>
            <a:r>
              <a:rPr lang="el-GR" sz="4000" dirty="0"/>
              <a:t>του «μορφωτικού επιπέδου των γονέων», του «φύλου», του «σχολικού περιβάλλοντος», κ.λ.π. στις «στάσεις των μαθητών απέναντι στα μαθηματικά</a:t>
            </a:r>
            <a:r>
              <a:rPr lang="el-GR" sz="4000" dirty="0" smtClean="0"/>
              <a:t>»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30636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Ταξινόμηση των μεταβλητών ως προς τη θέση τους στο σχήμα «αίτιο - αποτέλεσμα» στο πειραματικό σχέδιο (3 από 3)</a:t>
            </a:r>
            <a:endParaRPr lang="el-GR" sz="28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4100" dirty="0" smtClean="0"/>
              <a:t>Σε </a:t>
            </a:r>
            <a:r>
              <a:rPr lang="el-GR" sz="4100" dirty="0"/>
              <a:t>άλλες περιπτώσεις δεν είναι σαφές ποια μεταβλητή αποτελεί το αίτιο και ποια το </a:t>
            </a:r>
            <a:r>
              <a:rPr lang="el-GR" sz="4100" dirty="0" smtClean="0"/>
              <a:t>αποτέλεσμα.</a:t>
            </a:r>
            <a:endParaRPr lang="el-GR" sz="4100" dirty="0"/>
          </a:p>
          <a:p>
            <a:pPr lvl="1">
              <a:buFont typeface="Arial"/>
              <a:buChar char="•"/>
            </a:pPr>
            <a:r>
              <a:rPr lang="el-GR" sz="3600" dirty="0"/>
              <a:t>Η σχέση ανάμεσα στην «ακαδημαϊκή αυτοαντίληψη» και την «επίδοση» του μαθητή  είναι μια περίπτωση σχέσης για την οποία υπάρχουν αντικρουόμενα ερευνητικά </a:t>
            </a:r>
            <a:r>
              <a:rPr lang="el-GR" sz="3600" dirty="0" smtClean="0"/>
              <a:t>ευρήματα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4100" dirty="0" smtClean="0"/>
              <a:t>Μόνο </a:t>
            </a:r>
            <a:r>
              <a:rPr lang="el-GR" sz="4100" dirty="0"/>
              <a:t>στην πειραματική μέθοδο μπορεί να προσδιοριστούν με ασφάλεια αίτιο και </a:t>
            </a:r>
            <a:r>
              <a:rPr lang="el-GR" sz="4100" dirty="0" smtClean="0"/>
              <a:t>αποτέλεσμα</a:t>
            </a:r>
            <a:endParaRPr lang="el-GR" sz="4100" dirty="0"/>
          </a:p>
        </p:txBody>
      </p:sp>
    </p:spTree>
    <p:extLst>
      <p:ext uri="{BB962C8B-B14F-4D97-AF65-F5344CB8AC3E}">
        <p14:creationId xmlns:p14="http://schemas.microsoft.com/office/powerpoint/2010/main" val="122812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/>
              <a:t>Το σύνολο των τιμών που προκύπτουν από την παρατήρηση ή μέτρηση των  μεταβλητών και αφορούν τα άτομα που απαρτίζουν το δείγμα η τον πληθυσμό μια </a:t>
            </a:r>
            <a:r>
              <a:rPr lang="el-GR" sz="2800" dirty="0" smtClean="0"/>
              <a:t>έρευνας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Δεδομένα {</a:t>
            </a:r>
            <a:r>
              <a:rPr lang="en-US" dirty="0"/>
              <a:t>data}</a:t>
            </a:r>
            <a:endParaRPr lang="el-GR" dirty="0"/>
          </a:p>
        </p:txBody>
      </p:sp>
      <p:graphicFrame>
        <p:nvGraphicFramePr>
          <p:cNvPr id="4" name="Content Placeholder 3" descr="Πίνακας δεδομένων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412257"/>
              </p:ext>
            </p:extLst>
          </p:nvPr>
        </p:nvGraphicFramePr>
        <p:xfrm>
          <a:off x="3575050" y="1557338"/>
          <a:ext cx="511175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958"/>
                <a:gridCol w="936104"/>
                <a:gridCol w="936104"/>
                <a:gridCol w="864096"/>
                <a:gridCol w="130649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Πίνακας  Δεδομένων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800" b="1" dirty="0" smtClean="0"/>
                        <a:t>Μεταβλητές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Κωδικός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Φύλο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Ηλικία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Έτη Εκπαίδευσης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l-GR" sz="1600" b="1" dirty="0" smtClean="0"/>
                        <a:t>Περιπτώ</a:t>
                      </a:r>
                    </a:p>
                    <a:p>
                      <a:r>
                        <a:rPr lang="el-GR" sz="1600" b="1" dirty="0" smtClean="0"/>
                        <a:t>σεις</a:t>
                      </a:r>
                    </a:p>
                    <a:p>
                      <a:endParaRPr lang="el-GR" sz="1600" b="1" dirty="0" smtClean="0"/>
                    </a:p>
                    <a:p>
                      <a:r>
                        <a:rPr lang="el-GR" sz="1600" b="1" dirty="0" smtClean="0"/>
                        <a:t>(άτομα)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Άνδρας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/>
                        <a:t>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Άνδρας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Γυναίκα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/>
                        <a:t>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Άνδρας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/>
                        <a:t>59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Γυναίκα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/>
                        <a:t>46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05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(1 από 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lvl="2" indent="-342900"/>
            <a:r>
              <a:rPr lang="el-GR" sz="9600" dirty="0" smtClean="0"/>
              <a:t>Στην </a:t>
            </a:r>
            <a:r>
              <a:rPr lang="el-GR" sz="9600" dirty="0"/>
              <a:t>έρευνα με τίτλο «Διερεύνηση των παραγόντων που διαμορφώνουν τις προθέσεις των μελλοντικών δασκάλων απέναντι στη χρήση ΤΠΕ στη διδασκαλία τους</a:t>
            </a:r>
            <a:r>
              <a:rPr lang="el-GR" sz="9600" dirty="0" smtClean="0"/>
              <a:t>»</a:t>
            </a:r>
          </a:p>
          <a:p>
            <a:pPr marL="457200" lvl="3" indent="0">
              <a:buNone/>
            </a:pPr>
            <a:r>
              <a:rPr lang="el-GR" sz="8000" b="1" dirty="0"/>
              <a:t>Μεταβλητές</a:t>
            </a:r>
          </a:p>
          <a:p>
            <a:pPr marL="457200" lvl="3" indent="0">
              <a:buNone/>
            </a:pPr>
            <a:r>
              <a:rPr lang="el-GR" sz="8000" dirty="0" smtClean="0"/>
              <a:t>«</a:t>
            </a:r>
            <a:r>
              <a:rPr lang="el-GR" sz="8000" dirty="0"/>
              <a:t>Πρόθεση»: Μετριέται με μια κλίμακα τύπου likert  η οποία περιλαμβάνει  10 προτάσεις για τις οποίες η φοιτήτρια/της δηλώνει το βαθμό συμφωνίας του ( διαφωνώ/ μάλλον διαφωνώ/ αβέβαιος / μάλλον συμφωνώ/ συμφωνώ)</a:t>
            </a:r>
          </a:p>
          <a:p>
            <a:pPr marL="457200" lvl="3" indent="0">
              <a:buNone/>
            </a:pPr>
            <a:r>
              <a:rPr lang="el-GR" sz="8000" dirty="0"/>
              <a:t>«Αυτοπεποίθηση στη χρήση ΤΠΕ»: Μετριέται με μια κλίμακα τύπου likert  η οποία περιλαμβάνει  4 δεξιότητες αναφορικά με τις οποίες η φοιτήτρια/της δηλώνει το βαθμό συμφωνίας του ( διαφωνώ/ μάλλον διαφωνώ/ αβέβαιος / μάλλον συμφωνώ/ συμφωνώ)</a:t>
            </a:r>
          </a:p>
          <a:p>
            <a:pPr marL="457200" lvl="3" indent="0">
              <a:buNone/>
            </a:pPr>
            <a:r>
              <a:rPr lang="el-GR" sz="8000" dirty="0" smtClean="0"/>
              <a:t>«</a:t>
            </a:r>
            <a:r>
              <a:rPr lang="el-GR" sz="8000" dirty="0"/>
              <a:t>Έτος φοίτησης»: (1ο / 2ο /3ο /4ο και πάνω</a:t>
            </a:r>
            <a:r>
              <a:rPr lang="el-GR" sz="8000" dirty="0" smtClean="0"/>
              <a:t>)</a:t>
            </a:r>
            <a:endParaRPr lang="el-GR" sz="8000" dirty="0"/>
          </a:p>
          <a:p>
            <a:pPr marL="457200" lvl="3" indent="0">
              <a:buNone/>
            </a:pPr>
            <a:r>
              <a:rPr lang="el-GR" sz="8000" dirty="0" smtClean="0"/>
              <a:t>«Προσωπικός Υπολογιστής» (Ναι/ Όχι) </a:t>
            </a:r>
            <a:endParaRPr lang="el-GR" sz="8000" dirty="0"/>
          </a:p>
        </p:txBody>
      </p:sp>
    </p:spTree>
    <p:extLst>
      <p:ext uri="{BB962C8B-B14F-4D97-AF65-F5344CB8AC3E}">
        <p14:creationId xmlns:p14="http://schemas.microsoft.com/office/powerpoint/2010/main" val="5467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(2 από </a:t>
            </a:r>
            <a:r>
              <a:rPr lang="el-GR" dirty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342900" lvl="2" indent="-342900"/>
            <a:r>
              <a:rPr lang="el-GR" sz="7400" dirty="0" smtClean="0"/>
              <a:t>Μια </a:t>
            </a:r>
            <a:r>
              <a:rPr lang="el-GR" sz="7400" dirty="0"/>
              <a:t>συνήθης πρακτική όταν υπάρχουν κλίμακες </a:t>
            </a:r>
            <a:r>
              <a:rPr lang="en-US" sz="7400" dirty="0" err="1"/>
              <a:t>likert</a:t>
            </a:r>
            <a:r>
              <a:rPr lang="el-GR" sz="7400" dirty="0"/>
              <a:t>:</a:t>
            </a:r>
            <a:r>
              <a:rPr lang="en-US" sz="7400" dirty="0"/>
              <a:t> </a:t>
            </a:r>
            <a:endParaRPr lang="el-GR" sz="7400" dirty="0"/>
          </a:p>
          <a:p>
            <a:pPr marL="754063" lvl="1">
              <a:buFont typeface="+mj-lt"/>
              <a:buAutoNum type="arabicPeriod"/>
              <a:defRPr/>
            </a:pPr>
            <a:r>
              <a:rPr lang="el-GR" sz="6200" dirty="0"/>
              <a:t>Κωδικοποιούμε αριθμητικά τις απαντήσεις με τον παρακάτω τρόπο:</a:t>
            </a:r>
          </a:p>
          <a:p>
            <a:pPr lvl="2">
              <a:buFontTx/>
              <a:buNone/>
              <a:defRPr/>
            </a:pPr>
            <a:r>
              <a:rPr lang="el-GR" sz="6200" dirty="0"/>
              <a:t>Διαφωνώ=1     Μάλλον διαφωνώ=2    Αβέβαιος/η =3 </a:t>
            </a:r>
          </a:p>
          <a:p>
            <a:pPr lvl="2">
              <a:buFontTx/>
              <a:buNone/>
              <a:defRPr/>
            </a:pPr>
            <a:r>
              <a:rPr lang="el-GR" sz="6200" dirty="0"/>
              <a:t>Μάλλον συμφωνώ=4     Συμφωνώ=5</a:t>
            </a:r>
          </a:p>
          <a:p>
            <a:pPr lvl="1">
              <a:buFont typeface="+mj-lt"/>
              <a:buAutoNum type="arabicPeriod"/>
              <a:defRPr/>
            </a:pPr>
            <a:r>
              <a:rPr lang="el-GR" sz="6200" dirty="0"/>
              <a:t>Στη συνέχεια προσθέτουμε τις αριθμητικές </a:t>
            </a:r>
            <a:r>
              <a:rPr lang="el-GR" sz="6200" dirty="0" smtClean="0"/>
              <a:t>απαντήσεις - τιμές </a:t>
            </a:r>
            <a:r>
              <a:rPr lang="el-GR" sz="6200" dirty="0"/>
              <a:t>ενός ατόμου </a:t>
            </a:r>
            <a:r>
              <a:rPr lang="el-GR" sz="6200" dirty="0" smtClean="0"/>
              <a:t>για </a:t>
            </a:r>
            <a:r>
              <a:rPr lang="el-GR" sz="6200" dirty="0"/>
              <a:t>το σύνολο των ερωτήσεων και δημιουργούμε μια </a:t>
            </a:r>
            <a:r>
              <a:rPr lang="el-GR" sz="6200" dirty="0" smtClean="0"/>
              <a:t>τιμή που αντιπροσωπεύει </a:t>
            </a:r>
            <a:r>
              <a:rPr lang="el-GR" sz="6200" dirty="0"/>
              <a:t>την ένταση με την οποία τοποθετείται το άτομο απέναντι στην έννοια της κλίμακας. </a:t>
            </a:r>
            <a:endParaRPr lang="el-GR" sz="6200" dirty="0" smtClean="0"/>
          </a:p>
          <a:p>
            <a:pPr marL="457200" lvl="1" indent="0">
              <a:buNone/>
              <a:defRPr/>
            </a:pPr>
            <a:r>
              <a:rPr lang="el-GR" sz="6200" dirty="0"/>
              <a:t>Π.χ. </a:t>
            </a:r>
            <a:r>
              <a:rPr lang="el-GR" sz="6200" dirty="0" smtClean="0"/>
              <a:t>Η </a:t>
            </a:r>
            <a:r>
              <a:rPr lang="el-GR" sz="6200" dirty="0"/>
              <a:t>φοιτήτρια που έδωσε  τις </a:t>
            </a:r>
            <a:r>
              <a:rPr lang="el-GR" sz="6200" dirty="0" smtClean="0"/>
              <a:t>τιμές - απαντήσεις </a:t>
            </a:r>
            <a:r>
              <a:rPr lang="el-GR" sz="6200" dirty="0"/>
              <a:t>1</a:t>
            </a:r>
            <a:r>
              <a:rPr lang="el-GR" sz="6200" dirty="0" smtClean="0"/>
              <a:t>, 2, 3, 2 </a:t>
            </a:r>
            <a:r>
              <a:rPr lang="el-GR" sz="6200" dirty="0"/>
              <a:t>στις </a:t>
            </a:r>
            <a:r>
              <a:rPr lang="el-GR" sz="6200" dirty="0" smtClean="0"/>
              <a:t>τέσσερις </a:t>
            </a:r>
            <a:r>
              <a:rPr lang="el-GR" sz="6200" dirty="0"/>
              <a:t>προτάσεις της κλίμακας «Αυτοπεποίθηση στη χρήση ΤΠΕ» θα έχει τιμή </a:t>
            </a:r>
            <a:r>
              <a:rPr lang="el-GR" sz="6200" dirty="0" smtClean="0"/>
              <a:t>8 στην κλίμακα </a:t>
            </a:r>
            <a:r>
              <a:rPr lang="el-GR" sz="6200" dirty="0"/>
              <a:t>(</a:t>
            </a:r>
            <a:r>
              <a:rPr lang="el-GR" sz="6200" dirty="0" smtClean="0"/>
              <a:t>1 + 2 + 3 + 2 = 8) και </a:t>
            </a:r>
            <a:r>
              <a:rPr lang="el-GR" sz="6200" dirty="0"/>
              <a:t>με δεδομένο ότι οι δυνατές τιμές είναι από </a:t>
            </a:r>
            <a:r>
              <a:rPr lang="el-GR" sz="6200" dirty="0" smtClean="0"/>
              <a:t>4 - 20</a:t>
            </a:r>
            <a:r>
              <a:rPr lang="el-GR" sz="6200" dirty="0"/>
              <a:t>, με κέντρο το 12 (</a:t>
            </a:r>
            <a:r>
              <a:rPr lang="el-GR" sz="6200" dirty="0" smtClean="0"/>
              <a:t>4 x 3 = 12</a:t>
            </a:r>
            <a:r>
              <a:rPr lang="el-GR" sz="6200" dirty="0"/>
              <a:t>) μάλλον δηλώνει σχετικά χαμηλό επίπεδο αυτοπεποίθησης ως προς τη χρήση </a:t>
            </a:r>
            <a:r>
              <a:rPr lang="el-GR" sz="6200" dirty="0" smtClean="0"/>
              <a:t>ΤΠΕ.</a:t>
            </a:r>
            <a:endParaRPr lang="el-GR" sz="6200" dirty="0"/>
          </a:p>
        </p:txBody>
      </p:sp>
    </p:spTree>
    <p:extLst>
      <p:ext uri="{BB962C8B-B14F-4D97-AF65-F5344CB8AC3E}">
        <p14:creationId xmlns:p14="http://schemas.microsoft.com/office/powerpoint/2010/main" val="44510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(3 από 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Ερωτήματα</a:t>
            </a:r>
          </a:p>
          <a:p>
            <a:pPr lvl="1">
              <a:buFont typeface="Arial"/>
              <a:buChar char="•"/>
            </a:pPr>
            <a:r>
              <a:rPr lang="el-GR" dirty="0"/>
              <a:t>Ποιες είναι οι μεταβλητές και πόσες είναι οι μεταβλητές που περιλαμβάνει ο πίνακας δεδομένων που σχηματίζεται από την συμπλήρωση ερωτηματολογίων και </a:t>
            </a:r>
            <a:r>
              <a:rPr lang="el-GR" dirty="0" smtClean="0"/>
              <a:t>των </a:t>
            </a:r>
            <a:r>
              <a:rPr lang="el-GR" dirty="0"/>
              <a:t>μεταβλητών κλιμάκων που εμπλέκονται.</a:t>
            </a:r>
          </a:p>
          <a:p>
            <a:pPr lvl="1">
              <a:buFont typeface="Arial"/>
              <a:buChar char="•"/>
            </a:pPr>
            <a:r>
              <a:rPr lang="el-GR" dirty="0"/>
              <a:t>Να χαρακτηριστούν οι μεταβλητές </a:t>
            </a:r>
            <a:r>
              <a:rPr lang="el-GR" dirty="0" smtClean="0"/>
              <a:t>του </a:t>
            </a:r>
            <a:r>
              <a:rPr lang="el-GR" dirty="0"/>
              <a:t>πίνακα δεδομένων ως προς τον τύπο των δεδομένων και να διακριθούν σε ανεξάρτητες και εξαρτημένες </a:t>
            </a:r>
            <a:r>
              <a:rPr lang="el-GR" dirty="0" smtClean="0"/>
              <a:t>μεταβλητές.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67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Κατανομή συχνοτήτων μιας </a:t>
            </a:r>
            <a:r>
              <a:rPr lang="el-GR" dirty="0" smtClean="0"/>
              <a:t>μεταβλητής (1 από 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/>
              <a:t>Ο</a:t>
            </a:r>
            <a:r>
              <a:rPr lang="el-GR" dirty="0" smtClean="0"/>
              <a:t> </a:t>
            </a:r>
            <a:r>
              <a:rPr lang="el-GR" dirty="0"/>
              <a:t>βασικός τρόπος μελέτης μια </a:t>
            </a:r>
            <a:r>
              <a:rPr lang="el-GR" dirty="0" smtClean="0"/>
              <a:t>μεταβλητής.</a:t>
            </a:r>
            <a:endParaRPr lang="el-GR" dirty="0"/>
          </a:p>
          <a:p>
            <a:r>
              <a:rPr lang="el-GR" dirty="0" smtClean="0"/>
              <a:t>Συχνότητα </a:t>
            </a:r>
            <a:r>
              <a:rPr lang="el-GR" dirty="0"/>
              <a:t>μιας τιμής είναι ο αριθμός των επαναλήψεων της τιμής στα </a:t>
            </a:r>
            <a:r>
              <a:rPr lang="el-GR" dirty="0" smtClean="0"/>
              <a:t>δεδομένα. </a:t>
            </a:r>
            <a:endParaRPr lang="el-GR" dirty="0"/>
          </a:p>
          <a:p>
            <a:r>
              <a:rPr lang="el-GR" dirty="0" smtClean="0"/>
              <a:t>Πίνακας </a:t>
            </a:r>
            <a:r>
              <a:rPr lang="el-GR" dirty="0"/>
              <a:t>που απεικονίζει τη κατανομή συχνοτήτων μιας </a:t>
            </a:r>
            <a:r>
              <a:rPr lang="el-GR" dirty="0" smtClean="0"/>
              <a:t>μεταβλητής και </a:t>
            </a:r>
            <a:r>
              <a:rPr lang="el-GR" dirty="0"/>
              <a:t>μας πληροφορεί για το ποιες είναι οι διακριτές τιμές που εμφανίζονται στα </a:t>
            </a:r>
            <a:r>
              <a:rPr lang="el-GR" dirty="0" smtClean="0"/>
              <a:t>δεδομένα.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239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Παρουσιάζονται βασικές έννοιες της περιγραφικής </a:t>
            </a:r>
            <a:r>
              <a:rPr lang="el-GR" dirty="0" smtClean="0"/>
              <a:t>στατιστικής όπως </a:t>
            </a:r>
            <a:r>
              <a:rPr lang="el-GR" dirty="0"/>
              <a:t>πληθυσμός, δείγμα, μεταβλητή, κατανομή συχνοτήτων και τα χαρακτηριστικά της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Δεδομένων</a:t>
            </a:r>
            <a:endParaRPr lang="el-GR" dirty="0"/>
          </a:p>
        </p:txBody>
      </p:sp>
      <p:pic>
        <p:nvPicPr>
          <p:cNvPr id="10" name="Picture Placeholder 9" descr="Πίνακας Δεδομένων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97" r="-8697"/>
          <a:stretch>
            <a:fillRect/>
          </a:stretch>
        </p:blipFill>
        <p:spPr>
          <a:xfrm>
            <a:off x="1792288" y="1557338"/>
            <a:ext cx="5486400" cy="3455987"/>
          </a:xfrm>
        </p:spPr>
      </p:pic>
    </p:spTree>
    <p:extLst>
      <p:ext uri="{BB962C8B-B14F-4D97-AF65-F5344CB8AC3E}">
        <p14:creationId xmlns:p14="http://schemas.microsoft.com/office/powerpoint/2010/main" val="194099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cs typeface="Times New Roman" pitchFamily="18" charset="0"/>
              </a:rPr>
              <a:t>Οι 60 τιμές της </a:t>
            </a:r>
            <a:r>
              <a:rPr lang="el-GR" dirty="0" smtClean="0">
                <a:cs typeface="Times New Roman" pitchFamily="18" charset="0"/>
              </a:rPr>
              <a:t>κλίμακας WPPSI</a:t>
            </a:r>
            <a:endParaRPr lang="el-GR" dirty="0"/>
          </a:p>
        </p:txBody>
      </p:sp>
      <p:pic>
        <p:nvPicPr>
          <p:cNvPr id="3" name="Picture Placeholder 2" descr="Πίνακας με τις 60 τιμές της κλίμακας WPPSI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30" b="-30130"/>
          <a:stretch>
            <a:fillRect/>
          </a:stretch>
        </p:blipFill>
        <p:spPr/>
      </p:pic>
      <p:cxnSp>
        <p:nvCxnSpPr>
          <p:cNvPr id="7" name="6 - Ευθύγραμμο βέλος σύνδεσης"/>
          <p:cNvCxnSpPr/>
          <p:nvPr/>
        </p:nvCxnSpPr>
        <p:spPr>
          <a:xfrm>
            <a:off x="3059832" y="2708920"/>
            <a:ext cx="2160240" cy="887586"/>
          </a:xfrm>
          <a:prstGeom prst="straightConnector1">
            <a:avLst/>
          </a:prstGeom>
          <a:ln>
            <a:solidFill>
              <a:schemeClr val="accent4">
                <a:alpha val="52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5 - Ευθύγραμμο βέλος σύνδεσης"/>
          <p:cNvCxnSpPr/>
          <p:nvPr/>
        </p:nvCxnSpPr>
        <p:spPr>
          <a:xfrm>
            <a:off x="2699792" y="3068960"/>
            <a:ext cx="2232819" cy="575692"/>
          </a:xfrm>
          <a:prstGeom prst="straightConnector1">
            <a:avLst/>
          </a:prstGeom>
          <a:ln>
            <a:solidFill>
              <a:schemeClr val="accent4">
                <a:alpha val="52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3 - TextBox"/>
          <p:cNvSpPr txBox="1"/>
          <p:nvPr/>
        </p:nvSpPr>
        <p:spPr>
          <a:xfrm>
            <a:off x="1152476" y="2145630"/>
            <a:ext cx="190735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l-GR" dirty="0"/>
              <a:t>Εντοπίζουμε την μικρότερη και μεγαλύτερη </a:t>
            </a:r>
            <a:r>
              <a:rPr lang="el-GR" dirty="0" smtClean="0"/>
              <a:t>τιμή.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286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cs typeface="Times New Roman" pitchFamily="18" charset="0"/>
              </a:rPr>
              <a:t>Κατανομή Συχνοτήτων των τιμών </a:t>
            </a:r>
            <a:r>
              <a:rPr lang="el-GR" dirty="0"/>
              <a:t>τ</a:t>
            </a:r>
            <a:r>
              <a:rPr lang="el-GR" dirty="0">
                <a:cs typeface="Times New Roman" pitchFamily="18" charset="0"/>
              </a:rPr>
              <a:t>ης</a:t>
            </a:r>
            <a:r>
              <a:rPr lang="el-GR" dirty="0"/>
              <a:t> </a:t>
            </a:r>
            <a:r>
              <a:rPr lang="el-GR" dirty="0">
                <a:cs typeface="Times New Roman" pitchFamily="18" charset="0"/>
              </a:rPr>
              <a:t>κλίμακας </a:t>
            </a:r>
            <a:r>
              <a:rPr lang="en-US" dirty="0" smtClean="0">
                <a:cs typeface="Times New Roman" pitchFamily="18" charset="0"/>
              </a:rPr>
              <a:t>WPPSI</a:t>
            </a:r>
            <a:endParaRPr lang="el-GR" dirty="0"/>
          </a:p>
        </p:txBody>
      </p:sp>
      <p:pic>
        <p:nvPicPr>
          <p:cNvPr id="4" name="Picture Placeholder 3" descr="Πίνακας με Κατανομή Συχνοτήτων των τιμών της κλίμακας WPPSI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565" r="-73565"/>
          <a:stretch>
            <a:fillRect/>
          </a:stretch>
        </p:blipFill>
        <p:spPr/>
      </p:pic>
      <p:cxnSp>
        <p:nvCxnSpPr>
          <p:cNvPr id="7" name="6 - Ευθύγραμμο βέλος σύνδεσης"/>
          <p:cNvCxnSpPr/>
          <p:nvPr/>
        </p:nvCxnSpPr>
        <p:spPr>
          <a:xfrm>
            <a:off x="2843808" y="2420888"/>
            <a:ext cx="576064" cy="239514"/>
          </a:xfrm>
          <a:prstGeom prst="straightConnector1">
            <a:avLst/>
          </a:prstGeom>
          <a:ln>
            <a:solidFill>
              <a:schemeClr val="accent4">
                <a:alpha val="52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5 - Ευθύγραμμο βέλος σύνδεσης"/>
          <p:cNvCxnSpPr/>
          <p:nvPr/>
        </p:nvCxnSpPr>
        <p:spPr>
          <a:xfrm>
            <a:off x="2771800" y="3573016"/>
            <a:ext cx="1296715" cy="359668"/>
          </a:xfrm>
          <a:prstGeom prst="straightConnector1">
            <a:avLst/>
          </a:prstGeom>
          <a:ln>
            <a:solidFill>
              <a:schemeClr val="accent4">
                <a:alpha val="52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4 - TextBox"/>
          <p:cNvSpPr txBox="1"/>
          <p:nvPr/>
        </p:nvSpPr>
        <p:spPr>
          <a:xfrm>
            <a:off x="755576" y="1785590"/>
            <a:ext cx="21602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l-GR" dirty="0" smtClean="0"/>
              <a:t>Γράφουμε όλες τις τιμές από το 2 έως το 25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13" name="10 - TextBox"/>
          <p:cNvSpPr txBox="1"/>
          <p:nvPr/>
        </p:nvSpPr>
        <p:spPr>
          <a:xfrm>
            <a:off x="899592" y="2852936"/>
            <a:ext cx="18722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l-GR" dirty="0" smtClean="0"/>
              <a:t>Καταγράφουμε τις επαναλήψεις της τιμής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059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Κατανομή συχνοτήτων μιας </a:t>
            </a:r>
            <a:r>
              <a:rPr lang="el-GR" dirty="0" smtClean="0"/>
              <a:t>μεταβλητής (2 από 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9600" dirty="0" smtClean="0"/>
              <a:t>Σχετική </a:t>
            </a:r>
            <a:r>
              <a:rPr lang="el-GR" sz="9600" dirty="0"/>
              <a:t>συχνότητα μια τιμής </a:t>
            </a:r>
            <a:r>
              <a:rPr lang="en-US" sz="9600" dirty="0" err="1"/>
              <a:t>rf</a:t>
            </a:r>
            <a:r>
              <a:rPr lang="el-GR" sz="9600" dirty="0"/>
              <a:t> </a:t>
            </a:r>
            <a:r>
              <a:rPr lang="en-US" sz="9600" dirty="0"/>
              <a:t>=</a:t>
            </a:r>
            <a:r>
              <a:rPr lang="el-GR" sz="9600" dirty="0"/>
              <a:t> </a:t>
            </a:r>
            <a:r>
              <a:rPr lang="en-US" sz="9600" dirty="0"/>
              <a:t>(</a:t>
            </a:r>
            <a:r>
              <a:rPr lang="en-US" sz="9600" dirty="0" smtClean="0"/>
              <a:t>f/N)</a:t>
            </a:r>
            <a:r>
              <a:rPr lang="el-GR" sz="9600" dirty="0" smtClean="0"/>
              <a:t> </a:t>
            </a:r>
            <a:r>
              <a:rPr lang="en-US" sz="9600" dirty="0" smtClean="0"/>
              <a:t>x</a:t>
            </a:r>
            <a:r>
              <a:rPr lang="el-GR" sz="9600" dirty="0" smtClean="0"/>
              <a:t> </a:t>
            </a:r>
            <a:r>
              <a:rPr lang="en-US" sz="9600" dirty="0" smtClean="0"/>
              <a:t>100</a:t>
            </a:r>
            <a:endParaRPr lang="en-US" sz="9600" dirty="0"/>
          </a:p>
          <a:p>
            <a:pPr lvl="1">
              <a:buFontTx/>
              <a:buNone/>
            </a:pPr>
            <a:r>
              <a:rPr lang="en-US" sz="9600" dirty="0" smtClean="0"/>
              <a:t>f</a:t>
            </a:r>
            <a:r>
              <a:rPr lang="el-GR" sz="9600" dirty="0" smtClean="0"/>
              <a:t> </a:t>
            </a:r>
            <a:r>
              <a:rPr lang="en-US" sz="9600" dirty="0" smtClean="0"/>
              <a:t>= </a:t>
            </a:r>
            <a:r>
              <a:rPr lang="el-GR" sz="9600" dirty="0"/>
              <a:t>απλή συχνότητα</a:t>
            </a:r>
          </a:p>
          <a:p>
            <a:pPr lvl="1">
              <a:buFontTx/>
              <a:buNone/>
            </a:pPr>
            <a:r>
              <a:rPr lang="el-GR" sz="9600" dirty="0" smtClean="0"/>
              <a:t>Ν = </a:t>
            </a:r>
            <a:r>
              <a:rPr lang="el-GR" sz="9600" dirty="0"/>
              <a:t>μέγεθος δείγματος</a:t>
            </a:r>
          </a:p>
          <a:p>
            <a:r>
              <a:rPr lang="el-GR" sz="9600" dirty="0" smtClean="0"/>
              <a:t>Αθροιστική </a:t>
            </a:r>
            <a:r>
              <a:rPr lang="el-GR" sz="9600" dirty="0"/>
              <a:t>συχνότητα </a:t>
            </a:r>
            <a:r>
              <a:rPr lang="en-US" sz="9600" dirty="0" err="1"/>
              <a:t>cf</a:t>
            </a:r>
            <a:r>
              <a:rPr lang="en-US" sz="9600" dirty="0"/>
              <a:t> </a:t>
            </a:r>
            <a:r>
              <a:rPr lang="el-GR" sz="9600" dirty="0"/>
              <a:t>μιας τιμής είναι το άθροισμα των απλών</a:t>
            </a:r>
            <a:r>
              <a:rPr lang="en-US" sz="9600" dirty="0"/>
              <a:t> </a:t>
            </a:r>
            <a:r>
              <a:rPr lang="el-GR" sz="9600" dirty="0"/>
              <a:t>συχνοτήτων των τιμών που είναι μικρότερες η ίσες με την τιμή </a:t>
            </a:r>
            <a:r>
              <a:rPr lang="el-GR" sz="9600" dirty="0" smtClean="0"/>
              <a:t>αυτή.</a:t>
            </a:r>
          </a:p>
          <a:p>
            <a:pPr marL="0" indent="0">
              <a:buNone/>
            </a:pPr>
            <a:r>
              <a:rPr lang="el-GR" sz="7700" dirty="0"/>
              <a:t>	</a:t>
            </a:r>
            <a:r>
              <a:rPr lang="el-GR" sz="9600" dirty="0" smtClean="0"/>
              <a:t>πχ</a:t>
            </a:r>
            <a:r>
              <a:rPr lang="el-GR" sz="9600" dirty="0"/>
              <a:t>. </a:t>
            </a:r>
            <a:r>
              <a:rPr lang="el-GR" sz="9600" dirty="0" smtClean="0"/>
              <a:t>Η </a:t>
            </a:r>
            <a:r>
              <a:rPr lang="el-GR" sz="9600" dirty="0"/>
              <a:t>αθροιστική συχνότητα της τιμής 5 είναι </a:t>
            </a:r>
          </a:p>
          <a:p>
            <a:pPr>
              <a:buFontTx/>
              <a:buNone/>
            </a:pPr>
            <a:r>
              <a:rPr lang="el-GR" sz="9600" dirty="0"/>
              <a:t>		</a:t>
            </a:r>
            <a:r>
              <a:rPr lang="el-GR" sz="9600" dirty="0" smtClean="0"/>
              <a:t>1 + 0 + 0 + 0 + 3 </a:t>
            </a:r>
            <a:r>
              <a:rPr lang="el-GR" sz="9600" dirty="0"/>
              <a:t>= 4 στον επόμενο </a:t>
            </a:r>
            <a:r>
              <a:rPr lang="el-GR" sz="9600" dirty="0" smtClean="0"/>
              <a:t>πίνακα</a:t>
            </a:r>
          </a:p>
          <a:p>
            <a:r>
              <a:rPr lang="el-GR" sz="9600" dirty="0"/>
              <a:t>Σχετική αθροιστική συχνότητα μια τιμής </a:t>
            </a:r>
            <a:r>
              <a:rPr lang="en-US" sz="9600" dirty="0" err="1"/>
              <a:t>rcf</a:t>
            </a:r>
            <a:r>
              <a:rPr lang="el-GR" sz="9600" dirty="0"/>
              <a:t> </a:t>
            </a:r>
            <a:r>
              <a:rPr lang="en-US" sz="9600" dirty="0"/>
              <a:t>=</a:t>
            </a:r>
            <a:r>
              <a:rPr lang="el-GR" sz="9600" dirty="0"/>
              <a:t> </a:t>
            </a:r>
            <a:r>
              <a:rPr lang="en-US" sz="9600" dirty="0"/>
              <a:t>(</a:t>
            </a:r>
            <a:r>
              <a:rPr lang="en-US" sz="9600" dirty="0" err="1"/>
              <a:t>cf</a:t>
            </a:r>
            <a:r>
              <a:rPr lang="en-US" sz="9600" dirty="0"/>
              <a:t>/N</a:t>
            </a:r>
            <a:r>
              <a:rPr lang="en-US" sz="9600" dirty="0" smtClean="0"/>
              <a:t>)</a:t>
            </a:r>
            <a:r>
              <a:rPr lang="el-GR" sz="9600" dirty="0" smtClean="0"/>
              <a:t> </a:t>
            </a:r>
            <a:r>
              <a:rPr lang="en-US" sz="9600" dirty="0" smtClean="0"/>
              <a:t>x</a:t>
            </a:r>
            <a:r>
              <a:rPr lang="el-GR" sz="9600" dirty="0" smtClean="0"/>
              <a:t> </a:t>
            </a:r>
            <a:r>
              <a:rPr lang="en-US" sz="9600" dirty="0" smtClean="0"/>
              <a:t>100</a:t>
            </a:r>
            <a:endParaRPr lang="en-US" sz="9600" dirty="0"/>
          </a:p>
          <a:p>
            <a:pPr lvl="1">
              <a:buFontTx/>
              <a:buNone/>
            </a:pPr>
            <a:r>
              <a:rPr lang="en-US" sz="7700" dirty="0"/>
              <a:t>  	</a:t>
            </a:r>
            <a:r>
              <a:rPr lang="en-US" sz="9600" dirty="0" err="1"/>
              <a:t>cf</a:t>
            </a:r>
            <a:r>
              <a:rPr lang="en-US" sz="9600" dirty="0"/>
              <a:t>= </a:t>
            </a:r>
            <a:r>
              <a:rPr lang="el-GR" sz="9600" dirty="0"/>
              <a:t>αθροιστική συχνότητα</a:t>
            </a:r>
          </a:p>
          <a:p>
            <a:pPr lvl="1">
              <a:buFontTx/>
              <a:buNone/>
            </a:pPr>
            <a:r>
              <a:rPr lang="en-US" sz="9600" dirty="0"/>
              <a:t>	</a:t>
            </a:r>
            <a:r>
              <a:rPr lang="el-GR" sz="9600" dirty="0"/>
              <a:t>Ν= μέγεθος δείγματος</a:t>
            </a:r>
          </a:p>
          <a:p>
            <a:pPr>
              <a:buFontTx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434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>
                <a:cs typeface="Times New Roman" pitchFamily="18" charset="0"/>
              </a:rPr>
              <a:t>Κατανομή Συχνοτήτων και  Αθροιστικών συχνοτήτων </a:t>
            </a:r>
            <a:r>
              <a:rPr lang="el-GR" sz="3200" dirty="0" smtClean="0">
                <a:cs typeface="Times New Roman" pitchFamily="18" charset="0"/>
              </a:rPr>
              <a:t>των </a:t>
            </a:r>
            <a:r>
              <a:rPr lang="el-GR" sz="3200" dirty="0">
                <a:cs typeface="Times New Roman" pitchFamily="18" charset="0"/>
              </a:rPr>
              <a:t>τιμών της κλίμακας </a:t>
            </a:r>
            <a:r>
              <a:rPr lang="en-GB" sz="3200" dirty="0" smtClean="0">
                <a:cs typeface="Times New Roman" pitchFamily="18" charset="0"/>
              </a:rPr>
              <a:t>WPPSI</a:t>
            </a:r>
            <a:r>
              <a:rPr lang="el-GR" sz="3200" dirty="0" smtClean="0">
                <a:cs typeface="Times New Roman" pitchFamily="18" charset="0"/>
              </a:rPr>
              <a:t> (1 από 2)</a:t>
            </a:r>
            <a:endParaRPr lang="el-GR" sz="3200" dirty="0"/>
          </a:p>
        </p:txBody>
      </p:sp>
      <p:pic>
        <p:nvPicPr>
          <p:cNvPr id="7" name="Picture Placeholder 6" descr="Πίνακας Κατανομής Συχνοτήτων και  Αθροιστικών συχνοτήτων των τιμών της κλίμακας WPPSI 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39" r="-25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063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>
                <a:cs typeface="Times New Roman" pitchFamily="18" charset="0"/>
              </a:rPr>
              <a:t>Κατανομή Συχνοτήτων και  Αθροιστικών συχνοτήτων των τιμών της κλίμακας </a:t>
            </a:r>
            <a:r>
              <a:rPr lang="en-GB" sz="3200" dirty="0">
                <a:cs typeface="Times New Roman" pitchFamily="18" charset="0"/>
              </a:rPr>
              <a:t>WPPSI</a:t>
            </a:r>
            <a:r>
              <a:rPr lang="el-GR" sz="3200" dirty="0">
                <a:cs typeface="Times New Roman" pitchFamily="18" charset="0"/>
              </a:rPr>
              <a:t> </a:t>
            </a:r>
            <a:r>
              <a:rPr lang="el-GR" sz="3200" dirty="0" smtClean="0">
                <a:cs typeface="Times New Roman" pitchFamily="18" charset="0"/>
              </a:rPr>
              <a:t>(2 </a:t>
            </a:r>
            <a:r>
              <a:rPr lang="el-GR" sz="3200" dirty="0">
                <a:cs typeface="Times New Roman" pitchFamily="18" charset="0"/>
              </a:rPr>
              <a:t>από 2)</a:t>
            </a:r>
            <a:endParaRPr lang="el-GR" sz="3200" dirty="0"/>
          </a:p>
        </p:txBody>
      </p:sp>
      <p:pic>
        <p:nvPicPr>
          <p:cNvPr id="3" name="Picture Placeholder 2" descr="Πίνακας Κατανομής Συχνοτήτων και  Αθροιστικών συχνοτήτων των τιμών της κλίμακας WPPSI 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04" r="-382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063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Δομή του μαθήματος (13 εβδομάδες)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3200" dirty="0" smtClean="0"/>
              <a:t>Διάλεξη </a:t>
            </a:r>
            <a:r>
              <a:rPr lang="el-GR" sz="3200" dirty="0"/>
              <a:t>(2 ώρες) </a:t>
            </a:r>
            <a:endParaRPr lang="el-GR" sz="3200" dirty="0" smtClean="0"/>
          </a:p>
          <a:p>
            <a:pPr marL="742950" lvl="2" indent="-342900"/>
            <a:r>
              <a:rPr lang="el-GR" sz="2800" dirty="0"/>
              <a:t>Παρουσιάζονται οι έννοιες και οι </a:t>
            </a:r>
            <a:r>
              <a:rPr lang="el-GR" sz="2800" dirty="0" smtClean="0"/>
              <a:t>μέθοδοι</a:t>
            </a:r>
          </a:p>
          <a:p>
            <a:pPr marL="742950" lvl="2" indent="-342900"/>
            <a:r>
              <a:rPr lang="el-GR" sz="2800" dirty="0"/>
              <a:t>Επιλύονται σχετικά </a:t>
            </a:r>
            <a:r>
              <a:rPr lang="el-GR" sz="2800" dirty="0" smtClean="0"/>
              <a:t>προβλήματα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3200" dirty="0" smtClean="0"/>
              <a:t>Εργαστήριο </a:t>
            </a:r>
            <a:r>
              <a:rPr lang="el-GR" sz="3200" dirty="0"/>
              <a:t>(1,5 ώρα</a:t>
            </a:r>
            <a:r>
              <a:rPr lang="el-GR" sz="3200" dirty="0" smtClean="0"/>
              <a:t>)</a:t>
            </a:r>
          </a:p>
          <a:p>
            <a:pPr marL="742950" lvl="2" indent="-342900"/>
            <a:r>
              <a:rPr lang="el-GR" sz="2800" dirty="0"/>
              <a:t>Με τη βοήθεια του Στατιστικού λογισμικού </a:t>
            </a:r>
            <a:r>
              <a:rPr lang="en-US" sz="2800" dirty="0"/>
              <a:t>SPSS </a:t>
            </a:r>
            <a:r>
              <a:rPr lang="el-GR" sz="2800" dirty="0"/>
              <a:t>γίνεται διαχείριση και ανάλυση δεδομένων που προέρχονται από πραγματικές έρευνες ή πειράματα και ερμηνεύονται τα </a:t>
            </a:r>
            <a:r>
              <a:rPr lang="el-GR" sz="2800" dirty="0" smtClean="0"/>
              <a:t>αποτελέσματα</a:t>
            </a:r>
            <a:endParaRPr lang="el-GR" sz="28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2007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solidFill>
                  <a:srgbClr val="000000"/>
                </a:solidFill>
              </a:rPr>
              <a:t>Copyright Εθνικόν και Καποδιστριακόν Πανεπιστήμιον Αθηνών 2015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l-GR" sz="2000" dirty="0" smtClean="0">
                <a:solidFill>
                  <a:srgbClr val="000000"/>
                </a:solidFill>
              </a:rPr>
              <a:t>Βασίλης </a:t>
            </a:r>
            <a:r>
              <a:rPr lang="el-GR" sz="2000" dirty="0">
                <a:solidFill>
                  <a:srgbClr val="000000"/>
                </a:solidFill>
              </a:rPr>
              <a:t>Γιαλαμάς 2015. Βασίλης </a:t>
            </a:r>
            <a:r>
              <a:rPr lang="el-GR" sz="2000" dirty="0" smtClean="0">
                <a:solidFill>
                  <a:srgbClr val="000000"/>
                </a:solidFill>
              </a:rPr>
              <a:t>Γιαλαμάς. «</a:t>
            </a:r>
            <a:r>
              <a:rPr lang="el-GR" sz="2000" dirty="0">
                <a:solidFill>
                  <a:srgbClr val="000000"/>
                </a:solidFill>
              </a:rPr>
              <a:t>Μεθοδολογία των Επιστημών του Ανθρώπου: Στατιστική</a:t>
            </a:r>
            <a:r>
              <a:rPr lang="el-GR" sz="2000" dirty="0" smtClean="0">
                <a:solidFill>
                  <a:srgbClr val="000000"/>
                </a:solidFill>
              </a:rPr>
              <a:t>. </a:t>
            </a:r>
            <a:r>
              <a:rPr lang="el-GR" sz="2000" dirty="0">
                <a:solidFill>
                  <a:srgbClr val="000000"/>
                </a:solidFill>
              </a:rPr>
              <a:t>Περιγραφική </a:t>
            </a:r>
            <a:r>
              <a:rPr lang="el-GR" sz="2000" dirty="0" smtClean="0">
                <a:solidFill>
                  <a:srgbClr val="000000"/>
                </a:solidFill>
              </a:rPr>
              <a:t>Στατιστική». </a:t>
            </a:r>
            <a:r>
              <a:rPr lang="el-GR" sz="2000" dirty="0">
                <a:solidFill>
                  <a:srgbClr val="000000"/>
                </a:solidFill>
              </a:rPr>
              <a:t>Έκδοση: </a:t>
            </a:r>
            <a:r>
              <a:rPr lang="el-GR" sz="2000" dirty="0" smtClean="0">
                <a:solidFill>
                  <a:srgbClr val="000000"/>
                </a:solidFill>
              </a:rPr>
              <a:t>1.0</a:t>
            </a:r>
            <a:r>
              <a:rPr lang="el-GR" sz="2000" dirty="0">
                <a:solidFill>
                  <a:srgbClr val="000000"/>
                </a:solidFill>
              </a:rPr>
              <a:t>. Αθήνα </a:t>
            </a:r>
            <a:r>
              <a:rPr lang="el-GR" sz="2000" dirty="0" smtClean="0">
                <a:solidFill>
                  <a:srgbClr val="000000"/>
                </a:solidFill>
              </a:rPr>
              <a:t>2015. </a:t>
            </a:r>
            <a:r>
              <a:rPr lang="el-GR" sz="2000" dirty="0">
                <a:solidFill>
                  <a:srgbClr val="000000"/>
                </a:solidFill>
              </a:rPr>
              <a:t>Διαθέσιμο </a:t>
            </a:r>
            <a:r>
              <a:rPr lang="el-GR" sz="2000" dirty="0"/>
              <a:t>από τη δικτυακή </a:t>
            </a:r>
            <a:r>
              <a:rPr lang="el-GR" sz="2000" dirty="0" smtClean="0">
                <a:solidFill>
                  <a:srgbClr val="000000"/>
                </a:solidFill>
              </a:rPr>
              <a:t>διεύθυνση: </a:t>
            </a:r>
            <a:r>
              <a:rPr lang="en-US" sz="2000" dirty="0">
                <a:solidFill>
                  <a:srgbClr val="000000"/>
                </a:solidFill>
              </a:rPr>
              <a:t>http://</a:t>
            </a:r>
            <a:r>
              <a:rPr lang="en-US" sz="2000" dirty="0" err="1">
                <a:solidFill>
                  <a:srgbClr val="000000"/>
                </a:solidFill>
              </a:rPr>
              <a:t>opencourses.uoa.gr</a:t>
            </a:r>
            <a:r>
              <a:rPr lang="en-US" sz="2000" dirty="0">
                <a:solidFill>
                  <a:srgbClr val="000000"/>
                </a:solidFill>
              </a:rPr>
              <a:t>/courses/ECD102/</a:t>
            </a:r>
            <a:r>
              <a:rPr lang="el-GR" sz="2000" dirty="0" smtClean="0">
                <a:solidFill>
                  <a:srgbClr val="000000"/>
                </a:solidFill>
              </a:rPr>
              <a:t>.</a:t>
            </a:r>
            <a:endParaRPr lang="el-GR" sz="2000" dirty="0">
              <a:solidFill>
                <a:srgbClr val="000000"/>
              </a:solidFill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Σχήμα 1, Σελίδα 8: </a:t>
            </a:r>
            <a:r>
              <a:rPr lang="el-GR" sz="2000" dirty="0" smtClean="0">
                <a:solidFill>
                  <a:srgbClr val="000000"/>
                </a:solidFill>
              </a:rPr>
              <a:t>Δείγμα πληθυσμού / </a:t>
            </a:r>
            <a:r>
              <a:rPr lang="en-US" sz="2000" dirty="0"/>
              <a:t>Copyrighted</a:t>
            </a:r>
            <a:endParaRPr lang="el-GR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b="1" dirty="0" smtClean="0"/>
              <a:t>Πίνακας 1, Σελίδα 15:</a:t>
            </a:r>
            <a:r>
              <a:rPr lang="el-GR" sz="2000" dirty="0" smtClean="0"/>
              <a:t> Πίνακας δεδομένων / </a:t>
            </a:r>
            <a:r>
              <a:rPr lang="en-US" sz="2000" dirty="0" smtClean="0"/>
              <a:t>C</a:t>
            </a:r>
            <a:r>
              <a:rPr lang="el-GR" sz="2000" dirty="0" smtClean="0"/>
              <a:t>opyright Σ. Πατάκης ΑΕΕΔΕ (Εκδόσεις Πατάκη) και Β. Γιαλαμάς, 2004 </a:t>
            </a:r>
            <a:r>
              <a:rPr lang="en-US" sz="2000" dirty="0" smtClean="0"/>
              <a:t>/ </a:t>
            </a:r>
            <a:r>
              <a:rPr lang="el-GR" sz="2000" dirty="0" smtClean="0"/>
              <a:t>Πηγή: «Στατιστικές Τεχνικές και Εφαρμογές στις Επιστήμες της Αγωγής» Β. Γιαλαμάς</a:t>
            </a:r>
            <a:r>
              <a:rPr lang="en-US" sz="2000" dirty="0" smtClean="0"/>
              <a:t>, </a:t>
            </a:r>
            <a:r>
              <a:rPr lang="el-GR" sz="2000" dirty="0" smtClean="0"/>
              <a:t>Εκδόσεις Πατάκη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Πίνακας 2, Σελίδα 20: </a:t>
            </a:r>
            <a:r>
              <a:rPr lang="el-GR" sz="2000" dirty="0" smtClean="0">
                <a:solidFill>
                  <a:srgbClr val="000000"/>
                </a:solidFill>
              </a:rPr>
              <a:t>Πίνακας δεδομένων από έρευνα για την αποτελεσματικότητα μιας νέας μεθόδου εκμάθησης αρμονίου 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</a:t>
            </a:r>
            <a:r>
              <a:rPr lang="el-GR" sz="2000" dirty="0" smtClean="0">
                <a:solidFill>
                  <a:srgbClr val="000000"/>
                </a:solidFill>
              </a:rPr>
              <a:t>Πατάκη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Πίνακας 3, Σελίδα 21:</a:t>
            </a:r>
            <a:r>
              <a:rPr lang="el-GR" sz="2000" dirty="0" smtClean="0">
                <a:solidFill>
                  <a:srgbClr val="000000"/>
                </a:solidFill>
              </a:rPr>
              <a:t> Πίνακας με τις 60 τιμές της κλίμακας </a:t>
            </a:r>
            <a:r>
              <a:rPr lang="en-US" sz="2000" dirty="0" smtClean="0">
                <a:solidFill>
                  <a:srgbClr val="000000"/>
                </a:solidFill>
              </a:rPr>
              <a:t>WPPSI 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</a:t>
            </a:r>
            <a:r>
              <a:rPr lang="el-GR" sz="2000" dirty="0" smtClean="0">
                <a:solidFill>
                  <a:srgbClr val="000000"/>
                </a:solidFill>
              </a:rPr>
              <a:t>Πατάκη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dirty="0"/>
              <a:t>3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000000"/>
                </a:solidFill>
              </a:rPr>
              <a:t>Πίνακας 4, Σελίδα 22: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Πίν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νομή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Συχνοτήτων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των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τιμών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της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κλίμ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WPPSI </a:t>
            </a:r>
            <a:r>
              <a:rPr lang="el-GR" sz="2000" dirty="0" smtClean="0"/>
              <a:t>/ </a:t>
            </a:r>
            <a:r>
              <a:rPr lang="en-US" sz="2000" dirty="0"/>
              <a:t>C</a:t>
            </a:r>
            <a:r>
              <a:rPr lang="el-GR" sz="2000" dirty="0"/>
              <a:t>opyright Σ. Πατάκης ΑΕΕΔΕ (Εκδόσεις Πατάκη) και Β. Γιαλαμάς, 2004 </a:t>
            </a:r>
            <a:r>
              <a:rPr lang="en-US" sz="2000" dirty="0"/>
              <a:t>/ </a:t>
            </a:r>
            <a:r>
              <a:rPr lang="el-GR" sz="2000" dirty="0"/>
              <a:t>Πηγή: «Στατιστικές Τεχνικές και Εφαρμογές στις Επιστήμες της Αγωγής» Β. Γιαλαμάς</a:t>
            </a:r>
            <a:r>
              <a:rPr lang="en-US" sz="2000" dirty="0"/>
              <a:t>, </a:t>
            </a:r>
            <a:r>
              <a:rPr lang="el-GR" sz="2000" dirty="0"/>
              <a:t>Εκδόσεις Πατάκη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Πίνακ</a:t>
            </a:r>
            <a:r>
              <a:rPr lang="el-GR" sz="2000" b="1" dirty="0">
                <a:solidFill>
                  <a:srgbClr val="000000"/>
                </a:solidFill>
              </a:rPr>
              <a:t>ε</a:t>
            </a:r>
            <a:r>
              <a:rPr lang="el-GR" sz="2000" b="1" dirty="0" smtClean="0">
                <a:solidFill>
                  <a:srgbClr val="000000"/>
                </a:solidFill>
              </a:rPr>
              <a:t>ς 5</a:t>
            </a:r>
            <a:r>
              <a:rPr lang="en-US" sz="2000" b="1" dirty="0" smtClean="0">
                <a:solidFill>
                  <a:srgbClr val="000000"/>
                </a:solidFill>
              </a:rPr>
              <a:t>-6</a:t>
            </a:r>
            <a:r>
              <a:rPr lang="el-GR" sz="2000" b="1" dirty="0" smtClean="0">
                <a:solidFill>
                  <a:srgbClr val="000000"/>
                </a:solidFill>
              </a:rPr>
              <a:t>, Σελίδες 24</a:t>
            </a:r>
            <a:r>
              <a:rPr lang="en-US" sz="2000" b="1" dirty="0" smtClean="0">
                <a:solidFill>
                  <a:srgbClr val="000000"/>
                </a:solidFill>
              </a:rPr>
              <a:t>-25</a:t>
            </a:r>
            <a:r>
              <a:rPr lang="el-GR" sz="2000" b="1" dirty="0" smtClean="0">
                <a:solidFill>
                  <a:srgbClr val="000000"/>
                </a:solidFill>
              </a:rPr>
              <a:t>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Πίν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νομής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Συχνοτήτων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ι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Αθροιστικών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συχνοτήτων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των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τιμών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της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κλίμ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WPPSI </a:t>
            </a:r>
            <a:r>
              <a:rPr lang="el-GR" sz="2000" dirty="0"/>
              <a:t>/ </a:t>
            </a:r>
            <a:r>
              <a:rPr lang="en-US" sz="2000" dirty="0"/>
              <a:t>C</a:t>
            </a:r>
            <a:r>
              <a:rPr lang="el-GR" sz="2000" dirty="0"/>
              <a:t>opyright Σ. Πατάκης ΑΕΕΔΕ (Εκδόσεις Πατάκη) και Β. Γιαλαμάς, 2004 </a:t>
            </a:r>
            <a:r>
              <a:rPr lang="en-US" sz="2000" dirty="0"/>
              <a:t>/ </a:t>
            </a:r>
            <a:r>
              <a:rPr lang="el-GR" sz="2000" dirty="0"/>
              <a:t>Πηγή: «Στατιστικές Τεχνικές και Εφαρμογές στις Επιστήμες της Αγωγής» Β. Γιαλαμάς</a:t>
            </a:r>
            <a:r>
              <a:rPr lang="en-US" sz="2000" dirty="0"/>
              <a:t>, </a:t>
            </a:r>
            <a:r>
              <a:rPr lang="el-GR" sz="2000" dirty="0"/>
              <a:t>Εκδόσεις </a:t>
            </a:r>
            <a:r>
              <a:rPr lang="el-GR" sz="2000" dirty="0" smtClean="0"/>
              <a:t>Πατάκη</a:t>
            </a: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5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Ύλη μαθήματος (1 από 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3200" dirty="0"/>
              <a:t>Περιγραφική Στατιστική</a:t>
            </a:r>
          </a:p>
          <a:p>
            <a:pPr lvl="2"/>
            <a:r>
              <a:rPr lang="el-GR" sz="2800" dirty="0"/>
              <a:t>Βασικές Έννοιες</a:t>
            </a:r>
          </a:p>
          <a:p>
            <a:pPr lvl="2"/>
            <a:r>
              <a:rPr lang="el-GR" sz="2800" dirty="0"/>
              <a:t>Κατανομές </a:t>
            </a:r>
            <a:r>
              <a:rPr lang="el-GR" sz="2800" dirty="0" smtClean="0"/>
              <a:t>Συχνοτήτων - Γραφικές </a:t>
            </a:r>
            <a:r>
              <a:rPr lang="el-GR" sz="2800" dirty="0"/>
              <a:t>Παραστάσεις</a:t>
            </a:r>
          </a:p>
          <a:p>
            <a:pPr lvl="2"/>
            <a:r>
              <a:rPr lang="el-GR" sz="2800" dirty="0"/>
              <a:t>Μέτρα κεντρικής θέσης </a:t>
            </a:r>
          </a:p>
          <a:p>
            <a:pPr lvl="2"/>
            <a:r>
              <a:rPr lang="el-GR" sz="2800" dirty="0"/>
              <a:t>Μέτρα διασποράς</a:t>
            </a:r>
          </a:p>
          <a:p>
            <a:pPr lvl="2"/>
            <a:r>
              <a:rPr lang="el-GR" sz="2800" dirty="0"/>
              <a:t>Κανονική </a:t>
            </a:r>
            <a:r>
              <a:rPr lang="el-GR" sz="2800" dirty="0" smtClean="0"/>
              <a:t>κατανομή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03582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Ύλη μαθήματος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3200" dirty="0" smtClean="0"/>
              <a:t>Επαγωγική </a:t>
            </a:r>
            <a:r>
              <a:rPr lang="el-GR" sz="3200" dirty="0"/>
              <a:t>Στατιστική</a:t>
            </a:r>
          </a:p>
          <a:p>
            <a:pPr lvl="2"/>
            <a:r>
              <a:rPr lang="el-GR" sz="2800" dirty="0" smtClean="0"/>
              <a:t>Δειγματοληψία - Δειγματοληπτικές </a:t>
            </a:r>
            <a:r>
              <a:rPr lang="el-GR" sz="2800" dirty="0"/>
              <a:t>κατανομές</a:t>
            </a:r>
          </a:p>
          <a:p>
            <a:pPr lvl="2"/>
            <a:r>
              <a:rPr lang="el-GR" sz="2800" dirty="0"/>
              <a:t>Εισαγωγή στον Έλεγχο υποθέσεων</a:t>
            </a:r>
          </a:p>
          <a:p>
            <a:pPr lvl="2"/>
            <a:r>
              <a:rPr lang="el-GR" sz="2800" dirty="0"/>
              <a:t>Έλεγχος για τη μέση τιμή του πληθυσμού</a:t>
            </a:r>
            <a:r>
              <a:rPr lang="en-US" sz="2800" dirty="0"/>
              <a:t> </a:t>
            </a:r>
            <a:r>
              <a:rPr lang="el-GR" sz="2800" dirty="0" smtClean="0"/>
              <a:t>- κατανομή </a:t>
            </a:r>
            <a:r>
              <a:rPr lang="en-US" sz="2800" dirty="0"/>
              <a:t>t</a:t>
            </a:r>
            <a:endParaRPr lang="el-GR" sz="2800" dirty="0"/>
          </a:p>
          <a:p>
            <a:pPr lvl="2"/>
            <a:r>
              <a:rPr lang="el-GR" sz="2800" dirty="0"/>
              <a:t>Σύγκριση μέσων τιμών δυο πληθυσμών</a:t>
            </a:r>
          </a:p>
          <a:p>
            <a:pPr lvl="2"/>
            <a:r>
              <a:rPr lang="el-GR" sz="2800" dirty="0"/>
              <a:t>Έλεγχοι με την κατανομή χ</a:t>
            </a:r>
            <a:r>
              <a:rPr lang="el-GR" sz="2800" baseline="30000" dirty="0"/>
              <a:t>2</a:t>
            </a:r>
          </a:p>
          <a:p>
            <a:pPr lvl="2"/>
            <a:r>
              <a:rPr lang="el-GR" sz="2800" dirty="0"/>
              <a:t>Διαστήματα εμπιστοσύνης</a:t>
            </a:r>
          </a:p>
          <a:p>
            <a:pPr lvl="2"/>
            <a:r>
              <a:rPr lang="el-GR" sz="2800" dirty="0" smtClean="0"/>
              <a:t>Συσχέτιση - απλή παλινδρόμηση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9537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Μεθοδολογία των Επιστημών του Ανθρώπου: </a:t>
            </a:r>
            <a:r>
              <a:rPr lang="el-GR" dirty="0" smtClean="0"/>
              <a:t>Στατιστική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Ορισμός: Είναι </a:t>
            </a:r>
            <a:r>
              <a:rPr lang="el-GR" dirty="0"/>
              <a:t>η επιστήμη που ασχολείται με τη συλλογή, ανάλυση την ερμηνεία και παρουσίαση δεδομένων.</a:t>
            </a:r>
          </a:p>
          <a:p>
            <a:r>
              <a:rPr lang="el-GR" dirty="0"/>
              <a:t>Αναγκαιότητα της διδασκαλίας ενός εισαγωγικού μαθήματος σε ένα Παιδαγωγικό </a:t>
            </a:r>
            <a:r>
              <a:rPr lang="el-GR" dirty="0" smtClean="0"/>
              <a:t>Τμήμα.</a:t>
            </a:r>
            <a:endParaRPr lang="el-GR" dirty="0"/>
          </a:p>
          <a:p>
            <a:r>
              <a:rPr lang="el-GR" dirty="0"/>
              <a:t>Αναγκαιότητα ενεργής </a:t>
            </a:r>
            <a:r>
              <a:rPr lang="el-GR" dirty="0" smtClean="0"/>
              <a:t>παρακολούθησης.</a:t>
            </a:r>
          </a:p>
          <a:p>
            <a:r>
              <a:rPr lang="el-GR" dirty="0"/>
              <a:t>Οι στάσεις των φοιτητών/ριών απέναντι στη Στατιστική και τα </a:t>
            </a:r>
            <a:r>
              <a:rPr lang="el-GR" dirty="0" smtClean="0"/>
              <a:t>Μαθηματικά.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128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Έννοιες (1 από 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/>
              <a:t>Πληθυσμός</a:t>
            </a:r>
            <a:r>
              <a:rPr lang="el-GR" dirty="0"/>
              <a:t> (</a:t>
            </a:r>
            <a:r>
              <a:rPr lang="en-US" dirty="0"/>
              <a:t>n</a:t>
            </a:r>
            <a:r>
              <a:rPr lang="en-US" dirty="0" smtClean="0"/>
              <a:t>)</a:t>
            </a:r>
            <a:r>
              <a:rPr lang="el-GR" dirty="0" smtClean="0"/>
              <a:t> {</a:t>
            </a:r>
            <a:r>
              <a:rPr lang="en-US" dirty="0"/>
              <a:t>population}</a:t>
            </a:r>
            <a:endParaRPr lang="el-GR" dirty="0"/>
          </a:p>
          <a:p>
            <a:r>
              <a:rPr lang="el-GR" b="1" dirty="0"/>
              <a:t>Περίπτωση</a:t>
            </a:r>
            <a:r>
              <a:rPr lang="el-GR" dirty="0"/>
              <a:t> {</a:t>
            </a:r>
            <a:r>
              <a:rPr lang="en-US" dirty="0">
                <a:solidFill>
                  <a:srgbClr val="000000"/>
                </a:solidFill>
              </a:rPr>
              <a:t>case</a:t>
            </a:r>
            <a:r>
              <a:rPr lang="en-US" dirty="0"/>
              <a:t>}</a:t>
            </a:r>
            <a:endParaRPr lang="el-GR" dirty="0"/>
          </a:p>
          <a:p>
            <a:r>
              <a:rPr lang="el-GR" b="1" dirty="0"/>
              <a:t>Χαρακτηριστικό</a:t>
            </a:r>
            <a:r>
              <a:rPr lang="el-GR" dirty="0"/>
              <a:t> του </a:t>
            </a:r>
            <a:r>
              <a:rPr lang="el-GR" dirty="0" smtClean="0"/>
              <a:t>πληθυσμού</a:t>
            </a:r>
          </a:p>
          <a:p>
            <a:pPr lvl="1">
              <a:buFont typeface="Arial"/>
              <a:buChar char="•"/>
            </a:pPr>
            <a:r>
              <a:rPr lang="el-GR" dirty="0"/>
              <a:t>Πληθυσμός: φοιτητές/τριες ΤΕΑΠΗ</a:t>
            </a:r>
          </a:p>
          <a:p>
            <a:pPr lvl="1">
              <a:buFont typeface="Arial"/>
              <a:buChar char="•"/>
            </a:pPr>
            <a:r>
              <a:rPr lang="el-GR" dirty="0"/>
              <a:t>Χαρακτηριστικά: </a:t>
            </a:r>
            <a:r>
              <a:rPr lang="el-GR" dirty="0" smtClean="0"/>
              <a:t>«	ύψος</a:t>
            </a:r>
            <a:r>
              <a:rPr lang="el-GR" dirty="0"/>
              <a:t>», «φύλο», «τρόπος μεταφοράς στο Πανεπιστήμιο», «ικανοποίηση από την ποιότητα των σπουδών»</a:t>
            </a:r>
          </a:p>
          <a:p>
            <a:r>
              <a:rPr lang="el-GR" b="1" dirty="0"/>
              <a:t>Μεταβλητή</a:t>
            </a:r>
            <a:r>
              <a:rPr lang="en-US" dirty="0"/>
              <a:t> (X, Y,..) {</a:t>
            </a:r>
            <a:r>
              <a:rPr lang="en-US" dirty="0">
                <a:solidFill>
                  <a:srgbClr val="000000"/>
                </a:solidFill>
              </a:rPr>
              <a:t>variable</a:t>
            </a:r>
            <a:r>
              <a:rPr lang="en-US" dirty="0" smtClean="0"/>
              <a:t>}</a:t>
            </a:r>
            <a:endParaRPr lang="el-GR" dirty="0" smtClean="0"/>
          </a:p>
          <a:p>
            <a:r>
              <a:rPr lang="el-GR" b="1" dirty="0"/>
              <a:t>Δείγμα</a:t>
            </a:r>
            <a:r>
              <a:rPr lang="el-GR" dirty="0"/>
              <a:t> (Ν)</a:t>
            </a:r>
            <a:r>
              <a:rPr lang="en-US" dirty="0"/>
              <a:t> {sample</a:t>
            </a:r>
            <a:r>
              <a:rPr lang="en-US" dirty="0" smtClean="0"/>
              <a:t>}</a:t>
            </a:r>
            <a:endParaRPr lang="el-GR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3239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Δείγμα</a:t>
            </a:r>
            <a:r>
              <a:rPr lang="el-GR" sz="2400" dirty="0"/>
              <a:t> (Ν)</a:t>
            </a:r>
            <a:r>
              <a:rPr lang="en-US" sz="2400" dirty="0"/>
              <a:t> {sample}</a:t>
            </a:r>
            <a:endParaRPr lang="el-GR" sz="24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Έννοιες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pic>
        <p:nvPicPr>
          <p:cNvPr id="3" name="Picture Placeholder 2" descr="Σχήμα έννοιας δείγματος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92" b="-20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648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Βασικές έννοιες: </a:t>
            </a:r>
            <a:r>
              <a:rPr lang="el-GR" dirty="0" smtClean="0"/>
              <a:t>Μεταβλητές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784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</TotalTime>
  <Words>1944</Words>
  <Application>Microsoft Macintosh PowerPoint</Application>
  <PresentationFormat>On-screen Show (4:3)</PresentationFormat>
  <Paragraphs>239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Θέμα του Office</vt:lpstr>
      <vt:lpstr>Μεθοδολογία των Επιστημών του Ανθρώπου: Στατιστική</vt:lpstr>
      <vt:lpstr>Περιεχόμενα ενότητας</vt:lpstr>
      <vt:lpstr>Δομή του μαθήματος (13 εβδομάδες)</vt:lpstr>
      <vt:lpstr>Ύλη μαθήματος (1 από 2)</vt:lpstr>
      <vt:lpstr>Ύλη μαθήματος (2 από 2)</vt:lpstr>
      <vt:lpstr>Μεθοδολογία των Επιστημών του Ανθρώπου: Στατιστική</vt:lpstr>
      <vt:lpstr>Βασικές Έννοιες (1 από 2)</vt:lpstr>
      <vt:lpstr>Βασικές Έννοιες (2 από 2)</vt:lpstr>
      <vt:lpstr>Βασικές έννοιες: Μεταβλητές</vt:lpstr>
      <vt:lpstr>Ταξινόμηση των μεταβλητών ως προς τον τύπο των τιμών (1 από 2)</vt:lpstr>
      <vt:lpstr>Ταξινόμηση των μεταβλητών ως προς τον τύπο των τιμών (2 από 2)</vt:lpstr>
      <vt:lpstr>Ταξινόμηση των μεταβλητών ως προς τη θέση τους στο σχήμα «αίτιο - αποτέλεσμα» στο πειραματικό σχέδιο (1 από 3)</vt:lpstr>
      <vt:lpstr>Ταξινόμηση των μεταβλητών ως προς τη θέση τους στο σχήμα «αίτιο - αποτέλεσμα» στο πειραματικό σχέδιο (2 από 3)</vt:lpstr>
      <vt:lpstr>Ταξινόμηση των μεταβλητών ως προς τη θέση τους στο σχήμα «αίτιο - αποτέλεσμα» στο πειραματικό σχέδιο (3 από 3)</vt:lpstr>
      <vt:lpstr>Δεδομένα {data}</vt:lpstr>
      <vt:lpstr>Άσκηση (1 από 3)</vt:lpstr>
      <vt:lpstr>Άσκηση (2 από 3)</vt:lpstr>
      <vt:lpstr>Άσκηση (3 από 3)</vt:lpstr>
      <vt:lpstr>Κατανομή συχνοτήτων μιας μεταβλητής (1 από 2)</vt:lpstr>
      <vt:lpstr>Πίνακας Δεδομένων</vt:lpstr>
      <vt:lpstr>Οι 60 τιμές της κλίμακας WPPSI</vt:lpstr>
      <vt:lpstr>Κατανομή Συχνοτήτων των τιμών της κλίμακας WPPSI</vt:lpstr>
      <vt:lpstr>Κατανομή συχνοτήτων μιας μεταβλητής (2 από 2)</vt:lpstr>
      <vt:lpstr>Κατανομή Συχνοτήτων και  Αθροιστικών συχνοτήτων των τιμών της κλίμακας WPPSI (1 από 2)</vt:lpstr>
      <vt:lpstr>Κατανομή Συχνοτήτων και  Αθροιστικών συχνοτήτων των τιμών της κλίμακας WPPSI (2 από 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 </vt:lpstr>
      <vt:lpstr>Σημείωμα Χρήσης Έργων Τρίτων (3/3)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Alexandros Chantzis</cp:lastModifiedBy>
  <cp:revision>206</cp:revision>
  <dcterms:created xsi:type="dcterms:W3CDTF">2012-09-06T09:03:05Z</dcterms:created>
  <dcterms:modified xsi:type="dcterms:W3CDTF">2015-10-19T11:47:38Z</dcterms:modified>
</cp:coreProperties>
</file>