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456" r:id="rId2"/>
    <p:sldId id="457" r:id="rId3"/>
    <p:sldId id="458" r:id="rId4"/>
    <p:sldId id="468" r:id="rId5"/>
    <p:sldId id="469" r:id="rId6"/>
    <p:sldId id="470" r:id="rId7"/>
    <p:sldId id="471" r:id="rId8"/>
    <p:sldId id="472" r:id="rId9"/>
    <p:sldId id="473" r:id="rId10"/>
    <p:sldId id="474" r:id="rId11"/>
    <p:sldId id="475" r:id="rId12"/>
    <p:sldId id="476" r:id="rId13"/>
    <p:sldId id="477" r:id="rId14"/>
    <p:sldId id="410" r:id="rId15"/>
    <p:sldId id="411" r:id="rId16"/>
    <p:sldId id="412" r:id="rId17"/>
    <p:sldId id="478" r:id="rId18"/>
    <p:sldId id="479" r:id="rId19"/>
    <p:sldId id="414" r:id="rId20"/>
    <p:sldId id="41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1" autoAdjust="0"/>
    <p:restoredTop sz="89408" autoAdjust="0"/>
  </p:normalViewPr>
  <p:slideViewPr>
    <p:cSldViewPr snapToGrid="0">
      <p:cViewPr varScale="1">
        <p:scale>
          <a:sx n="66" d="100"/>
          <a:sy n="66" d="100"/>
        </p:scale>
        <p:origin x="74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5CB-E518-42D0-B086-3B1AF5864A87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B2FB-1A1E-483C-8906-5BB705B55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BA9C75-AFB9-4888-BBEC-FF9F99698D36}" type="slidenum">
              <a:rPr lang="el-GR" altLang="el-GR"/>
              <a:pPr eaLnBrk="1" hangingPunct="1"/>
              <a:t>2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60744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3A727C-B708-4B05-8074-83ACCB8B4A04}" type="slidenum">
              <a:rPr lang="el-GR" altLang="el-GR"/>
              <a:pPr eaLnBrk="1" hangingPunct="1"/>
              <a:t>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12667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30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224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51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576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00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1819"/>
            <a:ext cx="7772400" cy="1415846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602037"/>
            <a:ext cx="6894871" cy="2710273"/>
          </a:xfrm>
        </p:spPr>
        <p:txBody>
          <a:bodyPr/>
          <a:lstStyle>
            <a:lvl1pPr marL="0" indent="0" algn="ctr">
              <a:buNone/>
              <a:defRPr lang="en-US" sz="2400" b="1" smtClean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l-GR" sz="2800" dirty="0" smtClean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" y="621594"/>
            <a:ext cx="4147938" cy="81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2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12"/>
          </p:nvPr>
        </p:nvSpPr>
        <p:spPr>
          <a:xfrm>
            <a:off x="628650" y="1855788"/>
            <a:ext cx="7886700" cy="230505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Θέση εικόνας 7"/>
          <p:cNvSpPr>
            <a:spLocks noGrp="1"/>
          </p:cNvSpPr>
          <p:nvPr>
            <p:ph type="pic" sz="quarter" idx="13"/>
          </p:nvPr>
        </p:nvSpPr>
        <p:spPr>
          <a:xfrm>
            <a:off x="628650" y="4214813"/>
            <a:ext cx="7886700" cy="19478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9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1854200"/>
            <a:ext cx="3890963" cy="4308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68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28650" y="1853430"/>
            <a:ext cx="3836988" cy="43092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30238" y="2160588"/>
            <a:ext cx="2949575" cy="37004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33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9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2"/>
          </p:nvPr>
        </p:nvSpPr>
        <p:spPr>
          <a:xfrm>
            <a:off x="628650" y="1854200"/>
            <a:ext cx="7886700" cy="3860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7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62865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8"/>
          </p:nvPr>
        </p:nvSpPr>
        <p:spPr>
          <a:xfrm>
            <a:off x="4724400" y="184833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473710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03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37100" y="1854200"/>
            <a:ext cx="3778250" cy="2044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2682875" y="4075111"/>
            <a:ext cx="3778250" cy="203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26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27050" y="2311400"/>
            <a:ext cx="252095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302000" y="2311400"/>
            <a:ext cx="250190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076950" y="2311400"/>
            <a:ext cx="2495550" cy="3187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5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1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5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1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415" y="3386622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5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Θέση εικόνας 6"/>
          <p:cNvSpPr>
            <a:spLocks noGrp="1"/>
          </p:cNvSpPr>
          <p:nvPr>
            <p:ph type="pic" sz="quarter" idx="13"/>
          </p:nvPr>
        </p:nvSpPr>
        <p:spPr>
          <a:xfrm>
            <a:off x="628651" y="1794694"/>
            <a:ext cx="7886699" cy="38369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14"/>
          </p:nvPr>
        </p:nvSpPr>
        <p:spPr>
          <a:xfrm>
            <a:off x="628650" y="5735636"/>
            <a:ext cx="7940675" cy="485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60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SmartArt 5"/>
          <p:cNvSpPr>
            <a:spLocks noGrp="1"/>
          </p:cNvSpPr>
          <p:nvPr>
            <p:ph type="dgm" sz="quarter" idx="12"/>
          </p:nvPr>
        </p:nvSpPr>
        <p:spPr>
          <a:xfrm>
            <a:off x="628650" y="1858963"/>
            <a:ext cx="7886700" cy="4261618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13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εικόνας 5"/>
          <p:cNvSpPr>
            <a:spLocks noGrp="1"/>
          </p:cNvSpPr>
          <p:nvPr>
            <p:ph type="pic" sz="quarter" idx="12"/>
          </p:nvPr>
        </p:nvSpPr>
        <p:spPr>
          <a:xfrm>
            <a:off x="628650" y="1843088"/>
            <a:ext cx="5300663" cy="42624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091238" y="1843088"/>
            <a:ext cx="2595562" cy="4233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88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2"/>
          </p:nvPr>
        </p:nvSpPr>
        <p:spPr>
          <a:xfrm>
            <a:off x="3790950" y="1828800"/>
            <a:ext cx="472440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28650" y="1798638"/>
            <a:ext cx="310197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118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889" y="6325416"/>
            <a:ext cx="6830668" cy="2809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4557" y="6325416"/>
            <a:ext cx="550793" cy="2809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 rotWithShape="1">
          <a:blip r:embed="rId22"/>
          <a:srcRect l="1" r="85167"/>
          <a:stretch/>
        </p:blipFill>
        <p:spPr>
          <a:xfrm>
            <a:off x="628650" y="6164722"/>
            <a:ext cx="505239" cy="6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85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9" r:id="rId5"/>
    <p:sldLayoutId id="2147483666" r:id="rId6"/>
    <p:sldLayoutId id="2147483671" r:id="rId7"/>
    <p:sldLayoutId id="2147483672" r:id="rId8"/>
    <p:sldLayoutId id="2147483673" r:id="rId9"/>
    <p:sldLayoutId id="2147483674" r:id="rId10"/>
    <p:sldLayoutId id="2147483685" r:id="rId11"/>
    <p:sldLayoutId id="2147483681" r:id="rId12"/>
    <p:sldLayoutId id="2147483682" r:id="rId13"/>
    <p:sldLayoutId id="2147483680" r:id="rId14"/>
    <p:sldLayoutId id="2147483669" r:id="rId15"/>
    <p:sldLayoutId id="2147483675" r:id="rId16"/>
    <p:sldLayoutId id="2147483676" r:id="rId17"/>
    <p:sldLayoutId id="2147483678" r:id="rId18"/>
    <p:sldLayoutId id="2147483677" r:id="rId19"/>
    <p:sldLayoutId id="2147483683" r:id="rId20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>
              <a:lumMod val="75000"/>
            </a:schemeClr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Ζωική Ποικιλότητα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2037"/>
            <a:ext cx="8001001" cy="2710273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Ενότητα  5.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</a:rPr>
              <a:t>Ορνιθοπαγίδα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 Μεσογείου</a:t>
            </a:r>
          </a:p>
          <a:p>
            <a:endParaRPr lang="el-GR" sz="2800" dirty="0"/>
          </a:p>
          <a:p>
            <a:r>
              <a:rPr lang="el-GR" dirty="0" err="1" smtClean="0"/>
              <a:t>Ρόζα</a:t>
            </a:r>
            <a:r>
              <a:rPr lang="el-GR" dirty="0" smtClean="0"/>
              <a:t> Μαρία </a:t>
            </a:r>
            <a:r>
              <a:rPr lang="el-GR" dirty="0" err="1" smtClean="0"/>
              <a:t>Τζαννετάτου</a:t>
            </a:r>
            <a:r>
              <a:rPr lang="el-GR" dirty="0" smtClean="0"/>
              <a:t> </a:t>
            </a:r>
            <a:r>
              <a:rPr lang="el-GR" dirty="0" err="1" smtClean="0"/>
              <a:t>Πολυμένη</a:t>
            </a:r>
            <a:r>
              <a:rPr lang="el-GR" dirty="0" smtClean="0"/>
              <a:t>, Επίκουρη Καθηγήτρια</a:t>
            </a:r>
            <a:endParaRPr lang="el-GR" dirty="0"/>
          </a:p>
          <a:p>
            <a:r>
              <a:rPr lang="el-GR" dirty="0"/>
              <a:t>Σχολή Θετικών Επιστημών</a:t>
            </a:r>
          </a:p>
          <a:p>
            <a:r>
              <a:rPr lang="el-GR" dirty="0" smtClean="0"/>
              <a:t>Τμήμα Βιολογίας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5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4/7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Τον χειμώνα ξεχειμωνιάζουν μεγάλοι αριθμοί από </a:t>
            </a:r>
            <a:r>
              <a:rPr lang="el-GR" altLang="el-GR" sz="2400" dirty="0" err="1"/>
              <a:t>χηνοπαπιά</a:t>
            </a:r>
            <a:r>
              <a:rPr lang="el-GR" altLang="el-GR" sz="2400" dirty="0"/>
              <a:t>, ερωδιούς, γλάρους καθώς και πολλά παρυδάτια και </a:t>
            </a:r>
            <a:r>
              <a:rPr lang="el-GR" altLang="el-GR" sz="2400" dirty="0" err="1"/>
              <a:t>στρουθιόμορφα</a:t>
            </a:r>
            <a:r>
              <a:rPr lang="el-GR" altLang="el-GR" sz="2400" dirty="0"/>
              <a:t> προερχόμενα κυρίως από την πρώην </a:t>
            </a:r>
            <a:r>
              <a:rPr lang="el-GR" altLang="el-GR" sz="2400" dirty="0" err="1"/>
              <a:t>Σοβ</a:t>
            </a:r>
            <a:r>
              <a:rPr lang="el-GR" altLang="el-GR" sz="2400" dirty="0" smtClean="0"/>
              <a:t>. Ένωση </a:t>
            </a:r>
            <a:r>
              <a:rPr lang="el-GR" altLang="el-GR" sz="2400" dirty="0"/>
              <a:t>και την </a:t>
            </a:r>
            <a:r>
              <a:rPr lang="el-GR" altLang="el-GR" sz="2400" dirty="0" smtClean="0"/>
              <a:t>Σκανδιναβία</a:t>
            </a:r>
            <a:r>
              <a:rPr lang="el-GR" altLang="el-GR" sz="2400" dirty="0"/>
              <a:t>.</a:t>
            </a:r>
          </a:p>
          <a:p>
            <a:endParaRPr lang="el-GR" altLang="el-GR" sz="2400" dirty="0"/>
          </a:p>
          <a:p>
            <a:pPr marL="0" indent="0">
              <a:buNone/>
            </a:pPr>
            <a:r>
              <a:rPr lang="el-GR" altLang="el-GR" sz="2400" dirty="0"/>
              <a:t>Από το 1970 </a:t>
            </a:r>
          </a:p>
          <a:p>
            <a:r>
              <a:rPr lang="el-GR" altLang="el-GR" sz="2400" dirty="0"/>
              <a:t>300.000-350.000 </a:t>
            </a:r>
            <a:r>
              <a:rPr lang="el-GR" altLang="el-GR" sz="2400" dirty="0" err="1"/>
              <a:t>χηνοπαπιά</a:t>
            </a:r>
            <a:r>
              <a:rPr lang="el-GR" altLang="el-GR" sz="2400" dirty="0"/>
              <a:t> και φαλαρίδες </a:t>
            </a:r>
            <a:r>
              <a:rPr lang="el-GR" altLang="el-GR" sz="2400" dirty="0" smtClean="0"/>
              <a:t>/έτος.</a:t>
            </a:r>
            <a:endParaRPr lang="el-GR" altLang="el-GR" sz="2400" dirty="0"/>
          </a:p>
          <a:p>
            <a:r>
              <a:rPr lang="el-GR" altLang="el-GR" sz="2400" dirty="0"/>
              <a:t> 90-95% από υγροτόπους </a:t>
            </a:r>
            <a:r>
              <a:rPr lang="el-GR" altLang="el-GR" sz="2400" dirty="0" err="1" smtClean="0"/>
              <a:t>Ραμσάρ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r>
              <a:rPr lang="el-GR" altLang="el-GR" sz="2400" dirty="0"/>
              <a:t>Μείωση 30-90% την τελευταία 30ετία.</a:t>
            </a:r>
          </a:p>
          <a:p>
            <a:pPr>
              <a:spcBef>
                <a:spcPts val="1800"/>
              </a:spcBef>
            </a:pPr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4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5/7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Η Ελλάδα σημαντικός  τόπος ξεχειμωνιάσματος λόγω αφθονίας πλούσιων ενδιαιτημάτων –υγρά λιβάδια, ελαιώνες- κυρίως για υδρόβια, τσίχλες και </a:t>
            </a:r>
            <a:r>
              <a:rPr lang="el-GR" altLang="el-GR" sz="2400" dirty="0" err="1"/>
              <a:t>σποροφάγα</a:t>
            </a:r>
            <a:r>
              <a:rPr lang="el-GR" altLang="el-GR" sz="2400" dirty="0"/>
              <a:t> </a:t>
            </a:r>
            <a:r>
              <a:rPr lang="el-GR" altLang="el-GR" sz="2400" dirty="0" err="1"/>
              <a:t>στρουθιόμορφα</a:t>
            </a:r>
            <a:r>
              <a:rPr lang="el-GR" altLang="el-GR" sz="2400" dirty="0"/>
              <a:t>. Προσέλκυση σημαντικού αριθμού πουλιών-θηρευτών.</a:t>
            </a:r>
          </a:p>
          <a:p>
            <a:endParaRPr lang="el-GR" altLang="el-GR" sz="2400" dirty="0"/>
          </a:p>
          <a:p>
            <a:r>
              <a:rPr lang="el-GR" altLang="el-GR" sz="2400" dirty="0"/>
              <a:t>Σε μακριές περιόδους ψύχους, αύξηση των πουλιών που ξεχειμωνιάζουν σε επίπεδο πληθυσμών.</a:t>
            </a:r>
          </a:p>
          <a:p>
            <a:pPr>
              <a:spcBef>
                <a:spcPts val="1800"/>
              </a:spcBef>
            </a:pPr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9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6/7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/>
              <a:t>Μεταναστευτικός δρόμος από Βορρά προς Νότο.</a:t>
            </a:r>
          </a:p>
          <a:p>
            <a:pPr marL="0" indent="0">
              <a:buNone/>
            </a:pPr>
            <a:r>
              <a:rPr lang="el-GR" altLang="el-GR" sz="2400" b="1" dirty="0" smtClean="0"/>
              <a:t>Γεωγραφικά χαρακτηριστικά</a:t>
            </a:r>
            <a:r>
              <a:rPr lang="en-US" altLang="el-GR" sz="2400" b="1" dirty="0" smtClean="0"/>
              <a:t>:</a:t>
            </a:r>
            <a:endParaRPr lang="el-GR" altLang="el-GR" sz="2400" b="1" dirty="0" smtClean="0"/>
          </a:p>
          <a:p>
            <a:pPr marL="540000"/>
            <a:r>
              <a:rPr lang="el-GR" altLang="el-GR" sz="2400" dirty="0" smtClean="0"/>
              <a:t>Πίνδος</a:t>
            </a:r>
          </a:p>
          <a:p>
            <a:pPr marL="540000"/>
            <a:r>
              <a:rPr lang="el-GR" altLang="el-GR" sz="2400" dirty="0" smtClean="0"/>
              <a:t>Μικρές αποκομμένες κοιλάδες ποταμών</a:t>
            </a:r>
          </a:p>
          <a:p>
            <a:pPr marL="540000"/>
            <a:r>
              <a:rPr lang="el-GR" altLang="el-GR" sz="2400" dirty="0" smtClean="0"/>
              <a:t>Βραχώδεις ακτές</a:t>
            </a:r>
          </a:p>
          <a:p>
            <a:pPr marL="540000"/>
            <a:r>
              <a:rPr lang="el-GR" altLang="el-GR" sz="2400" dirty="0" smtClean="0"/>
              <a:t>Πληθώρα νησιών</a:t>
            </a:r>
          </a:p>
          <a:p>
            <a:pPr marL="540000"/>
            <a:r>
              <a:rPr lang="el-GR" altLang="el-GR" sz="2400" dirty="0" smtClean="0"/>
              <a:t>Πελοπόννησος</a:t>
            </a:r>
          </a:p>
          <a:p>
            <a:pPr marL="540000"/>
            <a:r>
              <a:rPr lang="el-GR" altLang="el-GR" sz="2400" dirty="0" smtClean="0"/>
              <a:t>Κρήτη</a:t>
            </a:r>
          </a:p>
          <a:p>
            <a:pPr>
              <a:spcBef>
                <a:spcPts val="1800"/>
              </a:spcBef>
            </a:pPr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74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7/7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49" y="1825625"/>
            <a:ext cx="809331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dirty="0"/>
              <a:t>Ανοιξιάτικες μεταναστεύσεις περισσότερο εντατικοποιημένες</a:t>
            </a:r>
            <a:r>
              <a:rPr lang="en-US" altLang="el-GR" sz="2400" dirty="0"/>
              <a:t>:</a:t>
            </a:r>
            <a:endParaRPr lang="el-GR" altLang="el-GR" sz="2400" dirty="0"/>
          </a:p>
          <a:p>
            <a:endParaRPr lang="el-GR" altLang="el-GR" sz="2400" dirty="0"/>
          </a:p>
          <a:p>
            <a:r>
              <a:rPr lang="el-GR" altLang="el-GR" sz="2400" dirty="0"/>
              <a:t>Μεγαλύτερη ανάγκη </a:t>
            </a:r>
            <a:r>
              <a:rPr lang="el-GR" altLang="el-GR" sz="2400" dirty="0" smtClean="0"/>
              <a:t>ξεκούρασης.</a:t>
            </a:r>
            <a:endParaRPr lang="el-GR" altLang="el-GR" sz="2400" dirty="0"/>
          </a:p>
          <a:p>
            <a:r>
              <a:rPr lang="el-GR" altLang="el-GR" sz="2400" dirty="0"/>
              <a:t>Ευμετάβλητος καιρός-Συχνότερες </a:t>
            </a:r>
            <a:r>
              <a:rPr lang="el-GR" altLang="el-GR" sz="2400" dirty="0" smtClean="0"/>
              <a:t>στάσεις.</a:t>
            </a:r>
            <a:endParaRPr lang="el-GR" altLang="el-GR" sz="2400" dirty="0"/>
          </a:p>
          <a:p>
            <a:r>
              <a:rPr lang="el-GR" altLang="el-GR" sz="2400" dirty="0"/>
              <a:t>Πλουσιότερη </a:t>
            </a:r>
            <a:r>
              <a:rPr lang="el-GR" altLang="el-GR" sz="2400" dirty="0" smtClean="0"/>
              <a:t>τροφή.</a:t>
            </a:r>
            <a:endParaRPr lang="el-GR" altLang="el-GR" sz="2400" dirty="0"/>
          </a:p>
          <a:p>
            <a:r>
              <a:rPr lang="el-GR" altLang="el-GR" sz="2400" dirty="0"/>
              <a:t>Πλουσιότερα </a:t>
            </a:r>
            <a:r>
              <a:rPr lang="el-GR" altLang="el-GR" sz="2400" dirty="0" smtClean="0"/>
              <a:t>ενδιαιτήματα. </a:t>
            </a:r>
            <a:endParaRPr lang="el-GR" altLang="el-GR" sz="2400" dirty="0"/>
          </a:p>
          <a:p>
            <a:pPr>
              <a:spcBef>
                <a:spcPts val="1800"/>
              </a:spcBef>
            </a:pPr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05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Τέλος Παρουσίασης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dirty="0" smtClean="0"/>
              <a:t>Σημείωμα Ιστορικού Εκδόσεων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Έργου</a:t>
            </a:r>
            <a:endParaRPr lang="en-US" altLang="en-US" sz="4000" dirty="0" smtClean="0"/>
          </a:p>
        </p:txBody>
      </p:sp>
      <p:sp useBgFill="1">
        <p:nvSpPr>
          <p:cNvPr id="1126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dirty="0" smtClean="0"/>
              <a:t>Το παρόν έργο αποτελεί την έκδοση 1.0.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5. Ορνιθοπανίδα Μεσογείου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1F546-0C8F-4432-ACA8-6C0ADB8BBB42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Σημείωμα Αναφοράς</a:t>
            </a:r>
            <a:endParaRPr lang="en-US" altLang="en-US" sz="4000" smtClean="0"/>
          </a:p>
        </p:txBody>
      </p:sp>
      <p:sp useBgFill="1">
        <p:nvSpPr>
          <p:cNvPr id="1136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dirty="0" err="1" smtClean="0"/>
              <a:t>Copyright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Εθνικόν</a:t>
            </a:r>
            <a:r>
              <a:rPr lang="el-GR" altLang="en-US" sz="2000" dirty="0" smtClean="0"/>
              <a:t> και </a:t>
            </a:r>
            <a:r>
              <a:rPr lang="el-GR" altLang="en-US" sz="2000" dirty="0" err="1" smtClean="0"/>
              <a:t>Καποδιστριακόν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Πανεπιστήμιον</a:t>
            </a:r>
            <a:r>
              <a:rPr lang="el-GR" altLang="en-US" sz="2000" dirty="0" smtClean="0"/>
              <a:t> Αθηνών</a:t>
            </a:r>
            <a:r>
              <a:rPr lang="en-US" altLang="en-US" sz="2000" dirty="0" smtClean="0"/>
              <a:t>, </a:t>
            </a:r>
            <a:r>
              <a:rPr lang="el-GR" altLang="en-US" sz="2000" dirty="0" smtClean="0"/>
              <a:t>Ρόζα – Μαρία Τζαννετάτου Πολυμένη, Επίκουρη Καθηγήτρια. «Ζωική Ποικιλότητα.</a:t>
            </a:r>
            <a:r>
              <a:rPr lang="el-GR" altLang="en-US" sz="2000" dirty="0" smtClean="0">
                <a:solidFill>
                  <a:srgbClr val="FF0000"/>
                </a:solidFill>
              </a:rPr>
              <a:t> </a:t>
            </a:r>
            <a:r>
              <a:rPr lang="el-GR" altLang="en-US" sz="2000" dirty="0" smtClean="0"/>
              <a:t>Ενότητα </a:t>
            </a:r>
            <a:r>
              <a:rPr lang="en-US" altLang="en-US" sz="2000" dirty="0" smtClean="0"/>
              <a:t>5</a:t>
            </a:r>
            <a:r>
              <a:rPr lang="el-GR" altLang="en-US" sz="2000" dirty="0" smtClean="0"/>
              <a:t>. </a:t>
            </a:r>
            <a:r>
              <a:rPr lang="el-GR" altLang="en-US" sz="2000" dirty="0" err="1" smtClean="0"/>
              <a:t>Ορνιθοπανίδα</a:t>
            </a:r>
            <a:r>
              <a:rPr lang="el-GR" altLang="en-US" sz="2000" dirty="0" smtClean="0"/>
              <a:t> Μεσογείου». Έκδοση: 1.0. Αθήνα 201</a:t>
            </a:r>
            <a:r>
              <a:rPr lang="en-US" altLang="en-US" sz="2000" dirty="0" smtClean="0"/>
              <a:t>5</a:t>
            </a:r>
            <a:r>
              <a:rPr lang="el-GR" altLang="en-US" sz="2000" dirty="0" smtClean="0"/>
              <a:t>. Διαθέσιμο από τη δικτυακή διεύθυνση: </a:t>
            </a:r>
            <a:r>
              <a:rPr lang="en-GB" altLang="en-US" sz="2000" dirty="0"/>
              <a:t>http://</a:t>
            </a:r>
            <a:r>
              <a:rPr lang="en-GB" altLang="en-US" sz="2000" dirty="0" smtClean="0"/>
              <a:t>opencourses.uoa.gr/courses/BIOL1</a:t>
            </a:r>
            <a:r>
              <a:rPr lang="el-GR" altLang="en-US" sz="2000" dirty="0" smtClean="0"/>
              <a:t>00</a:t>
            </a:r>
            <a:r>
              <a:rPr lang="en-GB" altLang="en-US" sz="2000" dirty="0" smtClean="0"/>
              <a:t>/</a:t>
            </a:r>
            <a:r>
              <a:rPr lang="el-GR" altLang="en-US" sz="2000" dirty="0" smtClean="0"/>
              <a:t>.</a:t>
            </a:r>
          </a:p>
          <a:p>
            <a:pPr marL="0" indent="0"/>
            <a:endParaRPr lang="el-GR" altLang="en-US" dirty="0" smtClean="0"/>
          </a:p>
          <a:p>
            <a:pPr marL="0" indent="0"/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5. Ορνιθοπανίδα Μεσογείου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EBA9A-717F-4E81-A601-969B4396BD57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9850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066800"/>
            <a:ext cx="8305801" cy="21108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20" y="2776024"/>
            <a:ext cx="1405355" cy="4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025" y="3267074"/>
            <a:ext cx="8543926" cy="293370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1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dirty="0" err="1" smtClean="0"/>
              <a:t>Ορνιθοπανίδα</a:t>
            </a:r>
            <a:r>
              <a:rPr lang="el-GR" altLang="el-GR" dirty="0" smtClean="0"/>
              <a:t> Μεσογείου 1/4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eaLnBrk="1" hangingPunct="1"/>
            <a:endParaRPr lang="el-GR" altLang="el-GR" dirty="0" smtClean="0"/>
          </a:p>
          <a:p>
            <a:pPr marL="609600" indent="-609600" algn="l" eaLnBrk="1" hangingPunct="1"/>
            <a:r>
              <a:rPr lang="el-GR" altLang="el-GR" sz="2800" dirty="0" smtClean="0"/>
              <a:t>366 είδη στη Μεσόγειο 500 είδη στην Ευρώπη.</a:t>
            </a:r>
          </a:p>
          <a:p>
            <a:pPr marL="609600" indent="-609600" algn="l" eaLnBrk="1" hangingPunct="1"/>
            <a:r>
              <a:rPr lang="el-GR" altLang="el-GR" sz="2800" dirty="0" smtClean="0"/>
              <a:t>Εγκατάσταση</a:t>
            </a:r>
            <a:r>
              <a:rPr lang="en-US" altLang="el-GR" sz="2800" dirty="0" smtClean="0"/>
              <a:t>: </a:t>
            </a:r>
            <a:r>
              <a:rPr lang="el-GR" altLang="el-GR" sz="2800" dirty="0" smtClean="0"/>
              <a:t>Πλειόκαινο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Πλειστόκαινο.</a:t>
            </a:r>
          </a:p>
          <a:p>
            <a:pPr marL="609600" indent="-609600" algn="l" eaLnBrk="1" hangingPunct="1"/>
            <a:r>
              <a:rPr lang="el-GR" altLang="el-GR" sz="2800" dirty="0" smtClean="0"/>
              <a:t>Προέλευση</a:t>
            </a:r>
            <a:r>
              <a:rPr lang="en-US" altLang="el-GR" sz="2800" dirty="0" smtClean="0"/>
              <a:t>:</a:t>
            </a:r>
            <a:r>
              <a:rPr lang="el-GR" altLang="el-GR" sz="2800" dirty="0" smtClean="0"/>
              <a:t> 9 διαφορετικές βιογεωγραφικές περιοχές.</a:t>
            </a:r>
          </a:p>
          <a:p>
            <a:pPr marL="609600" indent="-609600" algn="l" eaLnBrk="1" hangingPunct="1"/>
            <a:r>
              <a:rPr lang="el-GR" altLang="el-GR" sz="2800" dirty="0" smtClean="0"/>
              <a:t>Ποικίλη συμμετοχή 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3 κυρίαρχες ομάδες.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Ορνιθοπανίδα</a:t>
            </a:r>
            <a:r>
              <a:rPr lang="el-GR" altLang="el-GR" dirty="0"/>
              <a:t> </a:t>
            </a:r>
            <a:r>
              <a:rPr lang="el-GR" altLang="el-GR" dirty="0" smtClean="0"/>
              <a:t>Μεσογείου 2/4</a:t>
            </a:r>
            <a:endParaRPr lang="el-GR" dirty="0"/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en-US" altLang="el-GR" sz="2400" dirty="0" smtClean="0"/>
              <a:t>144 </a:t>
            </a:r>
            <a:r>
              <a:rPr lang="el-GR" altLang="el-GR" sz="2400" dirty="0" smtClean="0"/>
              <a:t>είδη βόρειας προέλευσης, χαρακτηριστικά δασών και υγροτόπων σε όλη τη Δ. Ευρασία.</a:t>
            </a:r>
          </a:p>
          <a:p>
            <a:pPr marL="609600" indent="-609600" eaLnBrk="1" hangingPunct="1">
              <a:lnSpc>
                <a:spcPct val="90000"/>
              </a:lnSpc>
              <a:spcBef>
                <a:spcPts val="1800"/>
              </a:spcBef>
              <a:buFontTx/>
              <a:buAutoNum type="arabicParenR"/>
            </a:pPr>
            <a:r>
              <a:rPr lang="en-US" altLang="el-GR" sz="2400" dirty="0" smtClean="0"/>
              <a:t>14 </a:t>
            </a:r>
            <a:r>
              <a:rPr lang="el-GR" altLang="el-GR" sz="2400" dirty="0" smtClean="0"/>
              <a:t>είδη </a:t>
            </a:r>
            <a:r>
              <a:rPr lang="el-GR" altLang="el-GR" sz="2400" dirty="0" err="1" smtClean="0"/>
              <a:t>στέππας</a:t>
            </a:r>
            <a:r>
              <a:rPr lang="el-GR" altLang="el-GR" sz="2400" dirty="0" smtClean="0"/>
              <a:t> στα περιθώρια της μεσογειακής λεκάνης στη </a:t>
            </a:r>
            <a:r>
              <a:rPr lang="el-GR" altLang="el-GR" sz="2400" dirty="0" err="1" smtClean="0"/>
              <a:t>σαχαρο</a:t>
            </a:r>
            <a:r>
              <a:rPr lang="el-GR" altLang="el-GR" sz="2400" dirty="0" smtClean="0"/>
              <a:t>-αραβική ζώνη (απομόνωνε την </a:t>
            </a:r>
            <a:r>
              <a:rPr lang="el-GR" altLang="el-GR" sz="2400" dirty="0" err="1" smtClean="0"/>
              <a:t>παλαιαρκτική</a:t>
            </a:r>
            <a:r>
              <a:rPr lang="el-GR" altLang="el-GR" sz="2400" dirty="0" smtClean="0"/>
              <a:t> από την </a:t>
            </a:r>
            <a:r>
              <a:rPr lang="el-GR" altLang="el-GR" sz="2400" dirty="0" err="1" smtClean="0"/>
              <a:t>αφροτροπική</a:t>
            </a:r>
            <a:r>
              <a:rPr lang="el-GR" altLang="el-GR" sz="2400" dirty="0" smtClean="0"/>
              <a:t> και χώρες της Ανατολής).</a:t>
            </a:r>
          </a:p>
          <a:p>
            <a:pPr marL="609600" indent="-609600" eaLnBrk="1" hangingPunct="1">
              <a:lnSpc>
                <a:spcPct val="90000"/>
              </a:lnSpc>
              <a:spcBef>
                <a:spcPts val="1800"/>
              </a:spcBef>
              <a:buFontTx/>
              <a:buAutoNum type="arabicParenR" startAt="3"/>
            </a:pPr>
            <a:r>
              <a:rPr lang="el-GR" altLang="el-GR" sz="2400" dirty="0" smtClean="0"/>
              <a:t>είδη χαρακτηριστικά </a:t>
            </a:r>
            <a:r>
              <a:rPr lang="el-GR" altLang="el-GR" sz="2400" dirty="0" err="1" smtClean="0"/>
              <a:t>φρυγάνων</a:t>
            </a:r>
            <a:r>
              <a:rPr lang="el-GR" altLang="el-GR" sz="2400" dirty="0" smtClean="0"/>
              <a:t> και </a:t>
            </a:r>
            <a:r>
              <a:rPr lang="el-GR" altLang="el-GR" sz="2400" dirty="0" err="1" smtClean="0"/>
              <a:t>μακκίας</a:t>
            </a:r>
            <a:r>
              <a:rPr lang="el-GR" altLang="el-GR" sz="2400" dirty="0" smtClean="0"/>
              <a:t> (πέρδικες, ωδικά </a:t>
            </a:r>
            <a:r>
              <a:rPr lang="el-GR" altLang="el-GR" sz="2400" dirty="0" err="1" smtClean="0"/>
              <a:t>στρουθιόμορφα</a:t>
            </a:r>
            <a:r>
              <a:rPr lang="el-GR" altLang="el-GR" sz="2400" dirty="0" smtClean="0"/>
              <a:t>).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l-GR" altLang="el-GR" sz="2800" dirty="0" smtClean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Ορνιθοπανίδα</a:t>
            </a:r>
            <a:r>
              <a:rPr lang="el-GR" altLang="el-GR" dirty="0"/>
              <a:t> </a:t>
            </a:r>
            <a:r>
              <a:rPr lang="el-GR" altLang="el-GR" dirty="0" smtClean="0"/>
              <a:t>Μεσογείου 3/4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ts val="1800"/>
              </a:spcBef>
              <a:buFontTx/>
              <a:buAutoNum type="arabicParenR" startAt="4"/>
            </a:pPr>
            <a:r>
              <a:rPr lang="el-GR" altLang="el-GR" sz="2400" dirty="0"/>
              <a:t>είδη που </a:t>
            </a:r>
            <a:r>
              <a:rPr lang="el-GR" altLang="el-GR" sz="2400" dirty="0" err="1"/>
              <a:t>ζούν</a:t>
            </a:r>
            <a:r>
              <a:rPr lang="el-GR" altLang="el-GR" sz="2400" dirty="0"/>
              <a:t> σε βουνά και βράχια Ν. </a:t>
            </a:r>
            <a:r>
              <a:rPr lang="el-GR" altLang="el-GR" sz="2400" dirty="0" err="1"/>
              <a:t>παλαιαρκτικής</a:t>
            </a:r>
            <a:r>
              <a:rPr lang="el-GR" altLang="el-GR" sz="2400" dirty="0"/>
              <a:t> περιοχής π.χ. γυπαετός</a:t>
            </a:r>
          </a:p>
          <a:p>
            <a:pPr marL="609600" indent="-609600">
              <a:spcBef>
                <a:spcPts val="1800"/>
              </a:spcBef>
              <a:buFontTx/>
              <a:buAutoNum type="arabicParenR" startAt="4"/>
            </a:pPr>
            <a:r>
              <a:rPr lang="el-GR" altLang="el-GR" sz="2400" dirty="0"/>
              <a:t>«</a:t>
            </a:r>
            <a:r>
              <a:rPr lang="el-GR" altLang="el-GR" sz="2400" dirty="0" err="1"/>
              <a:t>σαρματική</a:t>
            </a:r>
            <a:r>
              <a:rPr lang="el-GR" altLang="el-GR" sz="2400" dirty="0"/>
              <a:t>» ομάδα με είδη που ζουν σε λιμνοθάλασσες και παράκτια </a:t>
            </a:r>
            <a:r>
              <a:rPr lang="el-GR" altLang="el-GR" sz="2400" dirty="0" smtClean="0"/>
              <a:t>έλη </a:t>
            </a:r>
            <a:r>
              <a:rPr lang="el-GR" altLang="el-GR" sz="2400" dirty="0"/>
              <a:t>π.χ. </a:t>
            </a:r>
            <a:r>
              <a:rPr lang="el-GR" altLang="el-GR" sz="2400" dirty="0" err="1"/>
              <a:t>μαυροκέφαλος</a:t>
            </a:r>
            <a:r>
              <a:rPr lang="el-GR" altLang="el-GR" sz="2400" dirty="0"/>
              <a:t> γλάρος, φλαμίνγκο κ. α.   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err="1"/>
              <a:t>Ορνιθοπανίδα</a:t>
            </a:r>
            <a:r>
              <a:rPr lang="el-GR" altLang="el-GR" dirty="0"/>
              <a:t> </a:t>
            </a:r>
            <a:r>
              <a:rPr lang="el-GR" altLang="el-GR" dirty="0" smtClean="0"/>
              <a:t>Μεσογείου 4/4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l-GR" altLang="el-GR" sz="2400" dirty="0"/>
              <a:t>Ελάχιστα είδη </a:t>
            </a:r>
            <a:r>
              <a:rPr lang="el-GR" altLang="el-GR" sz="2400" dirty="0" err="1"/>
              <a:t>αφρο</a:t>
            </a:r>
            <a:r>
              <a:rPr lang="el-GR" altLang="el-GR" sz="2400" dirty="0"/>
              <a:t>-τροπικής </a:t>
            </a:r>
            <a:r>
              <a:rPr lang="el-GR" altLang="el-GR" sz="2400" dirty="0" smtClean="0"/>
              <a:t>προέλευσης.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r>
              <a:rPr lang="el-GR" altLang="el-GR" sz="2400" dirty="0" smtClean="0"/>
              <a:t>Λίγα </a:t>
            </a:r>
            <a:r>
              <a:rPr lang="el-GR" altLang="el-GR" sz="2400" dirty="0"/>
              <a:t>ενδημικά </a:t>
            </a:r>
            <a:r>
              <a:rPr lang="el-GR" altLang="el-GR" sz="2400" dirty="0" smtClean="0"/>
              <a:t>είδη. 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r>
              <a:rPr lang="el-GR" altLang="el-GR" sz="2400" dirty="0"/>
              <a:t>Πλειοψηφία των ειδών </a:t>
            </a:r>
            <a:r>
              <a:rPr lang="el-GR" altLang="el-GR" sz="2400" dirty="0" smtClean="0"/>
              <a:t>παντού.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r>
              <a:rPr lang="el-GR" altLang="el-GR" sz="2400" dirty="0"/>
              <a:t>Μικρές διαφορές μεταξύ ΝΑ και ΒΔ </a:t>
            </a:r>
            <a:r>
              <a:rPr lang="el-GR" altLang="el-GR" sz="2400" dirty="0" smtClean="0"/>
              <a:t>τμήματος.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endParaRPr lang="el-GR" altLang="el-GR" sz="2400" dirty="0"/>
          </a:p>
          <a:p>
            <a:pPr>
              <a:lnSpc>
                <a:spcPct val="100000"/>
              </a:lnSpc>
            </a:pPr>
            <a:r>
              <a:rPr lang="el-GR" altLang="el-GR" sz="2400" dirty="0"/>
              <a:t>Πολύ χαμηλός βαθμός </a:t>
            </a:r>
            <a:r>
              <a:rPr lang="el-GR" altLang="el-GR" sz="2400" dirty="0" smtClean="0"/>
              <a:t>ενδημισμού.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r>
              <a:rPr lang="el-GR" altLang="el-GR" sz="2400" dirty="0"/>
              <a:t>64 είδη (17%) αυτόχθονα μεσογειακής </a:t>
            </a:r>
            <a:r>
              <a:rPr lang="el-GR" altLang="el-GR" sz="2400" dirty="0" smtClean="0"/>
              <a:t>λεκάνης. 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r>
              <a:rPr lang="el-GR" altLang="el-GR" sz="2400" dirty="0"/>
              <a:t>(πρόσφατη εξάπλωση θαμνωδών εκτάσεων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>
              <a:lnSpc>
                <a:spcPct val="100000"/>
              </a:lnSpc>
            </a:pPr>
            <a:endParaRPr lang="el-GR" altLang="el-GR" sz="2400" dirty="0"/>
          </a:p>
          <a:p>
            <a:pPr>
              <a:lnSpc>
                <a:spcPct val="110000"/>
              </a:lnSpc>
            </a:pPr>
            <a:r>
              <a:rPr lang="el-GR" altLang="el-GR" sz="2400" dirty="0"/>
              <a:t>Μεγάλη γεωγραφική διαφοροποίηση</a:t>
            </a:r>
            <a:r>
              <a:rPr lang="en-US" altLang="el-GR" sz="2400" dirty="0"/>
              <a:t>:</a:t>
            </a:r>
            <a:r>
              <a:rPr lang="el-GR" altLang="el-GR" sz="2400" dirty="0"/>
              <a:t> ο υψηλότερος βαθμός </a:t>
            </a:r>
            <a:r>
              <a:rPr lang="el-GR" altLang="el-GR" sz="2400" dirty="0" err="1"/>
              <a:t>υποειδικής</a:t>
            </a:r>
            <a:r>
              <a:rPr lang="el-GR" altLang="el-GR" sz="2400" dirty="0"/>
              <a:t> ποικιλότητας όλης της </a:t>
            </a:r>
            <a:r>
              <a:rPr lang="el-GR" altLang="el-GR" sz="2400" dirty="0" err="1" smtClean="0"/>
              <a:t>παλαιαρκτικής</a:t>
            </a:r>
            <a:r>
              <a:rPr lang="el-GR" altLang="el-GR" sz="2400" dirty="0" smtClean="0"/>
              <a:t>. </a:t>
            </a:r>
            <a:endParaRPr lang="el-GR" altLang="el-GR" sz="24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3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ορνιθοπανίδα</a:t>
            </a:r>
            <a:r>
              <a:rPr lang="el-GR" dirty="0" smtClean="0"/>
              <a:t> της Ελλάδας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3142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altLang="el-GR" sz="2000" dirty="0"/>
              <a:t>Ιστορικά στοιχεία</a:t>
            </a:r>
          </a:p>
          <a:p>
            <a:pPr>
              <a:spcBef>
                <a:spcPts val="600"/>
              </a:spcBef>
            </a:pPr>
            <a:r>
              <a:rPr lang="el-GR" altLang="el-GR" sz="2000" dirty="0"/>
              <a:t>Αριστοτέλης 384-323 π.χ.</a:t>
            </a:r>
            <a:endParaRPr lang="en-US" altLang="el-GR" sz="2000" dirty="0"/>
          </a:p>
          <a:p>
            <a:pPr>
              <a:spcBef>
                <a:spcPts val="600"/>
              </a:spcBef>
            </a:pP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n-US" altLang="el-GR" sz="2000" dirty="0"/>
              <a:t>Expedition </a:t>
            </a:r>
            <a:r>
              <a:rPr lang="en-US" altLang="el-GR" sz="2000" dirty="0" err="1"/>
              <a:t>scientifique</a:t>
            </a:r>
            <a:r>
              <a:rPr lang="en-US" altLang="el-GR" sz="2000" dirty="0"/>
              <a:t> de </a:t>
            </a:r>
            <a:r>
              <a:rPr lang="en-US" altLang="el-GR" sz="2000" dirty="0" err="1"/>
              <a:t>Moree</a:t>
            </a:r>
            <a:r>
              <a:rPr lang="en-US" altLang="el-GR" sz="2000" dirty="0"/>
              <a:t> </a:t>
            </a:r>
            <a:r>
              <a:rPr lang="en-US" altLang="el-GR" sz="2000" dirty="0" smtClean="0"/>
              <a:t>1833</a:t>
            </a:r>
            <a:r>
              <a:rPr lang="el-GR" altLang="el-GR" sz="2000" dirty="0" smtClean="0"/>
              <a:t>.</a:t>
            </a:r>
            <a:endParaRPr lang="en-US" altLang="el-GR" sz="2000" dirty="0"/>
          </a:p>
          <a:p>
            <a:pPr>
              <a:spcBef>
                <a:spcPts val="600"/>
              </a:spcBef>
            </a:pPr>
            <a:r>
              <a:rPr lang="en-US" altLang="el-GR" sz="2000" dirty="0" err="1"/>
              <a:t>Ornis</a:t>
            </a:r>
            <a:r>
              <a:rPr lang="en-US" altLang="el-GR" sz="2000" dirty="0"/>
              <a:t> </a:t>
            </a:r>
            <a:r>
              <a:rPr lang="en-US" altLang="el-GR" sz="2000" dirty="0" err="1"/>
              <a:t>balcanica</a:t>
            </a:r>
            <a:r>
              <a:rPr lang="en-US" altLang="el-GR" sz="2000" dirty="0"/>
              <a:t> (</a:t>
            </a:r>
            <a:r>
              <a:rPr lang="en-US" altLang="el-GR" sz="2000" dirty="0" err="1"/>
              <a:t>Otman</a:t>
            </a:r>
            <a:r>
              <a:rPr lang="en-US" altLang="el-GR" sz="2000" dirty="0"/>
              <a:t> </a:t>
            </a:r>
            <a:r>
              <a:rPr lang="en-US" altLang="el-GR" sz="2000" dirty="0" err="1"/>
              <a:t>Reiser</a:t>
            </a:r>
            <a:r>
              <a:rPr lang="en-US" altLang="el-GR" sz="2000" dirty="0"/>
              <a:t> 1905</a:t>
            </a:r>
            <a:r>
              <a:rPr lang="en-US" altLang="el-GR" sz="2000" dirty="0" smtClean="0"/>
              <a:t>)</a:t>
            </a:r>
            <a:r>
              <a:rPr lang="el-GR" altLang="el-GR" sz="2000" dirty="0" smtClean="0"/>
              <a:t>.</a:t>
            </a:r>
            <a:endParaRPr lang="en-US" altLang="el-GR" sz="2000" dirty="0"/>
          </a:p>
          <a:p>
            <a:pPr>
              <a:spcBef>
                <a:spcPts val="600"/>
              </a:spcBef>
            </a:pPr>
            <a:endParaRPr lang="en-US" altLang="el-GR" sz="2000" dirty="0"/>
          </a:p>
          <a:p>
            <a:pPr>
              <a:spcBef>
                <a:spcPts val="600"/>
              </a:spcBef>
            </a:pPr>
            <a:r>
              <a:rPr lang="el-GR" altLang="el-GR" sz="2000" dirty="0" err="1"/>
              <a:t>Χατζησαράντος</a:t>
            </a:r>
            <a:r>
              <a:rPr lang="el-GR" altLang="el-GR" sz="2000" dirty="0"/>
              <a:t>-Κανέλλης </a:t>
            </a:r>
            <a:r>
              <a:rPr lang="el-GR" altLang="el-GR" sz="2000" dirty="0" smtClean="0"/>
              <a:t>1905-1950.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l-GR" altLang="el-GR" sz="2000" dirty="0"/>
              <a:t>Γερμανοί ορνιθολόγοι </a:t>
            </a:r>
            <a:r>
              <a:rPr lang="el-GR" altLang="el-GR" sz="2000" dirty="0" smtClean="0"/>
              <a:t>1950-1973.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l-GR" altLang="el-GR" sz="2000" dirty="0"/>
              <a:t>Ελληνική Εταιρεία για την Προστασία της </a:t>
            </a:r>
            <a:r>
              <a:rPr lang="el-GR" altLang="el-GR" sz="2000" dirty="0" smtClean="0"/>
              <a:t>Φύσης.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l-GR" altLang="el-GR" sz="2000" dirty="0"/>
              <a:t>Ελληνική Ζωολογική Εταιρεία </a:t>
            </a:r>
            <a:r>
              <a:rPr lang="el-GR" altLang="el-GR" sz="2000" dirty="0" smtClean="0"/>
              <a:t>1981.</a:t>
            </a:r>
            <a:endParaRPr lang="el-GR" altLang="el-GR" sz="2000" dirty="0"/>
          </a:p>
          <a:p>
            <a:pPr>
              <a:spcBef>
                <a:spcPts val="600"/>
              </a:spcBef>
            </a:pPr>
            <a:r>
              <a:rPr lang="el-GR" altLang="el-GR" sz="2000" dirty="0"/>
              <a:t>Ελληνική </a:t>
            </a:r>
            <a:r>
              <a:rPr lang="el-GR" altLang="el-GR" sz="2000" dirty="0" err="1"/>
              <a:t>Ορνιθολογική</a:t>
            </a:r>
            <a:r>
              <a:rPr lang="el-GR" altLang="el-GR" sz="2000" dirty="0"/>
              <a:t> Εταιρεία </a:t>
            </a:r>
            <a:r>
              <a:rPr lang="el-GR" altLang="el-GR" sz="2000" dirty="0" smtClean="0"/>
              <a:t>1982.</a:t>
            </a:r>
            <a:endParaRPr lang="el-GR" alt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3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1/7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l-GR" altLang="el-GR" sz="2800" dirty="0"/>
              <a:t>442 </a:t>
            </a:r>
            <a:r>
              <a:rPr lang="el-GR" altLang="el-GR" sz="2800" dirty="0" smtClean="0"/>
              <a:t>είδη. </a:t>
            </a:r>
            <a:endParaRPr lang="el-GR" altLang="el-GR" sz="2800" dirty="0"/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l-GR" altLang="el-GR" sz="2800" dirty="0"/>
              <a:t>245 – 250 (58%) </a:t>
            </a:r>
            <a:r>
              <a:rPr lang="el-GR" altLang="el-GR" sz="2800" dirty="0" smtClean="0"/>
              <a:t>φωλιάζουν.</a:t>
            </a:r>
            <a:endParaRPr lang="el-GR" altLang="el-GR" sz="2800" dirty="0"/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l-GR" altLang="el-GR" sz="2800" dirty="0" smtClean="0"/>
              <a:t>Ο </a:t>
            </a:r>
            <a:r>
              <a:rPr lang="el-GR" altLang="el-GR" sz="2800" dirty="0"/>
              <a:t>μεγαλύτερος στον κόσμο πληθυσμός κάποιων ειδών (</a:t>
            </a:r>
            <a:r>
              <a:rPr lang="el-GR" altLang="el-GR" sz="2800" dirty="0" err="1"/>
              <a:t>μαυροπετρίτης</a:t>
            </a:r>
            <a:r>
              <a:rPr lang="el-GR" altLang="el-GR" sz="2800" dirty="0"/>
              <a:t>, </a:t>
            </a:r>
            <a:r>
              <a:rPr lang="el-GR" altLang="el-GR" sz="2800" dirty="0" err="1"/>
              <a:t>λιοστριτσίδα</a:t>
            </a:r>
            <a:r>
              <a:rPr lang="el-GR" altLang="el-GR" sz="2800" dirty="0" smtClean="0"/>
              <a:t>).</a:t>
            </a:r>
            <a:endParaRPr lang="el-GR" altLang="el-GR" sz="2800" dirty="0"/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l-GR" altLang="el-GR" sz="2800" dirty="0" smtClean="0"/>
              <a:t>Χώρος </a:t>
            </a:r>
            <a:r>
              <a:rPr lang="el-GR" altLang="el-GR" sz="2800" dirty="0"/>
              <a:t>φωλιάσματος σπανιότατων ειδών, απειλουμένων με εξαφάνιση στην Ευρώπη ή και στον κόσμο</a:t>
            </a:r>
            <a:r>
              <a:rPr lang="en-US" altLang="el-GR" sz="2800" dirty="0"/>
              <a:t>:</a:t>
            </a:r>
            <a:r>
              <a:rPr lang="el-GR" altLang="el-GR" sz="2800" dirty="0"/>
              <a:t> </a:t>
            </a:r>
            <a:r>
              <a:rPr lang="el-GR" altLang="el-GR" sz="2800" b="1" dirty="0" err="1"/>
              <a:t>αργυροτσικνιάς</a:t>
            </a:r>
            <a:r>
              <a:rPr lang="en-US" altLang="el-GR" sz="2800" dirty="0"/>
              <a:t> 25-35</a:t>
            </a:r>
            <a:r>
              <a:rPr lang="el-GR" altLang="el-GR" sz="2800" dirty="0"/>
              <a:t> ζ., </a:t>
            </a:r>
            <a:r>
              <a:rPr lang="el-GR" altLang="el-GR" sz="2800" b="1" dirty="0" err="1"/>
              <a:t>χαλκόκοττα</a:t>
            </a:r>
            <a:r>
              <a:rPr lang="el-GR" altLang="el-GR" sz="2800" b="1" dirty="0"/>
              <a:t> </a:t>
            </a:r>
            <a:r>
              <a:rPr lang="el-GR" altLang="el-GR" sz="2800" dirty="0"/>
              <a:t>1-70 ζ., </a:t>
            </a:r>
            <a:r>
              <a:rPr lang="el-GR" altLang="el-GR" sz="2800" b="1" dirty="0" err="1"/>
              <a:t>βασιλαετός</a:t>
            </a:r>
            <a:r>
              <a:rPr lang="el-GR" altLang="el-GR" sz="2800" dirty="0"/>
              <a:t> 1-2 ζ., </a:t>
            </a:r>
            <a:r>
              <a:rPr lang="el-GR" altLang="el-GR" sz="2800" b="1" dirty="0"/>
              <a:t>θαλασσαετός</a:t>
            </a:r>
            <a:r>
              <a:rPr lang="el-GR" altLang="el-GR" sz="2800" dirty="0"/>
              <a:t> 1-2ζ., </a:t>
            </a:r>
            <a:r>
              <a:rPr lang="el-GR" altLang="el-GR" sz="2800" b="1" dirty="0" err="1"/>
              <a:t>καλαμοκανάς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καστανόχηνα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φιδαετός</a:t>
            </a:r>
            <a:r>
              <a:rPr lang="el-GR" altLang="el-GR" sz="2800" dirty="0"/>
              <a:t>, </a:t>
            </a:r>
            <a:r>
              <a:rPr lang="el-GR" altLang="el-GR" sz="2800" b="1" dirty="0"/>
              <a:t>σταυραετός</a:t>
            </a:r>
            <a:r>
              <a:rPr lang="el-GR" altLang="el-GR" sz="2800" dirty="0"/>
              <a:t>, </a:t>
            </a:r>
            <a:r>
              <a:rPr lang="el-GR" altLang="el-GR" sz="2800" b="1" dirty="0"/>
              <a:t>κιρκινέζι</a:t>
            </a:r>
            <a:r>
              <a:rPr lang="el-GR" altLang="el-GR" sz="2800" dirty="0"/>
              <a:t>, </a:t>
            </a:r>
            <a:r>
              <a:rPr lang="el-GR" altLang="el-GR" sz="2800" b="1" dirty="0"/>
              <a:t>πετρίτης</a:t>
            </a:r>
            <a:r>
              <a:rPr lang="el-GR" altLang="el-GR" sz="2800" dirty="0"/>
              <a:t>, </a:t>
            </a:r>
            <a:r>
              <a:rPr lang="el-GR" altLang="el-GR" sz="2800" b="1" dirty="0" err="1" smtClean="0"/>
              <a:t>σιρλοτσίχλονο</a:t>
            </a:r>
            <a:r>
              <a:rPr lang="el-GR" altLang="el-GR" sz="2800" dirty="0" smtClean="0"/>
              <a:t>.</a:t>
            </a:r>
            <a:endParaRPr lang="el-GR" altLang="el-GR" sz="2800" dirty="0"/>
          </a:p>
          <a:p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3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2/7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sz="2800" dirty="0"/>
              <a:t>Είδη με ανατολική-ασιατική εξάπλωση</a:t>
            </a:r>
            <a:r>
              <a:rPr lang="en-US" altLang="el-GR" sz="2800" dirty="0"/>
              <a:t> </a:t>
            </a:r>
            <a:r>
              <a:rPr lang="el-GR" altLang="el-GR" sz="2800" dirty="0"/>
              <a:t>φωλιάζουν εδώ και μόνον</a:t>
            </a:r>
            <a:r>
              <a:rPr lang="en-US" altLang="el-GR" sz="2800" dirty="0"/>
              <a:t>:</a:t>
            </a:r>
            <a:r>
              <a:rPr lang="el-GR" altLang="el-GR" sz="2800" dirty="0"/>
              <a:t> </a:t>
            </a:r>
            <a:r>
              <a:rPr lang="el-GR" altLang="el-GR" sz="2800" b="1" dirty="0" err="1"/>
              <a:t>αγκαθοκαλημάνα</a:t>
            </a:r>
            <a:r>
              <a:rPr lang="el-GR" altLang="el-GR" sz="2800" dirty="0"/>
              <a:t> 60-90 ζ., </a:t>
            </a:r>
            <a:r>
              <a:rPr lang="el-GR" altLang="el-GR" sz="2800" b="1" dirty="0" err="1"/>
              <a:t>τουρκοτσοπανάκος</a:t>
            </a:r>
            <a:r>
              <a:rPr lang="el-GR" altLang="el-GR" sz="2800" dirty="0"/>
              <a:t> 200-700ζ., </a:t>
            </a:r>
            <a:r>
              <a:rPr lang="el-GR" altLang="el-GR" sz="2800" b="1" dirty="0" err="1" smtClean="0"/>
              <a:t>σμυρλοτσίχλονο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50-100ζ</a:t>
            </a:r>
            <a:r>
              <a:rPr lang="el-GR" altLang="el-GR" sz="2800" dirty="0" smtClean="0"/>
              <a:t>.</a:t>
            </a:r>
            <a:endParaRPr lang="el-GR" altLang="el-GR" sz="2800" dirty="0"/>
          </a:p>
          <a:p>
            <a:r>
              <a:rPr lang="el-GR" altLang="el-GR" sz="2800" dirty="0" smtClean="0"/>
              <a:t>Σημαντικός </a:t>
            </a:r>
            <a:r>
              <a:rPr lang="el-GR" altLang="el-GR" sz="2800" dirty="0"/>
              <a:t>πληθυσμός στην Ευρώπη λόγω μεγέθους</a:t>
            </a:r>
            <a:r>
              <a:rPr lang="en-US" altLang="el-GR" sz="2800" dirty="0"/>
              <a:t>:</a:t>
            </a:r>
            <a:r>
              <a:rPr lang="el-GR" altLang="el-GR" sz="2800" dirty="0"/>
              <a:t> </a:t>
            </a:r>
            <a:r>
              <a:rPr lang="el-GR" altLang="el-GR" sz="2800" b="1" dirty="0" err="1"/>
              <a:t>κοκκινοκαλιακούδα</a:t>
            </a:r>
            <a:r>
              <a:rPr lang="el-GR" altLang="el-GR" sz="2800" dirty="0"/>
              <a:t>, </a:t>
            </a:r>
            <a:r>
              <a:rPr lang="el-GR" altLang="el-GR" sz="2800" b="1" dirty="0"/>
              <a:t>γιδοβυζάχτρα</a:t>
            </a:r>
            <a:r>
              <a:rPr lang="el-GR" altLang="el-GR" sz="2800" dirty="0"/>
              <a:t>, </a:t>
            </a:r>
            <a:r>
              <a:rPr lang="el-GR" altLang="el-GR" sz="2800" b="1" dirty="0"/>
              <a:t>νεροχελίδονο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σκυλοκούταβος</a:t>
            </a:r>
            <a:r>
              <a:rPr lang="el-GR" altLang="el-GR" sz="2800" dirty="0"/>
              <a:t> (1500-3000 αναπαραγωγικά ζεύγη)</a:t>
            </a:r>
          </a:p>
          <a:p>
            <a:r>
              <a:rPr lang="el-GR" altLang="el-GR" sz="2800" dirty="0" smtClean="0"/>
              <a:t>26 </a:t>
            </a:r>
            <a:r>
              <a:rPr lang="el-GR" altLang="el-GR" sz="2800" dirty="0"/>
              <a:t>είδη με βαλκανική ή/και ανατολική ή/και μεσογειακή εξάπλωση έχουν σημαντικό ποσοστό του πληθυσμού τους εδώ</a:t>
            </a:r>
            <a:r>
              <a:rPr lang="en-US" altLang="el-GR" sz="2800" dirty="0"/>
              <a:t>:</a:t>
            </a:r>
            <a:r>
              <a:rPr lang="el-GR" altLang="el-GR" sz="2800" dirty="0"/>
              <a:t> </a:t>
            </a:r>
            <a:r>
              <a:rPr lang="el-GR" altLang="el-GR" sz="2800" b="1" dirty="0"/>
              <a:t>κλειδωνάς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βραχοτσοπανάκος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αγιοπούλι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αιγαιόγλαρος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αγκαθοκαλημάνα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σαίνι</a:t>
            </a:r>
            <a:r>
              <a:rPr lang="el-GR" altLang="el-GR" sz="2800" dirty="0"/>
              <a:t>, </a:t>
            </a:r>
            <a:r>
              <a:rPr lang="el-GR" altLang="el-GR" sz="2800" b="1" dirty="0" err="1"/>
              <a:t>ροδοπελεκάνος</a:t>
            </a:r>
            <a:r>
              <a:rPr lang="el-GR" altLang="el-GR" sz="2800" dirty="0"/>
              <a:t> κ.α.  </a:t>
            </a:r>
            <a:endParaRPr lang="en-US" altLang="el-GR" sz="2800" dirty="0"/>
          </a:p>
          <a:p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13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Ανάλυση </a:t>
            </a:r>
            <a:br>
              <a:rPr lang="el-GR" sz="4000" dirty="0" smtClean="0"/>
            </a:br>
            <a:r>
              <a:rPr lang="el-GR" sz="4000" dirty="0" smtClean="0"/>
              <a:t>της ελληνικής </a:t>
            </a:r>
            <a:r>
              <a:rPr lang="el-GR" sz="4000" dirty="0" err="1" smtClean="0"/>
              <a:t>ορνιθοπανίδας</a:t>
            </a:r>
            <a:r>
              <a:rPr lang="en-US" sz="4000" dirty="0" smtClean="0"/>
              <a:t> 3/7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altLang="el-GR" sz="2600" dirty="0"/>
              <a:t>Σπάνια ή πολύ σπάνια είδη έχουν ένα πολύ σημαντικό τμήμα του πληθυσμού τους στην Ελλάδα</a:t>
            </a:r>
            <a:r>
              <a:rPr lang="en-US" altLang="el-GR" sz="2600" dirty="0"/>
              <a:t>:</a:t>
            </a:r>
            <a:r>
              <a:rPr lang="el-GR" altLang="el-GR" sz="2600" dirty="0"/>
              <a:t> </a:t>
            </a:r>
            <a:r>
              <a:rPr lang="el-GR" altLang="el-GR" sz="2600" b="1" dirty="0" err="1"/>
              <a:t>μαυρόγυπας</a:t>
            </a:r>
            <a:r>
              <a:rPr lang="el-GR" altLang="el-GR" sz="2600" dirty="0"/>
              <a:t>, </a:t>
            </a:r>
            <a:r>
              <a:rPr lang="el-GR" altLang="el-GR" sz="2600" b="1" dirty="0"/>
              <a:t>όρνιο</a:t>
            </a:r>
            <a:r>
              <a:rPr lang="el-GR" altLang="el-GR" sz="2600" dirty="0"/>
              <a:t>, </a:t>
            </a:r>
            <a:r>
              <a:rPr lang="el-GR" altLang="el-GR" sz="2600" b="1" dirty="0" err="1"/>
              <a:t>ασπροπάρης</a:t>
            </a:r>
            <a:r>
              <a:rPr lang="el-GR" altLang="el-GR" sz="2600" dirty="0"/>
              <a:t>, </a:t>
            </a:r>
            <a:r>
              <a:rPr lang="el-GR" altLang="el-GR" sz="2600" b="1" dirty="0" err="1"/>
              <a:t>αργυροπελεκάνος</a:t>
            </a:r>
            <a:r>
              <a:rPr lang="el-GR" altLang="el-GR" sz="2600" dirty="0"/>
              <a:t>, </a:t>
            </a:r>
            <a:r>
              <a:rPr lang="el-GR" altLang="el-GR" sz="2600" b="1" dirty="0" err="1"/>
              <a:t>λαγγόνα</a:t>
            </a:r>
            <a:r>
              <a:rPr lang="el-GR" altLang="el-GR" sz="2600" dirty="0"/>
              <a:t>, </a:t>
            </a:r>
            <a:r>
              <a:rPr lang="el-GR" altLang="el-GR" sz="2600" b="1" dirty="0"/>
              <a:t>γυπαετός</a:t>
            </a:r>
            <a:r>
              <a:rPr lang="el-GR" altLang="el-GR" sz="2600" dirty="0"/>
              <a:t>.</a:t>
            </a:r>
          </a:p>
          <a:p>
            <a:pPr>
              <a:spcBef>
                <a:spcPts val="1800"/>
              </a:spcBef>
            </a:pPr>
            <a:r>
              <a:rPr lang="el-GR" altLang="el-GR" sz="2600" dirty="0" smtClean="0"/>
              <a:t>Μεταξύ </a:t>
            </a:r>
            <a:r>
              <a:rPr lang="el-GR" altLang="el-GR" sz="2600" dirty="0"/>
              <a:t>των ευρωπαϊκών χωρών μεγαλύτεροι πληθυσμοί για 25 είδη πουλιών.</a:t>
            </a:r>
          </a:p>
          <a:p>
            <a:pPr>
              <a:spcBef>
                <a:spcPts val="1800"/>
              </a:spcBef>
            </a:pPr>
            <a:r>
              <a:rPr lang="el-GR" altLang="el-GR" sz="2600" dirty="0" smtClean="0"/>
              <a:t>Μεταξύ </a:t>
            </a:r>
            <a:r>
              <a:rPr lang="el-GR" altLang="el-GR" sz="2600" dirty="0"/>
              <a:t>των ευρωπαϊκών χωρών 20 είδη απαντούν μόνο στην Ελλάδα.</a:t>
            </a:r>
          </a:p>
          <a:p>
            <a:pPr>
              <a:spcBef>
                <a:spcPts val="1800"/>
              </a:spcBef>
            </a:pPr>
            <a:endParaRPr lang="el-GR" altLang="el-GR" dirty="0"/>
          </a:p>
          <a:p>
            <a:endParaRPr lang="el-GR" altLang="el-GR" sz="3600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5. Ορνιθοπανίδα Μεσογείου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7223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1.pptx" id="{384095AA-3FED-4702-B384-88A1E9625162}" vid="{8E3B2130-187F-4ED6-B635-B15099330E8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</TotalTime>
  <Words>974</Words>
  <Application>Microsoft Office PowerPoint</Application>
  <PresentationFormat>On-screen Show (4:3)</PresentationFormat>
  <Paragraphs>165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MS PGothic</vt:lpstr>
      <vt:lpstr>Tahoma</vt:lpstr>
      <vt:lpstr>Wingdings</vt:lpstr>
      <vt:lpstr>Θέμα του Office</vt:lpstr>
      <vt:lpstr>Ζωική Ποικιλότητα</vt:lpstr>
      <vt:lpstr>Ορνιθοπανίδα Μεσογείου 1/4</vt:lpstr>
      <vt:lpstr>Ορνιθοπανίδα Μεσογείου 2/4</vt:lpstr>
      <vt:lpstr>Ορνιθοπανίδα Μεσογείου 3/4</vt:lpstr>
      <vt:lpstr>Ορνιθοπανίδα Μεσογείου 4/4</vt:lpstr>
      <vt:lpstr>Η ορνιθοπανίδα της Ελλάδας</vt:lpstr>
      <vt:lpstr>Ανάλυση  της ελληνικής ορνιθοπανίδας 1/7</vt:lpstr>
      <vt:lpstr>Ανάλυση  της ελληνικής ορνιθοπανίδας 2/7</vt:lpstr>
      <vt:lpstr>Ανάλυση  της ελληνικής ορνιθοπανίδας 3/7</vt:lpstr>
      <vt:lpstr>Ανάλυση  της ελληνικής ορνιθοπανίδας 4/7</vt:lpstr>
      <vt:lpstr>Ανάλυση  της ελληνικής ορνιθοπανίδας 5/7</vt:lpstr>
      <vt:lpstr>Ανάλυση  της ελληνικής ορνιθοπανίδας 6/7</vt:lpstr>
      <vt:lpstr>Ανάλυση  της ελληνικής ορνιθοπανίδας 7/7</vt:lpstr>
      <vt:lpstr>Τέλος Παρουσίασης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Vassiliki Siafaka</dc:creator>
  <cp:lastModifiedBy>Vassiliki Siafaka</cp:lastModifiedBy>
  <cp:revision>140</cp:revision>
  <dcterms:created xsi:type="dcterms:W3CDTF">2015-03-24T06:43:16Z</dcterms:created>
  <dcterms:modified xsi:type="dcterms:W3CDTF">2015-11-22T21:12:22Z</dcterms:modified>
</cp:coreProperties>
</file>