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2" r:id="rId3"/>
    <p:sldId id="265"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280" r:id="rId21"/>
    <p:sldId id="290" r:id="rId22"/>
    <p:sldId id="295" r:id="rId23"/>
    <p:sldId id="299" r:id="rId24"/>
    <p:sldId id="292" r:id="rId25"/>
    <p:sldId id="291" r:id="rId26"/>
    <p:sldId id="294"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2"/>
            <p14:sldId id="265"/>
            <p14:sldId id="300"/>
            <p14:sldId id="301"/>
            <p14:sldId id="302"/>
            <p14:sldId id="303"/>
            <p14:sldId id="304"/>
            <p14:sldId id="305"/>
            <p14:sldId id="306"/>
            <p14:sldId id="307"/>
            <p14:sldId id="308"/>
            <p14:sldId id="309"/>
            <p14:sldId id="310"/>
            <p14:sldId id="311"/>
            <p14:sldId id="312"/>
            <p14:sldId id="313"/>
            <p14:sldId id="314"/>
            <p14:sldId id="315"/>
            <p14:sldId id="280"/>
            <p14:sldId id="290"/>
            <p14:sldId id="295"/>
            <p14:sldId id="299"/>
            <p14:sldId id="292"/>
            <p14:sldId id="291"/>
            <p14:sldId id="29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23" d="100"/>
          <a:sy n="123" d="100"/>
        </p:scale>
        <p:origin x="-1446"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7/4/2015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Βασικά θέματα Θεολογίας της λατρείας</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Λειτουργική</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8</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Βασικά θέματα Θεολογίας της λατρείας</a:t>
            </a:r>
          </a:p>
          <a:p>
            <a:endParaRPr lang="el-GR" sz="2800" dirty="0" smtClean="0"/>
          </a:p>
          <a:p>
            <a:r>
              <a:rPr lang="el-GR" sz="2800" dirty="0" smtClean="0"/>
              <a:t>Γεώργιος Φίλιας</a:t>
            </a:r>
          </a:p>
          <a:p>
            <a:r>
              <a:rPr lang="el-GR" sz="2800" dirty="0" smtClean="0"/>
              <a:t>Θεολογική Σχολή</a:t>
            </a:r>
          </a:p>
          <a:p>
            <a:r>
              <a:rPr lang="el-GR" sz="2800" dirty="0" smtClean="0"/>
              <a:t>Τμήμα Κοινωνικής Θεολογίας</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200" dirty="0"/>
              <a:t>Γ) Λατρεία και Εσχατολογία (Η όγδοη </a:t>
            </a:r>
            <a:r>
              <a:rPr lang="el-GR" sz="3200" dirty="0" smtClean="0"/>
              <a:t>ημέρα</a:t>
            </a:r>
            <a:br>
              <a:rPr lang="el-GR" sz="3200" dirty="0" smtClean="0"/>
            </a:br>
            <a:r>
              <a:rPr lang="el-GR" sz="3200" dirty="0" smtClean="0"/>
              <a:t>στη </a:t>
            </a:r>
            <a:r>
              <a:rPr lang="el-GR" sz="3200" dirty="0"/>
              <a:t>Λατρεία της Εκκλησίας</a:t>
            </a:r>
            <a:r>
              <a:rPr lang="el-GR" sz="3200" dirty="0" smtClean="0"/>
              <a:t>) (2 από 5)</a:t>
            </a:r>
            <a:endParaRPr lang="el-GR" sz="3200" dirty="0"/>
          </a:p>
        </p:txBody>
      </p:sp>
      <p:sp>
        <p:nvSpPr>
          <p:cNvPr id="5" name="Θέση περιεχομένου 4"/>
          <p:cNvSpPr>
            <a:spLocks noGrp="1"/>
          </p:cNvSpPr>
          <p:nvPr>
            <p:ph idx="1"/>
          </p:nvPr>
        </p:nvSpPr>
        <p:spPr/>
        <p:txBody>
          <a:bodyPr>
            <a:normAutofit lnSpcReduction="10000"/>
          </a:bodyPr>
          <a:lstStyle/>
          <a:p>
            <a:r>
              <a:rPr lang="el-GR" sz="2400" dirty="0"/>
              <a:t>Η ευχή της ονοματοδοσίας κατά την ογδόη ημέρα από τη γέννηση του βρέφους διατυπώνει το αίτημα «να σημειωθεί το φως του Θεού στο πρόσωπο του βρέφους»/ Η έννοια του «φωτός» παραπέμπει στο πρώτο στοιχείο της δημιουργίας του κόσμου και, επομένως, εισάγει στην έννοια μιας «νέας δημιουργίας» για το βρέφος που λαμβάνει όνομα· φέροντας το συγκεκριμένο όνομα, ο άνθρωπος θα εισέλθει στη «νέα δημιουργία» της Βασιλείας του Θεού (βλ</a:t>
            </a:r>
            <a:r>
              <a:rPr lang="el-GR" sz="2400" dirty="0" smtClean="0"/>
              <a:t>. Β’ Πετρ</a:t>
            </a:r>
            <a:r>
              <a:rPr lang="el-GR" sz="2400" dirty="0"/>
              <a:t>. 3, 13: προσδοκία «καινών ουρανών» και «καινής γης», δηλαδή νέας δημιουργίας)/ Γι  αυτό και η ευχή της ονοματοδοσίας παρακαλεί το Θεό να παραμείνει «ανεξάρνητο» το διδόμενο όνομα, δηλαδή ο ονοματοδοτούμενος να μην απαρνηθεί τη χριστιανική του ιδιότητα</a:t>
            </a:r>
            <a:r>
              <a:rPr lang="el-GR" sz="2400" dirty="0" smtClean="0"/>
              <a:t>.</a:t>
            </a:r>
            <a:endParaRPr lang="en-US" sz="2400" dirty="0"/>
          </a:p>
        </p:txBody>
      </p:sp>
    </p:spTree>
    <p:extLst>
      <p:ext uri="{BB962C8B-B14F-4D97-AF65-F5344CB8AC3E}">
        <p14:creationId xmlns:p14="http://schemas.microsoft.com/office/powerpoint/2010/main" val="2225329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sz="3200" dirty="0"/>
              <a:t>Γ) Λατρεία και Εσχατολογία (Η όγδοη ημέρα</a:t>
            </a:r>
            <a:br>
              <a:rPr lang="el-GR" sz="3200" dirty="0"/>
            </a:br>
            <a:r>
              <a:rPr lang="el-GR" sz="3200" dirty="0"/>
              <a:t>στη Λατρεία της Εκκλησίας) </a:t>
            </a:r>
            <a:r>
              <a:rPr lang="el-GR" sz="3200" dirty="0" smtClean="0"/>
              <a:t>(3 </a:t>
            </a:r>
            <a:r>
              <a:rPr lang="el-GR" sz="3200" dirty="0"/>
              <a:t>από </a:t>
            </a:r>
            <a:r>
              <a:rPr lang="el-GR" sz="3200" dirty="0" smtClean="0"/>
              <a:t>5)</a:t>
            </a:r>
            <a:endParaRPr lang="el-GR" sz="3200" dirty="0"/>
          </a:p>
        </p:txBody>
      </p:sp>
      <p:sp>
        <p:nvSpPr>
          <p:cNvPr id="5" name="Θέση περιεχομένου 4"/>
          <p:cNvSpPr>
            <a:spLocks noGrp="1"/>
          </p:cNvSpPr>
          <p:nvPr>
            <p:ph idx="1"/>
          </p:nvPr>
        </p:nvSpPr>
        <p:spPr/>
        <p:txBody>
          <a:bodyPr>
            <a:noAutofit/>
          </a:bodyPr>
          <a:lstStyle/>
          <a:p>
            <a:r>
              <a:rPr lang="en-US" sz="2400" dirty="0"/>
              <a:t> </a:t>
            </a:r>
            <a:r>
              <a:rPr lang="el-GR" sz="2400" dirty="0"/>
              <a:t>Η «απόλουση» του βαπτιζόμενου κατά την όγδοη ημέρα μετά από το Βάπτισμά του: η Ακολουθία της απολούσεως τελείται σήμερα εντός του Βαπτίσματος (στο τέλος της Ακολουθίας)/ Το Βάπτισμα θεωρείται ως «αναγέννηση» του ανθρώπου (Ιω. 3, 5: </a:t>
            </a:r>
            <a:r>
              <a:rPr lang="el-GR" sz="2400" i="1" dirty="0"/>
              <a:t>Εάν μη τις γεννηθή εξ ύδατος και Πνεύματος, ου δύναται εισελθείν εις την βασιλείαν του Θεού</a:t>
            </a:r>
            <a:r>
              <a:rPr lang="el-GR" sz="2400" dirty="0"/>
              <a:t>)/ Όπως στην Ακολουθία της ονοματοδοσίας, έτσι και στην Ακολουθία της απολούσεως διατυπώνονται τα εσχατολογικά αιτήματα να «παραμείνει για πάντοτε ο φωτισμός του προσώπου του Θεού» στον νεοφώτιστο και να διαφυλάξει ο Θεός «τον θυρεό της πίστεως» του νεοφώτιστου «ανεπιβούλευτο» από εχθρούς.</a:t>
            </a:r>
            <a:r>
              <a:rPr lang="en-US" sz="2400" dirty="0"/>
              <a:t> </a:t>
            </a:r>
            <a:endParaRPr lang="el-GR" sz="2400" dirty="0"/>
          </a:p>
        </p:txBody>
      </p:sp>
    </p:spTree>
    <p:extLst>
      <p:ext uri="{BB962C8B-B14F-4D97-AF65-F5344CB8AC3E}">
        <p14:creationId xmlns:p14="http://schemas.microsoft.com/office/powerpoint/2010/main" val="2225329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sz="3200" dirty="0"/>
              <a:t>Γ) Λατρεία και Εσχατολογία (Η όγδοη ημέρα</a:t>
            </a:r>
            <a:br>
              <a:rPr lang="el-GR" sz="3200" dirty="0"/>
            </a:br>
            <a:r>
              <a:rPr lang="el-GR" sz="3200" dirty="0"/>
              <a:t>στη Λατρεία της Εκκλησίας) </a:t>
            </a:r>
            <a:r>
              <a:rPr lang="el-GR" sz="3200" dirty="0" smtClean="0"/>
              <a:t>(4 </a:t>
            </a:r>
            <a:r>
              <a:rPr lang="el-GR" sz="3200" dirty="0"/>
              <a:t>από </a:t>
            </a:r>
            <a:r>
              <a:rPr lang="el-GR" sz="3200" dirty="0" smtClean="0"/>
              <a:t>5)</a:t>
            </a:r>
            <a:endParaRPr lang="el-GR" sz="3200" dirty="0"/>
          </a:p>
        </p:txBody>
      </p:sp>
      <p:sp>
        <p:nvSpPr>
          <p:cNvPr id="5" name="Θέση περιεχομένου 4"/>
          <p:cNvSpPr>
            <a:spLocks noGrp="1"/>
          </p:cNvSpPr>
          <p:nvPr>
            <p:ph idx="1"/>
          </p:nvPr>
        </p:nvSpPr>
        <p:spPr/>
        <p:txBody>
          <a:bodyPr>
            <a:normAutofit fontScale="92500" lnSpcReduction="10000"/>
          </a:bodyPr>
          <a:lstStyle/>
          <a:p>
            <a:r>
              <a:rPr lang="el-GR" sz="2400" dirty="0"/>
              <a:t>Η «έπαρση» («λύση») των στεφάνων οκτώ ημέρες μετά από το Γάμο: στην ευχή της «επάρσεως» των στεφάνων διατυπώνεται το αίτημα «να παραλάβει ο Θεός τα στέφανα των νεονύμφων στη Βασιλεία Του, άσπιλα και αμώμητα και ανεπιβούλευτα και να τα διατηρήσει αιώνια»/ Η ευχή αυτή παραπέμπει στη «Βασιλεία του Θεού» και καταδεικνύει την αιωνιότητα του Γάμου.</a:t>
            </a:r>
            <a:endParaRPr lang="en-US" sz="2400" dirty="0"/>
          </a:p>
          <a:p>
            <a:r>
              <a:rPr lang="el-GR" sz="2400" dirty="0"/>
              <a:t>Η ευχή του «αποκουκουλισμού» οκτώ ημέρες μετά από τη μοναστική κουρά (σήμερα διαβάζεται στο τέλος της μοναστικής κουράς): η μοναστική κουρά θεωρείται ως «δεύτερο Βάπτισμα», η δε ευχή του «αποκουκουλισμού» είναι αντίστοιχη της ευχής της «απολούσεως» στο Βάπτισμα/ Η ευχή του αποκουκουλισμού κατά την ογδόη ημέρα από τη μοναστική κουρά προβάλλει την αλήθεια ότι η μοναστική ζωή εισάγει τον κειρόμενο </a:t>
            </a:r>
            <a:r>
              <a:rPr lang="el-GR" sz="2400" dirty="0" smtClean="0"/>
              <a:t>μοναχό -διά </a:t>
            </a:r>
            <a:r>
              <a:rPr lang="el-GR" sz="2400" dirty="0"/>
              <a:t>της Μετανοίας- στην αιωνιότητα</a:t>
            </a:r>
            <a:r>
              <a:rPr lang="el-GR" sz="2400" dirty="0" smtClean="0"/>
              <a:t>.</a:t>
            </a:r>
            <a:endParaRPr lang="en-US" sz="2400" dirty="0"/>
          </a:p>
        </p:txBody>
      </p:sp>
    </p:spTree>
    <p:extLst>
      <p:ext uri="{BB962C8B-B14F-4D97-AF65-F5344CB8AC3E}">
        <p14:creationId xmlns:p14="http://schemas.microsoft.com/office/powerpoint/2010/main" val="2225329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sz="3200" dirty="0"/>
              <a:t>Γ) Λατρεία και Εσχατολογία (Η όγδοη ημέρα</a:t>
            </a:r>
            <a:br>
              <a:rPr lang="el-GR" sz="3200" dirty="0"/>
            </a:br>
            <a:r>
              <a:rPr lang="el-GR" sz="3200" dirty="0"/>
              <a:t>στη Λατρεία της Εκκλησίας) </a:t>
            </a:r>
            <a:r>
              <a:rPr lang="el-GR" sz="3200" dirty="0" smtClean="0"/>
              <a:t>(5 </a:t>
            </a:r>
            <a:r>
              <a:rPr lang="el-GR" sz="3200" dirty="0"/>
              <a:t>από 5)</a:t>
            </a:r>
          </a:p>
        </p:txBody>
      </p:sp>
      <p:sp>
        <p:nvSpPr>
          <p:cNvPr id="5" name="Θέση περιεχομένου 4"/>
          <p:cNvSpPr>
            <a:spLocks noGrp="1"/>
          </p:cNvSpPr>
          <p:nvPr>
            <p:ph idx="1"/>
          </p:nvPr>
        </p:nvSpPr>
        <p:spPr/>
        <p:txBody>
          <a:bodyPr>
            <a:noAutofit/>
          </a:bodyPr>
          <a:lstStyle/>
          <a:p>
            <a:r>
              <a:rPr lang="el-GR" sz="2400" dirty="0"/>
              <a:t>Η τέλεση της </a:t>
            </a:r>
            <a:r>
              <a:rPr lang="el-GR" sz="2400" dirty="0" smtClean="0"/>
              <a:t>Θεία</a:t>
            </a:r>
            <a:r>
              <a:rPr lang="el-GR" sz="2400" dirty="0"/>
              <a:t>ς</a:t>
            </a:r>
            <a:r>
              <a:rPr lang="el-GR" sz="2400" dirty="0" smtClean="0"/>
              <a:t> </a:t>
            </a:r>
            <a:r>
              <a:rPr lang="el-GR" sz="2400" dirty="0"/>
              <a:t>Λειτουργίας επί οκτώ ημέρες μετά από τα Εγκαίνια του ναού: η εσχατολογική πτυχή του εορτασμού των Εγκαινίων επί οκταήμερο συνυφαίνεται με την τέλεση του </a:t>
            </a:r>
            <a:r>
              <a:rPr lang="el-GR" sz="2400" dirty="0" smtClean="0"/>
              <a:t>κατ’ </a:t>
            </a:r>
            <a:r>
              <a:rPr lang="el-GR" sz="2400" dirty="0"/>
              <a:t>εξοχήν εσχατολογικού Μυστηρίου (της </a:t>
            </a:r>
            <a:r>
              <a:rPr lang="el-GR" sz="2400" dirty="0" smtClean="0"/>
              <a:t>Θείας</a:t>
            </a:r>
            <a:r>
              <a:rPr lang="el-GR" sz="2400" dirty="0"/>
              <a:t> </a:t>
            </a:r>
            <a:r>
              <a:rPr lang="el-GR" sz="2400" dirty="0" smtClean="0"/>
              <a:t>Ευχαριστίας</a:t>
            </a:r>
            <a:r>
              <a:rPr lang="el-GR" sz="2400" dirty="0"/>
              <a:t>), μέσω του οποίου βιώνουμε την αντιστοιχία του επίγειου ναού με τον ουράνιο</a:t>
            </a:r>
            <a:r>
              <a:rPr lang="el-GR" sz="2400" dirty="0" smtClean="0"/>
              <a:t>.</a:t>
            </a:r>
            <a:endParaRPr lang="el-GR" sz="2400" dirty="0"/>
          </a:p>
        </p:txBody>
      </p:sp>
    </p:spTree>
    <p:extLst>
      <p:ext uri="{BB962C8B-B14F-4D97-AF65-F5344CB8AC3E}">
        <p14:creationId xmlns:p14="http://schemas.microsoft.com/office/powerpoint/2010/main" val="2225329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sz="4000" dirty="0" smtClean="0"/>
              <a:t>Δ) Αλληγορισμός και Συμβολισμός στην Ερμηνεία της Θείας Λειτουργείας (1 από 6)</a:t>
            </a:r>
            <a:endParaRPr lang="el-GR" sz="4000" dirty="0"/>
          </a:p>
        </p:txBody>
      </p:sp>
      <p:sp>
        <p:nvSpPr>
          <p:cNvPr id="5" name="Θέση περιεχομένου 4"/>
          <p:cNvSpPr>
            <a:spLocks noGrp="1"/>
          </p:cNvSpPr>
          <p:nvPr>
            <p:ph idx="1"/>
          </p:nvPr>
        </p:nvSpPr>
        <p:spPr/>
        <p:txBody>
          <a:bodyPr>
            <a:normAutofit fontScale="92500" lnSpcReduction="10000"/>
          </a:bodyPr>
          <a:lstStyle/>
          <a:p>
            <a:r>
              <a:rPr lang="el-GR" sz="2400" dirty="0"/>
              <a:t>Τα βυζαντινά υπομνήματα της </a:t>
            </a:r>
            <a:r>
              <a:rPr lang="el-GR" sz="2400" dirty="0" smtClean="0"/>
              <a:t>Θείας </a:t>
            </a:r>
            <a:r>
              <a:rPr lang="el-GR" sz="2400" dirty="0"/>
              <a:t>Λειτουργίας: ερμηνεία και εμβάθυνση στις έννοιες και την ευχαριστιακή θεολογία (</a:t>
            </a:r>
            <a:r>
              <a:rPr lang="el-GR" sz="2400" i="1" dirty="0"/>
              <a:t>Περί της εκκλησιαστικής ιεραρχίας</a:t>
            </a:r>
            <a:r>
              <a:rPr lang="el-GR" sz="2400" dirty="0"/>
              <a:t> που αποδίδεται στον Διονύσιο Αρεοπαγίτη/ «Μυσταγωγία» του αγ. Μαξίμου του Ομολογητή/ «Ιστορία εκκλησιαστική και μυστική θεωρία» του Γερμανού Κωνσταντινουπόλεως/ «Προθεωρία κεφαλαιώδης των εν τη θεία Λειτουργία γινομένων συμβόλων και μυστηρίων» του Θεοδώρου Ανδίδων/ «Ερμηνεία της </a:t>
            </a:r>
            <a:r>
              <a:rPr lang="el-GR" sz="2400" dirty="0" smtClean="0"/>
              <a:t>Θείας </a:t>
            </a:r>
            <a:r>
              <a:rPr lang="el-GR" sz="2400" dirty="0"/>
              <a:t>Λειτουργίας» του Νικολάου Καβάσιλα/ «Ερμηνεία περί του θείου ναού και της θείας μυσταγωγίας» του Συμεών Θεσσαλονίκης).</a:t>
            </a:r>
            <a:endParaRPr lang="en-US" sz="2400" dirty="0"/>
          </a:p>
          <a:p>
            <a:r>
              <a:rPr lang="el-GR" sz="2400" dirty="0"/>
              <a:t>«Μυσταγωγική» κατήχηση: η πνευματική χειραγώγηση στην βαθύτερη έννοια (στη ιερότητα) του Μυστηρίου της </a:t>
            </a:r>
            <a:r>
              <a:rPr lang="el-GR" sz="2400" dirty="0" smtClean="0"/>
              <a:t>Θείας</a:t>
            </a:r>
            <a:r>
              <a:rPr lang="el-GR" sz="2400" dirty="0"/>
              <a:t> </a:t>
            </a:r>
            <a:r>
              <a:rPr lang="el-GR" sz="2400" dirty="0" smtClean="0"/>
              <a:t>Ευχαριστίας</a:t>
            </a:r>
            <a:r>
              <a:rPr lang="el-GR" sz="2400" dirty="0"/>
              <a:t>.</a:t>
            </a:r>
            <a:endParaRPr lang="en-US" sz="2400" dirty="0"/>
          </a:p>
        </p:txBody>
      </p:sp>
    </p:spTree>
    <p:extLst>
      <p:ext uri="{BB962C8B-B14F-4D97-AF65-F5344CB8AC3E}">
        <p14:creationId xmlns:p14="http://schemas.microsoft.com/office/powerpoint/2010/main" val="3696466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sz="4000" dirty="0" smtClean="0"/>
              <a:t>Δ) Αλληγορισμός και Συμβολισμός στην Ερμηνεία της Θείας Λειτουργείας (2 από 6)</a:t>
            </a:r>
            <a:endParaRPr lang="el-GR" sz="4000" dirty="0"/>
          </a:p>
        </p:txBody>
      </p:sp>
      <p:sp>
        <p:nvSpPr>
          <p:cNvPr id="5" name="Θέση περιεχομένου 4"/>
          <p:cNvSpPr>
            <a:spLocks noGrp="1"/>
          </p:cNvSpPr>
          <p:nvPr>
            <p:ph idx="1"/>
          </p:nvPr>
        </p:nvSpPr>
        <p:spPr/>
        <p:txBody>
          <a:bodyPr>
            <a:normAutofit fontScale="85000" lnSpcReduction="20000"/>
          </a:bodyPr>
          <a:lstStyle/>
          <a:p>
            <a:r>
              <a:rPr lang="el-GR" sz="2400" dirty="0"/>
              <a:t>Όπως ισχύει για την ερμηνεία των βιβλικών κειμένων, η </a:t>
            </a:r>
            <a:r>
              <a:rPr lang="el-GR" sz="2400" dirty="0" smtClean="0"/>
              <a:t>Θεία</a:t>
            </a:r>
            <a:r>
              <a:rPr lang="el-GR" sz="2400" dirty="0"/>
              <a:t> </a:t>
            </a:r>
            <a:r>
              <a:rPr lang="el-GR" sz="2400" dirty="0" smtClean="0"/>
              <a:t>Λειτουργία </a:t>
            </a:r>
            <a:r>
              <a:rPr lang="el-GR" sz="2400" dirty="0"/>
              <a:t>ερμηνεύεται ως ανάμνηση ενός γεγονότος του παρελθόντος, ως εικόνα μιας αλήθειας του παρόντος και ως αναγγελία και πρόγευση μιας μελλοντικής (εσχατολογικής) ολοκληρώσεως.</a:t>
            </a:r>
            <a:endParaRPr lang="en-US" sz="2400" dirty="0"/>
          </a:p>
          <a:p>
            <a:r>
              <a:rPr lang="el-GR" sz="2400" dirty="0"/>
              <a:t>Ο «συμβολισμός»: συνάφεια βιβλικής τυπολογίας και ελληνικής φιλοσοφίας.</a:t>
            </a:r>
            <a:endParaRPr lang="en-US" sz="2400" dirty="0"/>
          </a:p>
          <a:p>
            <a:r>
              <a:rPr lang="el-GR" sz="2400" dirty="0"/>
              <a:t>«Εικόνα»: η μετάθεση μιας αισθητής πραγματικότητας στο χώρο του νοητού</a:t>
            </a:r>
            <a:r>
              <a:rPr lang="el-GR" sz="2400" dirty="0" smtClean="0"/>
              <a:t>.</a:t>
            </a:r>
          </a:p>
          <a:p>
            <a:r>
              <a:rPr lang="el-GR" sz="2400" dirty="0"/>
              <a:t>Οι δύο ερμηνευτικές θεολογικές σχολές: της Αλεξάνδρειας και της Αντιόχειας.</a:t>
            </a:r>
            <a:endParaRPr lang="en-US" sz="2400" dirty="0"/>
          </a:p>
          <a:p>
            <a:r>
              <a:rPr lang="el-GR" sz="2400" dirty="0"/>
              <a:t>Σχολή της Αλεξάνδρειας: η </a:t>
            </a:r>
            <a:r>
              <a:rPr lang="el-GR" sz="2400" dirty="0" smtClean="0"/>
              <a:t>Θεία </a:t>
            </a:r>
            <a:r>
              <a:rPr lang="el-GR" sz="2400" dirty="0"/>
              <a:t>Ευχαριστία αποτελεί εικόνα μιας ουράνιας πραγματικότητας (αρχή της αναλογίας).</a:t>
            </a:r>
            <a:endParaRPr lang="en-US" sz="2400" dirty="0"/>
          </a:p>
          <a:p>
            <a:r>
              <a:rPr lang="el-GR" sz="2400" dirty="0"/>
              <a:t>Σχολή της Αντιόχειας: η </a:t>
            </a:r>
            <a:r>
              <a:rPr lang="el-GR" sz="2400" dirty="0" smtClean="0"/>
              <a:t>Θεία </a:t>
            </a:r>
            <a:r>
              <a:rPr lang="el-GR" sz="2400" dirty="0"/>
              <a:t>Ευχαριστία αποτελεί εικόνα της επίγειας ζωής του Χριστού (ιστορική ερμηνεία)</a:t>
            </a:r>
            <a:r>
              <a:rPr lang="el-GR" sz="2400" dirty="0" smtClean="0"/>
              <a:t>.</a:t>
            </a:r>
            <a:endParaRPr lang="en-US" sz="2400" dirty="0"/>
          </a:p>
        </p:txBody>
      </p:sp>
    </p:spTree>
    <p:extLst>
      <p:ext uri="{BB962C8B-B14F-4D97-AF65-F5344CB8AC3E}">
        <p14:creationId xmlns:p14="http://schemas.microsoft.com/office/powerpoint/2010/main" val="3827106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sz="4000" dirty="0" smtClean="0"/>
              <a:t>Δ) Αλληγορισμός και Συμβολισμός στην Ερμηνεία της Θείας Λειτουργείας (3 από 6)</a:t>
            </a:r>
            <a:endParaRPr lang="el-GR" sz="4000" dirty="0"/>
          </a:p>
        </p:txBody>
      </p:sp>
      <p:sp>
        <p:nvSpPr>
          <p:cNvPr id="5" name="Θέση περιεχομένου 4"/>
          <p:cNvSpPr>
            <a:spLocks noGrp="1"/>
          </p:cNvSpPr>
          <p:nvPr>
            <p:ph idx="1"/>
          </p:nvPr>
        </p:nvSpPr>
        <p:spPr/>
        <p:txBody>
          <a:bodyPr>
            <a:normAutofit fontScale="92500"/>
          </a:bodyPr>
          <a:lstStyle/>
          <a:p>
            <a:r>
              <a:rPr lang="el-GR" sz="2400" dirty="0"/>
              <a:t>Έτσι αναφερόμαστε σε «αναγωγική μυσταγωγία» των αλεξανδρινών  και σε «ιστορική μυσταγωγία» των αντιοχειανών.</a:t>
            </a:r>
            <a:endParaRPr lang="en-US" sz="2400" dirty="0"/>
          </a:p>
          <a:p>
            <a:r>
              <a:rPr lang="el-GR" sz="2400" dirty="0"/>
              <a:t>Για την αλεξανδρινή σχολή οι έννοιες «μυστική» και «συμβολική» ερμηνεία της Θ. Λειτουργίας είναι ταυτόσημες/ παραπλήσια έννοια με τον «συμβολισμό» είναι η «αλληγορία».</a:t>
            </a:r>
            <a:endParaRPr lang="en-US" sz="2400" dirty="0"/>
          </a:p>
          <a:p>
            <a:r>
              <a:rPr lang="el-GR" sz="2400" dirty="0"/>
              <a:t>Η «αλληγορία» στην ερμηνεία της </a:t>
            </a:r>
            <a:r>
              <a:rPr lang="el-GR" sz="2400" dirty="0" smtClean="0"/>
              <a:t>Θείας </a:t>
            </a:r>
            <a:r>
              <a:rPr lang="el-GR" sz="2400" dirty="0"/>
              <a:t>Λειτουργίας σχετίζεται με την έννοια του «αινίγματος» (δηλαδή μιας ερμηνείας των τελουμένων στη </a:t>
            </a:r>
            <a:r>
              <a:rPr lang="el-GR" sz="2400" dirty="0" smtClean="0"/>
              <a:t>Θεία </a:t>
            </a:r>
            <a:r>
              <a:rPr lang="el-GR" sz="2400" dirty="0"/>
              <a:t>Λειτουργία, η </a:t>
            </a:r>
            <a:r>
              <a:rPr lang="el-GR" sz="2400" dirty="0" smtClean="0"/>
              <a:t>οποία -ερμηνεία</a:t>
            </a:r>
            <a:r>
              <a:rPr lang="el-GR" sz="2400" dirty="0"/>
              <a:t>- δεν είναι αυτονόητη για τον καθένα).</a:t>
            </a:r>
            <a:endParaRPr lang="en-US" sz="2400" dirty="0"/>
          </a:p>
          <a:p>
            <a:r>
              <a:rPr lang="el-GR" sz="2400" dirty="0"/>
              <a:t>Η προσέγγιση της βαθύτερης συνάφειας μεταξύ συμβόλου και σημαινομένου εξαρτάται από την πνευματικότητα του ανθρώπου.</a:t>
            </a:r>
            <a:endParaRPr lang="en-US" sz="2400" dirty="0"/>
          </a:p>
        </p:txBody>
      </p:sp>
    </p:spTree>
    <p:extLst>
      <p:ext uri="{BB962C8B-B14F-4D97-AF65-F5344CB8AC3E}">
        <p14:creationId xmlns:p14="http://schemas.microsoft.com/office/powerpoint/2010/main" val="3827106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sz="4000" dirty="0" smtClean="0"/>
              <a:t>Δ) Αλληγορισμός και Συμβολισμός στην Ερμηνεία της Θείας Λειτουργείας (4 από 6)</a:t>
            </a:r>
            <a:endParaRPr lang="el-GR" sz="4000" dirty="0"/>
          </a:p>
        </p:txBody>
      </p:sp>
      <p:sp>
        <p:nvSpPr>
          <p:cNvPr id="5" name="Θέση περιεχομένου 4"/>
          <p:cNvSpPr>
            <a:spLocks noGrp="1"/>
          </p:cNvSpPr>
          <p:nvPr>
            <p:ph idx="1"/>
          </p:nvPr>
        </p:nvSpPr>
        <p:spPr/>
        <p:txBody>
          <a:bodyPr>
            <a:normAutofit fontScale="92500" lnSpcReduction="10000"/>
          </a:bodyPr>
          <a:lstStyle/>
          <a:p>
            <a:r>
              <a:rPr lang="el-GR" sz="2400" dirty="0"/>
              <a:t>Ωριγένης (αλεξανδρινή ερμηνεία): το «Σώμα του Κυρίου» κατά την επιτέλεση της </a:t>
            </a:r>
            <a:r>
              <a:rPr lang="el-GR" sz="2400" dirty="0" smtClean="0"/>
              <a:t>Θείας </a:t>
            </a:r>
            <a:r>
              <a:rPr lang="el-GR" sz="2400" dirty="0"/>
              <a:t>Ευχαριστίας είναι «τυπικό και συμβολικό»/Ο Ωριγένης θεωρεί ότι η </a:t>
            </a:r>
            <a:r>
              <a:rPr lang="el-GR" sz="2400" dirty="0" smtClean="0"/>
              <a:t>Θεία </a:t>
            </a:r>
            <a:r>
              <a:rPr lang="el-GR" sz="2400" dirty="0"/>
              <a:t>Μετάληψη κατά τη </a:t>
            </a:r>
            <a:r>
              <a:rPr lang="el-GR" sz="2400" dirty="0" smtClean="0"/>
              <a:t>Θεία </a:t>
            </a:r>
            <a:r>
              <a:rPr lang="el-GR" sz="2400" dirty="0"/>
              <a:t>Ευχαριστία είναι «σύμβολο της παρούσας και της μέλλουσας μεταλήψεως του Λόγου από την ψυχή του ανθρώπου».</a:t>
            </a:r>
            <a:endParaRPr lang="en-US" sz="2400" dirty="0"/>
          </a:p>
          <a:p>
            <a:r>
              <a:rPr lang="el-GR" sz="2400" dirty="0"/>
              <a:t>Η αλεξανδρινή σχολή ερμηνείας της </a:t>
            </a:r>
            <a:r>
              <a:rPr lang="el-GR" sz="2400" dirty="0" smtClean="0"/>
              <a:t>Θείας </a:t>
            </a:r>
            <a:r>
              <a:rPr lang="el-GR" sz="2400" dirty="0"/>
              <a:t>Λειτουργίας ανέπτυξε τη βιβλική τυπολογική ερμηνεία: η </a:t>
            </a:r>
            <a:r>
              <a:rPr lang="el-GR" sz="2400" dirty="0" smtClean="0"/>
              <a:t>Θεία </a:t>
            </a:r>
            <a:r>
              <a:rPr lang="el-GR" sz="2400" dirty="0"/>
              <a:t>Λειτουργία ερμηνεύεται με βάση τις «προτυπώσεις» της </a:t>
            </a:r>
            <a:r>
              <a:rPr lang="el-GR" sz="2400" dirty="0" smtClean="0"/>
              <a:t>Παλαιάς Διαθήκης.</a:t>
            </a:r>
            <a:endParaRPr lang="en-US" sz="2400" dirty="0"/>
          </a:p>
          <a:p>
            <a:r>
              <a:rPr lang="el-GR" sz="2400" dirty="0"/>
              <a:t>«Τυπολογική ερμηνεία» της </a:t>
            </a:r>
            <a:r>
              <a:rPr lang="el-GR" sz="2400" dirty="0" smtClean="0"/>
              <a:t>Θείας Λειτουργίας</a:t>
            </a:r>
            <a:r>
              <a:rPr lang="el-GR" sz="2400" dirty="0"/>
              <a:t>: η </a:t>
            </a:r>
            <a:r>
              <a:rPr lang="el-GR" sz="2400" dirty="0" smtClean="0"/>
              <a:t>Θεία </a:t>
            </a:r>
            <a:r>
              <a:rPr lang="el-GR" sz="2400" dirty="0"/>
              <a:t>Λειτουργία επιβεβαιώνει τις προτυπώσεις της </a:t>
            </a:r>
            <a:r>
              <a:rPr lang="el-GR" sz="2400" dirty="0" smtClean="0"/>
              <a:t>Παλαιάς Διαθήκης.</a:t>
            </a:r>
            <a:endParaRPr lang="en-US" sz="2400" dirty="0"/>
          </a:p>
          <a:p>
            <a:r>
              <a:rPr lang="el-GR" sz="2400" dirty="0"/>
              <a:t>«Μυστική ερμηνεία»: αποκαλύπτει την ιερότητα του Μυστηρίου της </a:t>
            </a:r>
            <a:r>
              <a:rPr lang="el-GR" sz="2400" dirty="0" smtClean="0"/>
              <a:t>Θείας </a:t>
            </a:r>
            <a:r>
              <a:rPr lang="el-GR" sz="2400" dirty="0"/>
              <a:t>Ευχαριστίας.</a:t>
            </a:r>
            <a:endParaRPr lang="en-US" sz="2400" dirty="0"/>
          </a:p>
        </p:txBody>
      </p:sp>
    </p:spTree>
    <p:extLst>
      <p:ext uri="{BB962C8B-B14F-4D97-AF65-F5344CB8AC3E}">
        <p14:creationId xmlns:p14="http://schemas.microsoft.com/office/powerpoint/2010/main" val="3827106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sz="4000" dirty="0" smtClean="0"/>
              <a:t>Δ) Αλληγορισμός και Συμβολισμός στην Ερμηνεία της Θείας Λειτουργείας (5 από 6)</a:t>
            </a:r>
            <a:endParaRPr lang="el-GR" sz="4000" dirty="0"/>
          </a:p>
        </p:txBody>
      </p:sp>
      <p:sp>
        <p:nvSpPr>
          <p:cNvPr id="5" name="Θέση περιεχομένου 4"/>
          <p:cNvSpPr>
            <a:spLocks noGrp="1"/>
          </p:cNvSpPr>
          <p:nvPr>
            <p:ph idx="1"/>
          </p:nvPr>
        </p:nvSpPr>
        <p:spPr/>
        <p:txBody>
          <a:bodyPr>
            <a:normAutofit fontScale="92500" lnSpcReduction="10000"/>
          </a:bodyPr>
          <a:lstStyle/>
          <a:p>
            <a:r>
              <a:rPr lang="el-GR" sz="2400" dirty="0"/>
              <a:t>«Αναγωγική ερμηνεία»: θεώρηση της </a:t>
            </a:r>
            <a:r>
              <a:rPr lang="el-GR" sz="2400" dirty="0" smtClean="0"/>
              <a:t>Θείας </a:t>
            </a:r>
            <a:r>
              <a:rPr lang="el-GR" sz="2400" dirty="0"/>
              <a:t>Λειτουργίας ως προτυπώσεως της αντίστοιχης που τελείται στη Βασιλεία του Θεού («αναγωγή» από το αισθητό σύμβολο στην πνευματική πραγματικότητα).</a:t>
            </a:r>
            <a:endParaRPr lang="en-US" sz="2400" dirty="0"/>
          </a:p>
          <a:p>
            <a:r>
              <a:rPr lang="el-GR" sz="2400" dirty="0"/>
              <a:t>Στο αρεοπαγιτικό έργο </a:t>
            </a:r>
            <a:r>
              <a:rPr lang="el-GR" sz="2400" i="1" dirty="0"/>
              <a:t>Περί εκκλησιαστικής ιεραρχίας </a:t>
            </a:r>
            <a:r>
              <a:rPr lang="el-GR" sz="2400" dirty="0"/>
              <a:t>η «θεωρία» της </a:t>
            </a:r>
            <a:r>
              <a:rPr lang="el-GR" sz="2400" dirty="0" smtClean="0"/>
              <a:t>Θείας </a:t>
            </a:r>
            <a:r>
              <a:rPr lang="el-GR" sz="2400" dirty="0"/>
              <a:t>Ευχαριστίας είναι ταυτόσημη με την «αναγωγική» ερμηνεία του Μυστηρίου.</a:t>
            </a:r>
            <a:endParaRPr lang="en-US" sz="2400" dirty="0"/>
          </a:p>
          <a:p>
            <a:r>
              <a:rPr lang="el-GR" sz="2400" dirty="0"/>
              <a:t> Η «ιστορική» αντιοχειανή μυσταγωγία: αντιστοίχηση των λειτουργικών πράξεων με τις ιστορικές πράξεις του Κυρίου.</a:t>
            </a:r>
            <a:endParaRPr lang="en-US" sz="2400" dirty="0"/>
          </a:p>
          <a:p>
            <a:r>
              <a:rPr lang="el-GR" sz="2400" dirty="0"/>
              <a:t>Σύμφωνα με την αντιοχειανή ερμηνεία της </a:t>
            </a:r>
            <a:r>
              <a:rPr lang="el-GR" sz="2400" dirty="0" smtClean="0"/>
              <a:t>Θείας </a:t>
            </a:r>
            <a:r>
              <a:rPr lang="el-GR" sz="2400" dirty="0"/>
              <a:t>Λειτουργίας, η «μίμηση» των ιστορικών πράξεων κατά τη </a:t>
            </a:r>
            <a:r>
              <a:rPr lang="el-GR" sz="2400" dirty="0" smtClean="0"/>
              <a:t>Θεία </a:t>
            </a:r>
            <a:r>
              <a:rPr lang="el-GR" sz="2400" dirty="0"/>
              <a:t>Λειτουργία πραγματοποιείται «εν εικόνι» και ως «ομοίωμα»· η σωτηρία, όμως, παρέχεται στους πιστούς «εν αληθεία».</a:t>
            </a:r>
            <a:endParaRPr lang="en-US" sz="2400" dirty="0"/>
          </a:p>
        </p:txBody>
      </p:sp>
    </p:spTree>
    <p:extLst>
      <p:ext uri="{BB962C8B-B14F-4D97-AF65-F5344CB8AC3E}">
        <p14:creationId xmlns:p14="http://schemas.microsoft.com/office/powerpoint/2010/main" val="3827106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sz="4000" dirty="0" smtClean="0"/>
              <a:t>Δ) Αλληγορισμός και Συμβολισμός στην Ερμηνεία της Θείας Λειτουργείας (6 από 6)</a:t>
            </a:r>
            <a:endParaRPr lang="el-GR" sz="4000" dirty="0"/>
          </a:p>
        </p:txBody>
      </p:sp>
      <p:sp>
        <p:nvSpPr>
          <p:cNvPr id="5" name="Θέση περιεχομένου 4"/>
          <p:cNvSpPr>
            <a:spLocks noGrp="1"/>
          </p:cNvSpPr>
          <p:nvPr>
            <p:ph idx="1"/>
          </p:nvPr>
        </p:nvSpPr>
        <p:spPr/>
        <p:txBody>
          <a:bodyPr>
            <a:normAutofit/>
          </a:bodyPr>
          <a:lstStyle/>
          <a:p>
            <a:r>
              <a:rPr lang="el-GR" sz="2400" dirty="0"/>
              <a:t>Η αντιοχειανή ερμηνεία θεωρεί τη </a:t>
            </a:r>
            <a:r>
              <a:rPr lang="el-GR" sz="2400" dirty="0" smtClean="0"/>
              <a:t>Θεία </a:t>
            </a:r>
            <a:r>
              <a:rPr lang="el-GR" sz="2400" dirty="0"/>
              <a:t>Λειτουργία ως «ανάμνηση» των ευεργεσιών του Θεού, δηλαδή ως «αποτύπωση» και «προβολή» του σωτηριώδους έργου του Κυρίου.</a:t>
            </a:r>
          </a:p>
          <a:p>
            <a:r>
              <a:rPr lang="el-GR" sz="2400" dirty="0"/>
              <a:t>Μάξιμος Ομολογητής, </a:t>
            </a:r>
            <a:r>
              <a:rPr lang="el-GR" sz="2400" i="1" dirty="0"/>
              <a:t>Μυσταγωγία</a:t>
            </a:r>
            <a:r>
              <a:rPr lang="el-GR" sz="2400" dirty="0"/>
              <a:t>: η </a:t>
            </a:r>
            <a:r>
              <a:rPr lang="el-GR" sz="2400" dirty="0" smtClean="0"/>
              <a:t>Θεία </a:t>
            </a:r>
            <a:r>
              <a:rPr lang="el-GR" sz="2400" dirty="0"/>
              <a:t>Ευχαριστία είναι «τύπος και εικόνα»/ Ως «τύπος» νοούνται οι προτυπώσεις της </a:t>
            </a:r>
            <a:r>
              <a:rPr lang="el-GR" sz="2400" dirty="0" smtClean="0"/>
              <a:t>Παλαιάς Διαθήκης </a:t>
            </a:r>
            <a:r>
              <a:rPr lang="el-GR" sz="2400" dirty="0"/>
              <a:t>και ως «εικόνα» οι μελλοντικές αλήθειες (η «εικόνα» αναπαράγει το «αρχέτυπο»).</a:t>
            </a:r>
          </a:p>
          <a:p>
            <a:r>
              <a:rPr lang="el-GR" sz="2400" dirty="0"/>
              <a:t>Σύμφωνα με τον Μάξιμο, ο συμβολισμός δεν αντιβαίνει στον ρεαλισμό.</a:t>
            </a:r>
          </a:p>
        </p:txBody>
      </p:sp>
    </p:spTree>
    <p:extLst>
      <p:ext uri="{BB962C8B-B14F-4D97-AF65-F5344CB8AC3E}">
        <p14:creationId xmlns:p14="http://schemas.microsoft.com/office/powerpoint/2010/main" val="2816402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dirty="0"/>
              <a:t>Λατρεία και </a:t>
            </a:r>
            <a:r>
              <a:rPr lang="el-GR" dirty="0" smtClean="0"/>
              <a:t>Εκκλησιολογία, Η </a:t>
            </a:r>
            <a:r>
              <a:rPr lang="el-GR" dirty="0"/>
              <a:t>έννοια του «μυστηρίου</a:t>
            </a:r>
            <a:r>
              <a:rPr lang="el-GR" dirty="0" smtClean="0"/>
              <a:t>», Λατρεία </a:t>
            </a:r>
            <a:r>
              <a:rPr lang="el-GR" dirty="0"/>
              <a:t>και </a:t>
            </a:r>
            <a:r>
              <a:rPr lang="el-GR" dirty="0" smtClean="0"/>
              <a:t>εσχατολογία, Αλληγορισμός </a:t>
            </a:r>
            <a:r>
              <a:rPr lang="el-GR" dirty="0"/>
              <a:t>και Συμβολισμός στην ερμηνεία της </a:t>
            </a:r>
            <a:r>
              <a:rPr lang="el-GR" dirty="0" smtClean="0"/>
              <a:t>Θείας Λειτουργίας</a:t>
            </a:r>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dirty="0" smtClean="0"/>
              <a:t>Βασικά θέματα Θεολογίας της λατρείας</a:t>
            </a:r>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1</a:t>
            </a:r>
            <a:r>
              <a:rPr lang="el-GR" sz="2000" dirty="0" smtClean="0"/>
              <a:t>.0.</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solidFill>
                  <a:srgbClr val="000000"/>
                </a:solidFill>
              </a:rPr>
              <a:t>Copyright Εθνικόν και Καποδιστριακόν Πανεπιστήμιον Αθηνών 2015. Γεώργιος Φίλιας. «Λειτουργική. </a:t>
            </a:r>
            <a:r>
              <a:rPr lang="el-GR" sz="2000" dirty="0">
                <a:solidFill>
                  <a:srgbClr val="000000"/>
                </a:solidFill>
              </a:rPr>
              <a:t>Βασικά θέματα Θεολογίας της </a:t>
            </a:r>
            <a:r>
              <a:rPr lang="el-GR" sz="2000" dirty="0" smtClean="0">
                <a:solidFill>
                  <a:srgbClr val="000000"/>
                </a:solidFill>
              </a:rPr>
              <a:t>λατρείας». </a:t>
            </a:r>
            <a:r>
              <a:rPr lang="el-GR" sz="2000" dirty="0">
                <a:solidFill>
                  <a:srgbClr val="000000"/>
                </a:solidFill>
              </a:rPr>
              <a:t>Έκδοση: </a:t>
            </a:r>
            <a:r>
              <a:rPr lang="el-GR" sz="2000" dirty="0" smtClean="0">
                <a:solidFill>
                  <a:srgbClr val="000000"/>
                </a:solidFill>
              </a:rPr>
              <a:t>1.0</a:t>
            </a:r>
            <a:r>
              <a:rPr lang="el-GR" sz="2000" dirty="0">
                <a:solidFill>
                  <a:srgbClr val="000000"/>
                </a:solidFill>
              </a:rPr>
              <a:t>. Αθήνα </a:t>
            </a:r>
            <a:r>
              <a:rPr lang="el-GR" sz="2000" dirty="0" smtClean="0">
                <a:solidFill>
                  <a:srgbClr val="000000"/>
                </a:solidFill>
              </a:rPr>
              <a:t>2015. </a:t>
            </a:r>
            <a:r>
              <a:rPr lang="el-GR" sz="2000" dirty="0"/>
              <a:t>Διαθέσιμο από τη δικτυακή </a:t>
            </a:r>
            <a:r>
              <a:rPr lang="el-GR" sz="2000" dirty="0" smtClean="0"/>
              <a:t>διεύθυνση: </a:t>
            </a:r>
            <a:r>
              <a:rPr lang="en-US" sz="2000"/>
              <a:t>http://opencourses.uoa.gr/courses/SOCTHEOL101/</a:t>
            </a:r>
            <a:r>
              <a:rPr lang="el-GR" sz="2000" smtClean="0"/>
              <a:t>.</a:t>
            </a:r>
            <a:endParaRPr lang="el-GR" sz="2000" dirty="0"/>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Α) Λατρεία και Εκκλησιολογία</a:t>
            </a:r>
            <a:br>
              <a:rPr lang="el-GR" dirty="0" smtClean="0"/>
            </a:br>
            <a:r>
              <a:rPr lang="el-GR" dirty="0" smtClean="0"/>
              <a:t>(1 από 3)</a:t>
            </a:r>
            <a:endParaRPr lang="el-GR" dirty="0"/>
          </a:p>
        </p:txBody>
      </p:sp>
      <p:sp>
        <p:nvSpPr>
          <p:cNvPr id="5" name="Θέση περιεχομένου 4"/>
          <p:cNvSpPr>
            <a:spLocks noGrp="1"/>
          </p:cNvSpPr>
          <p:nvPr>
            <p:ph idx="1"/>
          </p:nvPr>
        </p:nvSpPr>
        <p:spPr/>
        <p:txBody>
          <a:bodyPr>
            <a:normAutofit fontScale="92500" lnSpcReduction="20000"/>
          </a:bodyPr>
          <a:lstStyle/>
          <a:p>
            <a:r>
              <a:rPr lang="el-GR" sz="2400" dirty="0"/>
              <a:t>Μέσα από τη Λατρεία, η Εκκλησία προσλαμβάνει την κτιστή πραγματικότητα: χώρος, χρόνος, ύλη και τέχνη καθίστανται- μέσω της Λατρείας- φορείς χάριτος και αγιασμού.</a:t>
            </a:r>
            <a:endParaRPr lang="en-US" sz="2400" dirty="0"/>
          </a:p>
          <a:p>
            <a:r>
              <a:rPr lang="el-GR" sz="2400" dirty="0"/>
              <a:t>Μέσα στη Λατρεία (κυρίως δια του Μυστηρίου της </a:t>
            </a:r>
            <a:r>
              <a:rPr lang="el-GR" sz="2400" dirty="0" smtClean="0"/>
              <a:t>Θείας</a:t>
            </a:r>
            <a:r>
              <a:rPr lang="el-GR" sz="2400" dirty="0"/>
              <a:t> </a:t>
            </a:r>
            <a:r>
              <a:rPr lang="el-GR" sz="2400" dirty="0" smtClean="0"/>
              <a:t>Ευχαριστίας</a:t>
            </a:r>
            <a:r>
              <a:rPr lang="el-GR" sz="2400" dirty="0"/>
              <a:t>) πραγματώνεται η έννοια της Εκκλησίας ως κοινωνίας και συνύπαρξης προσώπων.</a:t>
            </a:r>
            <a:endParaRPr lang="en-US" sz="2400" dirty="0"/>
          </a:p>
          <a:p>
            <a:r>
              <a:rPr lang="el-GR" sz="2400" dirty="0"/>
              <a:t>Ο μυστηριακός (λατρευτικός) χαρακτήρας της Εκκλησίας την καθιστά «Σώμα Χριστού»: οι μετέχοντες στη Λατρεία ενώνονται με τη θεωμένη ανθρωπότητα του Χριστού (για το λόγο αυτό </a:t>
            </a:r>
            <a:r>
              <a:rPr lang="el-GR" sz="2400" dirty="0" smtClean="0"/>
              <a:t>ο Ιωάννης </a:t>
            </a:r>
            <a:r>
              <a:rPr lang="el-GR" sz="2400" dirty="0"/>
              <a:t>Χρυσόστομος αποκαλεί την Εκκλησία «γένος έν Θεού και ανθρώπων».</a:t>
            </a:r>
            <a:endParaRPr lang="en-US" sz="2400" dirty="0"/>
          </a:p>
          <a:p>
            <a:r>
              <a:rPr lang="el-GR" sz="2400" dirty="0"/>
              <a:t>Μετά την Πεντηκοστή (σύσταση της Εκκλησίας) οι πιστοί κοινωνούν την ανθρώπινη φύση του Κυρίου, ενωμένη με τη δόξα της Θεότητάς Του. </a:t>
            </a:r>
            <a:endParaRPr lang="en-US" sz="2400" dirty="0"/>
          </a:p>
        </p:txBody>
      </p:sp>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Α) Λατρεία και Εκκλησιολογία</a:t>
            </a:r>
            <a:br>
              <a:rPr lang="el-GR" dirty="0"/>
            </a:br>
            <a:r>
              <a:rPr lang="el-GR" dirty="0" smtClean="0"/>
              <a:t>(2 </a:t>
            </a:r>
            <a:r>
              <a:rPr lang="el-GR" dirty="0"/>
              <a:t>από </a:t>
            </a:r>
            <a:r>
              <a:rPr lang="el-GR" dirty="0" smtClean="0"/>
              <a:t>3)</a:t>
            </a:r>
            <a:endParaRPr lang="el-GR" dirty="0"/>
          </a:p>
        </p:txBody>
      </p:sp>
      <p:sp>
        <p:nvSpPr>
          <p:cNvPr id="5" name="Θέση περιεχομένου 4"/>
          <p:cNvSpPr>
            <a:spLocks noGrp="1"/>
          </p:cNvSpPr>
          <p:nvPr>
            <p:ph idx="1"/>
          </p:nvPr>
        </p:nvSpPr>
        <p:spPr/>
        <p:txBody>
          <a:bodyPr>
            <a:normAutofit fontScale="85000" lnSpcReduction="20000"/>
          </a:bodyPr>
          <a:lstStyle/>
          <a:p>
            <a:r>
              <a:rPr lang="el-GR" sz="2400" dirty="0"/>
              <a:t>Με τη «συστολή» των Τιμίων Δώρων (μετά από τη </a:t>
            </a:r>
            <a:r>
              <a:rPr lang="el-GR" sz="2400" dirty="0" smtClean="0"/>
              <a:t>Θεία </a:t>
            </a:r>
            <a:r>
              <a:rPr lang="el-GR" sz="2400" dirty="0"/>
              <a:t>Μετάληψη) μέσα στο άγιο Ποτήριο είναι συναγμένη ολόκληρη η Εκκλησία (αγίων και υπολοίπων μελών/ στρατευομένη και θριαμβεύουσα)· με τη μυστηριακή συσσωμάτωση με το Χριστό η Εκκλησία αναδεικνύεται σε «Μητέρα» που «γεννά τους ανθρώπους εν τω Θεώ».</a:t>
            </a:r>
            <a:endParaRPr lang="en-US" sz="2400" dirty="0"/>
          </a:p>
          <a:p>
            <a:r>
              <a:rPr lang="el-GR" sz="2400" dirty="0"/>
              <a:t>Λατρεία: ο χώρος, στον οποίο πραγματώνεται η ιστορική ύπαρξη της Εκκλησίας (χωρίς τη Λατρεία, η Εκκλησία θα ήταν μια ασαφής και θεωρητική έννοια).</a:t>
            </a:r>
            <a:endParaRPr lang="en-US" sz="2400" dirty="0"/>
          </a:p>
          <a:p>
            <a:r>
              <a:rPr lang="el-GR" sz="2400" dirty="0"/>
              <a:t>Η Λατρεία προστατεύει την Εκκλησία από μία ατομιστική ευσέβεια, εφόσον μέσα στη Λατρεία τα μέλη της Εκκλησίας δεν αγιάζονται ατομικώς, αλλά συλλογικώς (ως μέλη μιας κοινότητας και όχι ως άτομα)· μέσα από τη Λατρεία, ο πιστός δηλώνει τη μετοχή του στο «Κυριακό σώμα» (το σώμα του Κυρίου), δηλαδή δηλώνει την εκκλησιαστικότητά του.</a:t>
            </a:r>
            <a:endParaRPr lang="en-US" sz="2400" dirty="0"/>
          </a:p>
          <a:p>
            <a:r>
              <a:rPr lang="el-GR" sz="2400" dirty="0"/>
              <a:t>Στη λειτουργική σύναξη το εκκλησιαστικό σώμα φανερώνεται ως «κοινωνία εν τόπω και χρόνω». </a:t>
            </a:r>
            <a:endParaRPr lang="en-US" sz="2400" dirty="0"/>
          </a:p>
        </p:txBody>
      </p:sp>
    </p:spTree>
    <p:extLst>
      <p:ext uri="{BB962C8B-B14F-4D97-AF65-F5344CB8AC3E}">
        <p14:creationId xmlns:p14="http://schemas.microsoft.com/office/powerpoint/2010/main" val="2225329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Α) Λατρεία και Εκκλησιολογία</a:t>
            </a:r>
            <a:br>
              <a:rPr lang="el-GR" dirty="0"/>
            </a:br>
            <a:r>
              <a:rPr lang="el-GR" dirty="0" smtClean="0"/>
              <a:t>(3 </a:t>
            </a:r>
            <a:r>
              <a:rPr lang="el-GR" dirty="0"/>
              <a:t>από </a:t>
            </a:r>
            <a:r>
              <a:rPr lang="el-GR" dirty="0" smtClean="0"/>
              <a:t>3)</a:t>
            </a:r>
            <a:endParaRPr lang="el-GR" dirty="0"/>
          </a:p>
        </p:txBody>
      </p:sp>
      <p:sp>
        <p:nvSpPr>
          <p:cNvPr id="5" name="Θέση περιεχομένου 4"/>
          <p:cNvSpPr>
            <a:spLocks noGrp="1"/>
          </p:cNvSpPr>
          <p:nvPr>
            <p:ph idx="1"/>
          </p:nvPr>
        </p:nvSpPr>
        <p:spPr/>
        <p:txBody>
          <a:bodyPr>
            <a:normAutofit fontScale="92500" lnSpcReduction="20000"/>
          </a:bodyPr>
          <a:lstStyle/>
          <a:p>
            <a:r>
              <a:rPr lang="el-GR" sz="2400" dirty="0"/>
              <a:t>Με τη σύναξη «επί το αυτό» (</a:t>
            </a:r>
            <a:r>
              <a:rPr lang="el-GR" sz="2400" dirty="0" smtClean="0"/>
              <a:t>Θεία </a:t>
            </a:r>
            <a:r>
              <a:rPr lang="el-GR" sz="2400" dirty="0"/>
              <a:t>Λειτουργία) φανερώνεται αισθητά η Εκκλησία·  γι’ αυτό ουδείς πιστός εξαιρείται από την Εκκλησία, εφόσον ουδείς εξαιρείται και από τη Λατρεία.</a:t>
            </a:r>
            <a:endParaRPr lang="en-US" sz="2400" dirty="0"/>
          </a:p>
          <a:p>
            <a:r>
              <a:rPr lang="el-GR" sz="2400" dirty="0"/>
              <a:t>«Σύναξη»: ο πρωταρχικός τύπος της Ευχαριστίας· «Ευχαριστία»: ο πρωταρχικός τύπος της Εκκλησίας.</a:t>
            </a:r>
            <a:endParaRPr lang="en-US" sz="2400" dirty="0"/>
          </a:p>
          <a:p>
            <a:r>
              <a:rPr lang="el-GR" sz="2400" dirty="0"/>
              <a:t>Η δομή και η γλώσσα της </a:t>
            </a:r>
            <a:r>
              <a:rPr lang="el-GR" sz="2400" dirty="0" smtClean="0"/>
              <a:t>Θείας </a:t>
            </a:r>
            <a:r>
              <a:rPr lang="el-GR" sz="2400" dirty="0"/>
              <a:t>Λειτουργίας προσδιορίζονται από το γεγονός της συνάξεως: όλες οι ευχές είναι σε πληθυντικό αριθμό.</a:t>
            </a:r>
            <a:endParaRPr lang="en-US" sz="2400" dirty="0"/>
          </a:p>
          <a:p>
            <a:r>
              <a:rPr lang="el-GR" sz="2400" dirty="0"/>
              <a:t>Η οργάνωση της ζωής της Εκκλησίας θεμελιώνεται στη Λατρεία της· εντός της λειτουργικής σύναξης, άλλωστε, ενεργοποιούνται τα λειτουργήματα της Εκκλησίας.</a:t>
            </a:r>
            <a:endParaRPr lang="en-US" sz="2400" dirty="0"/>
          </a:p>
          <a:p>
            <a:r>
              <a:rPr lang="el-GR" sz="2400" dirty="0"/>
              <a:t>Ν. Καβάσιλας: η Εκκλησία σημαίνεται εν τοις μυστηρίοις/ Η εμπροϋπόθετη (συνειδητή) συμμετοχή στα Μυστήρια σηματοδοτεί την ουσιαστική ένταξη του πιστού στο εκκλησιαστικό σώμα. </a:t>
            </a:r>
            <a:endParaRPr lang="en-US" sz="2400" dirty="0"/>
          </a:p>
        </p:txBody>
      </p:sp>
    </p:spTree>
    <p:extLst>
      <p:ext uri="{BB962C8B-B14F-4D97-AF65-F5344CB8AC3E}">
        <p14:creationId xmlns:p14="http://schemas.microsoft.com/office/powerpoint/2010/main" val="2225329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Β) Η Έννοια του Μυστηρίου (1 από 3)</a:t>
            </a:r>
            <a:endParaRPr lang="el-GR" dirty="0"/>
          </a:p>
        </p:txBody>
      </p:sp>
      <p:sp>
        <p:nvSpPr>
          <p:cNvPr id="5" name="Θέση περιεχομένου 4"/>
          <p:cNvSpPr>
            <a:spLocks noGrp="1"/>
          </p:cNvSpPr>
          <p:nvPr>
            <p:ph idx="1"/>
          </p:nvPr>
        </p:nvSpPr>
        <p:spPr/>
        <p:txBody>
          <a:bodyPr>
            <a:normAutofit fontScale="92500"/>
          </a:bodyPr>
          <a:lstStyle/>
          <a:p>
            <a:r>
              <a:rPr lang="el-GR" sz="2400" dirty="0"/>
              <a:t>«Μυστήριο»: εκ του ρήματος «μύω» (κλείνω τους οφθαλμούς ή το στόμα).</a:t>
            </a:r>
            <a:endParaRPr lang="en-US" sz="2400" dirty="0"/>
          </a:p>
          <a:p>
            <a:r>
              <a:rPr lang="el-GR" sz="2400" dirty="0"/>
              <a:t>Στην αρχαία Ελλάδα ο όρος δήλωνε τη «θρησκευτική τελετή», η οποία είχε αποκρυφιστικά στοιχεία (δηλαδή, σχετικά με αυτήν γνώριζαν κάποιοι λίγοι, οι «μυημένοι»).</a:t>
            </a:r>
            <a:endParaRPr lang="en-US" sz="2400" dirty="0"/>
          </a:p>
          <a:p>
            <a:r>
              <a:rPr lang="el-GR" sz="2400" dirty="0"/>
              <a:t>Στην </a:t>
            </a:r>
            <a:r>
              <a:rPr lang="el-GR" sz="2400" dirty="0" smtClean="0"/>
              <a:t>Καινή Διαθήκη </a:t>
            </a:r>
            <a:r>
              <a:rPr lang="el-GR" sz="2400" dirty="0"/>
              <a:t>ο όρος «Μυστήριο» δεν έχει αποκρυφιστική έννοια, αλλά δηλώνει τη βαθύτατη ιερότητα ενός γεγονότος: έτσι τα Ευαγγέλια αποκαλούν το Βασίλειον του Θεού ως «μυστικόν» (Μκ. 4, 117· Μτ. 13, 11· Λκ. 8, 10), ο δε απ. Παύλος αποκαλεί ως «Μυστήριο» το έργο του Θεού για τη σωτηρία του ανθρώπου (Κολ. 1, 16: </a:t>
            </a:r>
            <a:r>
              <a:rPr lang="el-GR" sz="2400" i="1" dirty="0"/>
              <a:t>Μυστήριον το αποκεκρυμμένον από των αιώνων και των γενεών</a:t>
            </a:r>
            <a:r>
              <a:rPr lang="el-GR" sz="2400" dirty="0"/>
              <a:t>), αλλά και τον Γάμο (Εφ. 5, 32)</a:t>
            </a:r>
            <a:r>
              <a:rPr lang="el-GR" sz="2400" dirty="0" smtClean="0"/>
              <a:t>.</a:t>
            </a:r>
            <a:endParaRPr lang="en-US" sz="2400" dirty="0"/>
          </a:p>
        </p:txBody>
      </p:sp>
    </p:spTree>
    <p:extLst>
      <p:ext uri="{BB962C8B-B14F-4D97-AF65-F5344CB8AC3E}">
        <p14:creationId xmlns:p14="http://schemas.microsoft.com/office/powerpoint/2010/main" val="2225329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Β) Η Έννοια του Μυστηρίου </a:t>
            </a:r>
            <a:r>
              <a:rPr lang="el-GR" dirty="0" smtClean="0"/>
              <a:t>(2 </a:t>
            </a:r>
            <a:r>
              <a:rPr lang="el-GR" dirty="0"/>
              <a:t>από 3)</a:t>
            </a:r>
          </a:p>
        </p:txBody>
      </p:sp>
      <p:sp>
        <p:nvSpPr>
          <p:cNvPr id="5" name="Θέση περιεχομένου 4"/>
          <p:cNvSpPr>
            <a:spLocks noGrp="1"/>
          </p:cNvSpPr>
          <p:nvPr>
            <p:ph idx="1"/>
          </p:nvPr>
        </p:nvSpPr>
        <p:spPr/>
        <p:txBody>
          <a:bodyPr>
            <a:normAutofit fontScale="92500"/>
          </a:bodyPr>
          <a:lstStyle/>
          <a:p>
            <a:r>
              <a:rPr lang="el-GR" sz="2400" dirty="0"/>
              <a:t>Επειδή ο όρος «Μυστήριο» στη χριστιανική Λατρεία δεν περιέχει την έννοια των «απόκρυφων» πράξεων, ο Ιουστίνος, Φιλόσοφος και Μάρτυρας (</a:t>
            </a:r>
            <a:r>
              <a:rPr lang="el-GR" sz="2400" dirty="0" smtClean="0"/>
              <a:t>2</a:t>
            </a:r>
            <a:r>
              <a:rPr lang="el-GR" sz="2400" baseline="30000" dirty="0" smtClean="0"/>
              <a:t>ος</a:t>
            </a:r>
            <a:r>
              <a:rPr lang="el-GR" sz="2400" dirty="0" smtClean="0"/>
              <a:t> </a:t>
            </a:r>
            <a:r>
              <a:rPr lang="el-GR" sz="2400" dirty="0"/>
              <a:t>αι.), αντιδιαστέλλει τη </a:t>
            </a:r>
            <a:r>
              <a:rPr lang="el-GR" sz="2400" dirty="0" smtClean="0"/>
              <a:t>Θεία </a:t>
            </a:r>
            <a:r>
              <a:rPr lang="el-GR" sz="2400" dirty="0"/>
              <a:t>Ευχαριστία από τα Μυστήρια του Μίθρα/ Την ίδια εποχή, ο Κλήμης ο Αλεξανδρεύς τονίζει ότι τα παγανιστικά μυστήρια ήταν «εξ ολοκλήρου εστερημένα της χριστιανικής μυστηριακής έννοιας» (ονομάζει τα χριστιανικά Μυστήρια ως «άγια» και «αληθή»)</a:t>
            </a:r>
            <a:r>
              <a:rPr lang="el-GR" sz="2400" dirty="0" smtClean="0"/>
              <a:t>.</a:t>
            </a:r>
          </a:p>
          <a:p>
            <a:r>
              <a:rPr lang="el-GR" sz="2400" dirty="0"/>
              <a:t>Η θεολογία της Λατρείας τονίζει την αλήθεια ότι μέσα από τα «Μυστήρια» οι πιστοί οικειοποιούνται τη Χάρη του Θεού· επομένως, όχι μόνο δεν </a:t>
            </a:r>
            <a:r>
              <a:rPr lang="el-GR" sz="2400" dirty="0" smtClean="0"/>
              <a:t>υπάρχει -στο </a:t>
            </a:r>
            <a:r>
              <a:rPr lang="el-GR" sz="2400" dirty="0"/>
              <a:t>χριστιανικό Μυστήριο- η έννοια του «απόκρυφου», αλλά διαδηλώνεται η ακριβώς αντίθετη έννοια (του προσφερόμενου για όλους τους πιστούς).</a:t>
            </a:r>
            <a:endParaRPr lang="en-US" sz="2400" dirty="0"/>
          </a:p>
          <a:p>
            <a:endParaRPr lang="en-US" sz="2400" dirty="0"/>
          </a:p>
        </p:txBody>
      </p:sp>
    </p:spTree>
    <p:extLst>
      <p:ext uri="{BB962C8B-B14F-4D97-AF65-F5344CB8AC3E}">
        <p14:creationId xmlns:p14="http://schemas.microsoft.com/office/powerpoint/2010/main" val="2225329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Β) Η Έννοια του Μυστηρίου </a:t>
            </a:r>
            <a:r>
              <a:rPr lang="el-GR" dirty="0" smtClean="0"/>
              <a:t>(3 </a:t>
            </a:r>
            <a:r>
              <a:rPr lang="el-GR" dirty="0"/>
              <a:t>από 3)</a:t>
            </a:r>
          </a:p>
        </p:txBody>
      </p:sp>
      <p:sp>
        <p:nvSpPr>
          <p:cNvPr id="5" name="Θέση περιεχομένου 4"/>
          <p:cNvSpPr>
            <a:spLocks noGrp="1"/>
          </p:cNvSpPr>
          <p:nvPr>
            <p:ph idx="1"/>
          </p:nvPr>
        </p:nvSpPr>
        <p:spPr/>
        <p:txBody>
          <a:bodyPr>
            <a:normAutofit fontScale="92500" lnSpcReduction="10000"/>
          </a:bodyPr>
          <a:lstStyle/>
          <a:p>
            <a:r>
              <a:rPr lang="el-GR" sz="2400" dirty="0"/>
              <a:t>Γι αυτό (όπως σημειώνει ο </a:t>
            </a:r>
            <a:r>
              <a:rPr lang="el-GR" sz="2400" dirty="0" smtClean="0"/>
              <a:t>Ιωάννης </a:t>
            </a:r>
            <a:r>
              <a:rPr lang="el-GR" sz="2400" dirty="0"/>
              <a:t>Χρυσόστομος) η Εκκλησία έχει «άπειρα μυστήρια», με την έννοια της παροχής στους πιστούς πολλών ευκαιριών οικειοποιήσεως της Θείας Χάριτος δια της συμμετοχής τους στη Λατρεία της/ Ο αριθμός «επτά» για τα Μυστήρια δεν περιορίζει αριθμητικώς τις προσφερόμενες δυνατότητες μετοχής στη Χάρη του Θεού.</a:t>
            </a:r>
            <a:endParaRPr lang="en-US" sz="2400" dirty="0"/>
          </a:p>
          <a:p>
            <a:r>
              <a:rPr lang="el-GR" sz="2400" dirty="0"/>
              <a:t>Βασικός χαρακτήρας των Μυστηρίων είναι ο Χριστολογικός, εφόσον ο σκοπός της ενανθρωπίσεως του Χριστού υπήρξε αγιαστικός· όπως σημειώνει ο Συμεών Θεσσαλονίκης, </a:t>
            </a:r>
            <a:r>
              <a:rPr lang="el-GR" sz="2400" i="1" dirty="0"/>
              <a:t>ο Χριστός, καθ’ ημάς γεγονός, ίνα αγιάση ημάς διπλούς όντας, και μυστηρίων εδεήθη, και διπλώς ημίν την χάριν εβράβευσεν</a:t>
            </a:r>
            <a:r>
              <a:rPr lang="el-GR" sz="2400" dirty="0"/>
              <a:t>. </a:t>
            </a:r>
            <a:endParaRPr lang="en-US" sz="2400" dirty="0"/>
          </a:p>
          <a:p>
            <a:r>
              <a:rPr lang="el-GR" sz="2400" dirty="0"/>
              <a:t>Η </a:t>
            </a:r>
            <a:r>
              <a:rPr lang="el-GR" sz="2400" dirty="0" smtClean="0"/>
              <a:t>Θεία </a:t>
            </a:r>
            <a:r>
              <a:rPr lang="el-GR" sz="2400" dirty="0"/>
              <a:t>Ευχαριστία, ως η ανακεφαλαίωση του μυστηρίου της σωτηρίας, αποκαλείται ως «Μυστήριο μυστηρίων».  </a:t>
            </a:r>
            <a:endParaRPr lang="en-US" sz="2400" dirty="0"/>
          </a:p>
        </p:txBody>
      </p:sp>
    </p:spTree>
    <p:extLst>
      <p:ext uri="{BB962C8B-B14F-4D97-AF65-F5344CB8AC3E}">
        <p14:creationId xmlns:p14="http://schemas.microsoft.com/office/powerpoint/2010/main" val="2225329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200" dirty="0" smtClean="0"/>
              <a:t>Γ) Λατρεία και Εσχατολογία (Η όγδοη ημέρα</a:t>
            </a:r>
            <a:br>
              <a:rPr lang="el-GR" sz="3200" dirty="0" smtClean="0"/>
            </a:br>
            <a:r>
              <a:rPr lang="el-GR" sz="3200" dirty="0" smtClean="0"/>
              <a:t>στη</a:t>
            </a:r>
            <a:r>
              <a:rPr lang="el-GR" sz="3200" dirty="0"/>
              <a:t> </a:t>
            </a:r>
            <a:r>
              <a:rPr lang="el-GR" sz="3200" dirty="0" smtClean="0"/>
              <a:t>Λατρεία της Εκκλησίας) (1 από 5)</a:t>
            </a:r>
            <a:endParaRPr lang="el-GR" sz="3200" dirty="0"/>
          </a:p>
        </p:txBody>
      </p:sp>
      <p:sp>
        <p:nvSpPr>
          <p:cNvPr id="5" name="Θέση περιεχομένου 4"/>
          <p:cNvSpPr>
            <a:spLocks noGrp="1"/>
          </p:cNvSpPr>
          <p:nvPr>
            <p:ph idx="1"/>
          </p:nvPr>
        </p:nvSpPr>
        <p:spPr/>
        <p:txBody>
          <a:bodyPr>
            <a:normAutofit fontScale="92500" lnSpcReduction="20000"/>
          </a:bodyPr>
          <a:lstStyle/>
          <a:p>
            <a:r>
              <a:rPr lang="el-GR" sz="2400" dirty="0"/>
              <a:t>Ως «όγδοη» ημέρα οι εκκλησιαστικοί συγγραφείς εννοούν την περίοδο που υπερβαίνει τον εγκόσμιο χρόνο (η εβδομάδα έχει επτά ημέρες· μία «όγδοη» ημέρα σημαίνει το χρόνο πέρα από τα όρια της εβδομάδας)/ Επομένως, υπό τον όρο αυτό εννοούν την περίοδο πέρα από το χρόνο: την αιωνιότητα, την αχρονική περίοδο («ανέσπερος ημέρα»).</a:t>
            </a:r>
            <a:endParaRPr lang="en-US" sz="2400" dirty="0"/>
          </a:p>
          <a:p>
            <a:r>
              <a:rPr lang="el-GR" sz="2400" dirty="0"/>
              <a:t>Στη Λατρεία της Εκκλησίας υπάρχουν Ακολουθίες, οι οποίες συνδέονται με την όγδοη ημέρα· οι Ακολουθίες αυτές παραπέμπουν στα «έσχατα», δηλαδή στην «άληκτο» περίοδο που θα αρχίσει με τη Δευτέρα Παρουσία του Κυρίου.</a:t>
            </a:r>
            <a:endParaRPr lang="en-US" sz="2400" dirty="0"/>
          </a:p>
          <a:p>
            <a:r>
              <a:rPr lang="el-GR" sz="2400" dirty="0"/>
              <a:t>Μία πρώτη από τις λατρευτικές εκδηλώσεις που συνδέονται με την αιωνιότητα είναι η ευχή της ονοματοδοσίας του βρέφους, οκτώ ημέρες μετά από τη γέννησή του/ Πρόκειται περί της </a:t>
            </a:r>
            <a:r>
              <a:rPr lang="el-GR" sz="2400" i="1" dirty="0"/>
              <a:t>Ευχής εις το κατασφραγίσαι παιδίον, λαμβάνον όνομα τη ογδόη ημέρα της γεννήσεως αυτού</a:t>
            </a:r>
            <a:r>
              <a:rPr lang="el-GR" sz="2400" dirty="0"/>
              <a:t>. </a:t>
            </a:r>
            <a:endParaRPr lang="en-US" sz="2400" dirty="0"/>
          </a:p>
        </p:txBody>
      </p:sp>
    </p:spTree>
    <p:extLst>
      <p:ext uri="{BB962C8B-B14F-4D97-AF65-F5344CB8AC3E}">
        <p14:creationId xmlns:p14="http://schemas.microsoft.com/office/powerpoint/2010/main" val="2225329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1582</TotalTime>
  <Words>2571</Words>
  <Application>Microsoft Office PowerPoint</Application>
  <PresentationFormat>Προβολή στην οθόνη (4:3)</PresentationFormat>
  <Paragraphs>149</Paragraphs>
  <Slides>26</Slides>
  <Notes>26</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Θέμα του Office</vt:lpstr>
      <vt:lpstr>Λειτουργική</vt:lpstr>
      <vt:lpstr>Περιεχόμενα ενότητας</vt:lpstr>
      <vt:lpstr>Α) Λατρεία και Εκκλησιολογία (1 από 3)</vt:lpstr>
      <vt:lpstr>Α) Λατρεία και Εκκλησιολογία (2 από 3)</vt:lpstr>
      <vt:lpstr>Α) Λατρεία και Εκκλησιολογία (3 από 3)</vt:lpstr>
      <vt:lpstr>Β) Η Έννοια του Μυστηρίου (1 από 3)</vt:lpstr>
      <vt:lpstr>Β) Η Έννοια του Μυστηρίου (2 από 3)</vt:lpstr>
      <vt:lpstr>Β) Η Έννοια του Μυστηρίου (3 από 3)</vt:lpstr>
      <vt:lpstr>Γ) Λατρεία και Εσχατολογία (Η όγδοη ημέρα στη Λατρεία της Εκκλησίας) (1 από 5)</vt:lpstr>
      <vt:lpstr>Γ) Λατρεία και Εσχατολογία (Η όγδοη ημέρα στη Λατρεία της Εκκλησίας) (2 από 5)</vt:lpstr>
      <vt:lpstr>Γ) Λατρεία και Εσχατολογία (Η όγδοη ημέρα στη Λατρεία της Εκκλησίας) (3 από 5)</vt:lpstr>
      <vt:lpstr>Γ) Λατρεία και Εσχατολογία (Η όγδοη ημέρα στη Λατρεία της Εκκλησίας) (4 από 5)</vt:lpstr>
      <vt:lpstr>Γ) Λατρεία και Εσχατολογία (Η όγδοη ημέρα στη Λατρεία της Εκκλησίας) (5 από 5)</vt:lpstr>
      <vt:lpstr>Δ) Αλληγορισμός και Συμβολισμός στην Ερμηνεία της Θείας Λειτουργείας (1 από 6)</vt:lpstr>
      <vt:lpstr>Δ) Αλληγορισμός και Συμβολισμός στην Ερμηνεία της Θείας Λειτουργείας (2 από 6)</vt:lpstr>
      <vt:lpstr>Δ) Αλληγορισμός και Συμβολισμός στην Ερμηνεία της Θείας Λειτουργείας (3 από 6)</vt:lpstr>
      <vt:lpstr>Δ) Αλληγορισμός και Συμβολισμός στην Ερμηνεία της Θείας Λειτουργείας (4 από 6)</vt:lpstr>
      <vt:lpstr>Δ) Αλληγορισμός και Συμβολισμός στην Ερμηνεία της Θείας Λειτουργείας (5 από 6)</vt:lpstr>
      <vt:lpstr>Δ) Αλληγορισμός και Συμβολισμός στην Ερμηνεία της Θείας Λειτουργείας (6 από 6)</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RCeL_KPG</cp:lastModifiedBy>
  <cp:revision>186</cp:revision>
  <dcterms:created xsi:type="dcterms:W3CDTF">2012-09-06T09:03:05Z</dcterms:created>
  <dcterms:modified xsi:type="dcterms:W3CDTF">2015-04-07T12:51:02Z</dcterms:modified>
</cp:coreProperties>
</file>