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2"/>
  </p:sldMasterIdLst>
  <p:notesMasterIdLst>
    <p:notesMasterId r:id="rId20"/>
  </p:notesMasterIdLst>
  <p:handoutMasterIdLst>
    <p:handoutMasterId r:id="rId21"/>
  </p:handoutMasterIdLst>
  <p:sldIdLst>
    <p:sldId id="280" r:id="rId3"/>
    <p:sldId id="265" r:id="rId4"/>
    <p:sldId id="266" r:id="rId5"/>
    <p:sldId id="277" r:id="rId6"/>
    <p:sldId id="279" r:id="rId7"/>
    <p:sldId id="257" r:id="rId8"/>
    <p:sldId id="275" r:id="rId9"/>
    <p:sldId id="278" r:id="rId10"/>
    <p:sldId id="272" r:id="rId11"/>
    <p:sldId id="281" r:id="rId12"/>
    <p:sldId id="282" r:id="rId13"/>
    <p:sldId id="283" r:id="rId14"/>
    <p:sldId id="284" r:id="rId15"/>
    <p:sldId id="285" r:id="rId16"/>
    <p:sldId id="286" r:id="rId17"/>
    <p:sldId id="287" r:id="rId18"/>
    <p:sldId id="288" r:id="rId19"/>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255" autoAdjust="0"/>
  </p:normalViewPr>
  <p:slideViewPr>
    <p:cSldViewPr showGuides="1">
      <p:cViewPr varScale="1">
        <p:scale>
          <a:sx n="70" d="100"/>
          <a:sy n="70" d="100"/>
        </p:scale>
        <p:origin x="13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2832"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DF7F999B-00DA-4083-BD07-A69394972AB9}" type="slidenum">
              <a:rPr lang="el-GR" altLang="el-GR"/>
              <a:pPr>
                <a:defRPr/>
              </a:pPr>
              <a:t>‹#›</a:t>
            </a:fld>
            <a:endParaRPr lang="el-GR" altLang="el-GR"/>
          </a:p>
        </p:txBody>
      </p:sp>
    </p:spTree>
    <p:extLst>
      <p:ext uri="{BB962C8B-B14F-4D97-AF65-F5344CB8AC3E}">
        <p14:creationId xmlns:p14="http://schemas.microsoft.com/office/powerpoint/2010/main" val="824524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365295CA-2CC4-4891-B094-2DE7895515F9}" type="slidenum">
              <a:rPr lang="el-GR" altLang="el-GR"/>
              <a:pPr>
                <a:defRPr/>
              </a:pPr>
              <a:t>‹#›</a:t>
            </a:fld>
            <a:endParaRPr lang="el-GR" altLang="el-GR"/>
          </a:p>
        </p:txBody>
      </p:sp>
    </p:spTree>
    <p:extLst>
      <p:ext uri="{BB962C8B-B14F-4D97-AF65-F5344CB8AC3E}">
        <p14:creationId xmlns:p14="http://schemas.microsoft.com/office/powerpoint/2010/main" val="3082150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εικόνας διαφάνειας 1"/>
          <p:cNvSpPr>
            <a:spLocks noGrp="1" noRot="1" noChangeAspect="1" noTextEdit="1"/>
          </p:cNvSpPr>
          <p:nvPr>
            <p:ph type="sldImg"/>
          </p:nvPr>
        </p:nvSpPr>
        <p:spPr>
          <a:ln/>
        </p:spPr>
      </p:sp>
      <p:sp>
        <p:nvSpPr>
          <p:cNvPr id="15363"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378718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161734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409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B4D8499-6D7F-4F43-AC82-8D273B7141F8}" type="slidenum">
              <a:rPr lang="el-GR" altLang="el-GR" smtClean="0">
                <a:latin typeface="Times New Roman" panose="02020603050405020304" pitchFamily="18" charset="0"/>
              </a:rPr>
              <a:pPr/>
              <a:t>17</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66073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p:cNvSpPr>
            <a:spLocks noGrp="1" noRot="1" noChangeAspect="1" noTextEdit="1"/>
          </p:cNvSpPr>
          <p:nvPr>
            <p:ph type="sldImg"/>
          </p:nvPr>
        </p:nvSpPr>
        <p:spPr>
          <a:ln/>
        </p:spPr>
      </p:sp>
      <p:sp>
        <p:nvSpPr>
          <p:cNvPr id="17411"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dirty="0" smtClean="0"/>
          </a:p>
        </p:txBody>
      </p:sp>
      <p:sp>
        <p:nvSpPr>
          <p:cNvPr id="17412"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414E9B8-860F-4152-BF7F-8C0AD6078C30}" type="slidenum">
              <a:rPr lang="el-GR" altLang="el-GR" smtClean="0">
                <a:latin typeface="Times New Roman" panose="02020603050405020304" pitchFamily="18" charset="0"/>
              </a:rPr>
              <a:pPr/>
              <a:t>2</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72332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7161C47-2523-4478-BDCC-FE3EB712201D}" type="slidenum">
              <a:rPr kumimoji="0" lang="el-GR" altLang="el-GR" smtClean="0"/>
              <a:pPr>
                <a:spcBef>
                  <a:spcPct val="0"/>
                </a:spcBef>
              </a:pPr>
              <a:t>6</a:t>
            </a:fld>
            <a:endParaRPr kumimoji="0" lang="el-GR" altLang="el-GR" smtClean="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el-GR" altLang="el-GR" smtClean="0"/>
          </a:p>
        </p:txBody>
      </p:sp>
    </p:spTree>
    <p:extLst>
      <p:ext uri="{BB962C8B-B14F-4D97-AF65-F5344CB8AC3E}">
        <p14:creationId xmlns:p14="http://schemas.microsoft.com/office/powerpoint/2010/main" val="47443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
            </a:r>
            <a:br>
              <a:rPr lang="en-US" dirty="0" smtClean="0"/>
            </a:br>
            <a:r>
              <a:rPr lang="en-US" dirty="0" err="1" smtClean="0"/>
              <a:t>Colclasser</a:t>
            </a:r>
            <a:r>
              <a:rPr lang="en-US" dirty="0" smtClean="0"/>
              <a:t>. Microelectronics Processing and Device Design. New York, NY:</a:t>
            </a:r>
            <a:br>
              <a:rPr lang="en-US" dirty="0" smtClean="0"/>
            </a:br>
            <a:r>
              <a:rPr lang="en-US" dirty="0" smtClean="0"/>
              <a:t>Wiley, 1980</a:t>
            </a: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pPr>
              <a:defRPr/>
            </a:pPr>
            <a:fld id="{365295CA-2CC4-4891-B094-2DE7895515F9}" type="slidenum">
              <a:rPr lang="el-GR" altLang="el-GR" smtClean="0"/>
              <a:pPr>
                <a:defRPr/>
              </a:pPr>
              <a:t>7</a:t>
            </a:fld>
            <a:endParaRPr lang="el-GR" altLang="el-GR"/>
          </a:p>
        </p:txBody>
      </p:sp>
    </p:spTree>
    <p:extLst>
      <p:ext uri="{BB962C8B-B14F-4D97-AF65-F5344CB8AC3E}">
        <p14:creationId xmlns:p14="http://schemas.microsoft.com/office/powerpoint/2010/main" val="351960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a:ln/>
        </p:spPr>
      </p:sp>
      <p:sp>
        <p:nvSpPr>
          <p:cNvPr id="28675"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28676"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03E8FFE-EF20-41DD-92BF-5691505270E4}" type="slidenum">
              <a:rPr lang="el-GR" altLang="el-GR" smtClean="0">
                <a:latin typeface="Times New Roman" panose="02020603050405020304" pitchFamily="18" charset="0"/>
              </a:rPr>
              <a:pPr/>
              <a:t>11</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26242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307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9F7FDD6-C75A-4B1C-A7ED-9C4773A41C58}" type="slidenum">
              <a:rPr lang="el-GR" altLang="el-GR" smtClean="0">
                <a:latin typeface="Times New Roman" panose="02020603050405020304" pitchFamily="18" charset="0"/>
              </a:rPr>
              <a:pPr/>
              <a:t>12</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1390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327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BB85F9B-43A7-41AC-A843-89A5FC154A4B}" type="slidenum">
              <a:rPr lang="el-GR" altLang="el-GR" smtClean="0">
                <a:latin typeface="Times New Roman" panose="02020603050405020304" pitchFamily="18" charset="0"/>
              </a:rPr>
              <a:pPr/>
              <a:t>13</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135958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348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10BEFA5-C8E2-4832-90C3-C41CBAE99B20}" type="slidenum">
              <a:rPr lang="el-GR" altLang="el-GR" smtClean="0">
                <a:latin typeface="Times New Roman" panose="02020603050405020304" pitchFamily="18" charset="0"/>
              </a:rPr>
              <a:pPr/>
              <a:t>14</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90660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279274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23269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3503C5A-D2FE-4443-ABD0-797BDC94E002}"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Α-Κεφάλαιο 3: Οξείδωση του πυριτίου</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0209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8859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214313"/>
            <a:ext cx="7793037" cy="1462087"/>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182688" y="2017713"/>
            <a:ext cx="7772400" cy="4114800"/>
          </a:xfrm>
        </p:spPr>
        <p:txBody>
          <a:bodyPr rtlCol="0">
            <a:normAutofit/>
          </a:bodyPr>
          <a:lstStyle/>
          <a:p>
            <a:pPr lvl="0"/>
            <a:endParaRPr lang="el-GR" noProof="0" smtClean="0"/>
          </a:p>
        </p:txBody>
      </p:sp>
      <p:sp>
        <p:nvSpPr>
          <p:cNvPr id="4" name="Rectangle 11"/>
          <p:cNvSpPr>
            <a:spLocks noGrp="1" noChangeArrowheads="1"/>
          </p:cNvSpPr>
          <p:nvPr>
            <p:ph type="dt" sz="half" idx="10"/>
          </p:nvPr>
        </p:nvSpPr>
        <p:spPr>
          <a:xfrm>
            <a:off x="1162050" y="6243638"/>
            <a:ext cx="1905000" cy="457200"/>
          </a:xfrm>
          <a:prstGeom prst="rect">
            <a:avLst/>
          </a:prstGeom>
        </p:spPr>
        <p:txBody>
          <a:bodyPr/>
          <a:lstStyle>
            <a:lvl1pPr eaLnBrk="1" hangingPunct="1">
              <a:defRPr/>
            </a:lvl1pPr>
          </a:lstStyle>
          <a:p>
            <a:pPr>
              <a:defRPr/>
            </a:pPr>
            <a:fld id="{5E28FA23-33BF-4985-98DF-AF60DF508EDC}" type="datetime1">
              <a:rPr lang="el-GR"/>
              <a:pPr>
                <a:defRPr/>
              </a:pPr>
              <a:t>6/3/2015</a:t>
            </a:fld>
            <a:endParaRPr lang="el-GR"/>
          </a:p>
        </p:txBody>
      </p:sp>
      <p:sp>
        <p:nvSpPr>
          <p:cNvPr id="5" name="Rectangle 12"/>
          <p:cNvSpPr>
            <a:spLocks noGrp="1" noChangeArrowheads="1"/>
          </p:cNvSpPr>
          <p:nvPr>
            <p:ph type="ftr" sz="quarter" idx="11"/>
          </p:nvPr>
        </p:nvSpPr>
        <p:spPr>
          <a:xfrm>
            <a:off x="3657600" y="6243638"/>
            <a:ext cx="2895600" cy="457200"/>
          </a:xfrm>
          <a:prstGeom prst="rect">
            <a:avLst/>
          </a:prstGeom>
        </p:spPr>
        <p:txBody>
          <a:bodyPr/>
          <a:lstStyle>
            <a:lvl1pPr eaLnBrk="1" hangingPunct="1">
              <a:defRPr/>
            </a:lvl1pPr>
          </a:lstStyle>
          <a:p>
            <a:pPr>
              <a:defRPr/>
            </a:pPr>
            <a:endParaRPr lang="el-GR"/>
          </a:p>
        </p:txBody>
      </p:sp>
      <p:sp>
        <p:nvSpPr>
          <p:cNvPr id="6" name="Rectangle 13"/>
          <p:cNvSpPr>
            <a:spLocks noGrp="1" noChangeArrowheads="1"/>
          </p:cNvSpPr>
          <p:nvPr>
            <p:ph type="sldNum" sz="quarter" idx="12"/>
          </p:nvPr>
        </p:nvSpPr>
        <p:spPr>
          <a:xfrm>
            <a:off x="7042150" y="6243638"/>
            <a:ext cx="1905000" cy="457200"/>
          </a:xfrm>
          <a:prstGeom prst="rect">
            <a:avLst/>
          </a:prstGeom>
        </p:spPr>
        <p:txBody>
          <a:bodyPr/>
          <a:lstStyle>
            <a:lvl1pPr eaLnBrk="1" hangingPunct="1">
              <a:defRPr/>
            </a:lvl1pPr>
          </a:lstStyle>
          <a:p>
            <a:pPr>
              <a:defRPr/>
            </a:pPr>
            <a:fld id="{62B40777-8AF6-460B-93FF-40B4CB02B0C3}" type="slidenum">
              <a:rPr lang="el-GR" altLang="el-GR"/>
              <a:pPr>
                <a:defRPr/>
              </a:pPr>
              <a:t>‹#›</a:t>
            </a:fld>
            <a:endParaRPr lang="el-GR" altLang="el-GR"/>
          </a:p>
        </p:txBody>
      </p:sp>
    </p:spTree>
    <p:extLst>
      <p:ext uri="{BB962C8B-B14F-4D97-AF65-F5344CB8AC3E}">
        <p14:creationId xmlns:p14="http://schemas.microsoft.com/office/powerpoint/2010/main" val="245945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214313"/>
            <a:ext cx="7793037" cy="1462087"/>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182688" y="2017713"/>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145088" y="2017713"/>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145088" y="4151313"/>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11"/>
          <p:cNvSpPr>
            <a:spLocks noGrp="1" noChangeArrowheads="1"/>
          </p:cNvSpPr>
          <p:nvPr>
            <p:ph type="dt" sz="half" idx="10"/>
          </p:nvPr>
        </p:nvSpPr>
        <p:spPr>
          <a:xfrm>
            <a:off x="1162050" y="6243638"/>
            <a:ext cx="1905000" cy="457200"/>
          </a:xfrm>
          <a:prstGeom prst="rect">
            <a:avLst/>
          </a:prstGeom>
        </p:spPr>
        <p:txBody>
          <a:bodyPr/>
          <a:lstStyle>
            <a:lvl1pPr eaLnBrk="1" hangingPunct="1">
              <a:defRPr/>
            </a:lvl1pPr>
          </a:lstStyle>
          <a:p>
            <a:pPr>
              <a:defRPr/>
            </a:pPr>
            <a:fld id="{20D7015D-69DC-49AA-A152-EAB07B7D3B9E}" type="datetime1">
              <a:rPr lang="el-GR"/>
              <a:pPr>
                <a:defRPr/>
              </a:pPr>
              <a:t>6/3/2015</a:t>
            </a:fld>
            <a:endParaRPr lang="el-GR"/>
          </a:p>
        </p:txBody>
      </p:sp>
      <p:sp>
        <p:nvSpPr>
          <p:cNvPr id="7" name="Rectangle 12"/>
          <p:cNvSpPr>
            <a:spLocks noGrp="1" noChangeArrowheads="1"/>
          </p:cNvSpPr>
          <p:nvPr>
            <p:ph type="ftr" sz="quarter" idx="11"/>
          </p:nvPr>
        </p:nvSpPr>
        <p:spPr>
          <a:xfrm>
            <a:off x="3657600" y="6243638"/>
            <a:ext cx="2895600" cy="457200"/>
          </a:xfrm>
          <a:prstGeom prst="rect">
            <a:avLst/>
          </a:prstGeom>
        </p:spPr>
        <p:txBody>
          <a:bodyPr/>
          <a:lstStyle>
            <a:lvl1pPr eaLnBrk="1" hangingPunct="1">
              <a:defRPr/>
            </a:lvl1pPr>
          </a:lstStyle>
          <a:p>
            <a:pPr>
              <a:defRPr/>
            </a:pPr>
            <a:endParaRPr lang="el-GR"/>
          </a:p>
        </p:txBody>
      </p:sp>
      <p:sp>
        <p:nvSpPr>
          <p:cNvPr id="8" name="Rectangle 13"/>
          <p:cNvSpPr>
            <a:spLocks noGrp="1" noChangeArrowheads="1"/>
          </p:cNvSpPr>
          <p:nvPr>
            <p:ph type="sldNum" sz="quarter" idx="12"/>
          </p:nvPr>
        </p:nvSpPr>
        <p:spPr>
          <a:xfrm>
            <a:off x="7042150" y="6243638"/>
            <a:ext cx="1905000" cy="457200"/>
          </a:xfrm>
          <a:prstGeom prst="rect">
            <a:avLst/>
          </a:prstGeom>
        </p:spPr>
        <p:txBody>
          <a:bodyPr/>
          <a:lstStyle>
            <a:lvl1pPr eaLnBrk="1" hangingPunct="1">
              <a:defRPr/>
            </a:lvl1pPr>
          </a:lstStyle>
          <a:p>
            <a:pPr>
              <a:defRPr/>
            </a:pPr>
            <a:fld id="{68D10427-D79F-4CB1-AC05-A384B04BA199}" type="slidenum">
              <a:rPr lang="el-GR" altLang="el-GR"/>
              <a:pPr>
                <a:defRPr/>
              </a:pPr>
              <a:t>‹#›</a:t>
            </a:fld>
            <a:endParaRPr lang="el-GR" altLang="el-GR"/>
          </a:p>
        </p:txBody>
      </p:sp>
    </p:spTree>
    <p:extLst>
      <p:ext uri="{BB962C8B-B14F-4D97-AF65-F5344CB8AC3E}">
        <p14:creationId xmlns:p14="http://schemas.microsoft.com/office/powerpoint/2010/main" val="389149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1150938" y="214313"/>
            <a:ext cx="7804150" cy="5918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1"/>
          <p:cNvSpPr>
            <a:spLocks noGrp="1" noChangeArrowheads="1"/>
          </p:cNvSpPr>
          <p:nvPr>
            <p:ph type="dt" sz="half" idx="10"/>
          </p:nvPr>
        </p:nvSpPr>
        <p:spPr>
          <a:xfrm>
            <a:off x="1162050" y="6243638"/>
            <a:ext cx="1905000" cy="457200"/>
          </a:xfrm>
          <a:prstGeom prst="rect">
            <a:avLst/>
          </a:prstGeom>
        </p:spPr>
        <p:txBody>
          <a:bodyPr/>
          <a:lstStyle>
            <a:lvl1pPr eaLnBrk="1" hangingPunct="1">
              <a:defRPr/>
            </a:lvl1pPr>
          </a:lstStyle>
          <a:p>
            <a:pPr>
              <a:defRPr/>
            </a:pPr>
            <a:fld id="{7F67192A-70C2-4412-9F02-EF829BCC6065}" type="datetime1">
              <a:rPr lang="el-GR"/>
              <a:pPr>
                <a:defRPr/>
              </a:pPr>
              <a:t>6/3/2015</a:t>
            </a:fld>
            <a:endParaRPr lang="el-GR"/>
          </a:p>
        </p:txBody>
      </p:sp>
      <p:sp>
        <p:nvSpPr>
          <p:cNvPr id="4" name="Rectangle 12"/>
          <p:cNvSpPr>
            <a:spLocks noGrp="1" noChangeArrowheads="1"/>
          </p:cNvSpPr>
          <p:nvPr>
            <p:ph type="ftr" sz="quarter" idx="11"/>
          </p:nvPr>
        </p:nvSpPr>
        <p:spPr>
          <a:xfrm>
            <a:off x="3657600" y="6243638"/>
            <a:ext cx="2895600" cy="457200"/>
          </a:xfrm>
          <a:prstGeom prst="rect">
            <a:avLst/>
          </a:prstGeom>
        </p:spPr>
        <p:txBody>
          <a:bodyPr/>
          <a:lstStyle>
            <a:lvl1pPr eaLnBrk="1" hangingPunct="1">
              <a:defRPr/>
            </a:lvl1pPr>
          </a:lstStyle>
          <a:p>
            <a:pPr>
              <a:defRPr/>
            </a:pPr>
            <a:endParaRPr lang="el-GR"/>
          </a:p>
        </p:txBody>
      </p:sp>
      <p:sp>
        <p:nvSpPr>
          <p:cNvPr id="5" name="Rectangle 13"/>
          <p:cNvSpPr>
            <a:spLocks noGrp="1" noChangeArrowheads="1"/>
          </p:cNvSpPr>
          <p:nvPr>
            <p:ph type="sldNum" sz="quarter" idx="12"/>
          </p:nvPr>
        </p:nvSpPr>
        <p:spPr>
          <a:xfrm>
            <a:off x="7042150" y="6243638"/>
            <a:ext cx="1905000" cy="457200"/>
          </a:xfrm>
          <a:prstGeom prst="rect">
            <a:avLst/>
          </a:prstGeom>
        </p:spPr>
        <p:txBody>
          <a:bodyPr/>
          <a:lstStyle>
            <a:lvl1pPr eaLnBrk="1" hangingPunct="1">
              <a:defRPr/>
            </a:lvl1pPr>
          </a:lstStyle>
          <a:p>
            <a:pPr>
              <a:defRPr/>
            </a:pPr>
            <a:fld id="{0455B734-EC1F-4702-BAF7-D809A565F06C}" type="slidenum">
              <a:rPr lang="el-GR" altLang="el-GR"/>
              <a:pPr>
                <a:defRPr/>
              </a:pPr>
              <a:t>‹#›</a:t>
            </a:fld>
            <a:endParaRPr lang="el-GR" altLang="el-GR"/>
          </a:p>
        </p:txBody>
      </p:sp>
    </p:spTree>
    <p:extLst>
      <p:ext uri="{BB962C8B-B14F-4D97-AF65-F5344CB8AC3E}">
        <p14:creationId xmlns:p14="http://schemas.microsoft.com/office/powerpoint/2010/main" val="317780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181DC43-28CB-4129-B594-36DA6761D8F6}"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Α-Κεφάλαιο 3: Οξείδωση του πυριτίου</a:t>
            </a: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158360083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63551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C1C0EBF-6B5F-46FE-87FE-4F449502B9AF}"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Α-Κεφάλαιο 3: Οξείδωση του πυριτίου</a:t>
            </a:r>
          </a:p>
        </p:txBody>
      </p:sp>
      <p:pic>
        <p:nvPicPr>
          <p:cNvPr id="7"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70621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B44A08D-A10E-4FC7-8509-B50157110C73}"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Α-Κεφάλαιο 3: Οξείδωση του πυριτίου</a:t>
            </a:r>
          </a:p>
        </p:txBody>
      </p:sp>
      <p:pic>
        <p:nvPicPr>
          <p:cNvPr id="9"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46718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897EE0C-45B6-4660-9CB4-1784DED8B81B}" type="slidenum">
              <a:rPr lang="el-GR" smtClean="0">
                <a:solidFill>
                  <a:srgbClr val="5075BC"/>
                </a:solidFill>
              </a:rPr>
              <a:pPr algn="ctr">
                <a:defRPr/>
              </a:pPr>
              <a:t>‹#›</a:t>
            </a:fld>
            <a:endParaRPr lang="el-GR" dirty="0">
              <a:solidFill>
                <a:srgbClr val="5075BC"/>
              </a:solidFill>
            </a:endParaRPr>
          </a:p>
        </p:txBody>
      </p:sp>
      <p:sp>
        <p:nvSpPr>
          <p:cNvPr id="4"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Α-Κεφάλαιο 3: Οξείδωση του πυριτίου</a:t>
            </a: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73645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66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8C17DBFB-7315-448A-9C39-9EABA88FA366}"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Α-Κεφάλαιο 3: Οξείδωση του πυριτίου</a:t>
            </a:r>
          </a:p>
        </p:txBody>
      </p:sp>
      <p:pic>
        <p:nvPicPr>
          <p:cNvPr id="8"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408349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6DDA588-E730-4AF3-A3C6-CA9EB3A37DF4}"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rPr>
              <a:t>Ενότητα Α-Κεφάλαιο 3: Οξείδωση του πυριτίου</a:t>
            </a: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418638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18" r:id="rId1"/>
    <p:sldLayoutId id="2147483822" r:id="rId2"/>
    <p:sldLayoutId id="2147483819" r:id="rId3"/>
    <p:sldLayoutId id="2147483823" r:id="rId4"/>
    <p:sldLayoutId id="2147483824" r:id="rId5"/>
    <p:sldLayoutId id="2147483825" r:id="rId6"/>
    <p:sldLayoutId id="2147483820" r:id="rId7"/>
    <p:sldLayoutId id="2147483826" r:id="rId8"/>
    <p:sldLayoutId id="2147483827" r:id="rId9"/>
    <p:sldLayoutId id="2147483828" r:id="rId10"/>
    <p:sldLayoutId id="2147483821" r:id="rId11"/>
    <p:sldLayoutId id="2147483829" r:id="rId12"/>
    <p:sldLayoutId id="2147483830" r:id="rId13"/>
    <p:sldLayoutId id="2147483831" r:id="rId14"/>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pencourses.uoa.gr/courses/DI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0.png"/><Relationship Id="rId4" Type="http://schemas.openxmlformats.org/officeDocument/2006/relationships/hyperlink" Target="%5b1%5d%20http:/creativecommons.org/licenses/by-nc-sa/4.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jhaj.net/jasjeet/tcad/Learn4/l4a_files/image001.gi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csm-instruments.com/fr/taxonomy/term/61?page=2" TargetMode="External"/><Relationship Id="rId4" Type="http://schemas.openxmlformats.org/officeDocument/2006/relationships/hyperlink" Target="https://upload.wikimedia.org/wikipedia/commons/2/27/Ellipsometry_setup.sv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8.xml"/><Relationship Id="rId7"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8.wmf"/><Relationship Id="rId5" Type="http://schemas.openxmlformats.org/officeDocument/2006/relationships/image" Target="../media/image10.png"/><Relationship Id="rId10" Type="http://schemas.openxmlformats.org/officeDocument/2006/relationships/oleObject" Target="../embeddings/oleObject2.bin"/><Relationship Id="rId4" Type="http://schemas.openxmlformats.org/officeDocument/2006/relationships/image" Target="../media/image9.png"/><Relationship Id="rId9"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68300"/>
            <a:ext cx="414813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Τίτλος 1"/>
          <p:cNvSpPr>
            <a:spLocks noGrp="1"/>
          </p:cNvSpPr>
          <p:nvPr>
            <p:ph type="ctrTitle"/>
          </p:nvPr>
        </p:nvSpPr>
        <p:spPr>
          <a:xfrm>
            <a:off x="685800" y="2006600"/>
            <a:ext cx="7772400" cy="1470025"/>
          </a:xfrm>
        </p:spPr>
        <p:txBody>
          <a:bodyPr/>
          <a:lstStyle/>
          <a:p>
            <a:pPr eaLnBrk="1" hangingPunct="1"/>
            <a:r>
              <a:rPr lang="el-GR" altLang="el-GR" smtClean="0">
                <a:solidFill>
                  <a:srgbClr val="5075BC"/>
                </a:solidFill>
              </a:rPr>
              <a:t>Σχεδίαση Ολοκληρωμένων Κυκλωμάτων</a:t>
            </a:r>
          </a:p>
        </p:txBody>
      </p:sp>
      <p:sp>
        <p:nvSpPr>
          <p:cNvPr id="14340" name="Υπότιτλος 2"/>
          <p:cNvSpPr>
            <a:spLocks noGrp="1"/>
          </p:cNvSpPr>
          <p:nvPr>
            <p:ph type="subTitle" idx="1"/>
          </p:nvPr>
        </p:nvSpPr>
        <p:spPr>
          <a:xfrm>
            <a:off x="684213" y="3384550"/>
            <a:ext cx="7775575" cy="2997200"/>
          </a:xfrm>
        </p:spPr>
        <p:txBody>
          <a:bodyPr/>
          <a:lstStyle/>
          <a:p>
            <a:pPr eaLnBrk="1" hangingPunct="1"/>
            <a:r>
              <a:rPr lang="el-GR" altLang="el-GR" sz="2800" smtClean="0"/>
              <a:t>Ενότητα Α-Κεφάλαιο 3: Οξείδωση του πυριτίου</a:t>
            </a:r>
          </a:p>
          <a:p>
            <a:pPr eaLnBrk="1" hangingPunct="1"/>
            <a:endParaRPr lang="el-GR" altLang="el-GR" sz="2800" smtClean="0"/>
          </a:p>
          <a:p>
            <a:pPr eaLnBrk="1" hangingPunct="1"/>
            <a:r>
              <a:rPr lang="el-GR" altLang="el-GR" sz="2800" smtClean="0"/>
              <a:t>Αγγελική Αραπογιάννη</a:t>
            </a:r>
            <a:endParaRPr lang="en-US" altLang="el-GR" sz="2800" smtClean="0"/>
          </a:p>
          <a:p>
            <a:pPr eaLnBrk="1" hangingPunct="1"/>
            <a:r>
              <a:rPr lang="el-GR" altLang="el-GR" sz="2800" smtClean="0"/>
              <a:t>Τμήμα Πληροφορικής και Τηλεπικοινωνιών</a:t>
            </a:r>
          </a:p>
          <a:p>
            <a:pPr eaLnBrk="1" hangingPunct="1"/>
            <a:endParaRPr lang="el-GR" altLang="el-GR" sz="2800" smtClean="0"/>
          </a:p>
        </p:txBody>
      </p:sp>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p:txBody>
          <a:bodyPr/>
          <a:lstStyle/>
          <a:p>
            <a:pPr eaLnBrk="1" hangingPunct="1"/>
            <a:r>
              <a:rPr lang="el-GR" altLang="el-GR" smtClean="0"/>
              <a:t>Τέλος Ενότητας</a:t>
            </a:r>
          </a:p>
        </p:txBody>
      </p:sp>
      <p:sp>
        <p:nvSpPr>
          <p:cNvPr id="26627" name="Subtitle 4"/>
          <p:cNvSpPr>
            <a:spLocks noGrp="1"/>
          </p:cNvSpPr>
          <p:nvPr>
            <p:ph type="subTitle" idx="1"/>
          </p:nvPr>
        </p:nvSpPr>
        <p:spPr>
          <a:xfrm>
            <a:off x="684213" y="3886200"/>
            <a:ext cx="7775575" cy="1752600"/>
          </a:xfrm>
        </p:spPr>
        <p:txBody>
          <a:bodyPr/>
          <a:lstStyle/>
          <a:p>
            <a:pPr eaLnBrk="1" hangingPunct="1"/>
            <a:endParaRPr lang="el-GR" altLang="el-GR" smtClean="0"/>
          </a:p>
        </p:txBody>
      </p:sp>
      <p:pic>
        <p:nvPicPr>
          <p:cNvPr id="26628"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l-GR" altLang="el-GR" smtClean="0"/>
              <a:t>Χρηματοδότηση</a:t>
            </a:r>
          </a:p>
        </p:txBody>
      </p:sp>
      <p:sp>
        <p:nvSpPr>
          <p:cNvPr id="27651"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27652"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l-GR" altLang="el-GR" sz="4400" smtClean="0"/>
              <a:t>Σημειώματα</a:t>
            </a:r>
          </a:p>
        </p:txBody>
      </p:sp>
      <p:sp>
        <p:nvSpPr>
          <p:cNvPr id="29699"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31747"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smtClean="0"/>
              <a:t>Το παρόν έργο αποτελεί την έκδοση 1.0.  </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l-GR" altLang="el-GR" smtClean="0"/>
              <a:t>Σημείωμα Αναφοράς</a:t>
            </a:r>
          </a:p>
        </p:txBody>
      </p:sp>
      <p:sp>
        <p:nvSpPr>
          <p:cNvPr id="33795"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000" smtClean="0"/>
              <a:t>Copyright Εθνικόν και Καποδιστριακόν Πανεπιστήμιον Αθηνών</a:t>
            </a:r>
            <a:r>
              <a:rPr lang="en-US" altLang="el-GR" sz="2000" smtClean="0"/>
              <a:t>,</a:t>
            </a:r>
            <a:r>
              <a:rPr lang="el-GR" altLang="el-GR" sz="2000" smtClean="0"/>
              <a:t> Αραπογιάννη Αγγελική 2014. «Σχεδίαση Ολοκληρωμένων Κυκλωμάτων. Ενότητα Α. Κεφάλαιο 3: Οξείδωση του πυριτίου». Έκδοση: 1.0. Αθήνα 2014. Διαθέσιμο από τη δικτυακή διεύθυνση: </a:t>
            </a:r>
            <a:r>
              <a:rPr lang="en-US" altLang="el-GR" sz="2000" smtClean="0">
                <a:solidFill>
                  <a:srgbClr val="FF0000"/>
                </a:solidFill>
                <a:hlinkClick r:id="rId3"/>
              </a:rPr>
              <a:t>http://opencourses.uoa.gr/courses/DI4/</a:t>
            </a:r>
            <a:r>
              <a:rPr lang="el-GR" altLang="el-GR" sz="2000" smtClean="0">
                <a:solidFill>
                  <a:srgbClr val="FF0000"/>
                </a:solidFill>
              </a:rPr>
              <a:t> </a:t>
            </a:r>
            <a:endParaRPr lang="el-GR" altLang="el-GR" sz="2000"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35843"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35844"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a:t>
            </a:r>
            <a:r>
              <a:rPr lang="el-GR" altLang="el-GR" sz="4000" smtClean="0"/>
              <a:t>Έργων </a:t>
            </a:r>
            <a:r>
              <a:rPr lang="el-GR" altLang="el-GR" sz="4000" smtClean="0"/>
              <a:t>Τρίτων</a:t>
            </a:r>
            <a:endParaRPr lang="el-GR" altLang="el-GR" sz="4000" dirty="0" smtClean="0"/>
          </a:p>
        </p:txBody>
      </p:sp>
      <p:sp>
        <p:nvSpPr>
          <p:cNvPr id="39939" name="Content Placeholder 2"/>
          <p:cNvSpPr>
            <a:spLocks noGrp="1"/>
          </p:cNvSpPr>
          <p:nvPr>
            <p:ph idx="1"/>
          </p:nvPr>
        </p:nvSpPr>
        <p:spPr>
          <a:xfrm>
            <a:off x="142875" y="1042988"/>
            <a:ext cx="8858250" cy="4525962"/>
          </a:xfrm>
        </p:spPr>
        <p:txBody>
          <a:bodyPr/>
          <a:lstStyle/>
          <a:p>
            <a:pPr marL="0" indent="0" eaLnBrk="1" hangingPunct="1">
              <a:buFont typeface="Arial" panose="020B0604020202020204" pitchFamily="34" charset="0"/>
              <a:buNone/>
            </a:pPr>
            <a:r>
              <a:rPr lang="el-GR" altLang="el-GR" sz="2000" dirty="0" smtClean="0"/>
              <a:t>Το Έργο αυτό κάνει χρήση των ακόλουθων έργων:</a:t>
            </a:r>
            <a:endParaRPr lang="en-US" altLang="el-GR" sz="2000" dirty="0" smtClean="0"/>
          </a:p>
          <a:p>
            <a:pPr eaLnBrk="1" hangingPunct="1"/>
            <a:r>
              <a:rPr lang="el-GR" altLang="el-GR" sz="2000" dirty="0" smtClean="0"/>
              <a:t>Εικόνα 2: </a:t>
            </a:r>
            <a:r>
              <a:rPr lang="en-US" altLang="el-GR" sz="2000" dirty="0"/>
              <a:t>Retrieved </a:t>
            </a:r>
            <a:r>
              <a:rPr lang="en-US" altLang="el-GR" sz="2000" dirty="0" smtClean="0"/>
              <a:t>at 3/3/2015 form: </a:t>
            </a:r>
            <a:r>
              <a:rPr lang="en-US" altLang="el-GR" sz="2000" dirty="0">
                <a:hlinkClick r:id="rId3"/>
              </a:rPr>
              <a:t>http://</a:t>
            </a:r>
            <a:r>
              <a:rPr lang="en-US" altLang="el-GR" sz="2000" dirty="0" smtClean="0">
                <a:hlinkClick r:id="rId3"/>
              </a:rPr>
              <a:t>www.jhaj.net/jasjeet/tcad/Learn4/l4a_files/image001.gif</a:t>
            </a:r>
            <a:r>
              <a:rPr lang="en-US" altLang="el-GR" sz="2000" dirty="0" smtClean="0"/>
              <a:t> </a:t>
            </a:r>
          </a:p>
          <a:p>
            <a:pPr eaLnBrk="1" hangingPunct="1"/>
            <a:r>
              <a:rPr lang="el-GR" altLang="el-GR" sz="2000" dirty="0"/>
              <a:t>Εικόνες 4-8, </a:t>
            </a:r>
            <a:r>
              <a:rPr lang="en-US" altLang="el-GR" sz="2000" dirty="0" smtClean="0"/>
              <a:t>9,</a:t>
            </a:r>
            <a:r>
              <a:rPr lang="el-GR" altLang="el-GR" sz="2000" dirty="0" smtClean="0"/>
              <a:t>10 </a:t>
            </a:r>
            <a:r>
              <a:rPr lang="el-GR" altLang="el-GR" sz="2000" dirty="0"/>
              <a:t>,</a:t>
            </a:r>
            <a:r>
              <a:rPr lang="el-GR" altLang="el-GR" sz="2000" dirty="0" smtClean="0"/>
              <a:t>12</a:t>
            </a:r>
            <a:r>
              <a:rPr lang="en-US" altLang="el-GR" sz="2000" dirty="0" smtClean="0"/>
              <a:t>,13</a:t>
            </a:r>
            <a:r>
              <a:rPr lang="el-GR" altLang="el-GR" sz="2000" dirty="0" smtClean="0"/>
              <a:t>. </a:t>
            </a:r>
            <a:r>
              <a:rPr lang="en-US" altLang="el-GR" sz="2000" dirty="0"/>
              <a:t>Original from: </a:t>
            </a:r>
            <a:r>
              <a:rPr lang="en-US" sz="2000" dirty="0"/>
              <a:t>R. </a:t>
            </a:r>
            <a:r>
              <a:rPr lang="en-US" sz="2000" dirty="0" err="1"/>
              <a:t>Colclaser</a:t>
            </a:r>
            <a:r>
              <a:rPr lang="en-US" sz="2000" dirty="0"/>
              <a:t>. </a:t>
            </a:r>
            <a:r>
              <a:rPr lang="en-US" sz="2000" i="1" dirty="0"/>
              <a:t>Microelectronics Processing and Device Design</a:t>
            </a:r>
            <a:r>
              <a:rPr lang="en-US" sz="2000" dirty="0"/>
              <a:t>. New York, NY: John Wiley &amp; Sons, 1980</a:t>
            </a:r>
            <a:r>
              <a:rPr lang="en-US" sz="2000" dirty="0" smtClean="0"/>
              <a:t>.</a:t>
            </a:r>
            <a:endParaRPr lang="el-GR" altLang="el-GR" sz="2000" dirty="0" smtClean="0"/>
          </a:p>
          <a:p>
            <a:pPr eaLnBrk="1" hangingPunct="1"/>
            <a:r>
              <a:rPr lang="el-GR" altLang="el-GR" sz="2000" dirty="0" smtClean="0"/>
              <a:t>Εικόνα 14: </a:t>
            </a:r>
            <a:r>
              <a:rPr lang="en-US" altLang="el-GR" sz="2000" dirty="0" err="1"/>
              <a:t>Buntgarn</a:t>
            </a:r>
            <a:r>
              <a:rPr lang="en-US" altLang="el-GR" sz="2000" dirty="0"/>
              <a:t>, at the English Wikipedia project [GFDL (www.gnu.org/copyleft/fdl.html) or </a:t>
            </a:r>
            <a:r>
              <a:rPr lang="en-US" altLang="el-GR" sz="2000" b="1" dirty="0"/>
              <a:t>CC-BY-SA-3.0 </a:t>
            </a:r>
            <a:r>
              <a:rPr lang="en-US" altLang="el-GR" sz="2000" dirty="0"/>
              <a:t>(http://creativecommons.org/licenses/by-sa/3.0/)], via Wikimedia </a:t>
            </a:r>
            <a:r>
              <a:rPr lang="en-US" altLang="el-GR" sz="2000" dirty="0" smtClean="0"/>
              <a:t>Commons</a:t>
            </a:r>
            <a:r>
              <a:rPr lang="el-GR" altLang="el-GR" sz="2000" dirty="0" smtClean="0"/>
              <a:t>. Από: </a:t>
            </a:r>
            <a:r>
              <a:rPr lang="en-US" altLang="el-GR" sz="2000" dirty="0">
                <a:hlinkClick r:id="rId4"/>
              </a:rPr>
              <a:t>https://</a:t>
            </a:r>
            <a:r>
              <a:rPr lang="en-US" altLang="el-GR" sz="2000" dirty="0" smtClean="0">
                <a:hlinkClick r:id="rId4"/>
              </a:rPr>
              <a:t>upload.wikimedia.org/wikipedia/commons/2/27/Ellipsometry_setup.svg</a:t>
            </a:r>
            <a:endParaRPr lang="en-US" altLang="el-GR" sz="2000" dirty="0" smtClean="0"/>
          </a:p>
          <a:p>
            <a:pPr eaLnBrk="1" hangingPunct="1"/>
            <a:r>
              <a:rPr lang="el-GR" altLang="el-GR" sz="2000" dirty="0"/>
              <a:t> Εικόνα 15: </a:t>
            </a:r>
            <a:r>
              <a:rPr lang="en-US" altLang="el-GR" sz="2000" dirty="0"/>
              <a:t> </a:t>
            </a:r>
            <a:r>
              <a:rPr lang="en-US" sz="2000" dirty="0"/>
              <a:t>Randall N. </a:t>
            </a:r>
            <a:r>
              <a:rPr lang="en-US" sz="2000" i="1" dirty="0"/>
              <a:t>Indentation</a:t>
            </a:r>
            <a:r>
              <a:rPr lang="en-US" sz="2000" dirty="0"/>
              <a:t>. </a:t>
            </a:r>
            <a:r>
              <a:rPr lang="en-US" altLang="el-GR" sz="2000" dirty="0"/>
              <a:t>Retrieved from: </a:t>
            </a:r>
            <a:r>
              <a:rPr lang="en-US" altLang="el-GR" sz="2000" dirty="0">
                <a:hlinkClick r:id="rId5"/>
              </a:rPr>
              <a:t>http://www.csm-instruments.com/fr/taxonomy/term/61?page=2</a:t>
            </a:r>
            <a:r>
              <a:rPr lang="en-US" altLang="el-GR" sz="2000" dirty="0"/>
              <a:t> </a:t>
            </a:r>
            <a:endParaRPr lang="el-GR" altLang="el-GR" sz="2000" dirty="0"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rtlCol="0">
            <a:noAutofit/>
          </a:bodyPr>
          <a:lstStyle/>
          <a:p>
            <a:pPr marL="838200" indent="-838200" eaLnBrk="1" fontAlgn="auto" hangingPunct="1">
              <a:spcAft>
                <a:spcPts val="0"/>
              </a:spcAft>
              <a:defRPr/>
            </a:pPr>
            <a:r>
              <a:rPr lang="el-GR" altLang="el-GR" sz="4000" dirty="0" smtClean="0">
                <a:latin typeface="+mn-lt"/>
              </a:rPr>
              <a:t>Η θεωρία ανάπτυξης του οξειδίου (1από4)</a:t>
            </a:r>
          </a:p>
        </p:txBody>
      </p:sp>
      <p:pic>
        <p:nvPicPr>
          <p:cNvPr id="16387" name="Picture 158" descr="Εικόνα ανάπτυξης οξειδίου"/>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328863"/>
            <a:ext cx="4038600" cy="3068637"/>
          </a:xfrm>
          <a:noFill/>
        </p:spPr>
      </p:pic>
      <p:sp>
        <p:nvSpPr>
          <p:cNvPr id="7" name="Rectangle 161"/>
          <p:cNvSpPr>
            <a:spLocks noRot="1" noChangeAspect="1" noMove="1" noResize="1" noEditPoints="1" noAdjustHandles="1" noChangeArrowheads="1" noChangeShapeType="1" noTextEdit="1"/>
          </p:cNvSpPr>
          <p:nvPr/>
        </p:nvSpPr>
        <p:spPr bwMode="auto">
          <a:xfrm>
            <a:off x="4572000" y="1851597"/>
            <a:ext cx="3672407" cy="885435"/>
          </a:xfrm>
          <a:prstGeom prst="rect">
            <a:avLst/>
          </a:prstGeom>
          <a:blipFill rotWithShape="0">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pic>
        <p:nvPicPr>
          <p:cNvPr id="16389" name="Picture 160" descr="Ανάπτυξη οξειδίυ στην επιφάνια του πυριτίου" title="Εικόνα 2"/>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tretch>
            <a:fillRect/>
          </a:stretch>
        </p:blipFill>
        <p:spPr>
          <a:xfrm>
            <a:off x="4740500" y="2905125"/>
            <a:ext cx="3854000" cy="1916113"/>
          </a:xfrm>
          <a:noFill/>
        </p:spPr>
      </p:pic>
      <p:sp>
        <p:nvSpPr>
          <p:cNvPr id="8" name="Rectangle 162"/>
          <p:cNvSpPr>
            <a:spLocks noRot="1" noChangeAspect="1" noMove="1" noResize="1" noEditPoints="1" noAdjustHandles="1" noChangeArrowheads="1" noChangeShapeType="1" noTextEdit="1"/>
          </p:cNvSpPr>
          <p:nvPr/>
        </p:nvSpPr>
        <p:spPr bwMode="auto">
          <a:xfrm>
            <a:off x="4968044" y="5154426"/>
            <a:ext cx="2844093" cy="461665"/>
          </a:xfrm>
          <a:prstGeom prst="rect">
            <a:avLst/>
          </a:prstGeom>
          <a:blipFill rotWithShape="0">
            <a:blip r:embed="rId7"/>
            <a:stretch>
              <a:fillRect b="-20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4588"/>
          </a:xfrm>
        </p:spPr>
        <p:txBody>
          <a:bodyPr>
            <a:normAutofit fontScale="90000"/>
          </a:bodyPr>
          <a:lstStyle/>
          <a:p>
            <a:pPr eaLnBrk="1" fontAlgn="auto" hangingPunct="1">
              <a:spcAft>
                <a:spcPts val="0"/>
              </a:spcAft>
              <a:defRPr/>
            </a:pPr>
            <a:r>
              <a:rPr altLang="el-GR" dirty="0" smtClean="0"/>
              <a:t>Η θεωρία ανάπτυξης του οξειδίου (2από4)</a:t>
            </a:r>
            <a:endParaRPr dirty="0"/>
          </a:p>
        </p:txBody>
      </p:sp>
      <p:sp>
        <p:nvSpPr>
          <p:cNvPr id="15" name="Rectangle 31"/>
          <p:cNvSpPr>
            <a:spLocks noRot="1" noChangeAspect="1" noMove="1" noResize="1" noEditPoints="1" noAdjustHandles="1" noChangeArrowheads="1" noChangeShapeType="1" noTextEdit="1"/>
          </p:cNvSpPr>
          <p:nvPr/>
        </p:nvSpPr>
        <p:spPr bwMode="auto">
          <a:xfrm>
            <a:off x="297254" y="2053878"/>
            <a:ext cx="2052638" cy="403124"/>
          </a:xfrm>
          <a:prstGeom prst="rect">
            <a:avLst/>
          </a:prstGeom>
          <a:blipFill rotWithShape="0">
            <a:blip r:embed="rId4"/>
            <a:stretch>
              <a:fillRect b="-1515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
        <p:nvSpPr>
          <p:cNvPr id="16" name="Rectangle 32"/>
          <p:cNvSpPr>
            <a:spLocks noRot="1" noChangeAspect="1" noMove="1" noResize="1" noEditPoints="1" noAdjustHandles="1" noChangeArrowheads="1" noChangeShapeType="1" noTextEdit="1"/>
          </p:cNvSpPr>
          <p:nvPr/>
        </p:nvSpPr>
        <p:spPr bwMode="auto">
          <a:xfrm>
            <a:off x="2045587" y="2090782"/>
            <a:ext cx="2641426" cy="369332"/>
          </a:xfrm>
          <a:prstGeom prst="rect">
            <a:avLst/>
          </a:prstGeom>
          <a:blipFill rotWithShape="0">
            <a:blip r:embed="rId5"/>
            <a:stretch>
              <a:fillRect b="-1475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
        <p:nvSpPr>
          <p:cNvPr id="17" name="Rectangle 33"/>
          <p:cNvSpPr>
            <a:spLocks noRot="1" noChangeAspect="1" noMove="1" noResize="1" noEditPoints="1" noAdjustHandles="1" noChangeArrowheads="1" noChangeShapeType="1" noTextEdit="1"/>
          </p:cNvSpPr>
          <p:nvPr/>
        </p:nvSpPr>
        <p:spPr bwMode="auto">
          <a:xfrm>
            <a:off x="145466" y="2598669"/>
            <a:ext cx="2928529" cy="369332"/>
          </a:xfrm>
          <a:prstGeom prst="rect">
            <a:avLst/>
          </a:prstGeom>
          <a:blipFill rotWithShape="0">
            <a:blip r:embed="rId6"/>
            <a:stretch>
              <a:fillRect b="-1475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sp>
        <p:nvSpPr>
          <p:cNvPr id="18" name="Rectangle 35"/>
          <p:cNvSpPr>
            <a:spLocks noRot="1" noChangeAspect="1" noMove="1" noResize="1" noEditPoints="1" noAdjustHandles="1" noChangeArrowheads="1" noChangeShapeType="1" noTextEdit="1"/>
          </p:cNvSpPr>
          <p:nvPr/>
        </p:nvSpPr>
        <p:spPr bwMode="auto">
          <a:xfrm>
            <a:off x="88597" y="3172382"/>
            <a:ext cx="1956990" cy="369332"/>
          </a:xfrm>
          <a:prstGeom prst="rect">
            <a:avLst/>
          </a:prstGeom>
          <a:blipFill rotWithShape="0">
            <a:blip r:embed="rId7"/>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graphicFrame>
        <p:nvGraphicFramePr>
          <p:cNvPr id="18439" name="Object 37"/>
          <p:cNvGraphicFramePr>
            <a:graphicFrameLocks noChangeAspect="1"/>
          </p:cNvGraphicFramePr>
          <p:nvPr/>
        </p:nvGraphicFramePr>
        <p:xfrm>
          <a:off x="296863" y="3808413"/>
          <a:ext cx="1935162" cy="919162"/>
        </p:xfrm>
        <a:graphic>
          <a:graphicData uri="http://schemas.openxmlformats.org/presentationml/2006/ole">
            <mc:AlternateContent xmlns:mc="http://schemas.openxmlformats.org/markup-compatibility/2006">
              <mc:Choice xmlns:v="urn:schemas-microsoft-com:vml" Requires="v">
                <p:oleObj spid="_x0000_s18460" name="Equation" r:id="rId8" imgW="1282700" imgH="609600" progId="Equation.3">
                  <p:embed/>
                </p:oleObj>
              </mc:Choice>
              <mc:Fallback>
                <p:oleObj name="Equation" r:id="rId8" imgW="1282700" imgH="609600" progId="Equation.3">
                  <p:embed/>
                  <p:pic>
                    <p:nvPicPr>
                      <p:cNvPr id="0"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863" y="3808413"/>
                        <a:ext cx="193516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0" name="Object 39"/>
          <p:cNvGraphicFramePr>
            <a:graphicFrameLocks noChangeAspect="1"/>
          </p:cNvGraphicFramePr>
          <p:nvPr/>
        </p:nvGraphicFramePr>
        <p:xfrm>
          <a:off x="296863" y="4932363"/>
          <a:ext cx="2478087" cy="757237"/>
        </p:xfrm>
        <a:graphic>
          <a:graphicData uri="http://schemas.openxmlformats.org/presentationml/2006/ole">
            <mc:AlternateContent xmlns:mc="http://schemas.openxmlformats.org/markup-compatibility/2006">
              <mc:Choice xmlns:v="urn:schemas-microsoft-com:vml" Requires="v">
                <p:oleObj spid="_x0000_s18461" name="Equation" r:id="rId10" imgW="2032000" imgH="622300" progId="Equation.3">
                  <p:embed/>
                </p:oleObj>
              </mc:Choice>
              <mc:Fallback>
                <p:oleObj name="Equation" r:id="rId10" imgW="2032000" imgH="622300" progId="Equation.3">
                  <p:embed/>
                  <p:pic>
                    <p:nvPicPr>
                      <p:cNvPr id="0" name="Object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863" y="4932363"/>
                        <a:ext cx="247808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 name="Θέση περιεχομένου 36" descr="Σχηματική διαδικασία ανάπτυξης του οξειδίου " title="Εικόνα 3"/>
          <p:cNvPicPr>
            <a:picLocks noGrp="1" noChangeAspect="1"/>
          </p:cNvPicPr>
          <p:nvPr>
            <p:ph idx="1"/>
          </p:nvPr>
        </p:nvPicPr>
        <p:blipFill>
          <a:blip r:embed="rId12">
            <a:extLst>
              <a:ext uri="{28A0092B-C50C-407E-A947-70E740481C1C}">
                <a14:useLocalDpi xmlns:a14="http://schemas.microsoft.com/office/drawing/2010/main" val="0"/>
              </a:ext>
            </a:extLst>
          </a:blip>
          <a:stretch>
            <a:fillRect/>
          </a:stretch>
        </p:blipFill>
        <p:spPr>
          <a:xfrm>
            <a:off x="3635896" y="2553974"/>
            <a:ext cx="4852837" cy="2603218"/>
          </a:xfrm>
        </p:spPr>
      </p:pic>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4588"/>
          </a:xfrm>
        </p:spPr>
        <p:txBody>
          <a:bodyPr>
            <a:normAutofit fontScale="90000"/>
          </a:bodyPr>
          <a:lstStyle/>
          <a:p>
            <a:pPr eaLnBrk="1" fontAlgn="auto" hangingPunct="1">
              <a:spcAft>
                <a:spcPts val="0"/>
              </a:spcAft>
              <a:defRPr/>
            </a:pPr>
            <a:r>
              <a:rPr altLang="el-GR" dirty="0"/>
              <a:t>Η θεωρία ανάπτυξης του οξειδίου </a:t>
            </a:r>
            <a:r>
              <a:rPr altLang="el-GR" dirty="0" smtClean="0"/>
              <a:t>(3από4)</a:t>
            </a:r>
            <a:endParaRPr dirty="0"/>
          </a:p>
        </p:txBody>
      </p:sp>
      <p:graphicFrame>
        <p:nvGraphicFramePr>
          <p:cNvPr id="19459" name="Object 9"/>
          <p:cNvGraphicFramePr>
            <a:graphicFrameLocks noChangeAspect="1"/>
          </p:cNvGraphicFramePr>
          <p:nvPr/>
        </p:nvGraphicFramePr>
        <p:xfrm>
          <a:off x="263525" y="1417638"/>
          <a:ext cx="2652713" cy="792162"/>
        </p:xfrm>
        <a:graphic>
          <a:graphicData uri="http://schemas.openxmlformats.org/presentationml/2006/ole">
            <mc:AlternateContent xmlns:mc="http://schemas.openxmlformats.org/markup-compatibility/2006">
              <mc:Choice xmlns:v="urn:schemas-microsoft-com:vml" Requires="v">
                <p:oleObj spid="_x0000_s19471" name="Equation" r:id="rId4" imgW="1954951" imgH="583947" progId="Equation.3">
                  <p:embed/>
                </p:oleObj>
              </mc:Choice>
              <mc:Fallback>
                <p:oleObj name="Equation" r:id="rId4" imgW="1954951" imgH="583947"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417638"/>
                        <a:ext cx="26527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Θέση κειμένου 4"/>
          <p:cNvSpPr>
            <a:spLocks noGrp="1"/>
          </p:cNvSpPr>
          <p:nvPr>
            <p:ph type="body" sz="half" idx="2"/>
          </p:nvPr>
        </p:nvSpPr>
        <p:spPr>
          <a:xfrm>
            <a:off x="263525" y="2293938"/>
            <a:ext cx="3729038" cy="4608512"/>
          </a:xfrm>
        </p:spPr>
        <p:txBody>
          <a:bodyPr/>
          <a:lstStyle/>
          <a:p>
            <a:pPr algn="just" eaLnBrk="1" hangingPunct="1"/>
            <a:r>
              <a:rPr kumimoji="1" lang="el-GR" altLang="el-GR" smtClean="0"/>
              <a:t>x</a:t>
            </a:r>
            <a:r>
              <a:rPr kumimoji="1" lang="el-GR" altLang="el-GR" baseline="-25000" smtClean="0"/>
              <a:t>ox</a:t>
            </a:r>
            <a:r>
              <a:rPr kumimoji="1" lang="el-GR" altLang="el-GR" baseline="30000" smtClean="0"/>
              <a:t>2</a:t>
            </a:r>
            <a:r>
              <a:rPr kumimoji="1" lang="el-GR" altLang="el-GR" smtClean="0"/>
              <a:t> + Ax</a:t>
            </a:r>
            <a:r>
              <a:rPr kumimoji="1" lang="el-GR" altLang="el-GR" baseline="-25000" smtClean="0"/>
              <a:t>ox</a:t>
            </a:r>
            <a:r>
              <a:rPr kumimoji="1" lang="el-GR" altLang="el-GR" smtClean="0"/>
              <a:t> = B(t+τ)        </a:t>
            </a:r>
          </a:p>
          <a:p>
            <a:pPr algn="just" eaLnBrk="1" hangingPunct="1"/>
            <a:endParaRPr kumimoji="1" lang="el-GR" altLang="el-GR" smtClean="0">
              <a:cs typeface="Times New Roman" panose="02020603050405020304" pitchFamily="18" charset="0"/>
            </a:endParaRPr>
          </a:p>
          <a:p>
            <a:pPr algn="just" eaLnBrk="1" hangingPunct="1"/>
            <a:r>
              <a:rPr kumimoji="1" lang="el-GR" altLang="el-GR" smtClean="0">
                <a:cs typeface="Times New Roman" panose="02020603050405020304" pitchFamily="18" charset="0"/>
              </a:rPr>
              <a:t>όπου   Αº 2D(1/k</a:t>
            </a:r>
            <a:r>
              <a:rPr kumimoji="1" lang="el-GR" altLang="el-GR" baseline="-30000" smtClean="0">
                <a:cs typeface="Times New Roman" panose="02020603050405020304" pitchFamily="18" charset="0"/>
              </a:rPr>
              <a:t>s</a:t>
            </a:r>
            <a:r>
              <a:rPr kumimoji="1" lang="el-GR" altLang="el-GR" smtClean="0">
                <a:cs typeface="Times New Roman" panose="02020603050405020304" pitchFamily="18" charset="0"/>
              </a:rPr>
              <a:t> +1/h),   </a:t>
            </a:r>
          </a:p>
          <a:p>
            <a:pPr algn="just" eaLnBrk="1" hangingPunct="1"/>
            <a:r>
              <a:rPr kumimoji="1" lang="el-GR" altLang="el-GR" smtClean="0">
                <a:cs typeface="Times New Roman" panose="02020603050405020304" pitchFamily="18" charset="0"/>
              </a:rPr>
              <a:t>Bº 2D C</a:t>
            </a:r>
            <a:r>
              <a:rPr kumimoji="1" lang="el-GR" altLang="el-GR" baseline="-30000" smtClean="0">
                <a:cs typeface="Times New Roman" panose="02020603050405020304" pitchFamily="18" charset="0"/>
              </a:rPr>
              <a:t>A</a:t>
            </a:r>
            <a:r>
              <a:rPr kumimoji="1" lang="el-GR" altLang="el-GR" smtClean="0">
                <a:cs typeface="Times New Roman" panose="02020603050405020304" pitchFamily="18" charset="0"/>
              </a:rPr>
              <a:t>/N</a:t>
            </a:r>
            <a:r>
              <a:rPr kumimoji="1" lang="el-GR" altLang="el-GR" baseline="-30000" smtClean="0">
                <a:cs typeface="Times New Roman" panose="02020603050405020304" pitchFamily="18" charset="0"/>
              </a:rPr>
              <a:t>1</a:t>
            </a:r>
            <a:r>
              <a:rPr kumimoji="1" lang="el-GR" altLang="el-GR" smtClean="0">
                <a:cs typeface="Times New Roman" panose="02020603050405020304" pitchFamily="18" charset="0"/>
              </a:rPr>
              <a:t>    </a:t>
            </a:r>
          </a:p>
          <a:p>
            <a:pPr algn="just" eaLnBrk="1" hangingPunct="1"/>
            <a:r>
              <a:rPr kumimoji="1" lang="el-GR" altLang="el-GR" smtClean="0">
                <a:cs typeface="Times New Roman" panose="02020603050405020304" pitchFamily="18" charset="0"/>
              </a:rPr>
              <a:t>και  τº (x</a:t>
            </a:r>
            <a:r>
              <a:rPr kumimoji="1" lang="el-GR" altLang="el-GR" baseline="-30000" smtClean="0">
                <a:cs typeface="Times New Roman" panose="02020603050405020304" pitchFamily="18" charset="0"/>
              </a:rPr>
              <a:t>i</a:t>
            </a:r>
            <a:r>
              <a:rPr kumimoji="1" lang="el-GR" altLang="el-GR" baseline="30000" smtClean="0">
                <a:cs typeface="Times New Roman" panose="02020603050405020304" pitchFamily="18" charset="0"/>
              </a:rPr>
              <a:t>2</a:t>
            </a:r>
            <a:r>
              <a:rPr kumimoji="1" lang="el-GR" altLang="el-GR" smtClean="0">
                <a:cs typeface="Times New Roman" panose="02020603050405020304" pitchFamily="18" charset="0"/>
              </a:rPr>
              <a:t> +Ax</a:t>
            </a:r>
            <a:r>
              <a:rPr kumimoji="1" lang="el-GR" altLang="el-GR" baseline="-30000" smtClean="0">
                <a:cs typeface="Times New Roman" panose="02020603050405020304" pitchFamily="18" charset="0"/>
              </a:rPr>
              <a:t>i</a:t>
            </a:r>
            <a:r>
              <a:rPr kumimoji="1" lang="el-GR" altLang="el-GR" smtClean="0">
                <a:cs typeface="Times New Roman" panose="02020603050405020304" pitchFamily="18" charset="0"/>
              </a:rPr>
              <a:t>)/B</a:t>
            </a:r>
          </a:p>
          <a:p>
            <a:pPr eaLnBrk="1" hangingPunct="1"/>
            <a:r>
              <a:rPr kumimoji="1" lang="el-GR" altLang="el-GR" smtClean="0"/>
              <a:t>x</a:t>
            </a:r>
            <a:r>
              <a:rPr kumimoji="1" lang="el-GR" altLang="el-GR" baseline="-25000" smtClean="0"/>
              <a:t>ox</a:t>
            </a:r>
            <a:r>
              <a:rPr kumimoji="1" lang="el-GR" altLang="el-GR" smtClean="0"/>
              <a:t>= (A/2) {[1+4B(t+τ)/A</a:t>
            </a:r>
            <a:r>
              <a:rPr kumimoji="1" lang="el-GR" altLang="el-GR" baseline="30000" smtClean="0"/>
              <a:t>2</a:t>
            </a:r>
            <a:r>
              <a:rPr kumimoji="1" lang="el-GR" altLang="el-GR" smtClean="0"/>
              <a:t>]</a:t>
            </a:r>
            <a:r>
              <a:rPr kumimoji="1" lang="el-GR" altLang="el-GR" baseline="30000" smtClean="0"/>
              <a:t>1/2</a:t>
            </a:r>
            <a:r>
              <a:rPr kumimoji="1" lang="el-GR" altLang="el-GR" smtClean="0"/>
              <a:t> - 1}</a:t>
            </a:r>
          </a:p>
          <a:p>
            <a:pPr eaLnBrk="1" hangingPunct="1"/>
            <a:r>
              <a:rPr kumimoji="1" lang="el-GR" altLang="el-GR" smtClean="0"/>
              <a:t>x</a:t>
            </a:r>
            <a:r>
              <a:rPr kumimoji="1" lang="el-GR" altLang="el-GR" baseline="-25000" smtClean="0"/>
              <a:t>ox</a:t>
            </a:r>
            <a:r>
              <a:rPr kumimoji="1" lang="el-GR" altLang="el-GR" baseline="30000" smtClean="0"/>
              <a:t>2</a:t>
            </a:r>
            <a:r>
              <a:rPr kumimoji="1" lang="el-GR" altLang="el-GR" smtClean="0"/>
              <a:t>= Bt   για  t&gt;&gt; </a:t>
            </a:r>
          </a:p>
          <a:p>
            <a:pPr eaLnBrk="1" hangingPunct="1"/>
            <a:r>
              <a:rPr kumimoji="1" lang="el-GR" altLang="el-GR" smtClean="0"/>
              <a:t>x</a:t>
            </a:r>
            <a:r>
              <a:rPr kumimoji="1" lang="el-GR" altLang="el-GR" baseline="-25000" smtClean="0"/>
              <a:t>ox</a:t>
            </a:r>
            <a:r>
              <a:rPr kumimoji="1" lang="el-GR" altLang="el-GR" smtClean="0"/>
              <a:t> = B(t+τ)/Α   για  t+τ&lt;&lt;A2/4B </a:t>
            </a:r>
          </a:p>
          <a:p>
            <a:pPr eaLnBrk="1" hangingPunct="1"/>
            <a:r>
              <a:rPr kumimoji="1" lang="el-GR" altLang="el-GR" smtClean="0"/>
              <a:t>     </a:t>
            </a:r>
          </a:p>
          <a:p>
            <a:pPr algn="just" eaLnBrk="1" hangingPunct="1"/>
            <a:r>
              <a:rPr kumimoji="1" lang="el-GR" altLang="el-GR" smtClean="0">
                <a:cs typeface="Times New Roman" panose="02020603050405020304" pitchFamily="18" charset="0"/>
              </a:rPr>
              <a:t> </a:t>
            </a:r>
            <a:endParaRPr kumimoji="1" lang="el-GR" altLang="el-GR" sz="4400" smtClean="0"/>
          </a:p>
          <a:p>
            <a:endParaRPr lang="el-GR" altLang="el-GR" smtClean="0"/>
          </a:p>
        </p:txBody>
      </p:sp>
      <p:pic>
        <p:nvPicPr>
          <p:cNvPr id="19461" name="Picture 17" descr="Διάγραμμα ανάπτυξης του οξειδίου" title="Εικόνα 4"/>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b="70796"/>
          <a:stretch>
            <a:fillRect/>
          </a:stretch>
        </p:blipFill>
        <p:spPr>
          <a:xfrm>
            <a:off x="4484688" y="2036763"/>
            <a:ext cx="4659312" cy="2784475"/>
          </a:xfrm>
          <a:noFill/>
        </p:spPr>
      </p:pic>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altLang="el-GR" sz="4000" dirty="0"/>
              <a:t>Η θεωρία ανάπτυξης του οξειδίου </a:t>
            </a:r>
            <a:r>
              <a:rPr lang="el-GR" altLang="el-GR" sz="4000" dirty="0" smtClean="0"/>
              <a:t>(4από4</a:t>
            </a:r>
            <a:r>
              <a:rPr lang="el-GR" altLang="el-GR" sz="4000" dirty="0"/>
              <a:t>)</a:t>
            </a:r>
            <a:endParaRPr lang="el-GR" sz="4000" dirty="0"/>
          </a:p>
        </p:txBody>
      </p:sp>
      <p:pic>
        <p:nvPicPr>
          <p:cNvPr id="20483" name="Picture 4" descr="Διάγραμμα της παραβολικής σταθεράς για υγρή και ξηρή οξείδωση" title="Εικόνα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640">
            <a:off x="420688" y="2217738"/>
            <a:ext cx="2578100"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Διάγραμμα ασυμπτωτικών προσεγγίσεων για τη θερμική οξείδωση και διάγρμμα της γραμμικής σταθεράς για υγρή και ξηρή οξείδωση" title="Εικόνα 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167063" y="1771650"/>
            <a:ext cx="2235200" cy="4573588"/>
          </a:xfrm>
          <a:noFill/>
        </p:spPr>
      </p:pic>
      <p:pic>
        <p:nvPicPr>
          <p:cNvPr id="20485" name="Picture 6" descr="Διάγραμμα θερμοκρασίας β" title="Εικόνα 8"/>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t="51964"/>
          <a:stretch>
            <a:fillRect/>
          </a:stretch>
        </p:blipFill>
        <p:spPr>
          <a:xfrm>
            <a:off x="5869454" y="4101373"/>
            <a:ext cx="2555875" cy="2249487"/>
          </a:xfrm>
          <a:noFill/>
        </p:spPr>
      </p:pic>
      <p:pic>
        <p:nvPicPr>
          <p:cNvPr id="20486" name="Picture 7" descr="Διάγραμμα θερμοκρασίας" title="Εικόνα 7"/>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b="52837"/>
          <a:stretch>
            <a:fillRect/>
          </a:stretch>
        </p:blipFill>
        <p:spPr>
          <a:xfrm>
            <a:off x="5724525" y="1595438"/>
            <a:ext cx="2693988" cy="2325687"/>
          </a:xfrm>
          <a:noFill/>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pPr eaLnBrk="1" hangingPunct="1"/>
            <a:r>
              <a:rPr lang="el-GR" altLang="el-GR" sz="4000" smtClean="0"/>
              <a:t>Η διαδικασία της οξείδωσης</a:t>
            </a:r>
          </a:p>
        </p:txBody>
      </p:sp>
      <p:pic>
        <p:nvPicPr>
          <p:cNvPr id="21507" name="Picture 44" descr="Εικόνα διαδικασίας της οξείδωσης"/>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11660" y="2060848"/>
            <a:ext cx="5924732" cy="3387638"/>
          </a:xfr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t>Ανακατανομή των προσμίξεων κατά την </a:t>
            </a:r>
            <a:r>
              <a:rPr lang="el-GR" dirty="0" smtClean="0"/>
              <a:t>οξείδωση</a:t>
            </a:r>
            <a:endParaRPr lang="el-GR" dirty="0"/>
          </a:p>
        </p:txBody>
      </p:sp>
      <p:pic>
        <p:nvPicPr>
          <p:cNvPr id="23555" name="Picture 10" descr="Διάγραμμα ανακατανομής προσμίξεων"/>
          <p:cNvPicPr>
            <a:picLocks noGrp="1" noChangeAspect="1" noChangeArrowheads="1"/>
          </p:cNvPicPr>
          <p:nvPr>
            <p:ph sz="half" idx="1"/>
          </p:nvPr>
        </p:nvPicPr>
        <p:blipFill>
          <a:blip r:embed="rId3">
            <a:lum bright="16000" contrast="18000"/>
            <a:extLst>
              <a:ext uri="{28A0092B-C50C-407E-A947-70E740481C1C}">
                <a14:useLocalDpi xmlns:a14="http://schemas.microsoft.com/office/drawing/2010/main" val="0"/>
              </a:ext>
            </a:extLst>
          </a:blip>
          <a:srcRect/>
          <a:stretch>
            <a:fillRect/>
          </a:stretch>
        </p:blipFill>
        <p:spPr>
          <a:xfrm>
            <a:off x="457200" y="1906588"/>
            <a:ext cx="4038600" cy="3913187"/>
          </a:xfrm>
          <a:noFill/>
        </p:spPr>
      </p:pic>
      <p:pic>
        <p:nvPicPr>
          <p:cNvPr id="23556" name="Picture 11" descr="Διάγραμμα ανακατανομής προσμίξεων"/>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5830" r="7317"/>
          <a:stretch>
            <a:fillRect/>
          </a:stretch>
        </p:blipFill>
        <p:spPr>
          <a:xfrm>
            <a:off x="4648200" y="2419350"/>
            <a:ext cx="4038600" cy="28876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t>Μετρήσεις του πάχους του </a:t>
            </a:r>
            <a:r>
              <a:rPr lang="el-GR" dirty="0" smtClean="0"/>
              <a:t>οξειδίου (1από2)</a:t>
            </a:r>
            <a:endParaRPr lang="el-GR" dirty="0"/>
          </a:p>
        </p:txBody>
      </p:sp>
      <p:sp>
        <p:nvSpPr>
          <p:cNvPr id="3080" name="Rectangle 8"/>
          <p:cNvSpPr>
            <a:spLocks noChangeArrowheads="1"/>
          </p:cNvSpPr>
          <p:nvPr/>
        </p:nvSpPr>
        <p:spPr bwMode="auto">
          <a:xfrm>
            <a:off x="173038" y="1592263"/>
            <a:ext cx="433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kumimoji="1" lang="el-GR" altLang="el-GR" sz="2000" dirty="0" smtClean="0">
                <a:latin typeface="+mn-lt"/>
              </a:rPr>
              <a:t>Παρατήρηση κάτω από λευκό φωτισμό </a:t>
            </a:r>
          </a:p>
        </p:txBody>
      </p:sp>
      <p:graphicFrame>
        <p:nvGraphicFramePr>
          <p:cNvPr id="24580" name="Object 6"/>
          <p:cNvGraphicFramePr>
            <a:graphicFrameLocks noChangeAspect="1"/>
          </p:cNvGraphicFramePr>
          <p:nvPr/>
        </p:nvGraphicFramePr>
        <p:xfrm>
          <a:off x="1077913" y="2278063"/>
          <a:ext cx="2152650" cy="798512"/>
        </p:xfrm>
        <a:graphic>
          <a:graphicData uri="http://schemas.openxmlformats.org/presentationml/2006/ole">
            <mc:AlternateContent xmlns:mc="http://schemas.openxmlformats.org/markup-compatibility/2006">
              <mc:Choice xmlns:v="urn:schemas-microsoft-com:vml" Requires="v">
                <p:oleObj spid="_x0000_s24593" name="Equation" r:id="rId4" imgW="1104421" imgH="406224" progId="Equation.3">
                  <p:embed/>
                </p:oleObj>
              </mc:Choice>
              <mc:Fallback>
                <p:oleObj name="Equation" r:id="rId4" imgW="1104421" imgH="406224"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913" y="2278063"/>
                        <a:ext cx="21526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1" name="Rectangle 9"/>
          <p:cNvSpPr>
            <a:spLocks noChangeArrowheads="1"/>
          </p:cNvSpPr>
          <p:nvPr/>
        </p:nvSpPr>
        <p:spPr bwMode="auto">
          <a:xfrm>
            <a:off x="706438" y="3094038"/>
            <a:ext cx="22225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kumimoji="1" lang="el-GR" altLang="el-GR" sz="2000" dirty="0" smtClean="0">
                <a:latin typeface="+mn-lt"/>
              </a:rPr>
              <a:t>Τεχνικές συμβολής </a:t>
            </a:r>
          </a:p>
        </p:txBody>
      </p:sp>
      <p:sp>
        <p:nvSpPr>
          <p:cNvPr id="11" name="Rectangle 10"/>
          <p:cNvSpPr>
            <a:spLocks noRot="1" noChangeAspect="1" noMove="1" noResize="1" noEditPoints="1" noAdjustHandles="1" noChangeArrowheads="1" noChangeShapeType="1" noTextEdit="1"/>
          </p:cNvSpPr>
          <p:nvPr/>
        </p:nvSpPr>
        <p:spPr bwMode="auto">
          <a:xfrm>
            <a:off x="903288" y="3626128"/>
            <a:ext cx="2220912" cy="369332"/>
          </a:xfrm>
          <a:prstGeom prst="rect">
            <a:avLst/>
          </a:prstGeom>
          <a:blipFill rotWithShape="0">
            <a:blip r:embed="rId6"/>
            <a:stretch>
              <a:fillRect b="-166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p:pic>
        <p:nvPicPr>
          <p:cNvPr id="24583" name="Picture 11" descr="Εικόνα τεχνικών συμβολής"/>
          <p:cNvPicPr>
            <a:picLocks noChangeAspect="1" noChangeArrowheads="1"/>
          </p:cNvPicPr>
          <p:nvPr/>
        </p:nvPicPr>
        <p:blipFill>
          <a:blip r:embed="rId7">
            <a:extLst>
              <a:ext uri="{28A0092B-C50C-407E-A947-70E740481C1C}">
                <a14:useLocalDpi xmlns:a14="http://schemas.microsoft.com/office/drawing/2010/main" val="0"/>
              </a:ext>
            </a:extLst>
          </a:blip>
          <a:srcRect l="24411" t="32465" b="10834"/>
          <a:stretch>
            <a:fillRect/>
          </a:stretch>
        </p:blipFill>
        <p:spPr bwMode="auto">
          <a:xfrm>
            <a:off x="533400" y="4084638"/>
            <a:ext cx="3241675"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4" descr="Πίνακας παρατηρούμενων χρωμάτων"/>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00" y="1992313"/>
            <a:ext cx="36830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dirty="0"/>
              <a:t>Μετρήσεις του πάχους του </a:t>
            </a:r>
            <a:r>
              <a:rPr lang="el-GR" dirty="0" smtClean="0"/>
              <a:t>οξειδίου (2από2)</a:t>
            </a:r>
            <a:endParaRPr lang="el-GR" dirty="0"/>
          </a:p>
        </p:txBody>
      </p:sp>
      <p:sp>
        <p:nvSpPr>
          <p:cNvPr id="25603" name="Θέση κειμένου 2"/>
          <p:cNvSpPr>
            <a:spLocks noGrp="1"/>
          </p:cNvSpPr>
          <p:nvPr>
            <p:ph type="body" idx="1"/>
          </p:nvPr>
        </p:nvSpPr>
        <p:spPr>
          <a:xfrm>
            <a:off x="457200" y="1574800"/>
            <a:ext cx="4040188" cy="639763"/>
          </a:xfrm>
        </p:spPr>
        <p:txBody>
          <a:bodyPr/>
          <a:lstStyle/>
          <a:p>
            <a:pPr eaLnBrk="1" hangingPunct="1"/>
            <a:r>
              <a:rPr lang="el-GR" altLang="el-GR" smtClean="0"/>
              <a:t>Ελλειψομετρία </a:t>
            </a:r>
          </a:p>
        </p:txBody>
      </p:sp>
      <p:pic>
        <p:nvPicPr>
          <p:cNvPr id="25604" name="Picture 20" descr="Σχηματική αναπαράσταση της ελλειψομετρίας" title="Εικόνα 1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71600" y="3362596"/>
            <a:ext cx="3103562" cy="1602659"/>
          </a:xfrm>
          <a:noFill/>
        </p:spPr>
      </p:pic>
      <p:sp>
        <p:nvSpPr>
          <p:cNvPr id="25605" name="Θέση κειμένου 4"/>
          <p:cNvSpPr>
            <a:spLocks noGrp="1"/>
          </p:cNvSpPr>
          <p:nvPr>
            <p:ph type="body" sz="quarter" idx="3"/>
          </p:nvPr>
        </p:nvSpPr>
        <p:spPr>
          <a:xfrm>
            <a:off x="4645025" y="1574800"/>
            <a:ext cx="4041775" cy="639763"/>
          </a:xfrm>
        </p:spPr>
        <p:txBody>
          <a:bodyPr/>
          <a:lstStyle/>
          <a:p>
            <a:pPr eaLnBrk="1" hangingPunct="1"/>
            <a:r>
              <a:rPr lang="el-GR" altLang="el-GR" smtClean="0"/>
              <a:t>Μηχανική τεχνική </a:t>
            </a:r>
          </a:p>
        </p:txBody>
      </p:sp>
      <p:pic>
        <p:nvPicPr>
          <p:cNvPr id="25606" name="Picture 19" descr="Συσκευή μέτρησης πάχους του οξειδίου" title="Εικόνα 15"/>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4896036" y="2672916"/>
            <a:ext cx="2485142" cy="2511487"/>
          </a:xfr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6/2015 6:09:53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35842,35843,3584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4338,14339,1434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7172,16387,7,16389,8,"/>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15,16,17,18,18439,18440,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19459,19460,19461,"/>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20483,20484,20485,20486,"/>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080,24580,3081,11,24583,24584,"/>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6626,26627,26628,26629,"/>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7650,27651,27652,"/>
</p:tagLst>
</file>

<file path=ppt/theme/theme1.xml><?xml version="1.0" encoding="utf-8"?>
<a:theme xmlns:a="http://schemas.openxmlformats.org/drawingml/2006/main" name="Θέμα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1" id="{B29AADF5-6E2F-434D-811B-0B0C536D4007}" vid="{D139F02E-CA47-4A70-9E9B-7A8FE5ABB24E}"/>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C87B24F-D402-48A7-983D-CF586EE10C5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Θέμα1</Template>
  <TotalTime>3203</TotalTime>
  <Words>518</Words>
  <Application>Microsoft Office PowerPoint</Application>
  <PresentationFormat>Προβολή στην οθόνη (4:3)</PresentationFormat>
  <Paragraphs>76</Paragraphs>
  <Slides>17</Slides>
  <Notes>11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17</vt:i4>
      </vt:variant>
    </vt:vector>
  </HeadingPairs>
  <TitlesOfParts>
    <vt:vector size="24" baseType="lpstr">
      <vt:lpstr>Arial</vt:lpstr>
      <vt:lpstr>Calibri</vt:lpstr>
      <vt:lpstr>Tahoma</vt:lpstr>
      <vt:lpstr>Times New Roman</vt:lpstr>
      <vt:lpstr>Wingdings</vt:lpstr>
      <vt:lpstr>Θέμα1</vt:lpstr>
      <vt:lpstr>Equation</vt:lpstr>
      <vt:lpstr>Σχεδίαση Ολοκληρωμένων Κυκλωμάτων</vt:lpstr>
      <vt:lpstr>Η θεωρία ανάπτυξης του οξειδίου (1από4)</vt:lpstr>
      <vt:lpstr>Η θεωρία ανάπτυξης του οξειδίου (2από4)</vt:lpstr>
      <vt:lpstr>Η θεωρία ανάπτυξης του οξειδίου (3από4)</vt:lpstr>
      <vt:lpstr>Η θεωρία ανάπτυξης του οξειδίου (4από4)</vt:lpstr>
      <vt:lpstr>Η διαδικασία της οξείδωσης</vt:lpstr>
      <vt:lpstr>Ανακατανομή των προσμίξεων κατά την οξείδωση</vt:lpstr>
      <vt:lpstr>Μετρήσεις του πάχους του οξειδίου (1από2)</vt:lpstr>
      <vt:lpstr>Μετρήσεις του πάχους του οξειδίου (2από2)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113</cp:revision>
  <cp:lastPrinted>1601-01-01T00:00:00Z</cp:lastPrinted>
  <dcterms:created xsi:type="dcterms:W3CDTF">1601-01-01T00:00:00Z</dcterms:created>
  <dcterms:modified xsi:type="dcterms:W3CDTF">2015-03-06T16:10:04Z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