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66" r:id="rId3"/>
    <p:sldId id="265" r:id="rId4"/>
    <p:sldId id="274" r:id="rId5"/>
    <p:sldId id="301" r:id="rId6"/>
    <p:sldId id="303" r:id="rId7"/>
    <p:sldId id="302" r:id="rId8"/>
    <p:sldId id="304" r:id="rId9"/>
    <p:sldId id="306" r:id="rId10"/>
    <p:sldId id="307" r:id="rId11"/>
    <p:sldId id="308" r:id="rId12"/>
    <p:sldId id="309" r:id="rId13"/>
    <p:sldId id="310" r:id="rId14"/>
    <p:sldId id="305" r:id="rId15"/>
    <p:sldId id="313" r:id="rId16"/>
    <p:sldId id="311" r:id="rId17"/>
    <p:sldId id="312" r:id="rId18"/>
    <p:sldId id="320" r:id="rId19"/>
    <p:sldId id="319" r:id="rId20"/>
    <p:sldId id="321" r:id="rId21"/>
    <p:sldId id="314" r:id="rId22"/>
    <p:sldId id="315" r:id="rId23"/>
    <p:sldId id="316" r:id="rId24"/>
    <p:sldId id="317" r:id="rId25"/>
    <p:sldId id="318" r:id="rId26"/>
    <p:sldId id="325" r:id="rId27"/>
    <p:sldId id="323" r:id="rId28"/>
    <p:sldId id="322" r:id="rId29"/>
    <p:sldId id="324" r:id="rId30"/>
    <p:sldId id="280" r:id="rId31"/>
    <p:sldId id="290" r:id="rId32"/>
    <p:sldId id="295" r:id="rId33"/>
    <p:sldId id="292" r:id="rId34"/>
    <p:sldId id="291" r:id="rId35"/>
    <p:sldId id="294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301"/>
            <p14:sldId id="303"/>
            <p14:sldId id="302"/>
            <p14:sldId id="304"/>
            <p14:sldId id="306"/>
            <p14:sldId id="307"/>
            <p14:sldId id="308"/>
            <p14:sldId id="309"/>
            <p14:sldId id="310"/>
            <p14:sldId id="305"/>
            <p14:sldId id="313"/>
            <p14:sldId id="311"/>
            <p14:sldId id="312"/>
            <p14:sldId id="320"/>
            <p14:sldId id="319"/>
            <p14:sldId id="321"/>
            <p14:sldId id="314"/>
            <p14:sldId id="315"/>
            <p14:sldId id="316"/>
            <p14:sldId id="317"/>
            <p14:sldId id="318"/>
            <p14:sldId id="325"/>
            <p14:sldId id="323"/>
            <p14:sldId id="322"/>
            <p14:sldId id="324"/>
            <p14:sldId id="280"/>
            <p14:sldId id="290"/>
            <p14:sldId id="295"/>
            <p14:sldId id="292"/>
            <p14:sldId id="291"/>
            <p14:sldId id="294"/>
          </p14:sldIdLst>
        </p14:section>
        <p14:section name="Untitled Section" id="{0F1CB131-A6BD-43D0-B8D4-1F27CEF7A05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6/7/2015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60978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568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32902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56817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39793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15746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68681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96231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92959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8671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47141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05889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62167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85252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54933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98746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15226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46100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437714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8509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6900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5115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37971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67139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0050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Διδακτική των Μαθηματικών ως επιστημονικός κλάδος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Διδακτική των Μαθηματικών ως επιστημονικός κλάδος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altLang="el-GR" dirty="0"/>
              <a:t>Διδακτική Μαθηματικών ΙΙ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1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/>
              <a:t>Η Διδακτική των Μαθηματικών ως επιστημονικός κλάδος </a:t>
            </a:r>
          </a:p>
          <a:p>
            <a:endParaRPr lang="en-US" sz="2800" dirty="0" smtClean="0"/>
          </a:p>
          <a:p>
            <a:r>
              <a:rPr lang="el-GR" altLang="el-GR" sz="2800" dirty="0"/>
              <a:t>Δέσποινα </a:t>
            </a:r>
            <a:r>
              <a:rPr lang="el-GR" altLang="el-GR" sz="2800" dirty="0" err="1"/>
              <a:t>Πόταρη</a:t>
            </a:r>
            <a:endParaRPr lang="el-GR" altLang="el-GR" sz="2800" dirty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Η εξέλιξη της έννοιας «μάθηση»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Η μάθηση δεν είναι γραμμική (όχι μια ιεράρχηση συμπεριφορών)</a:t>
            </a:r>
          </a:p>
          <a:p>
            <a:r>
              <a:rPr lang="el-GR" altLang="el-GR" sz="2800" dirty="0"/>
              <a:t>Η μάθηση είναι τρόπος ζωής (η επιβίωση σε κάποιες καταστάσεις)</a:t>
            </a:r>
          </a:p>
          <a:p>
            <a:r>
              <a:rPr lang="el-GR" altLang="el-GR" sz="2800" dirty="0"/>
              <a:t>Η μάθηση είναι προσαρμογή και δεν προκαλείται από τον «εξωτερικό» κόσμο </a:t>
            </a:r>
          </a:p>
          <a:p>
            <a:r>
              <a:rPr lang="el-GR" altLang="el-GR" sz="2800" dirty="0"/>
              <a:t>Τα άτομα δεν είναι «άδεια δοχεία» για να γεμίσουν με γνώση</a:t>
            </a:r>
          </a:p>
        </p:txBody>
      </p:sp>
    </p:spTree>
    <p:extLst>
      <p:ext uri="{BB962C8B-B14F-4D97-AF65-F5344CB8AC3E}">
        <p14:creationId xmlns:p14="http://schemas.microsoft.com/office/powerpoint/2010/main" val="39293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Η εξέλιξη της έννοιας «κατανόηση</a:t>
            </a:r>
            <a:r>
              <a:rPr lang="el-GR" altLang="el-GR" sz="3200" dirty="0" smtClean="0"/>
              <a:t>» (1</a:t>
            </a:r>
            <a:r>
              <a:rPr lang="el-GR" sz="3200" dirty="0" smtClean="0"/>
              <a:t>/2</a:t>
            </a:r>
            <a:r>
              <a:rPr lang="el-GR" sz="3200" dirty="0"/>
              <a:t>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82453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Αρχικά τα χαρακτηριστικά της μαθηματικής κατανόησης ήταν η ορθότητα, η συνοχή και η </a:t>
            </a:r>
            <a:r>
              <a:rPr lang="el-GR" altLang="el-GR" sz="2800" dirty="0" err="1"/>
              <a:t>συνδετικότητα</a:t>
            </a:r>
            <a:endParaRPr lang="el-GR" altLang="el-GR" sz="2800" dirty="0"/>
          </a:p>
          <a:p>
            <a:pPr>
              <a:lnSpc>
                <a:spcPct val="80000"/>
              </a:lnSpc>
            </a:pPr>
            <a:r>
              <a:rPr lang="el-GR" altLang="el-GR" sz="2800" dirty="0"/>
              <a:t>Κατανόηση είναι περισσότερο ένα συνδεδεμένη με την κατάσταση, είναι ένα κοινωνικό είδος (μπορεί να το εκφράσει, να το εξηγήσει, μπορεί να το συνδέσει με άλλα θέματα)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Κατανόηση είναι μια συνεχής δραστηριότητα, όχι ένα αποτέλεσμα, μια επίτευξη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Η </a:t>
            </a:r>
            <a:r>
              <a:rPr lang="el-GR" altLang="el-GR" sz="2800" dirty="0" err="1"/>
              <a:t>σχετικιστικότητα</a:t>
            </a:r>
            <a:r>
              <a:rPr lang="el-GR" altLang="el-GR" sz="2800" dirty="0"/>
              <a:t> του τι είναι </a:t>
            </a:r>
            <a:r>
              <a:rPr lang="el-GR" altLang="el-GR" sz="2800" dirty="0" smtClean="0"/>
              <a:t>ορθό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92487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Η εξέλιξη της έννοιας «κατανόηση» </a:t>
            </a:r>
            <a:r>
              <a:rPr lang="el-GR" altLang="el-GR" sz="3200" dirty="0" smtClean="0"/>
              <a:t>(2</a:t>
            </a:r>
            <a:r>
              <a:rPr lang="el-GR" sz="3200" dirty="0" smtClean="0"/>
              <a:t>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Το παιδί κατανοεί όταν το ίδιο πιστεύει ότι κατανοεί (διαπραγμάτευση νοήματος)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μετακίνηση από το βαθμό επίδοσης στις διαδικασίες και στρατηγικές που χρησιμοποιούν οι μαθητές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Η διαδικαστική και εννοιολογική γνώση αποτελούν απαραίτητες όψεις της μαθηματικής κατανόησης</a:t>
            </a:r>
          </a:p>
        </p:txBody>
      </p:sp>
    </p:spTree>
    <p:extLst>
      <p:ext uri="{BB962C8B-B14F-4D97-AF65-F5344CB8AC3E}">
        <p14:creationId xmlns:p14="http://schemas.microsoft.com/office/powerpoint/2010/main" val="268371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Απόψεις για το τι είναι «μάθηση»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«Η μάθηση είναι μια διαδικασία στην οποία οι μαθητές ενεργά οικοδομούν μαθηματική γνώση καθώς προσπαθούν να αποκτήσουν αίσθηση του κόσμου τους»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«Η δραστηριότητα κατασκευής της μαθηματικής γνώσης στο σχολείο υπόκειται στην επεξήγηση και αιτιολόγηση καθώς οι μαθητές συμμετέχουν στην πρακτική της κοινωνίας της τάξης»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«Η μάθηση εξαρτάται από την συγκεκριμένη κατάσταση (πλαίσιο) στην οποία λαμβάνει χώρα και δεν είναι μεταφέρσιμη σε άλλες καταστάσεις»</a:t>
            </a:r>
          </a:p>
          <a:p>
            <a:pPr>
              <a:lnSpc>
                <a:spcPct val="80000"/>
              </a:lnSpc>
            </a:pPr>
            <a:r>
              <a:rPr lang="el-GR" altLang="el-GR" sz="2800" dirty="0"/>
              <a:t>«κοινωνικές αλληλεπιδράσεις αποτελούν ένα όχημα μέσα από το οποίο οι φυσικές διαδικασίες στη γνωστική ανάπτυξη κατευθύνονται από κοινωνικές και ιστορικές επιδράσεις"</a:t>
            </a:r>
          </a:p>
        </p:txBody>
      </p:sp>
    </p:spTree>
    <p:extLst>
      <p:ext uri="{BB962C8B-B14F-4D97-AF65-F5344CB8AC3E}">
        <p14:creationId xmlns:p14="http://schemas.microsoft.com/office/powerpoint/2010/main" val="198890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Παραδείγματα ερευνητικών «διαπιστώσεων» στη Διδακτική </a:t>
            </a:r>
            <a:r>
              <a:rPr lang="el-GR" altLang="el-GR" sz="3200" dirty="0" smtClean="0"/>
              <a:t>Μαθηματικών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Η πολυπλοκότητα της μάθησης των μαθηματικών</a:t>
            </a:r>
          </a:p>
          <a:p>
            <a:pPr>
              <a:lnSpc>
                <a:spcPct val="90000"/>
              </a:lnSpc>
            </a:pPr>
            <a:r>
              <a:rPr lang="el-GR" altLang="el-GR" sz="2800" dirty="0" smtClean="0"/>
              <a:t>(επιστημολογικά </a:t>
            </a:r>
            <a:r>
              <a:rPr lang="el-GR" altLang="el-GR" sz="2800" dirty="0"/>
              <a:t>χαρακτηριστικά των μαθηματικών, πεποιθήσεις μαθητών, κοινωνικές – πολιτιστικές καταστάσεις-πλαίσια, εργαλεία αξιολόγησης, γλώσσα-σύμβολα)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Η συγκεκριμένη φύση, περιεχόμενο, εύρος μιας μαθηματικής έννοιας καθορίζεται από ένα σύνολο συγκεκριμένων αναφορών στις οποίες η έννοια έχει αντιμετωπισθεί από το μαθητή (ο ρόλος των διαφορετικών αναπαραστάσεων)</a:t>
            </a:r>
          </a:p>
        </p:txBody>
      </p:sp>
    </p:spTree>
    <p:extLst>
      <p:ext uri="{BB962C8B-B14F-4D97-AF65-F5344CB8AC3E}">
        <p14:creationId xmlns:p14="http://schemas.microsoft.com/office/powerpoint/2010/main" val="295032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Παραδείγματα ερευνητικών «διαπιστώσεων» στη Διδακτική </a:t>
            </a:r>
            <a:r>
              <a:rPr lang="el-GR" altLang="el-GR" sz="3200" dirty="0" smtClean="0"/>
              <a:t>Μαθηματικών 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Εμπόδια που προκαλούνται από τη διαφορά διαδικασίας- αντικειμένου. Η σύνδεση τους είναι δύσκολη (</a:t>
            </a:r>
            <a:r>
              <a:rPr lang="el-GR" altLang="el-GR" sz="2800" dirty="0" smtClean="0"/>
              <a:t>π.χ. </a:t>
            </a:r>
            <a:r>
              <a:rPr lang="el-GR" altLang="el-GR" sz="2800" dirty="0"/>
              <a:t>η επίλυση μιας εξίσωσης)</a:t>
            </a:r>
          </a:p>
          <a:p>
            <a:r>
              <a:rPr lang="el-GR" altLang="el-GR" sz="2800" dirty="0"/>
              <a:t>Οι αντιλήψεις των μαθητών για την απόδειξη παραμένουν κύρια στο εμπειρικό ή διαισθητικό επίπεδο</a:t>
            </a:r>
          </a:p>
          <a:p>
            <a:r>
              <a:rPr lang="el-GR" altLang="el-GR" sz="2800" dirty="0"/>
              <a:t>Οι δυνατότητες και οι περιορισμοί της πληροφορικής στη μαθηματική εκπαίδευση</a:t>
            </a:r>
          </a:p>
        </p:txBody>
      </p:sp>
    </p:spTree>
    <p:extLst>
      <p:ext uri="{BB962C8B-B14F-4D97-AF65-F5344CB8AC3E}">
        <p14:creationId xmlns:p14="http://schemas.microsoft.com/office/powerpoint/2010/main" val="282826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Αποτελέσματα της Διδακτικής των Μαθηματικών και Διδακτική </a:t>
            </a:r>
            <a:r>
              <a:rPr lang="el-GR" altLang="el-GR" sz="3200" dirty="0" smtClean="0"/>
              <a:t>Πράξη (1/5)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Καινοτόμες παρεμβάσεις (</a:t>
            </a:r>
            <a:r>
              <a:rPr lang="el-GR" altLang="el-GR" dirty="0" err="1"/>
              <a:t>π.χ</a:t>
            </a:r>
            <a:r>
              <a:rPr lang="el-GR" altLang="el-GR" dirty="0"/>
              <a:t> υλικά, προγράμματα, προσεγγίσεις)</a:t>
            </a:r>
          </a:p>
          <a:p>
            <a:pPr lvl="1"/>
            <a:r>
              <a:rPr lang="el-GR" altLang="el-GR" dirty="0"/>
              <a:t>Άμεση η «χρήση» τους στη διδακτική πράξη</a:t>
            </a:r>
          </a:p>
          <a:p>
            <a:pPr lvl="1"/>
            <a:r>
              <a:rPr lang="el-GR" altLang="el-GR" dirty="0"/>
              <a:t>Όλο και λιγότερη έμφαση δίνεται στο χώρο της Διδακτικής των μαθηματικών</a:t>
            </a:r>
          </a:p>
          <a:p>
            <a:pPr lvl="1"/>
            <a:r>
              <a:rPr lang="el-GR" altLang="el-GR" dirty="0"/>
              <a:t>Οι στόχοι είναι κυρίως πραγματιστικοί</a:t>
            </a:r>
          </a:p>
        </p:txBody>
      </p:sp>
    </p:spTree>
    <p:extLst>
      <p:ext uri="{BB962C8B-B14F-4D97-AF65-F5344CB8AC3E}">
        <p14:creationId xmlns:p14="http://schemas.microsoft.com/office/powerpoint/2010/main" val="107021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Αποτελέσματα της Διδακτικής των Μαθηματικών και Διδακτική </a:t>
            </a:r>
            <a:r>
              <a:rPr lang="el-GR" altLang="el-GR" sz="3200" dirty="0" smtClean="0"/>
              <a:t>Πράξη (2/5)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Ποσοτικές πληροφορίες</a:t>
            </a:r>
          </a:p>
          <a:p>
            <a:pPr lvl="1"/>
            <a:r>
              <a:rPr lang="el-GR" altLang="el-GR" dirty="0"/>
              <a:t>Συγκριτικές έρευνες</a:t>
            </a:r>
          </a:p>
          <a:p>
            <a:pPr lvl="1"/>
            <a:r>
              <a:rPr lang="el-GR" altLang="el-GR" dirty="0"/>
              <a:t>Λάθη μαθητών αναφορικά με μια έννοια</a:t>
            </a:r>
          </a:p>
          <a:p>
            <a:pPr lvl="1"/>
            <a:r>
              <a:rPr lang="el-GR" altLang="el-GR" dirty="0"/>
              <a:t>Συνέπειες μιας παρέμβασης</a:t>
            </a:r>
          </a:p>
          <a:p>
            <a:pPr lvl="1"/>
            <a:r>
              <a:rPr lang="el-GR" altLang="el-GR" dirty="0"/>
              <a:t>Περνούν πιο άμεσα στην πράξη</a:t>
            </a:r>
          </a:p>
        </p:txBody>
      </p:sp>
    </p:spTree>
    <p:extLst>
      <p:ext uri="{BB962C8B-B14F-4D97-AF65-F5344CB8AC3E}">
        <p14:creationId xmlns:p14="http://schemas.microsoft.com/office/powerpoint/2010/main" val="302152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Αποτελέσματα της Διδακτικής των Μαθηματικών και Διδακτική </a:t>
            </a:r>
            <a:r>
              <a:rPr lang="el-GR" altLang="el-GR" sz="3200" dirty="0" smtClean="0"/>
              <a:t>Πράξη (3/5)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Ποιοτικές πληροφορίες</a:t>
            </a:r>
          </a:p>
          <a:p>
            <a:pPr lvl="1"/>
            <a:r>
              <a:rPr lang="el-GR" altLang="el-GR" dirty="0"/>
              <a:t>Φαινόμενα στη σχολική τάξη</a:t>
            </a:r>
          </a:p>
          <a:p>
            <a:pPr lvl="1"/>
            <a:r>
              <a:rPr lang="el-GR" altLang="el-GR" dirty="0"/>
              <a:t>Ανάλυση της δουλειάς των μαθητών</a:t>
            </a:r>
          </a:p>
          <a:p>
            <a:pPr lvl="1"/>
            <a:r>
              <a:rPr lang="el-GR" altLang="el-GR" dirty="0"/>
              <a:t>Ανάλυση των συζητήσεων στην τάξη</a:t>
            </a:r>
          </a:p>
          <a:p>
            <a:pPr lvl="1"/>
            <a:r>
              <a:rPr lang="el-GR" altLang="el-GR" dirty="0"/>
              <a:t>Είναι λιγότερο γνωστά σε αυτούς που ασχολούνται άμεσα με τη διδακτική πράξη </a:t>
            </a:r>
          </a:p>
        </p:txBody>
      </p:sp>
    </p:spTree>
    <p:extLst>
      <p:ext uri="{BB962C8B-B14F-4D97-AF65-F5344CB8AC3E}">
        <p14:creationId xmlns:p14="http://schemas.microsoft.com/office/powerpoint/2010/main" val="134083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Αποτελέσματα της Διδακτικής των Μαθηματικών και Διδακτική </a:t>
            </a:r>
            <a:r>
              <a:rPr lang="el-GR" altLang="el-GR" sz="3200" dirty="0" smtClean="0"/>
              <a:t>Πράξη (4/5)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Θεωρητικές θεωρήσεις</a:t>
            </a:r>
          </a:p>
          <a:p>
            <a:pPr lvl="1"/>
            <a:r>
              <a:rPr lang="el-GR" altLang="el-GR" dirty="0"/>
              <a:t>Ο ρόλος του εκπαιδευτικού στην τάξη</a:t>
            </a:r>
          </a:p>
          <a:p>
            <a:pPr lvl="1"/>
            <a:r>
              <a:rPr lang="el-GR" altLang="el-GR" dirty="0"/>
              <a:t>Η σχέση ανάμεσα στους μαθητές, εκπαιδευτικό, μαθηματική γνώση</a:t>
            </a:r>
          </a:p>
          <a:p>
            <a:pPr lvl="1"/>
            <a:r>
              <a:rPr lang="el-GR" altLang="el-GR" dirty="0"/>
              <a:t>Η σχέση ανάμεσα στα σχολικά μαθηματικά και στα μαθηματικά που παράγονται από τους μαθηματικούς.</a:t>
            </a:r>
          </a:p>
          <a:p>
            <a:pPr lvl="1"/>
            <a:r>
              <a:rPr lang="el-GR" altLang="el-GR" dirty="0"/>
              <a:t>Θέματα που ενδιαφέρουν περισσότερο τους ερευνητές της Διδακτικής των Μαθηματικών</a:t>
            </a:r>
          </a:p>
        </p:txBody>
      </p:sp>
    </p:spTree>
    <p:extLst>
      <p:ext uri="{BB962C8B-B14F-4D97-AF65-F5344CB8AC3E}">
        <p14:creationId xmlns:p14="http://schemas.microsoft.com/office/powerpoint/2010/main" val="186340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altLang="el-GR" dirty="0"/>
              <a:t>Διδακτική Μαθηματικών ΙΙ</a:t>
            </a:r>
            <a:endParaRPr lang="el-GR" dirty="0"/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/>
              <a:t>Δέσποινα </a:t>
            </a:r>
            <a:r>
              <a:rPr lang="el-GR" altLang="el-GR" dirty="0" err="1"/>
              <a:t>Πόταρη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Αποτελέσματα της Διδακτικής των Μαθηματικών και Διδακτική </a:t>
            </a:r>
            <a:r>
              <a:rPr lang="el-GR" altLang="el-GR" sz="3200" dirty="0" smtClean="0"/>
              <a:t>Πράξη (5/5)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Αλλαγές χρειάζονται στο να γίνει φανερός στους εκπαιδευτικούς η σημασία ποιοτικών και θεωρητικών αποτελεσμάτων</a:t>
            </a:r>
          </a:p>
          <a:p>
            <a:r>
              <a:rPr lang="el-GR" altLang="el-GR" dirty="0"/>
              <a:t>Η εκπαίδευση εκπαιδευτικών ένα ανοικτό θέμα στην αναζήτηση συνδέσεων ανάμεσα στην έρευνα και την πράξη</a:t>
            </a:r>
          </a:p>
          <a:p>
            <a:r>
              <a:rPr lang="el-GR" altLang="el-GR" dirty="0"/>
              <a:t>Τι προτάσεις υπάρχουν;</a:t>
            </a:r>
          </a:p>
        </p:txBody>
      </p:sp>
    </p:spTree>
    <p:extLst>
      <p:ext uri="{BB962C8B-B14F-4D97-AF65-F5344CB8AC3E}">
        <p14:creationId xmlns:p14="http://schemas.microsoft.com/office/powerpoint/2010/main" val="363943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Παραδείγματα ερευνητικών </a:t>
            </a:r>
            <a:r>
              <a:rPr lang="el-GR" altLang="el-GR" sz="3200" dirty="0" smtClean="0"/>
              <a:t>αποτελεσμάτων (1/3)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Ε. </a:t>
            </a:r>
            <a:r>
              <a:rPr lang="el-GR" altLang="el-GR" sz="2800" dirty="0" err="1"/>
              <a:t>Κολέζα</a:t>
            </a:r>
            <a:r>
              <a:rPr lang="el-GR" altLang="el-GR" sz="2800" dirty="0"/>
              <a:t> και Ε. </a:t>
            </a:r>
            <a:r>
              <a:rPr lang="el-GR" altLang="el-GR" sz="2800" dirty="0" err="1"/>
              <a:t>Καμπάνη</a:t>
            </a:r>
            <a:r>
              <a:rPr lang="el-GR" altLang="el-GR" sz="2800" dirty="0"/>
              <a:t> (2005). Μορφές και επίπεδα αιτιολόγησης κατά τη λύση γεωμετρικών προβλημάτων, Πρακτικά 1</a:t>
            </a:r>
            <a:r>
              <a:rPr lang="el-GR" altLang="el-GR" sz="2800" baseline="30000" dirty="0"/>
              <a:t>ου</a:t>
            </a:r>
            <a:r>
              <a:rPr lang="el-GR" altLang="el-GR" sz="2800" dirty="0"/>
              <a:t> συνεδρίου της ΕΝΕΔΙΜ, Ελληνικά Γράμματα, Αθήνα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Προβλήματα που δόθηκαν σε μαθητές Α΄ Λυκείου και αναλύθηκαν ποιοτικά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«Δίνεται κύκλος με κέντρο Ο και σημείο Σ (τρεις θέσεις: εξωτερικό του κύκλου – πάνω και κάτω από το Ο, εσωτερικό του κύκλου). Φτιάξε σε κάθε περίπτωση ένα ισοσκελές τρίγωνο ΣΑΒ, όπου τα Α και Β είναι σημεία του κύκλου. Φρόντισε τα τρίγωνα που φτιάχνεις να είναι διαφορετικά. Γράψε αναλυτικά τον τρόπο κατασκευής και δικαιολόγησε γιατί τα τρίγωνα είναι ισοσκελή»</a:t>
            </a:r>
          </a:p>
        </p:txBody>
      </p:sp>
    </p:spTree>
    <p:extLst>
      <p:ext uri="{BB962C8B-B14F-4D97-AF65-F5344CB8AC3E}">
        <p14:creationId xmlns:p14="http://schemas.microsoft.com/office/powerpoint/2010/main" val="252336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Παραδείγματα ερευνητικών αποτελεσμάτων </a:t>
            </a:r>
            <a:r>
              <a:rPr lang="el-GR" altLang="el-GR" sz="3200" dirty="0" smtClean="0"/>
              <a:t>(2/3</a:t>
            </a:r>
            <a:r>
              <a:rPr lang="el-GR" altLang="el-GR" sz="3200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Πρόβλημα 2:</a:t>
            </a:r>
          </a:p>
          <a:p>
            <a:pPr>
              <a:lnSpc>
                <a:spcPct val="90000"/>
              </a:lnSpc>
              <a:buNone/>
            </a:pPr>
            <a:r>
              <a:rPr lang="el-GR" altLang="el-GR" sz="2800" dirty="0"/>
              <a:t>	«Ξεκινώντας από το ισοσκελές τραπέζιο (δύο μορφές) ΑΒΓΔΕ φτιάξε όσα ισοσκελή τρίγωνα μπορείς. Σε κάθε </a:t>
            </a:r>
            <a:r>
              <a:rPr lang="el-GR" altLang="el-GR" sz="2800" dirty="0" smtClean="0"/>
              <a:t>περίπτωση</a:t>
            </a:r>
            <a:r>
              <a:rPr lang="el-GR" altLang="el-GR" sz="2800" dirty="0"/>
              <a:t>, γράψε το κατασκευαστικό σενάριο που ακολούθησες και εξήγησε γιατί το τρίγωνο που έφτιαξες είναι ισοσκελές. Ποια από τις κατασκευές που περιγράφεις στα σενάρια σου, θεωρείς καλύτερη και γιατί;»</a:t>
            </a:r>
          </a:p>
        </p:txBody>
      </p:sp>
    </p:spTree>
    <p:extLst>
      <p:ext uri="{BB962C8B-B14F-4D97-AF65-F5344CB8AC3E}">
        <p14:creationId xmlns:p14="http://schemas.microsoft.com/office/powerpoint/2010/main" val="9871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Παραδείγματα ερευνητικών αποτελεσμάτων </a:t>
            </a:r>
            <a:r>
              <a:rPr lang="el-GR" altLang="el-GR" sz="3200" dirty="0" smtClean="0"/>
              <a:t>(3/3</a:t>
            </a:r>
            <a:r>
              <a:rPr lang="el-GR" altLang="el-GR" sz="3200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Αναλύστε τα χαρακτηριστικά αυτών των δύο προβλημάτων</a:t>
            </a:r>
          </a:p>
          <a:p>
            <a:r>
              <a:rPr lang="el-GR" altLang="el-GR" sz="2800" dirty="0"/>
              <a:t>Τι βλέπετε στη διατύπωση τους;</a:t>
            </a:r>
          </a:p>
          <a:p>
            <a:r>
              <a:rPr lang="el-GR" altLang="el-GR" sz="2800" dirty="0"/>
              <a:t>Γιατί δόθηκαν στους μαθητές;</a:t>
            </a:r>
          </a:p>
        </p:txBody>
      </p:sp>
    </p:spTree>
    <p:extLst>
      <p:ext uri="{BB962C8B-B14F-4D97-AF65-F5344CB8AC3E}">
        <p14:creationId xmlns:p14="http://schemas.microsoft.com/office/powerpoint/2010/main" val="135661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Βασικά αποτελέσματα της </a:t>
            </a:r>
            <a:r>
              <a:rPr lang="el-GR" altLang="el-GR" sz="3200" dirty="0" smtClean="0"/>
              <a:t>έρευνας (1/5)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l-GR" altLang="el-GR" sz="2800" kern="0" dirty="0">
                <a:solidFill>
                  <a:srgbClr val="000000"/>
                </a:solidFill>
                <a:latin typeface="Arial"/>
                <a:cs typeface="Arial"/>
              </a:rPr>
              <a:t>Αιτιολογήσεις που στηρίζονται στην οπτική προσέγγιση</a:t>
            </a:r>
          </a:p>
          <a:p>
            <a:pPr lv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lang="el-GR" altLang="el-GR" sz="2400" kern="0" dirty="0">
                <a:solidFill>
                  <a:srgbClr val="000000"/>
                </a:solidFill>
                <a:latin typeface="Arial"/>
                <a:cs typeface="Arial"/>
              </a:rPr>
              <a:t>«φαίνεται στο σχήμα»</a:t>
            </a:r>
          </a:p>
          <a:p>
            <a:pPr lv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lang="el-GR" altLang="el-GR" sz="2400" kern="0" dirty="0">
                <a:solidFill>
                  <a:srgbClr val="000000"/>
                </a:solidFill>
                <a:latin typeface="Arial"/>
                <a:cs typeface="Arial"/>
              </a:rPr>
              <a:t>«είναι ισοσκελές γιατί το κατασκεύασα να είναι»</a:t>
            </a:r>
          </a:p>
          <a:p>
            <a:pPr lv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Tx/>
              <a:buChar char="–"/>
            </a:pPr>
            <a:r>
              <a:rPr lang="el-GR" altLang="el-GR" sz="2400" kern="0" dirty="0">
                <a:solidFill>
                  <a:srgbClr val="000000"/>
                </a:solidFill>
                <a:latin typeface="Arial"/>
                <a:cs typeface="Arial"/>
              </a:rPr>
              <a:t>«αν τα μετρήσουμε θα δούμε ότι είναι πράγματι ίσα»</a:t>
            </a:r>
          </a:p>
          <a:p>
            <a:pPr lv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l-GR" altLang="el-GR" sz="2400" kern="0" dirty="0">
                <a:solidFill>
                  <a:srgbClr val="000000"/>
                </a:solidFill>
                <a:latin typeface="Arial"/>
                <a:cs typeface="Arial"/>
              </a:rPr>
              <a:t>«</a:t>
            </a:r>
            <a:r>
              <a:rPr lang="el-GR" altLang="el-GR" sz="2400" i="1" kern="0" dirty="0">
                <a:solidFill>
                  <a:srgbClr val="000000"/>
                </a:solidFill>
                <a:latin typeface="Arial"/>
                <a:cs typeface="Arial"/>
              </a:rPr>
              <a:t>Θα φτιάξω δύο τμήματα ίσα ΣΑ=ΣΒ. Είναι ισοσκελές γιατί το κατασκεύασα να είναι, πήρα ΣΑ=ΣΒ»</a:t>
            </a:r>
          </a:p>
          <a:p>
            <a:pPr lvl="1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l-GR" altLang="el-GR" sz="2400" i="1" kern="0" dirty="0">
                <a:solidFill>
                  <a:srgbClr val="000000"/>
                </a:solidFill>
                <a:latin typeface="Arial"/>
                <a:cs typeface="Arial"/>
              </a:rPr>
              <a:t>«Θα πάρω τα Α και Β πάνω στον κύκλο έτσι, ώστε η ΣΟ να είναι κάθετη στην ΑΒ και μάλιστα να είναι η </a:t>
            </a:r>
            <a:r>
              <a:rPr lang="el-GR" altLang="el-GR" sz="2400" i="1" kern="0" dirty="0" err="1">
                <a:solidFill>
                  <a:srgbClr val="000000"/>
                </a:solidFill>
                <a:latin typeface="Arial"/>
                <a:cs typeface="Arial"/>
              </a:rPr>
              <a:t>μεσοκάθετος</a:t>
            </a:r>
            <a:r>
              <a:rPr lang="el-GR" altLang="el-GR" sz="2400" i="1" kern="0" dirty="0">
                <a:solidFill>
                  <a:srgbClr val="000000"/>
                </a:solidFill>
                <a:latin typeface="Arial"/>
                <a:cs typeface="Arial"/>
              </a:rPr>
              <a:t>. …Δεν ξέρω πώς…Θα είναι ισοσκελές γιατί αν μετρήσω ΣΑ = ΣΒ»</a:t>
            </a:r>
          </a:p>
        </p:txBody>
      </p:sp>
    </p:spTree>
    <p:extLst>
      <p:ext uri="{BB962C8B-B14F-4D97-AF65-F5344CB8AC3E}">
        <p14:creationId xmlns:p14="http://schemas.microsoft.com/office/powerpoint/2010/main" val="314789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Βασικά αποτελέσματα της έρευνας </a:t>
            </a:r>
            <a:r>
              <a:rPr lang="el-GR" altLang="el-GR" sz="3200" dirty="0" smtClean="0"/>
              <a:t>(2/5)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Αιτιολογήσεις που κατατάσσονται στην </a:t>
            </a:r>
            <a:r>
              <a:rPr lang="el-GR" altLang="el-GR" sz="2800" dirty="0" err="1"/>
              <a:t>ευρετική</a:t>
            </a:r>
            <a:r>
              <a:rPr lang="el-GR" altLang="el-GR" sz="2800" dirty="0"/>
              <a:t> προσέγγιση</a:t>
            </a:r>
          </a:p>
          <a:p>
            <a:pPr lvl="1">
              <a:lnSpc>
                <a:spcPct val="80000"/>
              </a:lnSpc>
            </a:pPr>
            <a:r>
              <a:rPr lang="el-GR" altLang="el-GR" dirty="0"/>
              <a:t>Αρχίζουν να εντάσσουν το συλλογισμό τους σε επιχειρήματα θεωρητικής φύσης</a:t>
            </a:r>
          </a:p>
          <a:p>
            <a:pPr lvl="2">
              <a:lnSpc>
                <a:spcPct val="80000"/>
              </a:lnSpc>
            </a:pPr>
            <a:r>
              <a:rPr lang="el-GR" altLang="el-GR" sz="2800" dirty="0"/>
              <a:t>Ατελής ως προς την πληρότητα</a:t>
            </a:r>
          </a:p>
          <a:p>
            <a:pPr lvl="2">
              <a:lnSpc>
                <a:spcPct val="80000"/>
              </a:lnSpc>
            </a:pPr>
            <a:r>
              <a:rPr lang="el-GR" altLang="el-GR" sz="2800" dirty="0"/>
              <a:t>Ατελής ως προς την οργάνωση πληροφοριών</a:t>
            </a:r>
          </a:p>
          <a:p>
            <a:pPr lvl="2">
              <a:lnSpc>
                <a:spcPct val="80000"/>
              </a:lnSpc>
            </a:pPr>
            <a:r>
              <a:rPr lang="el-GR" altLang="el-GR" sz="2800" dirty="0"/>
              <a:t>Χρήση </a:t>
            </a:r>
            <a:r>
              <a:rPr lang="el-GR" altLang="el-GR" sz="2800" dirty="0" err="1" smtClean="0"/>
              <a:t>ψευδοπροτάσεων</a:t>
            </a: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2449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Βασικά αποτελέσματα της έρευνας </a:t>
            </a:r>
            <a:r>
              <a:rPr lang="el-GR" altLang="el-GR" sz="3200" dirty="0" smtClean="0"/>
              <a:t>(3/5)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sz="2800" dirty="0"/>
              <a:t>(Ο μαθητής φέρνει τις δύο διαγώνιες του ισοσκελούς τραπεζίου, Μ το σημείο τομής, ισχυρίζεται ότι το τρίγωνο ΜΔΓ είναι ισοσκελές)</a:t>
            </a:r>
          </a:p>
          <a:p>
            <a:pPr>
              <a:lnSpc>
                <a:spcPct val="80000"/>
              </a:lnSpc>
              <a:buNone/>
            </a:pPr>
            <a:r>
              <a:rPr lang="el-GR" altLang="el-GR" sz="2800" dirty="0"/>
              <a:t>	</a:t>
            </a:r>
            <a:r>
              <a:rPr lang="el-GR" altLang="el-GR" sz="2800" i="1" dirty="0"/>
              <a:t>«Αφού το τραπέζιο είναι ισοσκελές, τότε οι διαγώνιοι είναι ίσες και διχοτομούνται…Όχι διχοτομούνται…Οι διαγώνιοι είναι ίσες ΑΓ = ΒΔ άρα και τα ΜΓ=ΜΔ.»</a:t>
            </a:r>
          </a:p>
          <a:p>
            <a:pPr>
              <a:lnSpc>
                <a:spcPct val="80000"/>
              </a:lnSpc>
              <a:buNone/>
            </a:pPr>
            <a:r>
              <a:rPr lang="el-GR" altLang="el-GR" sz="2800" i="1" dirty="0" smtClean="0"/>
              <a:t>     Μια </a:t>
            </a:r>
            <a:r>
              <a:rPr lang="el-GR" altLang="el-GR" sz="2800" i="1" dirty="0"/>
              <a:t>μαθήτρια ασυνείδητα υποθέτει ότι το τρίγωνο είναι ισοσκελές και το χρησιμοποιεί ως υπόθεση</a:t>
            </a:r>
          </a:p>
        </p:txBody>
      </p:sp>
    </p:spTree>
    <p:extLst>
      <p:ext uri="{BB962C8B-B14F-4D97-AF65-F5344CB8AC3E}">
        <p14:creationId xmlns:p14="http://schemas.microsoft.com/office/powerpoint/2010/main" val="211672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Βασικά αποτελέσματα της έρευνας </a:t>
            </a:r>
            <a:r>
              <a:rPr lang="el-GR" altLang="el-GR" sz="3200" dirty="0" smtClean="0"/>
              <a:t>(4/5)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Αιτιολογήσεις που κατατάσσονται στη θεωρητική προσέγγιση (γνώση της ορολογίας, των θεωρημάτων, η ικανότητα για παραγωγικούς συλλογισμούς)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Προεκτείνει τις μη παράλληλες πλευρές στο ισοσκελές τραπέζιο</a:t>
            </a:r>
          </a:p>
          <a:p>
            <a:pPr>
              <a:lnSpc>
                <a:spcPct val="90000"/>
              </a:lnSpc>
              <a:buNone/>
            </a:pPr>
            <a:r>
              <a:rPr lang="el-GR" altLang="el-GR" sz="2800" i="1" dirty="0" smtClean="0"/>
              <a:t>     «</a:t>
            </a:r>
            <a:r>
              <a:rPr lang="el-GR" altLang="el-GR" sz="2800" i="1" dirty="0"/>
              <a:t>Οι γωνίες που </a:t>
            </a:r>
            <a:r>
              <a:rPr lang="el-GR" altLang="el-GR" sz="2800" i="1" dirty="0" err="1"/>
              <a:t>πρόσκεινται</a:t>
            </a:r>
            <a:r>
              <a:rPr lang="el-GR" altLang="el-GR" sz="2800" i="1" dirty="0"/>
              <a:t> σε κάθε βάση είναι ίσες, έτσι αν προεκτείνω τις μη παράλληλες πλευρές του θα φτιάξω όχι ένα αλλά δύο ισοσκελή τρίγωνα . Εδώ το ΚΑΒ και το ΚΓΔ είναι ισοσκελή τρίγωνα γιατί έχουν τις γωνίες στη βάση ίσες. Η Γ=Δ προφανώς από το τραπέζιο και η Α1= Β1 αφού η Α = Β από το τραπέζιο</a:t>
            </a:r>
            <a:r>
              <a:rPr lang="el-GR" altLang="el-GR" sz="28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397619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Βασικά αποτελέσματα της έρευνας </a:t>
            </a:r>
            <a:r>
              <a:rPr lang="el-GR" altLang="el-GR" sz="3200" dirty="0" smtClean="0"/>
              <a:t>(5/5)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Πόσο χρήσιμα είναι τα παραπάνω αποτελέσματα στη διδασκαλία της Γεωμετρίας;</a:t>
            </a:r>
          </a:p>
        </p:txBody>
      </p:sp>
    </p:spTree>
    <p:extLst>
      <p:ext uri="{BB962C8B-B14F-4D97-AF65-F5344CB8AC3E}">
        <p14:creationId xmlns:p14="http://schemas.microsoft.com/office/powerpoint/2010/main" val="323562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Εργασία 1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000" dirty="0"/>
              <a:t>Να βρείτε από ένα ελληνικό περιοδικό ή πρακτικά συνεδρίων μαθηματικών ή από το διαδίκτυο ένα ερευνητικό άρθρο της Διδακτικής των Μαθηματικών.</a:t>
            </a:r>
            <a:endParaRPr lang="en-US" altLang="el-GR" sz="2000" dirty="0"/>
          </a:p>
          <a:p>
            <a:pPr lvl="1"/>
            <a:r>
              <a:rPr lang="el-GR" altLang="el-GR" sz="2000" dirty="0"/>
              <a:t>Φτιάξτε 4 διαφάνειες περιγράφοντας στην κάθε μια τα παρακάτω </a:t>
            </a:r>
          </a:p>
          <a:p>
            <a:pPr lvl="1"/>
            <a:r>
              <a:rPr lang="el-GR" altLang="el-GR" sz="2000" dirty="0"/>
              <a:t>Τι εξετάζει (1</a:t>
            </a:r>
            <a:r>
              <a:rPr lang="el-GR" altLang="el-GR" sz="2000" baseline="30000" dirty="0"/>
              <a:t>η</a:t>
            </a:r>
            <a:r>
              <a:rPr lang="el-GR" altLang="el-GR" sz="2000" dirty="0"/>
              <a:t> διαφάνεια)</a:t>
            </a:r>
          </a:p>
          <a:p>
            <a:pPr lvl="1"/>
            <a:r>
              <a:rPr lang="el-GR" altLang="el-GR" sz="2000" dirty="0"/>
              <a:t>Τα εργαλεία που χρησιμοποιεί (δραστηριότητες, ερωτήσεις </a:t>
            </a:r>
            <a:r>
              <a:rPr lang="el-GR" altLang="el-GR" sz="2000" dirty="0" smtClean="0"/>
              <a:t>κ.λπ. </a:t>
            </a:r>
            <a:r>
              <a:rPr lang="el-GR" altLang="el-GR" sz="2000" dirty="0"/>
              <a:t>–δώστε κάποια παραδείγματα) (2</a:t>
            </a:r>
            <a:r>
              <a:rPr lang="el-GR" altLang="el-GR" sz="2000" baseline="30000" dirty="0"/>
              <a:t>η</a:t>
            </a:r>
            <a:r>
              <a:rPr lang="el-GR" altLang="el-GR" sz="2000" dirty="0"/>
              <a:t> διαφάνεια)</a:t>
            </a:r>
          </a:p>
          <a:p>
            <a:pPr lvl="1"/>
            <a:r>
              <a:rPr lang="el-GR" altLang="el-GR" sz="2000" dirty="0"/>
              <a:t>Τα κύρια αποτελέσματα του σχετικά με τη διδασκαλία και μάθηση των μαθηματικών (3</a:t>
            </a:r>
            <a:r>
              <a:rPr lang="el-GR" altLang="el-GR" sz="2000" baseline="30000" dirty="0"/>
              <a:t>η</a:t>
            </a:r>
            <a:r>
              <a:rPr lang="el-GR" altLang="el-GR" sz="2000" dirty="0"/>
              <a:t> διαφάνεια)</a:t>
            </a:r>
          </a:p>
          <a:p>
            <a:pPr lvl="1"/>
            <a:r>
              <a:rPr lang="el-GR" altLang="el-GR" sz="2000" dirty="0"/>
              <a:t>Πώς</a:t>
            </a:r>
            <a:r>
              <a:rPr lang="en-US" altLang="el-GR" sz="2000" dirty="0"/>
              <a:t> </a:t>
            </a:r>
            <a:r>
              <a:rPr lang="el-GR" altLang="el-GR" sz="2000" dirty="0"/>
              <a:t>θα χρησιμοποιούσατε κάτι από το άρθρο αυτό στη διδασκαλία σας (4</a:t>
            </a:r>
            <a:r>
              <a:rPr lang="el-GR" altLang="el-GR" sz="2000" baseline="30000" dirty="0"/>
              <a:t>η</a:t>
            </a:r>
            <a:r>
              <a:rPr lang="el-GR" altLang="el-GR" sz="2000" dirty="0"/>
              <a:t> διαφάνεια) </a:t>
            </a:r>
          </a:p>
        </p:txBody>
      </p:sp>
    </p:spTree>
    <p:extLst>
      <p:ext uri="{BB962C8B-B14F-4D97-AF65-F5344CB8AC3E}">
        <p14:creationId xmlns:p14="http://schemas.microsoft.com/office/powerpoint/2010/main" val="20471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Με τι ασχολείται η Διδακτική των </a:t>
            </a:r>
            <a:r>
              <a:rPr lang="el-GR" altLang="el-GR" sz="3200" dirty="0" smtClean="0"/>
              <a:t>Μαθηματικών (1/2)</a:t>
            </a:r>
            <a:endParaRPr lang="el-GR" sz="32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Είναι το επιστημονικό πεδίο έρευνας και ανάπτυξης που έχει ως στόχο να προσδιορίσει, χαρακτηρίσει και κατανοήσει φαινόμενα και διαδικασίες που σχετίζονται πραγματικά ή δύναται να συσχετισθούν με τη διδασκαλία και τη μάθηση των μαθηματικών σε κάθε επίπεδο εκπαίδευσης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στο πλαίσιο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. «</a:t>
            </a:r>
            <a:r>
              <a:rPr lang="el-GR" altLang="el-GR" sz="2000" dirty="0"/>
              <a:t>Διδακτική Μαθηματικών </a:t>
            </a:r>
            <a:r>
              <a:rPr lang="el-GR" altLang="el-GR" sz="2000" dirty="0" smtClean="0"/>
              <a:t>ΙΙ. </a:t>
            </a:r>
            <a:r>
              <a:rPr lang="el-GR" sz="2000" dirty="0" smtClean="0"/>
              <a:t>Η </a:t>
            </a:r>
            <a:r>
              <a:rPr lang="el-GR" sz="2000" dirty="0"/>
              <a:t>Διδακτική των Μαθηματικών ως επιστημονικός </a:t>
            </a:r>
            <a:r>
              <a:rPr lang="el-GR" sz="2000" dirty="0" smtClean="0"/>
              <a:t>κλάδος».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/>
              <a:t>http://</a:t>
            </a:r>
            <a:r>
              <a:rPr lang="en-US" sz="2000" dirty="0" smtClean="0"/>
              <a:t>opencourses.uoa.gr/courses/</a:t>
            </a:r>
            <a:r>
              <a:rPr lang="en-US" sz="2000" dirty="0"/>
              <a:t> MATH220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smtClean="0"/>
              <a:t>κ.λπ.,  </a:t>
            </a:r>
            <a:r>
              <a:rPr lang="el-GR" sz="2000" dirty="0"/>
              <a:t>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Με τι ασχολείται η Διδακτική των </a:t>
            </a:r>
            <a:r>
              <a:rPr lang="el-GR" altLang="el-GR" sz="3200" dirty="0" smtClean="0"/>
              <a:t>Μαθηματικών (</a:t>
            </a:r>
            <a:r>
              <a:rPr lang="el-GR" sz="3200" dirty="0" smtClean="0"/>
              <a:t>2/2)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Οι ερευνητικές δραστηριότητες μπορούν να εκτείνονται από θεωρητική ή εμπειρική βασική έρευνα μέσα από εφαρμοσμένη έρευνα και ανάπτυξη σε συστηματική και </a:t>
            </a:r>
            <a:r>
              <a:rPr lang="el-GR" altLang="el-GR" sz="2800" dirty="0" err="1"/>
              <a:t>αναστοχαστική</a:t>
            </a:r>
            <a:r>
              <a:rPr lang="el-GR" altLang="el-GR" sz="2800" dirty="0"/>
              <a:t> (</a:t>
            </a:r>
            <a:r>
              <a:rPr lang="el-GR" altLang="el-GR" sz="2800" dirty="0" err="1"/>
              <a:t>reflective</a:t>
            </a:r>
            <a:r>
              <a:rPr lang="el-GR" altLang="el-GR" sz="2800" dirty="0"/>
              <a:t>) πρακτική. 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Η εξέλιξη της Διδακτικής των Μαθηματικών σε επιστημονικό αυτόνομο </a:t>
            </a:r>
            <a:r>
              <a:rPr lang="el-GR" altLang="el-GR" sz="3200" dirty="0" smtClean="0"/>
              <a:t>χώρο (1</a:t>
            </a:r>
            <a:r>
              <a:rPr lang="el-GR" sz="3200" dirty="0" smtClean="0"/>
              <a:t>/3)</a:t>
            </a:r>
            <a:endParaRPr lang="el-GR" sz="32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Αρχικοί επηρεασμοί</a:t>
            </a:r>
          </a:p>
          <a:p>
            <a:r>
              <a:rPr lang="el-GR" altLang="el-GR" sz="2800" dirty="0"/>
              <a:t>Μαθηματικά</a:t>
            </a:r>
          </a:p>
          <a:p>
            <a:r>
              <a:rPr lang="el-GR" altLang="el-GR" sz="2800" dirty="0"/>
              <a:t>Μαθηματική σκέψη</a:t>
            </a:r>
          </a:p>
          <a:p>
            <a:r>
              <a:rPr lang="el-GR" altLang="el-GR" sz="2800" dirty="0"/>
              <a:t>Περιεχόμενο</a:t>
            </a:r>
          </a:p>
          <a:p>
            <a:r>
              <a:rPr lang="el-GR" altLang="el-GR" sz="2800" dirty="0"/>
              <a:t>Ιστορικές – φιλοσοφικές μελέτες</a:t>
            </a:r>
          </a:p>
        </p:txBody>
      </p:sp>
    </p:spTree>
    <p:extLst>
      <p:ext uri="{BB962C8B-B14F-4D97-AF65-F5344CB8AC3E}">
        <p14:creationId xmlns:p14="http://schemas.microsoft.com/office/powerpoint/2010/main" val="428889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Η εξέλιξη της Διδακτικής των Μαθηματικών σε επιστημονικό αυτόνομο </a:t>
            </a:r>
            <a:r>
              <a:rPr lang="el-GR" altLang="el-GR" sz="3200" dirty="0" smtClean="0"/>
              <a:t>χώρο (2</a:t>
            </a:r>
            <a:r>
              <a:rPr lang="el-GR" sz="3200" dirty="0" smtClean="0"/>
              <a:t>/3</a:t>
            </a:r>
            <a:r>
              <a:rPr lang="el-GR" sz="3200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Ψυχολογία 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Μέτρηση νοητικής ικανότητας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Νοητική ανάπτυξη (κλινική μέθοδος, </a:t>
            </a:r>
            <a:r>
              <a:rPr lang="el-GR" altLang="el-GR" sz="2400" dirty="0" err="1"/>
              <a:t>Piaget</a:t>
            </a:r>
            <a:r>
              <a:rPr lang="el-GR" altLang="el-GR" sz="2400" dirty="0"/>
              <a:t>, </a:t>
            </a:r>
            <a:r>
              <a:rPr lang="el-GR" altLang="el-GR" sz="2400" dirty="0" err="1"/>
              <a:t>Vygotsky</a:t>
            </a:r>
            <a:r>
              <a:rPr lang="el-GR" altLang="el-GR" sz="2400" dirty="0"/>
              <a:t>)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Αγνόηση κοινωνικών και πολιτιστικών επιδράσεων (γραμμικές σχέσεις)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Μελέτες στη διδασκαλία και μάθηση (αποτελέσματα διδακτικών παρεμβάσεων – ομάδες ελέγχου)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/>
              <a:t>Ψυχολογία των σχολικών αντικειμένων (</a:t>
            </a:r>
            <a:r>
              <a:rPr lang="el-GR" altLang="el-GR" sz="2400" dirty="0" err="1"/>
              <a:t>π.χ</a:t>
            </a:r>
            <a:r>
              <a:rPr lang="el-GR" altLang="el-GR" sz="2400" dirty="0"/>
              <a:t> αριθμητική)</a:t>
            </a:r>
            <a:endParaRPr lang="en-US" altLang="el-GR" sz="2400" dirty="0"/>
          </a:p>
          <a:p>
            <a:pPr lvl="1">
              <a:lnSpc>
                <a:spcPct val="90000"/>
              </a:lnSpc>
            </a:pPr>
            <a:r>
              <a:rPr lang="en-US" altLang="el-GR" sz="2400" dirty="0"/>
              <a:t>H </a:t>
            </a:r>
            <a:r>
              <a:rPr lang="el-GR" altLang="el-GR" sz="2400" dirty="0"/>
              <a:t>έννοια της μεταφοράς της γνώσης</a:t>
            </a:r>
          </a:p>
          <a:p>
            <a:pPr>
              <a:lnSpc>
                <a:spcPct val="90000"/>
              </a:lnSpc>
            </a:pPr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35527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Η εξέλιξη της Διδακτικής των Μαθηματικών σε επιστημονικό αυτόνομο </a:t>
            </a:r>
            <a:r>
              <a:rPr lang="el-GR" altLang="el-GR" sz="3200" dirty="0" smtClean="0"/>
              <a:t>χώρο (3</a:t>
            </a:r>
            <a:r>
              <a:rPr lang="el-GR" sz="3200" dirty="0" smtClean="0"/>
              <a:t>/3</a:t>
            </a:r>
            <a:r>
              <a:rPr lang="el-GR" sz="3200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Η κίνηση των τεστ (μέτρηση της επίδοσης)</a:t>
            </a:r>
          </a:p>
          <a:p>
            <a:r>
              <a:rPr lang="el-GR" altLang="el-GR" sz="2800" dirty="0"/>
              <a:t>Η κίνηση του «κοινωνικά χρήσιμου» (</a:t>
            </a:r>
            <a:r>
              <a:rPr lang="el-GR" altLang="el-GR" sz="2800" dirty="0" smtClean="0"/>
              <a:t>π.χ. </a:t>
            </a:r>
            <a:r>
              <a:rPr lang="el-GR" altLang="el-GR" sz="2800" dirty="0"/>
              <a:t>τι θέλουν οι εταιρίες) </a:t>
            </a:r>
          </a:p>
          <a:p>
            <a:r>
              <a:rPr lang="el-GR" altLang="el-GR" sz="2800" dirty="0"/>
              <a:t>Η κίνηση των «μοντέρνων μαθηματικών»</a:t>
            </a:r>
          </a:p>
          <a:p>
            <a:r>
              <a:rPr lang="el-GR" altLang="el-GR" sz="2800" dirty="0"/>
              <a:t>Η θεωρία της «ετοιμότητας»</a:t>
            </a:r>
          </a:p>
        </p:txBody>
      </p:sp>
    </p:spTree>
    <p:extLst>
      <p:ext uri="{BB962C8B-B14F-4D97-AF65-F5344CB8AC3E}">
        <p14:creationId xmlns:p14="http://schemas.microsoft.com/office/powerpoint/2010/main" val="245361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Διάφορες τάσεις που επικράτησαν από το 1968 έως σήμερα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1969-1970  Εμφάνιση τριών ερευνητικών περιοδικών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Ίδρυση PME – ICME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1980- 1988 Κοινωνικές και πολιτιστικές διαστάσεις (</a:t>
            </a:r>
            <a:r>
              <a:rPr lang="el-GR" altLang="el-GR" sz="2800" dirty="0" err="1"/>
              <a:t>εθνομαθηματικά</a:t>
            </a:r>
            <a:r>
              <a:rPr lang="el-GR" altLang="el-GR" sz="2800" dirty="0"/>
              <a:t>, ρόλος του πλαισίου)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Η τάση που επικρατεί σήμερα είναι η έρευνα να γίνεται στη σχολική τάξη. 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Ανάγκη σύνδεσης έρευνας και πράξης</a:t>
            </a:r>
          </a:p>
        </p:txBody>
      </p:sp>
    </p:spTree>
    <p:extLst>
      <p:ext uri="{BB962C8B-B14F-4D97-AF65-F5344CB8AC3E}">
        <p14:creationId xmlns:p14="http://schemas.microsoft.com/office/powerpoint/2010/main" val="375093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200" dirty="0"/>
              <a:t>Η εξέλιξη της Διδακτικής των Μαθηματικών τα τελευταία χρόνια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altLang="el-GR" sz="2800" dirty="0"/>
              <a:t>αλλαγές στο είδος των ερευνητικών ερωτημάτων </a:t>
            </a:r>
            <a:r>
              <a:rPr lang="el-GR" altLang="el-GR" sz="2800" dirty="0" smtClean="0"/>
              <a:t>(πιο </a:t>
            </a:r>
            <a:r>
              <a:rPr lang="el-GR" altLang="el-GR" sz="2800" dirty="0"/>
              <a:t>πολύπλοκες ερωτήσεις)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περισσότερη έμφαση στη διαφορετικότητα των μαθητών και στο πως εξελίσσονται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αλλαγές στις ερευνητικές μεθόδους 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μετακίνηση από το άτομο στην ομάδα και στην τάξη</a:t>
            </a:r>
          </a:p>
          <a:p>
            <a:pPr>
              <a:lnSpc>
                <a:spcPct val="90000"/>
              </a:lnSpc>
            </a:pPr>
            <a:r>
              <a:rPr lang="el-GR" altLang="el-GR" sz="2800" dirty="0"/>
              <a:t>τροποποίηση του τι σημαίνει «γνωρίζω μαθηματικά» μεγαλύτερη έμφαση στην ανάπτυξη επιχειρημάτων και αιτιολογήσεων</a:t>
            </a:r>
          </a:p>
        </p:txBody>
      </p:sp>
    </p:spTree>
    <p:extLst>
      <p:ext uri="{BB962C8B-B14F-4D97-AF65-F5344CB8AC3E}">
        <p14:creationId xmlns:p14="http://schemas.microsoft.com/office/powerpoint/2010/main" val="233694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</TotalTime>
  <Words>1810</Words>
  <Application>Microsoft Office PowerPoint</Application>
  <PresentationFormat>Προβολή στην οθόνη (4:3)</PresentationFormat>
  <Paragraphs>226</Paragraphs>
  <Slides>35</Slides>
  <Notes>35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40" baseType="lpstr">
      <vt:lpstr>ＭＳ Ｐゴシック</vt:lpstr>
      <vt:lpstr>Arial</vt:lpstr>
      <vt:lpstr>Calibri</vt:lpstr>
      <vt:lpstr>Wingdings</vt:lpstr>
      <vt:lpstr>Θέμα του Office</vt:lpstr>
      <vt:lpstr>Διδακτική Μαθηματικών ΙΙ</vt:lpstr>
      <vt:lpstr>Διδακτική Μαθηματικών ΙΙ</vt:lpstr>
      <vt:lpstr>Με τι ασχολείται η Διδακτική των Μαθηματικών (1/2)</vt:lpstr>
      <vt:lpstr>Με τι ασχολείται η Διδακτική των Μαθηματικών (2/2)</vt:lpstr>
      <vt:lpstr>Η εξέλιξη της Διδακτικής των Μαθηματικών σε επιστημονικό αυτόνομο χώρο (1/3)</vt:lpstr>
      <vt:lpstr>Η εξέλιξη της Διδακτικής των Μαθηματικών σε επιστημονικό αυτόνομο χώρο (2/3)</vt:lpstr>
      <vt:lpstr>Η εξέλιξη της Διδακτικής των Μαθηματικών σε επιστημονικό αυτόνομο χώρο (3/3)</vt:lpstr>
      <vt:lpstr>Διάφορες τάσεις που επικράτησαν από το 1968 έως σήμερα</vt:lpstr>
      <vt:lpstr>Η εξέλιξη της Διδακτικής των Μαθηματικών τα τελευταία χρόνια</vt:lpstr>
      <vt:lpstr>Η εξέλιξη της έννοιας «μάθηση»</vt:lpstr>
      <vt:lpstr>Η εξέλιξη της έννοιας «κατανόηση» (1/2)</vt:lpstr>
      <vt:lpstr>Η εξέλιξη της έννοιας «κατανόηση» (2/2)</vt:lpstr>
      <vt:lpstr>Απόψεις για το τι είναι «μάθηση» </vt:lpstr>
      <vt:lpstr>Παραδείγματα ερευνητικών «διαπιστώσεων» στη Διδακτική Μαθηματικών (1/2)</vt:lpstr>
      <vt:lpstr>Παραδείγματα ερευνητικών «διαπιστώσεων» στη Διδακτική Μαθηματικών (2/2)</vt:lpstr>
      <vt:lpstr>Αποτελέσματα της Διδακτικής των Μαθηματικών και Διδακτική Πράξη (1/5)</vt:lpstr>
      <vt:lpstr>Αποτελέσματα της Διδακτικής των Μαθηματικών και Διδακτική Πράξη (2/5)</vt:lpstr>
      <vt:lpstr>Αποτελέσματα της Διδακτικής των Μαθηματικών και Διδακτική Πράξη (3/5)</vt:lpstr>
      <vt:lpstr>Αποτελέσματα της Διδακτικής των Μαθηματικών και Διδακτική Πράξη (4/5)</vt:lpstr>
      <vt:lpstr>Αποτελέσματα της Διδακτικής των Μαθηματικών και Διδακτική Πράξη (5/5)</vt:lpstr>
      <vt:lpstr>Παραδείγματα ερευνητικών αποτελεσμάτων (1/3)</vt:lpstr>
      <vt:lpstr>Παραδείγματα ερευνητικών αποτελεσμάτων (2/3)</vt:lpstr>
      <vt:lpstr>Παραδείγματα ερευνητικών αποτελεσμάτων (3/3)</vt:lpstr>
      <vt:lpstr>Βασικά αποτελέσματα της έρευνας (1/5)</vt:lpstr>
      <vt:lpstr>Βασικά αποτελέσματα της έρευνας (2/5)</vt:lpstr>
      <vt:lpstr>Βασικά αποτελέσματα της έρευνας (3/5)</vt:lpstr>
      <vt:lpstr>Βασικά αποτελέσματα της έρευνας (4/5)</vt:lpstr>
      <vt:lpstr>Βασικά αποτελέσματα της έρευνας (5/5)</vt:lpstr>
      <vt:lpstr>Εργασία 1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193</cp:revision>
  <dcterms:created xsi:type="dcterms:W3CDTF">2012-09-06T09:03:05Z</dcterms:created>
  <dcterms:modified xsi:type="dcterms:W3CDTF">2015-07-06T00:21:06Z</dcterms:modified>
</cp:coreProperties>
</file>