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2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3" r:id="rId15"/>
    <p:sldId id="316" r:id="rId16"/>
    <p:sldId id="314" r:id="rId17"/>
    <p:sldId id="317" r:id="rId18"/>
    <p:sldId id="318" r:id="rId19"/>
    <p:sldId id="315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280" r:id="rId43"/>
    <p:sldId id="290" r:id="rId44"/>
    <p:sldId id="295" r:id="rId45"/>
    <p:sldId id="299" r:id="rId46"/>
    <p:sldId id="292" r:id="rId47"/>
    <p:sldId id="291" r:id="rId48"/>
    <p:sldId id="294" r:id="rId49"/>
    <p:sldId id="343" r:id="rId50"/>
    <p:sldId id="344" r:id="rId51"/>
    <p:sldId id="346" r:id="rId52"/>
    <p:sldId id="347" r:id="rId53"/>
    <p:sldId id="348" r:id="rId54"/>
    <p:sldId id="345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1"/>
            <p14:sldId id="312"/>
            <p14:sldId id="313"/>
            <p14:sldId id="316"/>
            <p14:sldId id="314"/>
            <p14:sldId id="317"/>
            <p14:sldId id="318"/>
            <p14:sldId id="315"/>
            <p14:sldId id="319"/>
            <p14:sldId id="320"/>
            <p14:sldId id="321"/>
            <p14:sldId id="322"/>
            <p14:sldId id="323"/>
            <p14:sldId id="324"/>
            <p14:sldId id="325"/>
            <p14:sldId id="327"/>
            <p14:sldId id="326"/>
            <p14:sldId id="328"/>
            <p14:sldId id="329"/>
            <p14:sldId id="330"/>
            <p14:sldId id="331"/>
            <p14:sldId id="332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280"/>
            <p14:sldId id="290"/>
            <p14:sldId id="295"/>
            <p14:sldId id="299"/>
            <p14:sldId id="292"/>
            <p14:sldId id="291"/>
            <p14:sldId id="294"/>
            <p14:sldId id="343"/>
            <p14:sldId id="344"/>
            <p14:sldId id="346"/>
            <p14:sldId id="347"/>
            <p14:sldId id="348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7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91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64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429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71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447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49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268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197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81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92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18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220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835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974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640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857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136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454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7911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77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522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6311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212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2306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711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48013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079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579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558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081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3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10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5392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8160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96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7581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6948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4695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5529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252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8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85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56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622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52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Εκτίμηση επικινδυνότητας στην Περιβαλλοντική Γεωχημεία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Εκτίμηση επικινδυνότητας στην Περιβαλλοντική Γεωχημεία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Εκτίμηση επικινδυνότητας στην Περιβαλλοντική Γεωχημεία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Εκτίμηση επικινδυνότητας στην Περιβαλλοντική Γεωχημεία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Εκτίμηση επικινδυνότητας στην Περιβαλλοντική Γεωχημεία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Εκτίμηση επικινδυνότητας στην Περιβαλλοντική Γεωχημεία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Εκτίμηση επικινδυνότητας στην Περιβαλλοντική Γεωχημεία</a:t>
            </a:r>
            <a:endParaRPr lang="en-US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geology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Εκτίμηση επικινδυνότητας στην Περιβαλλοντική Γεωχημεία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Αριάδνη </a:t>
            </a:r>
            <a:r>
              <a:rPr lang="el-GR" sz="2800" dirty="0"/>
              <a:t>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</a:t>
            </a:r>
            <a:r>
              <a:rPr lang="el-GR" sz="2800" dirty="0" smtClean="0"/>
              <a:t>Γεωπεριβάλλοντος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Επίδραση συγκέντρωσης </a:t>
            </a:r>
            <a:r>
              <a:rPr lang="el-GR" sz="2800" dirty="0" smtClean="0"/>
              <a:t>απαραίτητων</a:t>
            </a:r>
            <a:r>
              <a:rPr lang="en-US" sz="2800" dirty="0" smtClean="0"/>
              <a:t> </a:t>
            </a:r>
            <a:r>
              <a:rPr lang="el-GR" sz="2800" dirty="0" smtClean="0"/>
              <a:t>ιχνοστοιχείων στη </a:t>
            </a:r>
            <a:r>
              <a:rPr lang="el-GR" sz="2800" dirty="0"/>
              <a:t>βιολογική λειτουργία </a:t>
            </a:r>
            <a:r>
              <a:rPr lang="el-GR" sz="2800" dirty="0" smtClean="0"/>
              <a:t>των</a:t>
            </a:r>
            <a:r>
              <a:rPr lang="en-US" sz="2800" dirty="0" smtClean="0"/>
              <a:t> </a:t>
            </a:r>
            <a:r>
              <a:rPr lang="el-GR" sz="2800" dirty="0" smtClean="0"/>
              <a:t>οργανισμών</a:t>
            </a:r>
            <a:endParaRPr lang="el-GR" sz="2800" dirty="0"/>
          </a:p>
        </p:txBody>
      </p:sp>
      <p:pic>
        <p:nvPicPr>
          <p:cNvPr id="6" name="Picture 2" descr="http://www.dartmouth.edu/~rpsmith/tra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750238" cy="45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46516" y="5933199"/>
            <a:ext cx="633638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from </a:t>
            </a:r>
            <a:r>
              <a:rPr lang="en-US" sz="1600" i="1" dirty="0" err="1"/>
              <a:t>Meretz</a:t>
            </a:r>
            <a:r>
              <a:rPr lang="en-US" sz="1600" i="1" dirty="0"/>
              <a:t>, W. The essential trace elements. Science </a:t>
            </a:r>
            <a:r>
              <a:rPr lang="en-US" sz="1600" b="1" i="1" dirty="0"/>
              <a:t>213:</a:t>
            </a:r>
            <a:r>
              <a:rPr lang="en-US" sz="1600" i="1" dirty="0"/>
              <a:t>1332 (1981).</a:t>
            </a:r>
            <a:endParaRPr lang="en-GB" sz="1600" i="1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485740" y="3333908"/>
            <a:ext cx="1358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ανεπάρκεια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868510" y="3255281"/>
            <a:ext cx="162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υπερεπάρκεια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99592" y="5085184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3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5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Ιατρική γεωλογία (</a:t>
            </a:r>
            <a:r>
              <a:rPr lang="en-US" sz="4000" dirty="0"/>
              <a:t>medical </a:t>
            </a:r>
            <a:r>
              <a:rPr lang="en-US" sz="4000" dirty="0" smtClean="0"/>
              <a:t>geology)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Σχέσεις </a:t>
            </a:r>
            <a:r>
              <a:rPr lang="el-GR" sz="2400" dirty="0"/>
              <a:t>μεταξύ φυσικών γεωλογικών παραμέτρων και υγείας </a:t>
            </a:r>
          </a:p>
          <a:p>
            <a:r>
              <a:rPr lang="el-GR" sz="2400" dirty="0"/>
              <a:t>Επιστημονική συνεργασία από διάφορα πεδία (γεωλόγοι, βιολόγοι, μηχανικοί, γιατροί, τοξικολόγοι</a:t>
            </a:r>
            <a:r>
              <a:rPr lang="el-GR" sz="2400" dirty="0" smtClean="0"/>
              <a:t>…)</a:t>
            </a:r>
          </a:p>
          <a:p>
            <a:pPr marL="0" indent="0">
              <a:buNone/>
            </a:pPr>
            <a:endParaRPr lang="el-GR" sz="2000" dirty="0" smtClean="0">
              <a:hlinkClick r:id="rId3"/>
            </a:endParaRP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1" name="Picture 3077" descr="C:\A-MEDGEOL\IMGA\IMGA-logo_files\IMGA-logo-slutl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56" y="3283021"/>
            <a:ext cx="10318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egh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318" y="4755119"/>
            <a:ext cx="1339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076"/>
          <p:cNvSpPr txBox="1">
            <a:spLocks noChangeArrowheads="1"/>
          </p:cNvSpPr>
          <p:nvPr/>
        </p:nvSpPr>
        <p:spPr bwMode="auto">
          <a:xfrm>
            <a:off x="1979709" y="3170070"/>
            <a:ext cx="662473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9100" indent="-382588">
              <a:spcBef>
                <a:spcPct val="5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http</a:t>
            </a:r>
            <a:r>
              <a:rPr lang="en-US" sz="2000" dirty="0"/>
              <a:t>://www.medicalgeology.org</a:t>
            </a:r>
            <a:r>
              <a:rPr lang="en-US" sz="2000" dirty="0" smtClean="0"/>
              <a:t>/</a:t>
            </a:r>
            <a:endParaRPr lang="el-GR" sz="2000" dirty="0" smtClean="0"/>
          </a:p>
          <a:p>
            <a:pPr marL="419100" indent="-382588">
              <a:spcBef>
                <a:spcPct val="50000"/>
              </a:spcBef>
              <a:buClr>
                <a:schemeClr val="accent1"/>
              </a:buClr>
              <a:buSzPct val="80000"/>
              <a:defRPr/>
            </a:pPr>
            <a:endParaRPr lang="en-US" sz="2000" dirty="0"/>
          </a:p>
          <a:p>
            <a:pPr marL="419100" indent="-382588">
              <a:spcBef>
                <a:spcPct val="50000"/>
              </a:spcBef>
              <a:buClr>
                <a:schemeClr val="accent1"/>
              </a:buClr>
              <a:buSzPct val="80000"/>
              <a:defRPr/>
            </a:pPr>
            <a:r>
              <a:rPr lang="en-US" sz="2400" dirty="0"/>
              <a:t>The Society for Environmental Geochemistry </a:t>
            </a:r>
            <a:r>
              <a:rPr lang="en-US" sz="2400" dirty="0" smtClean="0"/>
              <a:t>and</a:t>
            </a:r>
            <a:r>
              <a:rPr lang="el-GR" sz="2400" dirty="0"/>
              <a:t> </a:t>
            </a:r>
            <a:r>
              <a:rPr lang="en-US" sz="2400" dirty="0" smtClean="0"/>
              <a:t>Health</a:t>
            </a:r>
            <a:endParaRPr lang="en-US" sz="2400" dirty="0"/>
          </a:p>
          <a:p>
            <a:pPr marL="419100" indent="-382588">
              <a:spcBef>
                <a:spcPct val="5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/>
              <a:t>http://www.segh.net</a:t>
            </a:r>
          </a:p>
          <a:p>
            <a:pPr marL="419100" indent="-382588">
              <a:spcBef>
                <a:spcPct val="5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/>
              <a:t>http://conferences.geol.uoa.gr/segh2008/</a:t>
            </a:r>
          </a:p>
          <a:p>
            <a:pPr marL="419100" indent="-382588">
              <a:spcBef>
                <a:spcPct val="5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sv-SE" sz="20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7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04864"/>
            <a:ext cx="2100964" cy="248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PINATUBO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4294967295"/>
          </p:nvPr>
        </p:nvSpPr>
        <p:spPr>
          <a:xfrm>
            <a:off x="5095789" y="1002639"/>
            <a:ext cx="3836987" cy="4899025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sv-SE" sz="2400" b="1" dirty="0" smtClean="0">
                <a:solidFill>
                  <a:srgbClr val="FFFF00"/>
                </a:solidFill>
              </a:rPr>
              <a:t>2 </a:t>
            </a:r>
            <a:r>
              <a:rPr lang="sv-SE" sz="2400" b="1" dirty="0">
                <a:solidFill>
                  <a:srgbClr val="FFFF00"/>
                </a:solidFill>
              </a:rPr>
              <a:t>days </a:t>
            </a:r>
            <a:r>
              <a:rPr lang="sv-SE" sz="2400" b="1" dirty="0" smtClean="0">
                <a:solidFill>
                  <a:srgbClr val="FFFF00"/>
                </a:solidFill>
              </a:rPr>
              <a:t>1991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10 </a:t>
            </a:r>
            <a:r>
              <a:rPr lang="sv-SE" sz="1800" b="1" dirty="0">
                <a:solidFill>
                  <a:srgbClr val="FFFF00"/>
                </a:solidFill>
              </a:rPr>
              <a:t>billion tonnes of </a:t>
            </a:r>
            <a:r>
              <a:rPr lang="sv-SE" sz="1800" b="1" dirty="0" smtClean="0">
                <a:solidFill>
                  <a:srgbClr val="FFFF00"/>
                </a:solidFill>
              </a:rPr>
              <a:t>magma</a:t>
            </a:r>
            <a:endParaRPr lang="sv-SE" sz="1800" b="1" dirty="0">
              <a:solidFill>
                <a:srgbClr val="FFFF0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20 mil </a:t>
            </a:r>
            <a:r>
              <a:rPr lang="sv-SE" sz="1800" b="1" dirty="0">
                <a:solidFill>
                  <a:srgbClr val="FFFF00"/>
                </a:solidFill>
              </a:rPr>
              <a:t>ton </a:t>
            </a:r>
            <a:r>
              <a:rPr lang="sv-SE" sz="1800" b="1" dirty="0" smtClean="0">
                <a:solidFill>
                  <a:srgbClr val="FFFF00"/>
                </a:solidFill>
              </a:rPr>
              <a:t>SO</a:t>
            </a:r>
            <a:r>
              <a:rPr lang="sv-SE" sz="1800" b="1" baseline="-25000" dirty="0" smtClean="0">
                <a:solidFill>
                  <a:srgbClr val="FFFF00"/>
                </a:solidFill>
              </a:rPr>
              <a:t>2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600 </a:t>
            </a:r>
            <a:r>
              <a:rPr lang="sv-SE" sz="1800" b="1" dirty="0">
                <a:solidFill>
                  <a:srgbClr val="FFFF00"/>
                </a:solidFill>
              </a:rPr>
              <a:t>000 ton </a:t>
            </a:r>
            <a:r>
              <a:rPr lang="sv-SE" sz="1800" b="1" dirty="0" smtClean="0">
                <a:solidFill>
                  <a:srgbClr val="FFFF00"/>
                </a:solidFill>
              </a:rPr>
              <a:t>Cu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800 </a:t>
            </a:r>
            <a:r>
              <a:rPr lang="sv-SE" sz="1800" b="1" dirty="0">
                <a:solidFill>
                  <a:srgbClr val="FFFF00"/>
                </a:solidFill>
              </a:rPr>
              <a:t>000 ton </a:t>
            </a:r>
            <a:r>
              <a:rPr lang="sv-SE" sz="1800" b="1" dirty="0" smtClean="0">
                <a:solidFill>
                  <a:srgbClr val="FFFF00"/>
                </a:solidFill>
              </a:rPr>
              <a:t>Zn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1 </a:t>
            </a:r>
            <a:r>
              <a:rPr lang="sv-SE" sz="1800" b="1" dirty="0">
                <a:solidFill>
                  <a:srgbClr val="FFFF00"/>
                </a:solidFill>
              </a:rPr>
              <a:t>000 ton </a:t>
            </a:r>
            <a:r>
              <a:rPr lang="sv-SE" sz="1800" b="1" dirty="0" smtClean="0">
                <a:solidFill>
                  <a:srgbClr val="FFFF00"/>
                </a:solidFill>
              </a:rPr>
              <a:t>Cd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300 </a:t>
            </a:r>
            <a:r>
              <a:rPr lang="sv-SE" sz="1800" b="1" dirty="0">
                <a:solidFill>
                  <a:srgbClr val="FFFF00"/>
                </a:solidFill>
              </a:rPr>
              <a:t>000 ton </a:t>
            </a:r>
            <a:r>
              <a:rPr lang="sv-SE" sz="1800" b="1" dirty="0" smtClean="0">
                <a:solidFill>
                  <a:srgbClr val="FFFF00"/>
                </a:solidFill>
              </a:rPr>
              <a:t>Ni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550 </a:t>
            </a:r>
            <a:r>
              <a:rPr lang="sv-SE" sz="1800" b="1" dirty="0">
                <a:solidFill>
                  <a:srgbClr val="FFFF00"/>
                </a:solidFill>
              </a:rPr>
              <a:t>000 ton </a:t>
            </a:r>
            <a:r>
              <a:rPr lang="sv-SE" sz="1800" b="1" dirty="0" smtClean="0">
                <a:solidFill>
                  <a:srgbClr val="FFFF00"/>
                </a:solidFill>
              </a:rPr>
              <a:t>Cr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10 </a:t>
            </a:r>
            <a:r>
              <a:rPr lang="sv-SE" sz="1800" b="1" dirty="0">
                <a:solidFill>
                  <a:srgbClr val="FFFF00"/>
                </a:solidFill>
              </a:rPr>
              <a:t>000 ton </a:t>
            </a:r>
            <a:r>
              <a:rPr lang="sv-SE" sz="1800" b="1" dirty="0" smtClean="0">
                <a:solidFill>
                  <a:srgbClr val="FFFF00"/>
                </a:solidFill>
              </a:rPr>
              <a:t>As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800 </a:t>
            </a:r>
            <a:r>
              <a:rPr lang="sv-SE" sz="1800" b="1" dirty="0">
                <a:solidFill>
                  <a:srgbClr val="FFFF00"/>
                </a:solidFill>
              </a:rPr>
              <a:t>ton Hg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>
                <a:solidFill>
                  <a:srgbClr val="FFFF00"/>
                </a:solidFill>
              </a:rPr>
              <a:t>60 volcanoes per </a:t>
            </a:r>
            <a:r>
              <a:rPr lang="sv-SE" sz="1800" b="1" dirty="0" smtClean="0">
                <a:solidFill>
                  <a:srgbClr val="FFFF00"/>
                </a:solidFill>
              </a:rPr>
              <a:t>day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sz="1800" b="1" dirty="0" smtClean="0">
                <a:solidFill>
                  <a:srgbClr val="FFFF00"/>
                </a:solidFill>
              </a:rPr>
              <a:t>&gt;3000 </a:t>
            </a:r>
            <a:r>
              <a:rPr lang="sv-SE" sz="1800" b="1" dirty="0">
                <a:solidFill>
                  <a:srgbClr val="FFFF00"/>
                </a:solidFill>
              </a:rPr>
              <a:t>vent fields at mid ocean ridges</a:t>
            </a:r>
          </a:p>
        </p:txBody>
      </p:sp>
      <p:sp>
        <p:nvSpPr>
          <p:cNvPr id="10" name="Footer Placeholder 8"/>
          <p:cNvSpPr txBox="1">
            <a:spLocks/>
          </p:cNvSpPr>
          <p:nvPr/>
        </p:nvSpPr>
        <p:spPr bwMode="auto">
          <a:xfrm>
            <a:off x="794456" y="5108538"/>
            <a:ext cx="3125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(από O. Selinus, SEGH 2008)</a:t>
            </a:r>
            <a:endParaRPr lang="en-GB" sz="2000" dirty="0" smtClean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716016" y="5473663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4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043608" y="3717032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5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7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Υπερεπάρκεια </a:t>
            </a:r>
            <a:r>
              <a:rPr lang="el-GR" dirty="0" smtClean="0"/>
              <a:t>φθορίου</a:t>
            </a:r>
            <a:endParaRPr lang="el-GR" dirty="0"/>
          </a:p>
        </p:txBody>
      </p:sp>
      <p:sp>
        <p:nvSpPr>
          <p:cNvPr id="13" name="Footer Placeholder 10"/>
          <p:cNvSpPr txBox="1">
            <a:spLocks/>
          </p:cNvSpPr>
          <p:nvPr/>
        </p:nvSpPr>
        <p:spPr bwMode="auto">
          <a:xfrm>
            <a:off x="2800164" y="5920619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Arial" pitchFamily="34" charset="0"/>
              </a:rPr>
              <a:t>(O. </a:t>
            </a:r>
            <a:r>
              <a:rPr lang="en-GB" sz="2000" dirty="0" err="1" smtClean="0">
                <a:cs typeface="Arial" pitchFamily="34" charset="0"/>
              </a:rPr>
              <a:t>Selinus</a:t>
            </a:r>
            <a:r>
              <a:rPr lang="en-GB" sz="2000" dirty="0" smtClean="0">
                <a:cs typeface="Arial" pitchFamily="34" charset="0"/>
              </a:rPr>
              <a:t>, SEGH 2008)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80962" y="2196785"/>
            <a:ext cx="6655149" cy="4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82534" y="1358585"/>
            <a:ext cx="1976777" cy="4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73776" y="672785"/>
            <a:ext cx="3228736" cy="4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86817"/>
            <a:ext cx="7829351" cy="46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My Documents\Arsenic Registry\Pictures\mouth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215" y="1972616"/>
            <a:ext cx="4151410" cy="32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8" descr="C:\My Documents\Arsenic Registry\Pictures\Flurosis-woman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848" y="1438199"/>
            <a:ext cx="2272114" cy="400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"/>
          <p:cNvSpPr txBox="1"/>
          <p:nvPr/>
        </p:nvSpPr>
        <p:spPr>
          <a:xfrm>
            <a:off x="2455093" y="5924020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6</a:t>
            </a:r>
            <a:endParaRPr lang="en-US" sz="2000" dirty="0" smtClean="0">
              <a:latin typeface="+mn-lt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994502" y="4671939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7</a:t>
            </a:r>
            <a:endParaRPr lang="en-US" sz="2000" dirty="0" smtClean="0">
              <a:latin typeface="+mn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714480" y="4466767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8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10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Ανεπάρκεια ιωδίου</a:t>
            </a:r>
            <a:r>
              <a:rPr lang="sv-SE" dirty="0"/>
              <a:t> </a:t>
            </a:r>
            <a:r>
              <a:rPr lang="el-GR" dirty="0"/>
              <a:t>(</a:t>
            </a:r>
            <a:r>
              <a:rPr lang="sv-SE" dirty="0"/>
              <a:t>IDD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5" name="Footer Placeholder 10"/>
          <p:cNvSpPr txBox="1">
            <a:spLocks/>
          </p:cNvSpPr>
          <p:nvPr/>
        </p:nvSpPr>
        <p:spPr bwMode="auto">
          <a:xfrm>
            <a:off x="3275856" y="572959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Arial" pitchFamily="34" charset="0"/>
              </a:rPr>
              <a:t>(O. </a:t>
            </a:r>
            <a:r>
              <a:rPr lang="en-GB" sz="2000" dirty="0" err="1" smtClean="0">
                <a:cs typeface="Arial" pitchFamily="34" charset="0"/>
              </a:rPr>
              <a:t>Selinus</a:t>
            </a:r>
            <a:r>
              <a:rPr lang="en-GB" sz="2000" dirty="0" smtClean="0">
                <a:cs typeface="Arial" pitchFamily="34" charset="0"/>
              </a:rPr>
              <a:t>, SEGH 2008)</a:t>
            </a:r>
          </a:p>
        </p:txBody>
      </p:sp>
      <p:sp>
        <p:nvSpPr>
          <p:cNvPr id="6" name="Text Box 2050"/>
          <p:cNvSpPr txBox="1">
            <a:spLocks noChangeArrowheads="1"/>
          </p:cNvSpPr>
          <p:nvPr/>
        </p:nvSpPr>
        <p:spPr bwMode="auto">
          <a:xfrm>
            <a:off x="1326928" y="1707429"/>
            <a:ext cx="7060257" cy="4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</p:txBody>
      </p:sp>
      <p:sp>
        <p:nvSpPr>
          <p:cNvPr id="7" name="Text Box 2051"/>
          <p:cNvSpPr txBox="1">
            <a:spLocks noChangeArrowheads="1"/>
          </p:cNvSpPr>
          <p:nvPr/>
        </p:nvSpPr>
        <p:spPr bwMode="auto">
          <a:xfrm>
            <a:off x="920100" y="1860548"/>
            <a:ext cx="7619485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/>
          </a:p>
          <a:p>
            <a:pPr>
              <a:spcBef>
                <a:spcPct val="50000"/>
              </a:spcBef>
            </a:pPr>
            <a:endParaRPr lang="sv-SE"/>
          </a:p>
        </p:txBody>
      </p:sp>
      <p:pic>
        <p:nvPicPr>
          <p:cNvPr id="11" name="Picture 2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97057" cy="405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57" descr="C:\Documents and Settings\centeno\My Documents\Medical Geology\GOITER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739" y="1306452"/>
            <a:ext cx="2843297" cy="43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/>
          <p:nvPr/>
        </p:nvSpPr>
        <p:spPr>
          <a:xfrm>
            <a:off x="2843808" y="5746712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9</a:t>
            </a:r>
            <a:endParaRPr lang="en-US" sz="2000" dirty="0" smtClean="0">
              <a:latin typeface="+mn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308304" y="3582175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575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As </a:t>
            </a:r>
            <a:r>
              <a:rPr lang="el-GR" dirty="0"/>
              <a:t>στο υπόγειο </a:t>
            </a:r>
            <a:r>
              <a:rPr lang="el-GR" dirty="0" smtClean="0"/>
              <a:t>νερό</a:t>
            </a:r>
            <a:endParaRPr lang="el-GR" dirty="0"/>
          </a:p>
        </p:txBody>
      </p:sp>
      <p:pic>
        <p:nvPicPr>
          <p:cNvPr id="3" name="Picture 8" descr="D:\slask\virtualmodel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3511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8"/>
          <p:cNvSpPr txBox="1">
            <a:spLocks/>
          </p:cNvSpPr>
          <p:nvPr/>
        </p:nvSpPr>
        <p:spPr bwMode="auto">
          <a:xfrm>
            <a:off x="3143250" y="5877273"/>
            <a:ext cx="2895600" cy="360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Arial" pitchFamily="34" charset="0"/>
              </a:rPr>
              <a:t>(O. </a:t>
            </a:r>
            <a:r>
              <a:rPr lang="en-GB" sz="2000" dirty="0" err="1" smtClean="0">
                <a:cs typeface="Arial" pitchFamily="34" charset="0"/>
              </a:rPr>
              <a:t>Selinus</a:t>
            </a:r>
            <a:r>
              <a:rPr lang="en-GB" sz="2000" dirty="0" smtClean="0">
                <a:cs typeface="Arial" pitchFamily="34" charset="0"/>
              </a:rPr>
              <a:t>, SEGH 2008)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76980" y="5877272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1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3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ΑΡΣΕΝΙΚΟ ΣΤΗ Δ. ΒΕΓΓΑΛΗ </a:t>
            </a:r>
            <a:br>
              <a:rPr lang="el-GR" dirty="0"/>
            </a:br>
            <a:r>
              <a:rPr lang="el-GR" dirty="0"/>
              <a:t>ΚΑΙ </a:t>
            </a:r>
            <a:r>
              <a:rPr lang="el-GR" dirty="0" smtClean="0"/>
              <a:t>ΜΠΑΓΚΛΑΝΤΕΣ</a:t>
            </a:r>
            <a:endParaRPr lang="el-GR" dirty="0"/>
          </a:p>
        </p:txBody>
      </p:sp>
      <p:pic>
        <p:nvPicPr>
          <p:cNvPr id="3" name="Picture 6" descr="D:\BILD\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322693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11960" y="1556792"/>
            <a:ext cx="4474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v-SE" sz="2400" dirty="0"/>
              <a:t>4 000 000 </a:t>
            </a:r>
            <a:r>
              <a:rPr lang="el-GR" sz="2400" dirty="0"/>
              <a:t>ρυπασμένα πηγάδια</a:t>
            </a:r>
            <a:endParaRPr lang="sv-SE" sz="2400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v-SE" sz="2400" dirty="0"/>
              <a:t>400 </a:t>
            </a:r>
            <a:r>
              <a:rPr lang="el-GR" sz="2400" dirty="0"/>
              <a:t>εκατ. άνθρωποι σε κίνδυνο</a:t>
            </a:r>
            <a:r>
              <a:rPr lang="sv-SE" sz="2400" dirty="0"/>
              <a:t> (&gt;50</a:t>
            </a:r>
            <a:r>
              <a:rPr lang="sv-SE" sz="2400" dirty="0">
                <a:sym typeface="Symbol" pitchFamily="18" charset="2"/>
              </a:rPr>
              <a:t>/l)</a:t>
            </a:r>
            <a:endParaRPr lang="sv-SE" sz="2400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sv-SE" sz="2400" dirty="0"/>
              <a:t>2 </a:t>
            </a:r>
            <a:r>
              <a:rPr lang="el-GR" sz="2400" dirty="0"/>
              <a:t>εκατ. έχουν νοσήσει</a:t>
            </a:r>
            <a:endParaRPr lang="sv-SE" sz="24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951790"/>
            <a:ext cx="1368152" cy="207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7"/>
          <p:cNvSpPr txBox="1">
            <a:spLocks/>
          </p:cNvSpPr>
          <p:nvPr/>
        </p:nvSpPr>
        <p:spPr bwMode="auto">
          <a:xfrm>
            <a:off x="3995936" y="5661248"/>
            <a:ext cx="26909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dirty="0"/>
              <a:t>O. </a:t>
            </a:r>
            <a:r>
              <a:rPr lang="en-GB" sz="2000" dirty="0" err="1"/>
              <a:t>Selinus</a:t>
            </a:r>
            <a:r>
              <a:rPr lang="en-GB" sz="2000" dirty="0"/>
              <a:t>, SEGH 2008)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47578" y="5085184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2</a:t>
            </a:r>
            <a:endParaRPr lang="en-US" sz="2000" dirty="0" smtClean="0">
              <a:latin typeface="+mn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284830" y="5085184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3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03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600" dirty="0"/>
              <a:t>Βαλκανική Ενδημική Νεφροπάθεια –</a:t>
            </a:r>
            <a:br>
              <a:rPr lang="el-GR" sz="3600" dirty="0"/>
            </a:br>
            <a:r>
              <a:rPr lang="en-US" sz="3600" dirty="0"/>
              <a:t>BALKAN ENDEMIC NEPHROPATHY (BEN</a:t>
            </a:r>
            <a:r>
              <a:rPr lang="en-US" sz="3600" dirty="0" smtClean="0"/>
              <a:t>)</a:t>
            </a:r>
            <a:endParaRPr lang="el-GR" sz="3600" dirty="0"/>
          </a:p>
        </p:txBody>
      </p:sp>
      <p:pic>
        <p:nvPicPr>
          <p:cNvPr id="7" name="Picture 5" descr="Bistrita over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742" y="1417638"/>
            <a:ext cx="6930516" cy="44458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Footer Placeholder 7"/>
          <p:cNvSpPr txBox="1">
            <a:spLocks/>
          </p:cNvSpPr>
          <p:nvPr/>
        </p:nvSpPr>
        <p:spPr bwMode="auto">
          <a:xfrm>
            <a:off x="3203848" y="5863516"/>
            <a:ext cx="2736304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Arial" pitchFamily="34" charset="0"/>
              </a:rPr>
              <a:t>(O. </a:t>
            </a:r>
            <a:r>
              <a:rPr lang="en-GB" sz="2000" dirty="0" err="1" smtClean="0">
                <a:cs typeface="Arial" pitchFamily="34" charset="0"/>
              </a:rPr>
              <a:t>Selinus</a:t>
            </a:r>
            <a:r>
              <a:rPr lang="en-GB" sz="2000" dirty="0" smtClean="0">
                <a:cs typeface="Arial" pitchFamily="34" charset="0"/>
              </a:rPr>
              <a:t>, SEGH 2008)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30719" y="5863516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4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7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4000" dirty="0"/>
              <a:t>Βαλκανική Ενδημική Νεφροπάθεια</a:t>
            </a:r>
          </a:p>
        </p:txBody>
      </p:sp>
      <p:pic>
        <p:nvPicPr>
          <p:cNvPr id="6" name="Picture 4" descr="Husnicioara mine-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2408381"/>
            <a:ext cx="3551811" cy="2424994"/>
          </a:xfrm>
          <a:prstGeom prst="rect">
            <a:avLst/>
          </a:prstGeom>
        </p:spPr>
      </p:pic>
      <p:pic>
        <p:nvPicPr>
          <p:cNvPr id="10" name="Picture 5" descr="pic-22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5315" y="2067421"/>
            <a:ext cx="3652322" cy="23720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/>
        </p:nvSpPr>
        <p:spPr bwMode="auto">
          <a:xfrm>
            <a:off x="2134380" y="582411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(O. </a:t>
            </a:r>
            <a:r>
              <a:rPr lang="en-US" sz="2000" dirty="0" err="1"/>
              <a:t>Selinus</a:t>
            </a:r>
            <a:r>
              <a:rPr lang="en-US" sz="2000" dirty="0" smtClean="0"/>
              <a:t>, SEGH 2008)</a:t>
            </a:r>
            <a:endParaRPr lang="en-US" sz="20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406779" y="4932414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/>
              <a:t>Υδροφόροι εντός λιγνιτικών στρωμάτων</a:t>
            </a:r>
            <a:r>
              <a:rPr lang="en-US" sz="2000" dirty="0"/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4678971"/>
            <a:ext cx="3171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/>
              <a:t>Πηγάδια ύδρευσης</a:t>
            </a:r>
            <a:endParaRPr lang="en-US" sz="20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7200" y="1556792"/>
            <a:ext cx="1781876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/>
              <a:t>100 000 </a:t>
            </a:r>
            <a:r>
              <a:rPr lang="el-GR" sz="2000" dirty="0"/>
              <a:t>νεκροί</a:t>
            </a:r>
            <a:endParaRPr lang="sv-SE" sz="2000" dirty="0"/>
          </a:p>
        </p:txBody>
      </p:sp>
      <p:sp>
        <p:nvSpPr>
          <p:cNvPr id="9" name="TextBox 1"/>
          <p:cNvSpPr txBox="1"/>
          <p:nvPr/>
        </p:nvSpPr>
        <p:spPr>
          <a:xfrm>
            <a:off x="2843808" y="4473799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5</a:t>
            </a:r>
            <a:endParaRPr lang="en-US" sz="2000" dirty="0" smtClean="0">
              <a:latin typeface="+mn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816488" y="4879026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6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3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5234"/>
              </p:ext>
            </p:extLst>
          </p:nvPr>
        </p:nvGraphicFramePr>
        <p:xfrm>
          <a:off x="1408696" y="1205683"/>
          <a:ext cx="6284041" cy="471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Slide" r:id="rId4" imgW="4161976" imgH="3121166" progId="PowerPoint.Slide.8">
                  <p:embed/>
                </p:oleObj>
              </mc:Choice>
              <mc:Fallback>
                <p:oleObj name="Slide" r:id="rId4" imgW="4161976" imgH="312116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696" y="1205683"/>
                        <a:ext cx="6284041" cy="4712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11"/>
          <p:cNvSpPr txBox="1">
            <a:spLocks/>
          </p:cNvSpPr>
          <p:nvPr/>
        </p:nvSpPr>
        <p:spPr bwMode="auto">
          <a:xfrm>
            <a:off x="3275856" y="5918125"/>
            <a:ext cx="4333886" cy="2660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Arial" pitchFamily="34" charset="0"/>
              </a:rPr>
              <a:t>(O. </a:t>
            </a:r>
            <a:r>
              <a:rPr lang="en-GB" sz="2000" dirty="0" err="1" smtClean="0">
                <a:cs typeface="Arial" pitchFamily="34" charset="0"/>
              </a:rPr>
              <a:t>Selinus</a:t>
            </a:r>
            <a:r>
              <a:rPr lang="en-GB" sz="2000" dirty="0" smtClean="0">
                <a:cs typeface="Arial" pitchFamily="34" charset="0"/>
              </a:rPr>
              <a:t>, SEGH 2008)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51750" y="5918124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7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9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dirty="0" smtClean="0"/>
              <a:t>Εισαγωγή - Ορολογία</a:t>
            </a:r>
          </a:p>
          <a:p>
            <a:pPr>
              <a:spcBef>
                <a:spcPct val="50000"/>
              </a:spcBef>
              <a:defRPr/>
            </a:pPr>
            <a:r>
              <a:rPr lang="el-GR" dirty="0" smtClean="0"/>
              <a:t>Μέθοδοι </a:t>
            </a:r>
            <a:r>
              <a:rPr lang="el-GR" dirty="0"/>
              <a:t>Έρευνας</a:t>
            </a:r>
          </a:p>
          <a:p>
            <a:pPr>
              <a:spcBef>
                <a:spcPct val="50000"/>
              </a:spcBef>
              <a:defRPr/>
            </a:pPr>
            <a:r>
              <a:rPr lang="el-GR" dirty="0"/>
              <a:t>Πειραματικές Τεχνικές</a:t>
            </a:r>
          </a:p>
          <a:p>
            <a:pPr>
              <a:spcBef>
                <a:spcPct val="50000"/>
              </a:spcBef>
              <a:defRPr/>
            </a:pPr>
            <a:r>
              <a:rPr lang="el-GR" dirty="0"/>
              <a:t>Πηγές </a:t>
            </a:r>
            <a:r>
              <a:rPr lang="en-US" dirty="0"/>
              <a:t>&amp; </a:t>
            </a:r>
            <a:r>
              <a:rPr lang="el-GR" dirty="0"/>
              <a:t>Εκτίμηση </a:t>
            </a:r>
            <a:r>
              <a:rPr lang="el-GR" dirty="0" smtClean="0"/>
              <a:t>Αβεβαιότητας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Balkans</a:t>
            </a:r>
            <a:endParaRPr lang="el-GR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88689"/>
              </p:ext>
            </p:extLst>
          </p:nvPr>
        </p:nvGraphicFramePr>
        <p:xfrm>
          <a:off x="1561268" y="1206744"/>
          <a:ext cx="6048474" cy="471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kument" r:id="rId5" imgW="4859640" imgH="3785040" progId="Word.Document.8">
                  <p:embed/>
                </p:oleObj>
              </mc:Choice>
              <mc:Fallback>
                <p:oleObj name="Dokument" r:id="rId5" imgW="4859640" imgH="3785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268" y="1206744"/>
                        <a:ext cx="6048474" cy="4711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1"/>
          <p:cNvSpPr txBox="1">
            <a:spLocks/>
          </p:cNvSpPr>
          <p:nvPr/>
        </p:nvSpPr>
        <p:spPr bwMode="auto">
          <a:xfrm>
            <a:off x="3491880" y="5918125"/>
            <a:ext cx="281027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Arial" pitchFamily="34" charset="0"/>
              </a:rPr>
              <a:t>(O. </a:t>
            </a:r>
            <a:r>
              <a:rPr lang="en-GB" sz="2000" dirty="0" err="1" smtClean="0">
                <a:cs typeface="Arial" pitchFamily="34" charset="0"/>
              </a:rPr>
              <a:t>Selinus</a:t>
            </a:r>
            <a:r>
              <a:rPr lang="en-GB" sz="2000" dirty="0" smtClean="0">
                <a:cs typeface="Arial" pitchFamily="34" charset="0"/>
              </a:rPr>
              <a:t>, SEGH 2008)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43808" y="5918125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8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2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Balkans</a:t>
            </a:r>
            <a:endParaRPr lang="el-GR" dirty="0"/>
          </a:p>
        </p:txBody>
      </p:sp>
      <p:sp>
        <p:nvSpPr>
          <p:cNvPr id="7" name="Footer Placeholder 11"/>
          <p:cNvSpPr txBox="1">
            <a:spLocks/>
          </p:cNvSpPr>
          <p:nvPr/>
        </p:nvSpPr>
        <p:spPr bwMode="auto">
          <a:xfrm>
            <a:off x="4010300" y="5991390"/>
            <a:ext cx="281027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cs typeface="Arial" pitchFamily="34" charset="0"/>
              </a:rPr>
              <a:t>(O. </a:t>
            </a:r>
            <a:r>
              <a:rPr lang="en-GB" sz="2000" dirty="0" err="1" smtClean="0">
                <a:cs typeface="Arial" pitchFamily="34" charset="0"/>
              </a:rPr>
              <a:t>Selinus</a:t>
            </a:r>
            <a:r>
              <a:rPr lang="en-GB" sz="2000" dirty="0" smtClean="0">
                <a:cs typeface="Arial" pitchFamily="34" charset="0"/>
              </a:rPr>
              <a:t>, SEGH 2008)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115616" y="1297700"/>
            <a:ext cx="5682589" cy="4693690"/>
            <a:chOff x="2784" y="-156"/>
            <a:chExt cx="2976" cy="2604"/>
          </a:xfrm>
        </p:grpSpPr>
        <p:pic>
          <p:nvPicPr>
            <p:cNvPr id="9" name="Picture 3" descr="yugo-coal-1fsben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-156"/>
              <a:ext cx="2976" cy="2544"/>
            </a:xfrm>
            <a:prstGeom prst="rect">
              <a:avLst/>
            </a:prstGeom>
            <a:solidFill>
              <a:srgbClr val="FFCCCC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784" y="1824"/>
              <a:ext cx="162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b="1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184" y="1968"/>
              <a:ext cx="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BEN Area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832" y="196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168" y="2217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Pliocene Lignite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832" y="2256"/>
              <a:ext cx="288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020272" y="2153479"/>
            <a:ext cx="1512168" cy="311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/>
              <a:t>Balkan</a:t>
            </a:r>
          </a:p>
          <a:p>
            <a:pPr>
              <a:spcBef>
                <a:spcPct val="50000"/>
              </a:spcBef>
            </a:pPr>
            <a:r>
              <a:rPr lang="sv-SE" sz="2800" dirty="0"/>
              <a:t>USA</a:t>
            </a:r>
          </a:p>
          <a:p>
            <a:pPr>
              <a:spcBef>
                <a:spcPct val="50000"/>
              </a:spcBef>
            </a:pPr>
            <a:r>
              <a:rPr lang="sv-SE" sz="2800" dirty="0"/>
              <a:t>Portugal</a:t>
            </a:r>
          </a:p>
          <a:p>
            <a:pPr>
              <a:spcBef>
                <a:spcPct val="50000"/>
              </a:spcBef>
            </a:pPr>
            <a:r>
              <a:rPr lang="sv-SE" sz="2800" dirty="0"/>
              <a:t>Turkey</a:t>
            </a:r>
          </a:p>
          <a:p>
            <a:pPr>
              <a:spcBef>
                <a:spcPct val="50000"/>
              </a:spcBef>
            </a:pPr>
            <a:r>
              <a:rPr lang="sv-SE" sz="2800" dirty="0"/>
              <a:t>……...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331406" y="6011439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9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4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Χρονική υστέρηση έκθεσης - αποτελέσματος </a:t>
            </a:r>
          </a:p>
        </p:txBody>
      </p:sp>
      <p:pic>
        <p:nvPicPr>
          <p:cNvPr id="16" name="Picture 2" descr="1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809836" y="1417638"/>
            <a:ext cx="7524328" cy="496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/>
          <p:nvPr/>
        </p:nvSpPr>
        <p:spPr>
          <a:xfrm>
            <a:off x="5580112" y="6093296"/>
            <a:ext cx="496716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 smtClean="0">
                <a:latin typeface="+mn-lt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710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Ασθένειες που σχετίζονται με έκθεση σε τοξικές ουσίες γήινης </a:t>
            </a:r>
            <a:r>
              <a:rPr lang="el-GR" dirty="0" smtClean="0"/>
              <a:t>προέλευσης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400" dirty="0"/>
              <a:t>Καρκίνοι (αναπνευστικού, ουροποιητικού, δέρματος κ.α.),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πνευμονοκονιάσεις,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άσθμα, αλλεργίες,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νεφροπάθειες,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σκελετικά προβλήματα,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ορμονικές διαταραχές,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ασθένειες του κεντρικού νευρικού συστήματος (</a:t>
            </a:r>
            <a:r>
              <a:rPr lang="en-US" sz="2400" dirty="0"/>
              <a:t>Parkinson´s, </a:t>
            </a:r>
            <a:r>
              <a:rPr lang="el-GR" sz="2400" dirty="0"/>
              <a:t>εγκεφαλοπάθειες), 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ασθένειες του περιφερειακού νευρικού συστήματος </a:t>
            </a:r>
          </a:p>
        </p:txBody>
      </p:sp>
    </p:spTree>
    <p:extLst>
      <p:ext uri="{BB962C8B-B14F-4D97-AF65-F5344CB8AC3E}">
        <p14:creationId xmlns:p14="http://schemas.microsoft.com/office/powerpoint/2010/main" val="2306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Έκθεση</a:t>
            </a:r>
            <a:r>
              <a:rPr lang="en-US" sz="3600" dirty="0"/>
              <a:t>- </a:t>
            </a:r>
            <a:r>
              <a:rPr lang="el-GR" sz="3600" dirty="0"/>
              <a:t>απορρόφηση </a:t>
            </a:r>
            <a:r>
              <a:rPr lang="en-US" sz="3600" dirty="0"/>
              <a:t>– </a:t>
            </a:r>
            <a:r>
              <a:rPr lang="el-GR" sz="3600" dirty="0"/>
              <a:t>απέκκριση </a:t>
            </a:r>
            <a:r>
              <a:rPr lang="el-GR" sz="3600" dirty="0" smtClean="0"/>
              <a:t>τοξινών</a:t>
            </a:r>
            <a:endParaRPr lang="el-GR" sz="3600" dirty="0"/>
          </a:p>
        </p:txBody>
      </p:sp>
      <p:pic>
        <p:nvPicPr>
          <p:cNvPr id="4" name="Picture 2" descr="funny_leonardo_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3366" y="1700808"/>
            <a:ext cx="288766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2778" y="1557933"/>
            <a:ext cx="15843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Πηγές ρύπανσης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έκθεση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5441" y="2708870"/>
            <a:ext cx="2160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Οδοί απορρόφησης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3853" y="3716933"/>
            <a:ext cx="20891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Διεργασίες κατανομής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 μεταβολισμού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48316" y="5085358"/>
            <a:ext cx="18716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dirty="0">
                <a:solidFill>
                  <a:schemeClr val="accent1">
                    <a:lumMod val="75000"/>
                  </a:schemeClr>
                </a:solidFill>
              </a:rPr>
              <a:t>Διεργασίες απόρριψης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22016" y="1557933"/>
            <a:ext cx="26564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νερό, έδαφος, αέρας,</a:t>
            </a:r>
          </a:p>
          <a:p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τροφή, φάρμακα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222015" y="2444100"/>
            <a:ext cx="1944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αναπνευστική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205890" y="2673886"/>
            <a:ext cx="2087562" cy="1080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 flipV="1">
            <a:off x="4348766" y="2924769"/>
            <a:ext cx="2025650" cy="5602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5755290" y="3046665"/>
            <a:ext cx="546100" cy="2733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93453" y="3260972"/>
            <a:ext cx="1368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πεπτική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222015" y="2817028"/>
            <a:ext cx="1511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δερματική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132667" y="3176736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αίμα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293453" y="4150320"/>
            <a:ext cx="23399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>
                <a:solidFill>
                  <a:schemeClr val="accent6">
                    <a:lumMod val="50000"/>
                  </a:schemeClr>
                </a:solidFill>
              </a:rPr>
              <a:t>οργανικά εκκρίματα (ούρα, κόπρανα, ιδρώτας, νύχια, τρίχες)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572728" y="4293195"/>
            <a:ext cx="728662" cy="125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7" grpId="0"/>
      <p:bldP spid="18" grpId="0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Ορολογία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79476">
              <a:lnSpc>
                <a:spcPct val="80000"/>
              </a:lnSpc>
              <a:defRPr/>
            </a:pPr>
            <a:r>
              <a:rPr lang="el-GR" sz="2200" i="1" dirty="0"/>
              <a:t>Δόση αντίδρασης </a:t>
            </a:r>
            <a:r>
              <a:rPr lang="en-US" sz="2200" dirty="0"/>
              <a:t>(dose response), </a:t>
            </a:r>
            <a:r>
              <a:rPr lang="el-GR" sz="2200" dirty="0"/>
              <a:t>ένταση και διάρκεια έκθεσης</a:t>
            </a:r>
            <a:r>
              <a:rPr lang="en-US" sz="2200" dirty="0"/>
              <a:t> </a:t>
            </a:r>
            <a:r>
              <a:rPr lang="el-GR" sz="2200" dirty="0"/>
              <a:t>σε τοξική </a:t>
            </a:r>
            <a:r>
              <a:rPr lang="el-GR" sz="2200" dirty="0" smtClean="0"/>
              <a:t>ουσία</a:t>
            </a:r>
            <a:endParaRPr lang="el-GR" sz="2200" dirty="0"/>
          </a:p>
          <a:p>
            <a:pPr marL="379476">
              <a:lnSpc>
                <a:spcPct val="80000"/>
              </a:lnSpc>
              <a:defRPr/>
            </a:pPr>
            <a:r>
              <a:rPr lang="el-GR" sz="2200" i="1" dirty="0"/>
              <a:t>Βιοδιαθεσιμότητα</a:t>
            </a:r>
            <a:r>
              <a:rPr lang="en-US" sz="2200" i="1" dirty="0"/>
              <a:t> </a:t>
            </a:r>
            <a:r>
              <a:rPr lang="en-US" sz="2200" dirty="0"/>
              <a:t>(bioavailability),</a:t>
            </a:r>
            <a:r>
              <a:rPr lang="el-GR" sz="2200" dirty="0"/>
              <a:t> κλάσμα της δόσης ουσίας που απορροφάται και εισέρχεται στην κυκλοφορία του αίματος </a:t>
            </a:r>
          </a:p>
          <a:p>
            <a:pPr marL="379476">
              <a:lnSpc>
                <a:spcPct val="80000"/>
              </a:lnSpc>
              <a:defRPr/>
            </a:pPr>
            <a:r>
              <a:rPr lang="el-GR" sz="2200" i="1" dirty="0"/>
              <a:t>Βιοπροσβασιμότητα</a:t>
            </a:r>
            <a:r>
              <a:rPr lang="el-GR" sz="2200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bioaccessibility</a:t>
            </a:r>
            <a:r>
              <a:rPr lang="en-US" sz="2200" dirty="0"/>
              <a:t>),</a:t>
            </a:r>
            <a:r>
              <a:rPr lang="el-GR" sz="2200" dirty="0"/>
              <a:t> κλάσμα της δόσης ουσίας που διαλύεται από τα σωματικά υγρά (δυνητικά βιοδιαθέσιμο</a:t>
            </a:r>
            <a:r>
              <a:rPr lang="el-GR" sz="2200" dirty="0" smtClean="0"/>
              <a:t>)</a:t>
            </a:r>
            <a:endParaRPr lang="el-GR" sz="2200" dirty="0"/>
          </a:p>
          <a:p>
            <a:pPr marL="379476">
              <a:lnSpc>
                <a:spcPct val="80000"/>
              </a:lnSpc>
              <a:defRPr/>
            </a:pPr>
            <a:r>
              <a:rPr lang="el-GR" sz="2200" i="1" dirty="0"/>
              <a:t>Γέωδιαθεσιμότητα</a:t>
            </a:r>
            <a:r>
              <a:rPr lang="el-GR" sz="2200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geoavailability</a:t>
            </a:r>
            <a:r>
              <a:rPr lang="en-US" sz="2200" dirty="0"/>
              <a:t>)</a:t>
            </a:r>
            <a:r>
              <a:rPr lang="el-GR" sz="2200" dirty="0"/>
              <a:t>, κλάσμα της ολικής συγκέντρωσης ουσίας που απελευθερώνεται στο περ/λον</a:t>
            </a:r>
            <a:r>
              <a:rPr lang="en-US" sz="2200" dirty="0"/>
              <a:t>-</a:t>
            </a:r>
            <a:r>
              <a:rPr lang="el-GR" sz="2200" dirty="0"/>
              <a:t> βιόσφαιρα </a:t>
            </a:r>
            <a:r>
              <a:rPr lang="en-US" sz="2200" dirty="0">
                <a:sym typeface="Wingdings" pitchFamily="2" charset="2"/>
              </a:rPr>
              <a:t> </a:t>
            </a:r>
            <a:r>
              <a:rPr lang="el-GR" sz="2200" dirty="0">
                <a:sym typeface="Wingdings" pitchFamily="2" charset="2"/>
              </a:rPr>
              <a:t>σημασία τρόπου εμφάνισης ουσίας στα γήινα </a:t>
            </a:r>
            <a:r>
              <a:rPr lang="el-GR" sz="2200" dirty="0" smtClean="0">
                <a:sym typeface="Wingdings" pitchFamily="2" charset="2"/>
              </a:rPr>
              <a:t>υλικ</a:t>
            </a:r>
            <a:endParaRPr lang="en-US" sz="2200" dirty="0" smtClean="0"/>
          </a:p>
          <a:p>
            <a:pPr marL="36576" indent="0">
              <a:lnSpc>
                <a:spcPct val="80000"/>
              </a:lnSpc>
              <a:buNone/>
              <a:defRPr/>
            </a:pPr>
            <a:r>
              <a:rPr lang="el-GR" sz="2200" dirty="0" smtClean="0"/>
              <a:t>Ισχύει</a:t>
            </a:r>
            <a:r>
              <a:rPr lang="en-US" sz="2200" dirty="0"/>
              <a:t>: </a:t>
            </a:r>
          </a:p>
          <a:p>
            <a:pPr marL="36576" indent="0">
              <a:lnSpc>
                <a:spcPct val="80000"/>
              </a:lnSpc>
              <a:buNone/>
              <a:defRPr/>
            </a:pPr>
            <a:r>
              <a:rPr lang="el-GR" sz="2200" dirty="0" smtClean="0"/>
              <a:t>βιοδιαθεσιμότητα </a:t>
            </a:r>
            <a:r>
              <a:rPr lang="el-GR" sz="2200" dirty="0"/>
              <a:t>&lt; βιοπροσβασιμότητα </a:t>
            </a:r>
            <a:endParaRPr lang="en-US" sz="2200" dirty="0"/>
          </a:p>
          <a:p>
            <a:pPr marL="36576" indent="0">
              <a:lnSpc>
                <a:spcPct val="80000"/>
              </a:lnSpc>
              <a:buNone/>
              <a:defRPr/>
            </a:pPr>
            <a:r>
              <a:rPr lang="el-GR" sz="2200" dirty="0" smtClean="0"/>
              <a:t>&lt; </a:t>
            </a:r>
            <a:r>
              <a:rPr lang="el-GR" sz="2200" dirty="0"/>
              <a:t>ολική συγκέντρωση ουσίας στο μέσο </a:t>
            </a:r>
            <a:r>
              <a:rPr lang="el-GR" sz="2200" dirty="0" smtClean="0"/>
              <a:t>έκθεσης</a:t>
            </a:r>
          </a:p>
        </p:txBody>
      </p:sp>
    </p:spTree>
    <p:extLst>
      <p:ext uri="{BB962C8B-B14F-4D97-AF65-F5344CB8AC3E}">
        <p14:creationId xmlns:p14="http://schemas.microsoft.com/office/powerpoint/2010/main" val="37211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Ορολογία 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200" i="1" dirty="0" smtClean="0"/>
              <a:t>Βιοανθεκτικότητα </a:t>
            </a:r>
            <a:r>
              <a:rPr lang="en-US" sz="2200" dirty="0"/>
              <a:t>(</a:t>
            </a:r>
            <a:r>
              <a:rPr lang="en-US" sz="2200" dirty="0" err="1"/>
              <a:t>biodurability</a:t>
            </a:r>
            <a:r>
              <a:rPr lang="en-US" sz="2200" dirty="0"/>
              <a:t>)</a:t>
            </a:r>
            <a:r>
              <a:rPr lang="el-GR" sz="2200" dirty="0"/>
              <a:t>, μέτρο αντίστασης ουσίας σε διάλυση από τα σωματικά </a:t>
            </a:r>
            <a:r>
              <a:rPr lang="el-GR" sz="2200" dirty="0" smtClean="0"/>
              <a:t>υγρά</a:t>
            </a:r>
            <a:endParaRPr lang="el-GR" sz="2200" dirty="0"/>
          </a:p>
          <a:p>
            <a:pPr>
              <a:lnSpc>
                <a:spcPct val="80000"/>
              </a:lnSpc>
            </a:pPr>
            <a:r>
              <a:rPr lang="el-GR" sz="2200" i="1" dirty="0"/>
              <a:t>Βιοεξακολουθητικότητα</a:t>
            </a:r>
            <a:r>
              <a:rPr lang="el-GR" sz="2200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biopersistence</a:t>
            </a:r>
            <a:r>
              <a:rPr lang="en-US" sz="2200" dirty="0"/>
              <a:t>)</a:t>
            </a:r>
            <a:r>
              <a:rPr lang="el-GR" sz="2200" dirty="0"/>
              <a:t>, μέτρο αντίστασης ουσίας σε κάθε μηχανισμό (φυσικό, χημικό, βιολογικό) </a:t>
            </a:r>
            <a:r>
              <a:rPr lang="el-GR" sz="2200" dirty="0" smtClean="0"/>
              <a:t>καθαρισμού</a:t>
            </a:r>
            <a:endParaRPr lang="el-GR" sz="2200" dirty="0"/>
          </a:p>
          <a:p>
            <a:pPr>
              <a:lnSpc>
                <a:spcPct val="80000"/>
              </a:lnSpc>
            </a:pPr>
            <a:r>
              <a:rPr lang="el-GR" sz="2200" i="1" dirty="0"/>
              <a:t>Μοριακοί βιοδείκτες</a:t>
            </a:r>
            <a:r>
              <a:rPr lang="en-US" sz="2200" dirty="0"/>
              <a:t> (molecular biomarkers),</a:t>
            </a:r>
            <a:r>
              <a:rPr lang="el-GR" sz="2200" dirty="0"/>
              <a:t> βιοχημικά χαρακτηριστικά που σχετίζονται με τη δράση μιας ουσίας στον οργανισμό 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l-GR" sz="2200" i="1" dirty="0"/>
              <a:t>Τοξικοκινητική</a:t>
            </a:r>
            <a:r>
              <a:rPr lang="en-US" sz="2200" dirty="0"/>
              <a:t> (</a:t>
            </a:r>
            <a:r>
              <a:rPr lang="en-US" sz="2200" dirty="0" err="1"/>
              <a:t>toxicokinetics</a:t>
            </a:r>
            <a:r>
              <a:rPr lang="en-US" sz="2200" dirty="0"/>
              <a:t>)</a:t>
            </a:r>
            <a:r>
              <a:rPr lang="el-GR" sz="2200" dirty="0"/>
              <a:t>, τρόποι επεξεργασίας τοξικών ουσιών από τον οργανισμό (απορρόφηση, μεταβολισμός, απέκκριση</a:t>
            </a:r>
            <a:r>
              <a:rPr lang="el-GR" sz="2200" dirty="0" smtClean="0"/>
              <a:t>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2931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</a:t>
            </a:r>
            <a:r>
              <a:rPr lang="el-GR" dirty="0" smtClean="0"/>
              <a:t>Έρευνας</a:t>
            </a:r>
            <a:endParaRPr lang="el-GR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35461" y="4479734"/>
            <a:ext cx="1872477" cy="8908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ΚΙΝΔΥΝΟΣ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65603" y="4479734"/>
            <a:ext cx="1872478" cy="89088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ΕΚΘΕΣΗ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01658" y="4479734"/>
            <a:ext cx="1872477" cy="8908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ΕΠΙΠΤΩΣΗ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43608" y="2490525"/>
            <a:ext cx="1656184" cy="64807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ΠΗΓΗ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565603" y="2355957"/>
            <a:ext cx="1872478" cy="89088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ΟΔΟΣ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212059" y="2369116"/>
            <a:ext cx="2051677" cy="89088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ΟΡΓΑΝΙΣΜΟΣ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-</a:t>
            </a:r>
          </a:p>
          <a:p>
            <a:pPr algn="ctr">
              <a:defRPr/>
            </a:pPr>
            <a:r>
              <a:rPr lang="el-GR" sz="28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ΔΕΚΤΗΣ</a:t>
            </a:r>
          </a:p>
        </p:txBody>
      </p:sp>
      <p:cxnSp>
        <p:nvCxnSpPr>
          <p:cNvPr id="10" name="AutoShape 14"/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2699792" y="2801401"/>
            <a:ext cx="865811" cy="131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5"/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5438081" y="2801401"/>
            <a:ext cx="773978" cy="131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16"/>
          <p:cNvCxnSpPr>
            <a:cxnSpLocks noChangeShapeType="1"/>
            <a:stCxn id="3" idx="3"/>
            <a:endCxn id="4" idx="1"/>
          </p:cNvCxnSpPr>
          <p:nvPr/>
        </p:nvCxnSpPr>
        <p:spPr bwMode="auto">
          <a:xfrm>
            <a:off x="2807938" y="4925178"/>
            <a:ext cx="75766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17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5438081" y="4925178"/>
            <a:ext cx="86357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8"/>
          <p:cNvCxnSpPr>
            <a:cxnSpLocks noChangeShapeType="1"/>
            <a:stCxn id="6" idx="2"/>
            <a:endCxn id="3" idx="0"/>
          </p:cNvCxnSpPr>
          <p:nvPr/>
        </p:nvCxnSpPr>
        <p:spPr bwMode="auto">
          <a:xfrm>
            <a:off x="1871700" y="3138596"/>
            <a:ext cx="0" cy="134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20"/>
          <p:cNvCxnSpPr>
            <a:cxnSpLocks noChangeShapeType="1"/>
            <a:stCxn id="9" idx="2"/>
            <a:endCxn id="5" idx="0"/>
          </p:cNvCxnSpPr>
          <p:nvPr/>
        </p:nvCxnSpPr>
        <p:spPr bwMode="auto">
          <a:xfrm flipH="1">
            <a:off x="7237897" y="3260003"/>
            <a:ext cx="1" cy="1219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339810" y="1882025"/>
            <a:ext cx="3096840" cy="40403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5583316" y="1838668"/>
            <a:ext cx="3309164" cy="408367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WordArt 23"/>
          <p:cNvSpPr>
            <a:spLocks noChangeArrowheads="1" noChangeShapeType="1" noTextEdit="1"/>
          </p:cNvSpPr>
          <p:nvPr/>
        </p:nvSpPr>
        <p:spPr bwMode="auto">
          <a:xfrm>
            <a:off x="4138596" y="3426629"/>
            <a:ext cx="651956" cy="90774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3005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GB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27584" y="1420360"/>
            <a:ext cx="2307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Γεωεπιστήμονες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952217" y="1420360"/>
            <a:ext cx="2734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Γιατροί</a:t>
            </a:r>
            <a:r>
              <a:rPr lang="en-US" sz="2400" dirty="0"/>
              <a:t>- </a:t>
            </a:r>
            <a:r>
              <a:rPr lang="el-GR" sz="2400" dirty="0"/>
              <a:t>Τοξικολόγοι</a:t>
            </a:r>
          </a:p>
        </p:txBody>
      </p:sp>
    </p:spTree>
    <p:extLst>
      <p:ext uri="{BB962C8B-B14F-4D97-AF65-F5344CB8AC3E}">
        <p14:creationId xmlns:p14="http://schemas.microsoft.com/office/powerpoint/2010/main" val="39567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Μεθοδολογία εκτίμησης επικινδυνότητας  από έκθεση σε περιβαλλοντικό </a:t>
            </a:r>
            <a:r>
              <a:rPr lang="el-GR" sz="3600" dirty="0" smtClean="0"/>
              <a:t>κίνδυνο</a:t>
            </a:r>
            <a:endParaRPr lang="el-GR" sz="3600" dirty="0"/>
          </a:p>
        </p:txBody>
      </p:sp>
      <p:sp>
        <p:nvSpPr>
          <p:cNvPr id="2" name="Rectangle 1"/>
          <p:cNvSpPr/>
          <p:nvPr/>
        </p:nvSpPr>
        <p:spPr>
          <a:xfrm>
            <a:off x="2051720" y="1824122"/>
            <a:ext cx="627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environmental </a:t>
            </a:r>
            <a:r>
              <a:rPr lang="en-US" sz="2800" dirty="0"/>
              <a:t>risk - exposure </a:t>
            </a:r>
            <a:r>
              <a:rPr lang="en-US" sz="2800" dirty="0" smtClean="0"/>
              <a:t>assessment</a:t>
            </a:r>
            <a:endParaRPr lang="en-US" sz="28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52609" y="2420888"/>
            <a:ext cx="1728787" cy="1079500"/>
          </a:xfrm>
          <a:prstGeom prst="flowChartMagneticDisk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Τοξικολογικά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δεδομένα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613196" y="2924126"/>
            <a:ext cx="1511300" cy="1512887"/>
          </a:xfrm>
          <a:prstGeom prst="flowChartDocumen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Θέματα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πρακτικά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και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πολιτικής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630909" y="2822526"/>
            <a:ext cx="1366837" cy="1728787"/>
          </a:xfrm>
          <a:prstGeom prst="flowChartMulti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Γενικές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οδηγίες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542259" y="2952701"/>
            <a:ext cx="2247900" cy="14652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Κρίση του 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ερευνητή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52609" y="3717875"/>
            <a:ext cx="1728787" cy="1079500"/>
          </a:xfrm>
          <a:prstGeom prst="flowChartMagneticDisk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Δεδομένα</a:t>
            </a:r>
          </a:p>
          <a:p>
            <a:pPr algn="ctr">
              <a:defRPr/>
            </a:pPr>
            <a:r>
              <a:rPr lang="el-GR" sz="2000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έκθεσης</a:t>
            </a:r>
          </a:p>
        </p:txBody>
      </p:sp>
      <p:cxnSp>
        <p:nvCxnSpPr>
          <p:cNvPr id="10" name="AutoShape 11"/>
          <p:cNvCxnSpPr>
            <a:cxnSpLocks noChangeShapeType="1"/>
            <a:stCxn id="4" idx="4"/>
            <a:endCxn id="5" idx="1"/>
          </p:cNvCxnSpPr>
          <p:nvPr/>
        </p:nvCxnSpPr>
        <p:spPr bwMode="auto">
          <a:xfrm>
            <a:off x="2181396" y="2960638"/>
            <a:ext cx="431800" cy="720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" name="AutoShape 12"/>
          <p:cNvCxnSpPr>
            <a:cxnSpLocks noChangeShapeType="1"/>
            <a:stCxn id="9" idx="4"/>
          </p:cNvCxnSpPr>
          <p:nvPr/>
        </p:nvCxnSpPr>
        <p:spPr bwMode="auto">
          <a:xfrm flipV="1">
            <a:off x="2181396" y="3646438"/>
            <a:ext cx="215900" cy="6111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" name="AutoShape 13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4124496" y="3681363"/>
            <a:ext cx="506413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14"/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5997746" y="3686126"/>
            <a:ext cx="5445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197521" y="5157738"/>
            <a:ext cx="2447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(</a:t>
            </a:r>
            <a:r>
              <a:rPr lang="el-GR" sz="2400" dirty="0"/>
              <a:t>π.χ. </a:t>
            </a:r>
            <a:r>
              <a:rPr lang="en-US" sz="2400" dirty="0"/>
              <a:t>SGV </a:t>
            </a:r>
            <a:r>
              <a:rPr lang="el-GR" sz="2400" dirty="0"/>
              <a:t>στην Βρετανία</a:t>
            </a:r>
            <a:r>
              <a:rPr lang="en-US" sz="2400" dirty="0"/>
              <a:t>)</a:t>
            </a:r>
            <a:endParaRPr lang="el-GR" sz="2400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061121" y="4581476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1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/>
              <a:t>CLEA, </a:t>
            </a:r>
            <a:r>
              <a:rPr lang="en-US" dirty="0" smtClean="0"/>
              <a:t>UK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i="1" dirty="0" smtClean="0"/>
              <a:t>CLEA </a:t>
            </a:r>
            <a:r>
              <a:rPr lang="en-US" sz="2800" i="1" dirty="0"/>
              <a:t>= </a:t>
            </a:r>
            <a:r>
              <a:rPr lang="en-US" sz="2800" dirty="0"/>
              <a:t>Contaminated Land Exposure Assessment – </a:t>
            </a:r>
            <a:r>
              <a:rPr lang="el-GR" sz="2800" dirty="0"/>
              <a:t>μοντέλο εκτίμησης επικινδυνότητας ρυπασμένου εδάφους στη Βρετανία</a:t>
            </a:r>
            <a:r>
              <a:rPr lang="el-GR" sz="2800" dirty="0" smtClean="0"/>
              <a:t>.</a:t>
            </a: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Διάκριση 3 τύπων χρήσης γης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κατοικία/ αγροτεμάχιο/ </a:t>
            </a:r>
            <a:r>
              <a:rPr lang="el-GR" sz="2800" dirty="0" smtClean="0">
                <a:sym typeface="Wingdings" pitchFamily="2" charset="2"/>
              </a:rPr>
              <a:t>βιομηχανία</a:t>
            </a: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Εξαγωγή γενικών οδηγιών επιτρεπόμενης συγκέντρωσης ρύπων στο έδαφος </a:t>
            </a:r>
            <a:r>
              <a:rPr lang="en-US" sz="2800" dirty="0"/>
              <a:t>(SVG – Soil Guideline Values)</a:t>
            </a: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Υλικά της </a:t>
            </a:r>
            <a:r>
              <a:rPr lang="el-GR" dirty="0" smtClean="0"/>
              <a:t>γεωσφαίρας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Παράγονται και απελευθερώνονται με φυσικές διεργασίες (π.χ. ηφαιστειακές εκρήξεις</a:t>
            </a:r>
            <a:r>
              <a:rPr lang="el-GR" sz="2800" dirty="0" smtClean="0"/>
              <a:t>)</a:t>
            </a:r>
            <a:endParaRPr lang="el-GR" sz="2800" dirty="0"/>
          </a:p>
          <a:p>
            <a:r>
              <a:rPr lang="el-GR" sz="2800" dirty="0"/>
              <a:t>Αποδεσμεύονται από τη γεώσφαιρα μέσω ανθρώπινης δράσης (π.χ. εξόρυξη μετάλλων</a:t>
            </a:r>
            <a:r>
              <a:rPr lang="el-GR" sz="2800" dirty="0" smtClean="0"/>
              <a:t>)</a:t>
            </a:r>
            <a:endParaRPr lang="el-GR" sz="2800" dirty="0"/>
          </a:p>
          <a:p>
            <a:r>
              <a:rPr lang="el-GR" sz="2800" dirty="0"/>
              <a:t>Παράγονται και τροποποιούνται με ανθρώπινη δράση (π.χ. δομικά υλικά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664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Σημαντικά σημεία </a:t>
            </a:r>
            <a:r>
              <a:rPr lang="el-GR" dirty="0" smtClean="0"/>
              <a:t>μεθοδολογίας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800" dirty="0" smtClean="0"/>
              <a:t>Ελάχιστες </a:t>
            </a:r>
            <a:r>
              <a:rPr lang="el-GR" sz="2800" dirty="0"/>
              <a:t>επιδημιολογικές έρευνες δείχνουν καθαρή σχέση μεταξύ ρύπανσης και προβλημάτων υγείας (επίδραση πρόσθετων παραγόντων π.χ. ηλικία, φτώχεια)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υιοθέτηση αρχής προφύλαξης</a:t>
            </a:r>
            <a:r>
              <a:rPr lang="en-US" sz="2800" dirty="0">
                <a:sym typeface="Wingdings" pitchFamily="2" charset="2"/>
              </a:rPr>
              <a:t> (precautionary principle</a:t>
            </a:r>
            <a:r>
              <a:rPr lang="en-US" sz="2800" dirty="0" smtClean="0">
                <a:sym typeface="Wingdings" pitchFamily="2" charset="2"/>
              </a:rPr>
              <a:t>)</a:t>
            </a:r>
            <a:endParaRPr lang="el-GR" sz="2800" dirty="0"/>
          </a:p>
          <a:p>
            <a:pPr>
              <a:lnSpc>
                <a:spcPct val="80000"/>
              </a:lnSpc>
            </a:pPr>
            <a:r>
              <a:rPr lang="el-GR" sz="2800" dirty="0"/>
              <a:t>Συλλογή ιστορικών δεδομένων ρύπανσης, υγείας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δημιουργία περιβαλλοντικού </a:t>
            </a:r>
            <a:r>
              <a:rPr lang="el-GR" sz="2800" dirty="0" smtClean="0">
                <a:sym typeface="Wingdings" pitchFamily="2" charset="2"/>
              </a:rPr>
              <a:t>χάρτη</a:t>
            </a:r>
            <a:endParaRPr lang="el-GR" sz="2800" dirty="0"/>
          </a:p>
          <a:p>
            <a:pPr>
              <a:lnSpc>
                <a:spcPct val="80000"/>
              </a:lnSpc>
            </a:pPr>
            <a:r>
              <a:rPr lang="el-GR" sz="2800" dirty="0"/>
              <a:t>Ιεράρχηση </a:t>
            </a:r>
            <a:r>
              <a:rPr lang="el-GR" sz="2800" dirty="0" smtClean="0"/>
              <a:t>κινδύνων</a:t>
            </a:r>
            <a:endParaRPr lang="el-GR" sz="28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sz="2800" dirty="0"/>
              <a:t>Σύνδεση με δεδομένα υγείας (καρκίνοι, περιγενετικές ανωμαλίες, εισαγωγές στο νοσοκομείο)</a:t>
            </a:r>
          </a:p>
          <a:p>
            <a:pPr>
              <a:lnSpc>
                <a:spcPct val="90000"/>
              </a:lnSpc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796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Ευρωπαϊκή Υπηρεσία Περιβάλλοντος</a:t>
            </a:r>
            <a:endParaRPr lang="el-GR" dirty="0"/>
          </a:p>
        </p:txBody>
      </p:sp>
      <p:pic>
        <p:nvPicPr>
          <p:cNvPr id="3" name="Picture 2" descr="PP_cover_poor_bw"/>
          <p:cNvPicPr>
            <a:picLocks noChangeAspect="1" noChangeArrowheads="1"/>
          </p:cNvPicPr>
          <p:nvPr/>
        </p:nvPicPr>
        <p:blipFill>
          <a:blip r:embed="rId3" cstate="print"/>
          <a:srcRect t="11050" r="-612" b="10420"/>
          <a:stretch>
            <a:fillRect/>
          </a:stretch>
        </p:blipFill>
        <p:spPr bwMode="auto">
          <a:xfrm>
            <a:off x="3552322" y="1372298"/>
            <a:ext cx="3246664" cy="447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2640" y="1417638"/>
            <a:ext cx="1715545" cy="1232417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43608" y="1417638"/>
            <a:ext cx="5755377" cy="1232417"/>
          </a:xfrm>
          <a:prstGeom prst="rect">
            <a:avLst/>
          </a:prstGeom>
          <a:solidFill>
            <a:schemeClr val="accent1">
              <a:alpha val="50195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082675">
              <a:tabLst>
                <a:tab pos="8004175" algn="l"/>
              </a:tabLst>
            </a:pPr>
            <a:r>
              <a:rPr lang="en-GB" sz="2800" i="1" dirty="0" smtClean="0">
                <a:solidFill>
                  <a:schemeClr val="tx1"/>
                </a:solidFill>
              </a:rPr>
              <a:t>‘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</a:rPr>
              <a:t>Late lessons from early warnings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the precautionary principle 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>1896-2000’</a:t>
            </a:r>
            <a:endParaRPr lang="fr-FR" sz="2800" i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022747" y="4387786"/>
            <a:ext cx="5700037" cy="1386469"/>
          </a:xfrm>
          <a:prstGeom prst="rect">
            <a:avLst/>
          </a:prstGeom>
          <a:solidFill>
            <a:srgbClr val="0099FF">
              <a:alpha val="50195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buFontTx/>
              <a:buNone/>
            </a:pPr>
            <a:endParaRPr lang="en-GB" sz="2000" b="1" smtClean="0"/>
          </a:p>
          <a:p>
            <a:pPr algn="r">
              <a:lnSpc>
                <a:spcPct val="90000"/>
              </a:lnSpc>
              <a:buFontTx/>
              <a:buNone/>
            </a:pPr>
            <a:endParaRPr lang="en-GB" sz="2000" b="1" smtClean="0"/>
          </a:p>
          <a:p>
            <a:pPr algn="r">
              <a:lnSpc>
                <a:spcPct val="90000"/>
              </a:lnSpc>
              <a:buFontTx/>
              <a:buNone/>
            </a:pPr>
            <a:endParaRPr lang="en-GB" sz="2000" b="1" smtClean="0"/>
          </a:p>
          <a:p>
            <a:pPr algn="r">
              <a:lnSpc>
                <a:spcPct val="90000"/>
              </a:lnSpc>
              <a:buFontTx/>
              <a:buNone/>
            </a:pPr>
            <a:endParaRPr lang="en-GB" sz="2000" b="1" smtClean="0"/>
          </a:p>
        </p:txBody>
      </p:sp>
      <p:pic>
        <p:nvPicPr>
          <p:cNvPr id="7" name="Picture 7" descr="uk for Microso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895795"/>
            <a:ext cx="2039660" cy="3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Ορισμός αρχής προφύλαξης (ΕΕΑ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50000"/>
              </a:spcBef>
              <a:buNone/>
            </a:pPr>
            <a:r>
              <a:rPr lang="en-GB" sz="1600" dirty="0" smtClean="0"/>
              <a:t>“The </a:t>
            </a:r>
            <a:r>
              <a:rPr lang="en-GB" sz="1600" dirty="0"/>
              <a:t>PP provides justification for public policy actions in situations </a:t>
            </a:r>
            <a:r>
              <a:rPr lang="en-GB" sz="1600" dirty="0" smtClean="0"/>
              <a:t>of</a:t>
            </a:r>
            <a:r>
              <a:rPr lang="el-GR" sz="1600" dirty="0" smtClean="0"/>
              <a:t> </a:t>
            </a:r>
            <a:r>
              <a:rPr lang="en-GB" sz="1600" dirty="0" smtClean="0"/>
              <a:t>scientific complexity,</a:t>
            </a:r>
            <a:r>
              <a:rPr lang="el-GR" sz="1600" dirty="0" smtClean="0"/>
              <a:t> </a:t>
            </a:r>
            <a:r>
              <a:rPr lang="en-GB" sz="1600" dirty="0" smtClean="0"/>
              <a:t>uncertainty </a:t>
            </a:r>
            <a:r>
              <a:rPr lang="en-GB" sz="1600" dirty="0"/>
              <a:t>and ignorance, where there may be a need to act in order to avoid, or reduce, potentially serious or irreversible  threats</a:t>
            </a:r>
            <a:r>
              <a:rPr lang="en-GB" sz="1600" b="1" dirty="0"/>
              <a:t> </a:t>
            </a:r>
            <a:r>
              <a:rPr lang="en-GB" sz="1600" dirty="0"/>
              <a:t>to health or the environment, using an appropriate level of scientific evidence</a:t>
            </a:r>
            <a:r>
              <a:rPr lang="en-GB" sz="1600" b="1" dirty="0"/>
              <a:t>,</a:t>
            </a:r>
            <a:r>
              <a:rPr lang="en-GB" sz="1600" dirty="0"/>
              <a:t> and taking into account the likely pros and cons of  action and inaction</a:t>
            </a:r>
            <a:r>
              <a:rPr lang="en-GB" sz="1600" dirty="0" smtClean="0"/>
              <a:t>”.</a:t>
            </a:r>
            <a:endParaRPr lang="el-G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200" dirty="0"/>
              <a:t>Σε περιπτώσεις επιστημονικής περιπλοκότητας, υψηλής αβεβαιότητας και άγνοιας, η αρχή της προφύλαξης υπαγορεύει την λήψη μέτρων για την αποφυγή, ή την ελάττωση, πιθανά σοβαρών μη αναστρέψιμων απειλών για την υγεία και το περιβάλλον χρησιμοποιώντας κατάλληλη επιστημονική γνώση και λαμβάνοντας υπόψη τα υπέρ και τα κατά δράσης – μη δράσης</a:t>
            </a:r>
            <a:r>
              <a:rPr lang="el-GR" sz="2200" dirty="0" smtClean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155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Ηθικοί </a:t>
            </a:r>
            <a:r>
              <a:rPr lang="el-GR" dirty="0" smtClean="0"/>
              <a:t>προβληματισμοί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Ποιος επωφελείται από εσφαλμένες αποφάσεις έγκαιρης δράσης ή μη δράσης για την αποφυγή βλαβών</a:t>
            </a:r>
            <a:r>
              <a:rPr lang="en-US" sz="2800" dirty="0"/>
              <a:t>; </a:t>
            </a:r>
          </a:p>
          <a:p>
            <a:endParaRPr lang="en-US" sz="2800" dirty="0"/>
          </a:p>
          <a:p>
            <a:r>
              <a:rPr lang="el-GR" sz="2800" dirty="0"/>
              <a:t>Βραχυπρόθεσμοι οικονομικοί στόχοι ή μακροπρόθεσμοι στόχοι προστασίας της υγείας και των οικοσυστημάτων (αρχή της αειφορίας) </a:t>
            </a:r>
            <a:r>
              <a:rPr lang="en-US" sz="2800" dirty="0"/>
              <a:t>;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277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Κόστος καθυστέρησης </a:t>
            </a:r>
            <a:r>
              <a:rPr lang="el-GR" dirty="0" smtClean="0"/>
              <a:t>δράσης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400b Euro </a:t>
            </a:r>
            <a:r>
              <a:rPr lang="el-GR" sz="2800" dirty="0"/>
              <a:t>λόγω χρήσης αμιάντου στην Ευρώπη </a:t>
            </a:r>
            <a:r>
              <a:rPr lang="en-GB" sz="2800" dirty="0"/>
              <a:t>(</a:t>
            </a:r>
            <a:r>
              <a:rPr lang="el-GR" sz="2800" dirty="0"/>
              <a:t>μόνο σχετικές καρδιοπάθειες</a:t>
            </a:r>
            <a:r>
              <a:rPr lang="en-GB" sz="2800" dirty="0"/>
              <a:t>, 1999- 2030</a:t>
            </a:r>
            <a:r>
              <a:rPr lang="en-GB" sz="2800" dirty="0" smtClean="0"/>
              <a:t>)</a:t>
            </a:r>
            <a:endParaRPr lang="el-GR" sz="2800" dirty="0" smtClean="0"/>
          </a:p>
          <a:p>
            <a:pPr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15b Euro (</a:t>
            </a:r>
            <a:r>
              <a:rPr lang="el-GR" sz="2800" dirty="0"/>
              <a:t>μόνο για καθαρισμό εδάφους</a:t>
            </a:r>
            <a:r>
              <a:rPr lang="en-GB" sz="2800" dirty="0"/>
              <a:t>) </a:t>
            </a:r>
            <a:r>
              <a:rPr lang="el-GR" sz="2800" dirty="0"/>
              <a:t>λόγω ρύπανσης από </a:t>
            </a:r>
            <a:r>
              <a:rPr lang="en-GB" sz="2800" dirty="0"/>
              <a:t>PCBs </a:t>
            </a:r>
            <a:r>
              <a:rPr lang="el-GR" sz="2800" dirty="0"/>
              <a:t>στην </a:t>
            </a:r>
            <a:r>
              <a:rPr lang="el-GR" sz="2800" dirty="0" smtClean="0"/>
              <a:t>Ευρώπη</a:t>
            </a:r>
            <a:endParaRPr lang="en-GB" sz="2800" dirty="0"/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217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Τεχνική ορολογία αιτίας – </a:t>
            </a:r>
            <a:r>
              <a:rPr lang="el-GR" sz="3600" dirty="0" smtClean="0"/>
              <a:t>αποτελέσματος (</a:t>
            </a:r>
            <a:r>
              <a:rPr lang="en-US" sz="3600" dirty="0"/>
              <a:t>D. Gee, </a:t>
            </a:r>
            <a:r>
              <a:rPr lang="en-US" sz="3600" dirty="0" smtClean="0"/>
              <a:t>EEA)</a:t>
            </a:r>
            <a:endParaRPr lang="el-GR" sz="3600" dirty="0"/>
          </a:p>
        </p:txBody>
      </p:sp>
      <p:graphicFrame>
        <p:nvGraphicFramePr>
          <p:cNvPr id="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35291"/>
              </p:ext>
            </p:extLst>
          </p:nvPr>
        </p:nvGraphicFramePr>
        <p:xfrm>
          <a:off x="1115616" y="1500189"/>
          <a:ext cx="6480720" cy="4315827"/>
        </p:xfrm>
        <a:graphic>
          <a:graphicData uri="http://schemas.openxmlformats.org/drawingml/2006/table">
            <a:tbl>
              <a:tblPr/>
              <a:tblGrid>
                <a:gridCol w="3240359"/>
                <a:gridCol w="3240361"/>
              </a:tblGrid>
              <a:tr h="70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Terminology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Strength of Evidence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Causally linked to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Very strong (&gt;95%)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Strongly associated with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Strong (65-95%)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Associated with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Moderate (35-65%)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Little evidence that*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Weak (10-35%)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Unlikely to be*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Very weak (&lt;10%)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Πειραματικές </a:t>
            </a:r>
            <a:r>
              <a:rPr lang="el-GR" dirty="0" smtClean="0"/>
              <a:t>τεχνικές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Δοκιμές </a:t>
            </a:r>
            <a:r>
              <a:rPr lang="en-US" sz="2800" dirty="0"/>
              <a:t>in vitro</a:t>
            </a:r>
            <a:r>
              <a:rPr lang="el-GR" sz="2800" dirty="0"/>
              <a:t> (βιοπροσβασιμότητας, βιοανθεκτικότητας, τοξικολογικές</a:t>
            </a:r>
            <a:r>
              <a:rPr lang="el-GR" sz="2800" dirty="0" smtClean="0"/>
              <a:t>)</a:t>
            </a:r>
            <a:endParaRPr lang="el-GR" sz="2800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800" dirty="0" smtClean="0"/>
          </a:p>
          <a:p>
            <a:pPr>
              <a:lnSpc>
                <a:spcPct val="90000"/>
              </a:lnSpc>
            </a:pPr>
            <a:r>
              <a:rPr lang="el-GR" sz="2800" dirty="0" smtClean="0"/>
              <a:t>Δοκιμές </a:t>
            </a:r>
            <a:r>
              <a:rPr lang="en-US" sz="2800" dirty="0"/>
              <a:t>in vivo </a:t>
            </a:r>
            <a:r>
              <a:rPr lang="el-GR" sz="2800" dirty="0"/>
              <a:t>(βιοπροσβασιμότητας, τοξικολογικές</a:t>
            </a:r>
            <a:r>
              <a:rPr lang="el-GR" sz="2800" dirty="0" smtClean="0"/>
              <a:t>)</a:t>
            </a:r>
            <a:endParaRPr lang="el-GR" sz="28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 smtClean="0"/>
              <a:t>Υπολογιστικά </a:t>
            </a:r>
            <a:r>
              <a:rPr lang="el-GR" sz="2800" dirty="0"/>
              <a:t>μοντέλα γεωχημείας (θερμοδυναμικά δεδομένα υδατικών διαλυμάτων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συμπεράσματα για τη σταθερότητα φάσεων εντός του οργανισμού</a:t>
            </a:r>
            <a:r>
              <a:rPr lang="el-GR" sz="2800" dirty="0" smtClean="0"/>
              <a:t>)</a:t>
            </a:r>
            <a:endParaRPr lang="el-GR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11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PBET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PBET = Physiologically Based Extraction </a:t>
            </a:r>
            <a:r>
              <a:rPr lang="en-US" sz="2400" dirty="0" smtClean="0"/>
              <a:t>Test</a:t>
            </a:r>
            <a:endParaRPr lang="en-US" sz="2400" dirty="0"/>
          </a:p>
          <a:p>
            <a:pPr>
              <a:defRPr/>
            </a:pPr>
            <a:r>
              <a:rPr lang="el-GR" sz="2400" dirty="0"/>
              <a:t>Δοκιμή </a:t>
            </a:r>
            <a:r>
              <a:rPr lang="en-US" sz="2400" dirty="0"/>
              <a:t>in vitro</a:t>
            </a:r>
            <a:r>
              <a:rPr lang="el-GR" sz="2400" dirty="0"/>
              <a:t> </a:t>
            </a:r>
            <a:r>
              <a:rPr lang="el-GR" sz="2400" dirty="0" smtClean="0"/>
              <a:t>βιοπροσβασιμότητας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Εφαρμογή στην αξιολόγηση κινδύνου από έκθεση σε </a:t>
            </a:r>
            <a:r>
              <a:rPr lang="en-US" sz="2400" dirty="0"/>
              <a:t>Cr(VI)</a:t>
            </a:r>
            <a:r>
              <a:rPr lang="el-GR" sz="2400" dirty="0"/>
              <a:t> δια της πεπτικής οδού (</a:t>
            </a:r>
            <a:r>
              <a:rPr lang="en-US" sz="2400" dirty="0"/>
              <a:t>Broadway et al, </a:t>
            </a:r>
            <a:r>
              <a:rPr lang="en-US" sz="2400" i="1" dirty="0"/>
              <a:t>Uni. of Edinburgh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defRPr/>
            </a:pPr>
            <a:r>
              <a:rPr lang="el-GR" sz="2400" dirty="0"/>
              <a:t>Προσομοίωση συνθηκών στομάχου και λεπτού εντέρου με δύο διαλύματα κατάλληλης </a:t>
            </a:r>
            <a:r>
              <a:rPr lang="el-GR" sz="2400" dirty="0" smtClean="0"/>
              <a:t>σύστασης</a:t>
            </a:r>
            <a:endParaRPr lang="el-GR" sz="2400" dirty="0"/>
          </a:p>
          <a:p>
            <a:pPr>
              <a:defRPr/>
            </a:pPr>
            <a:r>
              <a:rPr lang="el-GR" sz="2400" dirty="0">
                <a:sym typeface="Wingdings" pitchFamily="2" charset="2"/>
              </a:rPr>
              <a:t>Εκχύλιση ρυπασμένου εδάφους (27 δείγματα με </a:t>
            </a:r>
            <a:r>
              <a:rPr lang="en-US" sz="2400" dirty="0">
                <a:sym typeface="Wingdings" pitchFamily="2" charset="2"/>
              </a:rPr>
              <a:t>Cr &gt; SGV) </a:t>
            </a:r>
            <a:r>
              <a:rPr lang="el-GR" sz="2400" dirty="0">
                <a:sym typeface="Wingdings" pitchFamily="2" charset="2"/>
              </a:rPr>
              <a:t>και μέτρηση συγκέντρωσης </a:t>
            </a:r>
            <a:r>
              <a:rPr lang="en-US" sz="2400" dirty="0">
                <a:sym typeface="Wingdings" pitchFamily="2" charset="2"/>
              </a:rPr>
              <a:t>Cr</a:t>
            </a:r>
            <a:r>
              <a:rPr lang="el-GR" sz="2400" dirty="0">
                <a:sym typeface="Wingdings" pitchFamily="2" charset="2"/>
              </a:rPr>
              <a:t> στο προκύπτον διάλυμα</a:t>
            </a:r>
            <a:r>
              <a:rPr lang="en-US" sz="2400" dirty="0">
                <a:sym typeface="Wingdings" pitchFamily="2" charset="2"/>
              </a:rPr>
              <a:t>  </a:t>
            </a:r>
            <a:r>
              <a:rPr lang="el-GR" sz="2400" dirty="0">
                <a:sym typeface="Wingdings" pitchFamily="2" charset="2"/>
              </a:rPr>
              <a:t>μόνο 1 δείγμα χαρακτηρίστηκε ως </a:t>
            </a:r>
            <a:r>
              <a:rPr lang="el-GR" sz="2400" dirty="0" smtClean="0">
                <a:sym typeface="Wingdings" pitchFamily="2" charset="2"/>
              </a:rPr>
              <a:t>επικίνδυνο</a:t>
            </a:r>
            <a:endParaRPr lang="el-GR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33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Παράγοντες ελέγχου </a:t>
            </a:r>
            <a:r>
              <a:rPr lang="el-GR" sz="4000" dirty="0" smtClean="0"/>
              <a:t>βιοπροσβασιμότητας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/>
              <a:t>Ολική συγκέντρωση χημικού στοιχείου (ρύπου</a:t>
            </a:r>
            <a:r>
              <a:rPr lang="el-GR" sz="2800" dirty="0" smtClean="0"/>
              <a:t>)</a:t>
            </a:r>
            <a:endParaRPr lang="en-US" sz="2800" dirty="0"/>
          </a:p>
          <a:p>
            <a:pPr>
              <a:defRPr/>
            </a:pPr>
            <a:r>
              <a:rPr lang="el-GR" sz="2800" dirty="0"/>
              <a:t>Τρόπος εμφάνισης (είδη χημικών ενώσεων</a:t>
            </a:r>
            <a:r>
              <a:rPr lang="el-GR" sz="2800" dirty="0" smtClean="0"/>
              <a:t>)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Μορφολογία </a:t>
            </a:r>
            <a:r>
              <a:rPr lang="el-GR" sz="2800" dirty="0" smtClean="0"/>
              <a:t>κρυστάλλων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Μέγεθος </a:t>
            </a:r>
            <a:r>
              <a:rPr lang="el-GR" sz="2800" dirty="0" smtClean="0"/>
              <a:t>κόκκων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Συνθήκες </a:t>
            </a:r>
            <a:r>
              <a:rPr lang="en-US" sz="2800" dirty="0"/>
              <a:t>Eh pH </a:t>
            </a:r>
            <a:r>
              <a:rPr lang="el-GR" sz="2800" dirty="0"/>
              <a:t>εντός των σωματικών υγρών (πεπτικό, αναπνευστικό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36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Πηγές </a:t>
            </a:r>
            <a:r>
              <a:rPr lang="el-GR" sz="4000" dirty="0" smtClean="0"/>
              <a:t>αβεβαιότητας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93712" indent="-457200">
              <a:lnSpc>
                <a:spcPct val="90000"/>
              </a:lnSpc>
            </a:pPr>
            <a:r>
              <a:rPr lang="el-GR" sz="2400" dirty="0"/>
              <a:t>Πόσο καλά αναπαράγονται οι συνθήκες του ανθρώπινου οργανισμού στο εργαστήριο</a:t>
            </a:r>
            <a:r>
              <a:rPr lang="en-US" sz="2400" dirty="0" smtClean="0"/>
              <a:t>;</a:t>
            </a:r>
            <a:endParaRPr lang="en-US" sz="2400" dirty="0"/>
          </a:p>
          <a:p>
            <a:pPr marL="493712" indent="-457200">
              <a:lnSpc>
                <a:spcPct val="90000"/>
              </a:lnSpc>
            </a:pPr>
            <a:r>
              <a:rPr lang="el-GR" sz="2400" dirty="0"/>
              <a:t>Πώς συσχετίζονται τα </a:t>
            </a:r>
            <a:r>
              <a:rPr lang="en-US" sz="2400" dirty="0"/>
              <a:t>in vitro </a:t>
            </a:r>
            <a:r>
              <a:rPr lang="el-GR" sz="2400" dirty="0"/>
              <a:t>με τα </a:t>
            </a:r>
            <a:r>
              <a:rPr lang="en-US" sz="2400" dirty="0"/>
              <a:t>in vivo </a:t>
            </a:r>
            <a:r>
              <a:rPr lang="el-GR" sz="2400" dirty="0"/>
              <a:t>αποτελέσματα</a:t>
            </a:r>
            <a:r>
              <a:rPr lang="en-US" sz="2400" dirty="0" smtClean="0"/>
              <a:t>;</a:t>
            </a:r>
            <a:endParaRPr lang="el-GR" sz="2400" dirty="0"/>
          </a:p>
          <a:p>
            <a:pPr marL="493712" indent="-457200">
              <a:lnSpc>
                <a:spcPct val="90000"/>
              </a:lnSpc>
            </a:pPr>
            <a:r>
              <a:rPr lang="el-GR" sz="2400" dirty="0"/>
              <a:t>Πώς μπορεί να μετρηθεί η ετερογένεια των γήινων μέσων</a:t>
            </a:r>
            <a:r>
              <a:rPr lang="en-US" sz="2400" dirty="0"/>
              <a:t>;</a:t>
            </a:r>
            <a:r>
              <a:rPr lang="el-GR" sz="2400" dirty="0"/>
              <a:t> </a:t>
            </a:r>
          </a:p>
          <a:p>
            <a:pPr marL="493712" indent="-457200">
              <a:lnSpc>
                <a:spcPct val="90000"/>
              </a:lnSpc>
            </a:pPr>
            <a:r>
              <a:rPr lang="el-GR" sz="2400" dirty="0"/>
              <a:t>Ποιος τρόπος λήψης των γεωχημικών δειγμάτων δίνει τα πλέον αξιόπιστα αποτελέσματα</a:t>
            </a:r>
            <a:r>
              <a:rPr lang="en-US" sz="2400" dirty="0" smtClean="0"/>
              <a:t>;</a:t>
            </a:r>
            <a:endParaRPr lang="el-GR" sz="2400" dirty="0"/>
          </a:p>
          <a:p>
            <a:pPr marL="493712" indent="-457200">
              <a:lnSpc>
                <a:spcPct val="90000"/>
              </a:lnSpc>
            </a:pPr>
            <a:r>
              <a:rPr lang="el-GR" sz="2400" dirty="0"/>
              <a:t>Ποια παράμετρος πρέπει να μετρηθεί ώστε να αποδειχθεί μια σχέση έκθεσης </a:t>
            </a:r>
            <a:r>
              <a:rPr lang="en-US" sz="2400" dirty="0"/>
              <a:t>– </a:t>
            </a:r>
            <a:r>
              <a:rPr lang="el-GR" sz="2400" dirty="0"/>
              <a:t>ασθένειας</a:t>
            </a:r>
            <a:r>
              <a:rPr lang="en-US" sz="2400" dirty="0"/>
              <a:t>;</a:t>
            </a:r>
            <a:r>
              <a:rPr lang="el-GR" sz="2400" dirty="0"/>
              <a:t> </a:t>
            </a:r>
          </a:p>
          <a:p>
            <a:pPr marL="493712" indent="-457200">
              <a:lnSpc>
                <a:spcPct val="90000"/>
              </a:lnSpc>
            </a:pPr>
            <a:r>
              <a:rPr lang="el-GR" sz="2400" dirty="0" smtClean="0"/>
              <a:t>Σημασία </a:t>
            </a:r>
            <a:r>
              <a:rPr lang="el-GR" sz="2400" dirty="0"/>
              <a:t>στις μεταβολές βιοχημικών </a:t>
            </a:r>
            <a:r>
              <a:rPr lang="el-GR" sz="2400" dirty="0" smtClean="0"/>
              <a:t>δεικτών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065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ΔΙΑΣΠΟΡΑ </a:t>
            </a:r>
            <a:r>
              <a:rPr lang="el-GR" dirty="0" smtClean="0"/>
              <a:t>ΡΥΠΑΝΣΗΣ</a:t>
            </a:r>
            <a:endParaRPr lang="el-GR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>
            <a:off x="1042988" y="2008187"/>
            <a:ext cx="62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29" descr="MMj035467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2008188"/>
            <a:ext cx="704850" cy="80962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9739" y="5697537"/>
            <a:ext cx="85693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/>
              <a:t>ΛΙΘΟΣΦΑΙΡΑ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64163" y="2871788"/>
            <a:ext cx="3240087" cy="831850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/>
              <a:t>ΑΝΘΡΩΠΙΝΕΣ ΔΡΑΣΤΗΡΙΟΤΗΤΕΣ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2871788"/>
            <a:ext cx="2952750" cy="83185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/>
              <a:t>ΕΠΙΦΑΝΕΙΑΚΑ ΥΔΑΤΑ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3401" y="1217613"/>
            <a:ext cx="8353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/>
              <a:t>ΑΤΜΟΣΦΑΙΡΑ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37068" y="1707355"/>
            <a:ext cx="266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</a:t>
            </a:r>
            <a:r>
              <a:rPr lang="en-US" sz="1400" dirty="0"/>
              <a:t>2</a:t>
            </a:r>
            <a:r>
              <a:rPr lang="en-US" sz="2000" dirty="0"/>
              <a:t>CO</a:t>
            </a:r>
            <a:r>
              <a:rPr lang="en-US" sz="1400" dirty="0"/>
              <a:t>3</a:t>
            </a:r>
            <a:r>
              <a:rPr lang="en-US" sz="2000" dirty="0"/>
              <a:t>, H</a:t>
            </a:r>
            <a:r>
              <a:rPr lang="en-US" sz="1400" dirty="0"/>
              <a:t>2</a:t>
            </a:r>
            <a:r>
              <a:rPr lang="en-US" sz="2000" dirty="0"/>
              <a:t>SO</a:t>
            </a:r>
            <a:r>
              <a:rPr lang="en-US" sz="1400" dirty="0"/>
              <a:t>4</a:t>
            </a:r>
            <a:r>
              <a:rPr lang="en-US" sz="2000" dirty="0"/>
              <a:t>, HNO</a:t>
            </a:r>
            <a:r>
              <a:rPr lang="en-US" sz="1400" dirty="0"/>
              <a:t>3</a:t>
            </a:r>
            <a:endParaRPr lang="el-GR" sz="14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40361" y="4745037"/>
            <a:ext cx="1331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Όξινη απορροή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732588" y="2149474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CO</a:t>
            </a:r>
            <a:r>
              <a:rPr lang="en-US" sz="1600" dirty="0"/>
              <a:t>2</a:t>
            </a:r>
            <a:r>
              <a:rPr lang="en-US" sz="2000" dirty="0"/>
              <a:t>, SO</a:t>
            </a:r>
            <a:r>
              <a:rPr lang="en-US" sz="1600" dirty="0"/>
              <a:t>2</a:t>
            </a:r>
            <a:r>
              <a:rPr lang="en-US" sz="2000" dirty="0"/>
              <a:t>, </a:t>
            </a:r>
            <a:r>
              <a:rPr lang="en-US" sz="2000" dirty="0" err="1"/>
              <a:t>NOx</a:t>
            </a:r>
            <a:endParaRPr lang="el-GR" sz="20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454734" y="3891006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Ραδιενεργά απόβλητα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219700" y="3738563"/>
            <a:ext cx="2376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Βαρέα μέταλλα, οργανικοί ρύποι, </a:t>
            </a:r>
            <a:r>
              <a:rPr lang="en-US" sz="2000"/>
              <a:t>NH</a:t>
            </a:r>
            <a:r>
              <a:rPr lang="en-US" sz="1400"/>
              <a:t>4</a:t>
            </a:r>
            <a:r>
              <a:rPr lang="en-US" sz="2000"/>
              <a:t>+, NO</a:t>
            </a:r>
            <a:r>
              <a:rPr lang="en-US" sz="1400"/>
              <a:t>3</a:t>
            </a:r>
            <a:r>
              <a:rPr lang="en-US" sz="2000"/>
              <a:t>-</a:t>
            </a:r>
            <a:endParaRPr lang="el-GR" sz="200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2555776" y="3952875"/>
            <a:ext cx="99" cy="72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6443662" y="1955800"/>
            <a:ext cx="545" cy="8445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219700" y="402431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8028384" y="4590966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759034" y="4821237"/>
            <a:ext cx="5113337" cy="4667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/>
              <a:t>ΕΔΑΦΟΣ ΚΑΙ ΥΠΟΓΕΙΑ ΥΔΑΤΑ</a:t>
            </a: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3506786" y="2008187"/>
            <a:ext cx="1" cy="2667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V="1">
            <a:off x="1182771" y="3808411"/>
            <a:ext cx="4677" cy="1132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>
            <a:off x="2916237" y="3952876"/>
            <a:ext cx="1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H="1">
            <a:off x="3563938" y="344805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5004048" y="5336548"/>
            <a:ext cx="1588" cy="2689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5364163" y="5327650"/>
            <a:ext cx="0" cy="2778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5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Μεταβολή Βιοχημικών Δεικτών</a:t>
            </a:r>
            <a:endParaRPr lang="el-GR" dirty="0"/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691680" y="1196752"/>
            <a:ext cx="5327650" cy="4752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3925292" y="1196752"/>
            <a:ext cx="863600" cy="7651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l-GR" sz="1600" b="1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 rot="10800000">
            <a:off x="2182217" y="4220939"/>
            <a:ext cx="4351338" cy="863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10 w 21600"/>
              <a:gd name="T13" fmla="*/ 3010 h 21600"/>
              <a:gd name="T14" fmla="*/ 18590 w 21600"/>
              <a:gd name="T15" fmla="*/ 185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20" y="21600"/>
                </a:lnTo>
                <a:lnTo>
                  <a:pt x="1918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r>
              <a:rPr lang="el-GR" sz="2000" b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ΜΕΤΑΒΟΛΗ ΒΙΟΧΗΜΙΚΩΝ </a:t>
            </a:r>
          </a:p>
          <a:p>
            <a:pPr algn="ctr">
              <a:defRPr/>
            </a:pPr>
            <a:r>
              <a:rPr lang="el-GR" sz="2000" b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ΔΕΙΚΤΩΝ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691680" y="1973039"/>
            <a:ext cx="5329237" cy="3975100"/>
            <a:chOff x="1671654" y="1419205"/>
            <a:chExt cx="5329238" cy="3975100"/>
          </a:xfrm>
        </p:grpSpPr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 rot="10800000">
              <a:off x="1671654" y="4530705"/>
              <a:ext cx="5329238" cy="863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91 w 21600"/>
                <a:gd name="T13" fmla="*/ 2791 h 21600"/>
                <a:gd name="T14" fmla="*/ 18809 w 21600"/>
                <a:gd name="T15" fmla="*/ 188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981" y="21600"/>
                  </a:lnTo>
                  <a:lnTo>
                    <a:pt x="1961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l-GR" sz="2000" b="1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rPr>
                <a:t>ΕΚΘΕΣΗ</a:t>
              </a: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 rot="10800000">
              <a:off x="2636854" y="2906693"/>
              <a:ext cx="3394076" cy="7747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49 w 21600"/>
                <a:gd name="T13" fmla="*/ 3149 h 21600"/>
                <a:gd name="T14" fmla="*/ 18451 w 21600"/>
                <a:gd name="T15" fmla="*/ 184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697" y="21600"/>
                  </a:lnTo>
                  <a:lnTo>
                    <a:pt x="189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l-GR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rPr>
                <a:t>ΣΥΜΠΤΩΜΑΤΑ</a:t>
              </a: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rot="10800000">
              <a:off x="3073416" y="2147868"/>
              <a:ext cx="2524125" cy="7620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34 w 21600"/>
                <a:gd name="T13" fmla="*/ 3634 h 21600"/>
                <a:gd name="T14" fmla="*/ 17966 w 21600"/>
                <a:gd name="T15" fmla="*/ 179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667" y="21600"/>
                  </a:lnTo>
                  <a:lnTo>
                    <a:pt x="179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l-GR" b="1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rPr>
                <a:t>ΕΠΙΣΚΕΨΗ ΣΕ </a:t>
              </a:r>
            </a:p>
            <a:p>
              <a:pPr algn="ctr">
                <a:defRPr/>
              </a:pPr>
              <a:r>
                <a:rPr lang="el-GR" b="1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rPr>
                <a:t>ΓΙΑΤΡΟ</a:t>
              </a: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 rot="10800000">
              <a:off x="3495691" y="1419205"/>
              <a:ext cx="1666875" cy="7191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6 w 21600"/>
                <a:gd name="T13" fmla="*/ 4376 h 21600"/>
                <a:gd name="T14" fmla="*/ 17224 w 21600"/>
                <a:gd name="T15" fmla="*/ 17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52" y="21600"/>
                  </a:lnTo>
                  <a:lnTo>
                    <a:pt x="1644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el-GR" b="1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Arial" charset="0"/>
                </a:rPr>
                <a:t>ΝΟΣ/ΜΕΙΟ</a:t>
              </a:r>
            </a:p>
          </p:txBody>
        </p:sp>
      </p:grp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7455" y="141265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ΘΑΝΑΤΟΣ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4357092" y="1628552"/>
            <a:ext cx="3603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Προοπτικές για το </a:t>
            </a:r>
            <a:r>
              <a:rPr lang="el-GR" sz="4000" dirty="0" smtClean="0"/>
              <a:t>μέλλον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Διεπιστημονική συνεργασία</a:t>
            </a:r>
            <a:r>
              <a:rPr lang="en-US" sz="2800" dirty="0"/>
              <a:t>: </a:t>
            </a:r>
            <a:r>
              <a:rPr lang="el-GR" sz="2800" dirty="0"/>
              <a:t>Γεωεπιστήμονες </a:t>
            </a:r>
            <a:r>
              <a:rPr lang="en-US" sz="2800" dirty="0"/>
              <a:t>-</a:t>
            </a:r>
            <a:r>
              <a:rPr lang="el-GR" sz="2800" dirty="0"/>
              <a:t> γιατροί τοξικολόγοι </a:t>
            </a:r>
            <a:r>
              <a:rPr lang="en-US" sz="2800" dirty="0"/>
              <a:t>- </a:t>
            </a:r>
            <a:r>
              <a:rPr lang="el-GR" sz="2800" dirty="0"/>
              <a:t>κοινωνικοί </a:t>
            </a:r>
            <a:r>
              <a:rPr lang="el-GR" sz="2800" dirty="0" smtClean="0"/>
              <a:t>επιστήμονες</a:t>
            </a: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Ρόλος γεωεπιστημόνων</a:t>
            </a:r>
            <a:r>
              <a:rPr lang="en-US" sz="2800" dirty="0"/>
              <a:t> : </a:t>
            </a:r>
            <a:r>
              <a:rPr lang="el-GR" sz="2800" dirty="0"/>
              <a:t>Χαρακτηρισμός γήινων υλικών </a:t>
            </a:r>
            <a:r>
              <a:rPr lang="en-US" sz="2800" dirty="0"/>
              <a:t>&amp; </a:t>
            </a:r>
            <a:r>
              <a:rPr lang="el-GR" sz="2800" dirty="0"/>
              <a:t>κατανόηση γεωχημικών διεργασιών εντός του ανθρώπινου </a:t>
            </a:r>
            <a:r>
              <a:rPr lang="el-GR" sz="2800" dirty="0" smtClean="0"/>
              <a:t>οργανισμού</a:t>
            </a: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Συσχέτιση </a:t>
            </a:r>
            <a:r>
              <a:rPr lang="en-US" sz="2800" dirty="0"/>
              <a:t>in vivo – in vitro </a:t>
            </a:r>
            <a:r>
              <a:rPr lang="el-GR" sz="2800" dirty="0"/>
              <a:t>δεδομένων</a:t>
            </a:r>
            <a:r>
              <a:rPr lang="en-US" sz="2800" dirty="0"/>
              <a:t> </a:t>
            </a:r>
            <a:endParaRPr lang="el-GR" sz="2800" dirty="0"/>
          </a:p>
          <a:p>
            <a:pPr>
              <a:lnSpc>
                <a:spcPct val="90000"/>
              </a:lnSpc>
            </a:pPr>
            <a:r>
              <a:rPr lang="el-GR" sz="2800" dirty="0"/>
              <a:t>Χρήση </a:t>
            </a:r>
            <a:r>
              <a:rPr lang="en-US" sz="2800" dirty="0"/>
              <a:t>GIS</a:t>
            </a:r>
            <a:r>
              <a:rPr lang="el-GR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ανάπτυξη πολυπαραγοντικών βάσεων </a:t>
            </a:r>
            <a:r>
              <a:rPr lang="el-GR" sz="2800" dirty="0" smtClean="0">
                <a:sym typeface="Wingdings" pitchFamily="2" charset="2"/>
              </a:rPr>
              <a:t>δεδομένων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13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Εκτίμηση επικινδυνότητας στην Περιβαλλοντική </a:t>
            </a:r>
            <a:r>
              <a:rPr lang="el-GR" dirty="0" smtClean="0"/>
              <a:t>Γεωχημεία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Αργυράκη 2014. Αριάδνη Αργυράκη . «Περιβαλλοντική Γεωχημεία. Εισαγωγή». Έκδοση: 1.0. Αθήνα 2014. Διαθέσιμο από τη δικτυακή διεύθυνση: </a:t>
            </a:r>
            <a:r>
              <a:rPr lang="en-US" sz="2000" dirty="0"/>
              <a:t>http://opencourses.uoa.gr/courses/GEOL1/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1: </a:t>
            </a:r>
            <a:r>
              <a:rPr lang="en-US" sz="2000" dirty="0" smtClean="0"/>
              <a:t>Major-Minor and Trace elements classification with reference to biosphere. Copyright MIT OCW</a:t>
            </a:r>
            <a:r>
              <a:rPr lang="el-GR" sz="2000" dirty="0" smtClean="0"/>
              <a:t>. </a:t>
            </a:r>
            <a:r>
              <a:rPr lang="el-GR" sz="2000" dirty="0"/>
              <a:t>Σύνδεσμος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/>
              <a:t>http://</a:t>
            </a:r>
            <a:r>
              <a:rPr lang="en-US" sz="2000" dirty="0" smtClean="0"/>
              <a:t>ocw.mit.edu/courses/earth-atmospheric-and-planetary-sciences/12-091-medical-geology-geochemistry-an-exposure-january-iap-2006/lecture-notes/session1.pdf. </a:t>
            </a:r>
            <a:r>
              <a:rPr lang="el-GR" sz="2000" dirty="0" smtClean="0"/>
              <a:t>Πηγή: </a:t>
            </a:r>
            <a:r>
              <a:rPr lang="en-US" sz="2000" dirty="0"/>
              <a:t>http://ocw.mit.edu/index.htm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2: Dose </a:t>
            </a:r>
            <a:r>
              <a:rPr lang="en-US" sz="2000" dirty="0"/>
              <a:t>Response – Health Effects. Copyright MIT OCW</a:t>
            </a:r>
            <a:r>
              <a:rPr lang="el-GR" sz="2000" dirty="0"/>
              <a:t>. Σύνδεσμος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http://ocw.mit.edu/courses/earth-atmospheric-and-planetary-sciences/12-091-medical-geology-geochemistry-an-exposure-january-iap-2006/lecture-notes/session1.pdf. </a:t>
            </a:r>
            <a:r>
              <a:rPr lang="el-GR" sz="2000" dirty="0"/>
              <a:t>Πηγή: </a:t>
            </a:r>
            <a:r>
              <a:rPr lang="en-US" sz="2000" dirty="0"/>
              <a:t>http://ocw.mit.edu/index.htm</a:t>
            </a:r>
            <a:endParaRPr lang="el-GR" sz="2000" b="1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233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Γήινα υλικά με επιπτώσεις στην </a:t>
            </a:r>
            <a:r>
              <a:rPr lang="el-GR" dirty="0" smtClean="0"/>
              <a:t>υγεία</a:t>
            </a:r>
            <a:endParaRPr lang="el-GR" dirty="0"/>
          </a:p>
        </p:txBody>
      </p:sp>
      <p:graphicFrame>
        <p:nvGraphicFramePr>
          <p:cNvPr id="3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733586"/>
              </p:ext>
            </p:extLst>
          </p:nvPr>
        </p:nvGraphicFramePr>
        <p:xfrm>
          <a:off x="457200" y="1268760"/>
          <a:ext cx="8507413" cy="4777742"/>
        </p:xfrm>
        <a:graphic>
          <a:graphicData uri="http://schemas.openxmlformats.org/drawingml/2006/table">
            <a:tbl>
              <a:tblPr/>
              <a:tblGrid>
                <a:gridCol w="4254500"/>
                <a:gridCol w="4252913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Είδος υλικού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Πηγή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Κονιάματα (ινωδών ορυκτών, πυριτίου, άνθρακα), μέταλλα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–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μεταλλοειδή, ραδιενεργά στοιχεία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Φυσική αποσάθρωση, εργασίες εξόρυξης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επεξεργασίας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Ηφαιστειακή τέφρα και αέρια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Ηφαιστειακή δραστηριότητα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Στερεά, υγρά, αέρια απόβλητα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Μεταλλευτικές μονάδες, μονάδες παραγωγής ενέργειας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Τσιμέντο, σκυρόδεμα, μονωτικά υλικά, γυψοσανίδες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Τεχνικά έργα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Κονιάματα μικτών δομικών υλικών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Κατάρρευση ή κατεδάφιση κτηρίων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3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3</a:t>
            </a:r>
            <a:r>
              <a:rPr lang="el-GR" sz="2000" dirty="0"/>
              <a:t>: Επίδραση συγκέντρωσης απαραίτητων</a:t>
            </a:r>
            <a:r>
              <a:rPr lang="en-US" sz="2000" dirty="0"/>
              <a:t> </a:t>
            </a:r>
            <a:r>
              <a:rPr lang="el-GR" sz="2000" dirty="0"/>
              <a:t>ιχνοστοιχείων στη βιολογική λειτουργία των</a:t>
            </a:r>
            <a:r>
              <a:rPr lang="en-US" sz="2000" dirty="0"/>
              <a:t> </a:t>
            </a:r>
            <a:r>
              <a:rPr lang="el-GR" sz="2000" dirty="0"/>
              <a:t>οργανισμών. </a:t>
            </a:r>
            <a:r>
              <a:rPr lang="en-US" sz="2000" dirty="0"/>
              <a:t>Copyright </a:t>
            </a:r>
            <a:r>
              <a:rPr lang="en-US" sz="2000" dirty="0" err="1"/>
              <a:t>Meretz</a:t>
            </a:r>
            <a:r>
              <a:rPr lang="en-US" sz="2000" dirty="0"/>
              <a:t>, W. The essential trace elements. Science 213:1332 (1981)</a:t>
            </a:r>
            <a:r>
              <a:rPr lang="el-GR" sz="2000" dirty="0"/>
              <a:t>. Σύνδεσμος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http://www.dartmouth.edu/~rpsmith/Heavy_Metals.html</a:t>
            </a:r>
            <a:r>
              <a:rPr lang="el-GR" sz="2000" dirty="0"/>
              <a:t>. Πηγή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 smtClean="0"/>
              <a:t>www.dartmouth.edu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,5:</a:t>
            </a:r>
            <a:r>
              <a:rPr lang="en-US" sz="2000" dirty="0"/>
              <a:t>Pinatubo</a:t>
            </a:r>
            <a:r>
              <a:rPr lang="el-GR" sz="2000" dirty="0"/>
              <a:t>. </a:t>
            </a:r>
            <a:r>
              <a:rPr lang="el-GR" sz="2000" dirty="0" smtClean="0"/>
              <a:t>Πηγή</a:t>
            </a:r>
            <a:r>
              <a:rPr lang="en-US" sz="2000" dirty="0"/>
              <a:t>:</a:t>
            </a:r>
            <a:r>
              <a:rPr lang="fi-FI" sz="2000" dirty="0"/>
              <a:t> O. Selinus, SEGH 2008.</a:t>
            </a:r>
            <a:endParaRPr lang="en-GB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6</a:t>
            </a:r>
            <a:r>
              <a:rPr lang="el-GR" sz="2000" dirty="0" smtClean="0"/>
              <a:t>,7,8 </a:t>
            </a:r>
            <a:r>
              <a:rPr lang="en-US" sz="2000" dirty="0" smtClean="0"/>
              <a:t>: </a:t>
            </a:r>
            <a:r>
              <a:rPr lang="el-GR" sz="2000" dirty="0"/>
              <a:t>Ανεπάρκεια </a:t>
            </a:r>
            <a:r>
              <a:rPr lang="el-GR" sz="2000" dirty="0" smtClean="0"/>
              <a:t>Φθορίου, από </a:t>
            </a:r>
            <a:r>
              <a:rPr lang="fi-FI" sz="2000" dirty="0"/>
              <a:t>O. Selinus, SEGH </a:t>
            </a:r>
            <a:r>
              <a:rPr lang="fi-FI" sz="2000" dirty="0" smtClean="0"/>
              <a:t>2008</a:t>
            </a:r>
            <a:r>
              <a:rPr lang="el-GR" sz="2000" dirty="0" smtClean="0"/>
              <a:t>.</a:t>
            </a:r>
            <a:r>
              <a:rPr lang="fi-FI" sz="2000" dirty="0" smtClean="0"/>
              <a:t> </a:t>
            </a:r>
            <a:r>
              <a:rPr lang="el-GR" sz="2000" dirty="0" smtClean="0"/>
              <a:t>Σύνδεσμος: </a:t>
            </a: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smtClean="0"/>
              <a:t>www.slideshare.net/SGU_Sverige/geoarena-vad-r-medicinsk-geologi-olle-selinus</a:t>
            </a:r>
            <a:r>
              <a:rPr lang="el-GR" sz="2000" dirty="0" smtClean="0"/>
              <a:t>. Πηγή: </a:t>
            </a:r>
            <a:r>
              <a:rPr lang="en-GB" sz="2000" dirty="0"/>
              <a:t>www.slideshare.net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394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(3/6)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 smtClean="0"/>
              <a:t>Εικόνα 9,10 </a:t>
            </a:r>
            <a:r>
              <a:rPr lang="en-US" sz="2000" dirty="0"/>
              <a:t>: </a:t>
            </a:r>
            <a:r>
              <a:rPr lang="el-GR" sz="2000" dirty="0"/>
              <a:t>Ανεπάρκεια </a:t>
            </a:r>
            <a:r>
              <a:rPr lang="el-GR" sz="2000" dirty="0" smtClean="0"/>
              <a:t>Ιωδίου, </a:t>
            </a:r>
            <a:r>
              <a:rPr lang="el-GR" sz="2000" dirty="0"/>
              <a:t>από </a:t>
            </a:r>
            <a:r>
              <a:rPr lang="fi-FI" sz="2000" dirty="0"/>
              <a:t>O. Selinus, SEGH 2008</a:t>
            </a:r>
            <a:r>
              <a:rPr lang="el-GR" sz="2000" dirty="0"/>
              <a:t>.</a:t>
            </a:r>
            <a:r>
              <a:rPr lang="fi-FI" sz="2000" dirty="0"/>
              <a:t> </a:t>
            </a:r>
            <a:r>
              <a:rPr lang="el-GR" sz="2000" dirty="0"/>
              <a:t>Σύνδεσμος: </a:t>
            </a:r>
            <a:r>
              <a:rPr lang="en-GB" sz="2000" dirty="0"/>
              <a:t>http://www.slideshare.net/SGU_Sverige/geoarena-vad-r-medicinsk-geologi-olle-selinus</a:t>
            </a:r>
            <a:r>
              <a:rPr lang="el-GR" sz="2000" dirty="0"/>
              <a:t>. Πηγή: </a:t>
            </a:r>
            <a:r>
              <a:rPr lang="en-GB" sz="2000" dirty="0"/>
              <a:t>www.slideshare.net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11</a:t>
            </a:r>
            <a:r>
              <a:rPr lang="en-US" sz="2000" dirty="0"/>
              <a:t>: Arsenic contamination of groundwater</a:t>
            </a:r>
            <a:r>
              <a:rPr lang="el-GR" sz="2000" dirty="0"/>
              <a:t>, από </a:t>
            </a:r>
            <a:r>
              <a:rPr lang="fi-FI" sz="2000" dirty="0"/>
              <a:t>O. Selinus, SEGH 2008</a:t>
            </a:r>
            <a:r>
              <a:rPr lang="el-GR" sz="2000" dirty="0"/>
              <a:t>.</a:t>
            </a:r>
            <a:r>
              <a:rPr lang="fi-FI" sz="2000" dirty="0"/>
              <a:t> </a:t>
            </a:r>
            <a:r>
              <a:rPr lang="en-US" sz="2000" dirty="0"/>
              <a:t>Copyright British Geological Survey. </a:t>
            </a:r>
            <a:r>
              <a:rPr lang="el-GR" sz="2000" dirty="0"/>
              <a:t>Σύνδεσμος: </a:t>
            </a:r>
            <a:r>
              <a:rPr lang="en-US" sz="2000" dirty="0"/>
              <a:t>http://www.bgs.ac.uk/research/groundwater/health/arsenic/home.html</a:t>
            </a:r>
            <a:r>
              <a:rPr lang="el-GR" sz="2000" dirty="0"/>
              <a:t>. Πηγή:</a:t>
            </a:r>
            <a:r>
              <a:rPr lang="en-US" sz="2000" dirty="0"/>
              <a:t> http://www.bgs.ac.uk/</a:t>
            </a:r>
            <a:endParaRPr lang="en-GB" sz="2000" dirty="0"/>
          </a:p>
          <a:p>
            <a:pPr marL="0" indent="0">
              <a:buNone/>
            </a:pPr>
            <a:r>
              <a:rPr lang="el-GR" sz="2000" dirty="0" smtClean="0"/>
              <a:t>Εικόνα 12,13 </a:t>
            </a:r>
            <a:r>
              <a:rPr lang="en-US" sz="2000" dirty="0"/>
              <a:t>: </a:t>
            </a:r>
            <a:r>
              <a:rPr lang="el-GR" sz="2000" dirty="0" smtClean="0"/>
              <a:t>Αρσενικό στη Δ. Βεγγάλη και το Μπαγκλαντές.</a:t>
            </a:r>
            <a:r>
              <a:rPr lang="el-GR" sz="2000" dirty="0"/>
              <a:t> Πηγή:</a:t>
            </a:r>
            <a:r>
              <a:rPr lang="el-GR" sz="2000" dirty="0" smtClean="0"/>
              <a:t> </a:t>
            </a:r>
            <a:r>
              <a:rPr lang="fi-FI" sz="2000" dirty="0"/>
              <a:t>O. Selinus, SEGH 2008</a:t>
            </a:r>
            <a:r>
              <a:rPr lang="el-GR" sz="2000" dirty="0"/>
              <a:t>.</a:t>
            </a:r>
            <a:r>
              <a:rPr lang="fi-FI" sz="2000" dirty="0"/>
              <a:t> 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7447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(4/6)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 smtClean="0"/>
              <a:t>Εικόνα 14</a:t>
            </a:r>
            <a:r>
              <a:rPr lang="en-US" sz="2000" dirty="0" smtClean="0"/>
              <a:t>: </a:t>
            </a:r>
            <a:r>
              <a:rPr lang="el-GR" sz="2000" dirty="0"/>
              <a:t>Αρσενικό στη Δ. Βεγγάλη και το </a:t>
            </a:r>
            <a:r>
              <a:rPr lang="el-GR" sz="2000" dirty="0" smtClean="0"/>
              <a:t>Μπαγκλαντές, από </a:t>
            </a:r>
            <a:r>
              <a:rPr lang="fi-FI" sz="2000" dirty="0"/>
              <a:t>O. Selinus, SEGH 2008</a:t>
            </a:r>
            <a:r>
              <a:rPr lang="el-GR" sz="2000" dirty="0"/>
              <a:t>.</a:t>
            </a:r>
            <a:r>
              <a:rPr lang="fi-FI" sz="2000" dirty="0"/>
              <a:t> </a:t>
            </a:r>
            <a:r>
              <a:rPr lang="el-GR" sz="2000" dirty="0"/>
              <a:t>Σύνδεσμος: </a:t>
            </a:r>
            <a:r>
              <a:rPr lang="en-GB" sz="2000" dirty="0"/>
              <a:t>http://www.slideshare.net/SGU_Sverige/geoarena-vad-r-medicinsk-geologi-olle-selinus</a:t>
            </a:r>
            <a:r>
              <a:rPr lang="el-GR" sz="2000" dirty="0"/>
              <a:t>. Πηγή: </a:t>
            </a:r>
            <a:r>
              <a:rPr lang="en-GB" sz="2000" dirty="0" smtClean="0"/>
              <a:t>www.slideshare.net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15</a:t>
            </a:r>
            <a:r>
              <a:rPr lang="en-US" sz="2000" dirty="0" smtClean="0"/>
              <a:t>: </a:t>
            </a:r>
            <a:r>
              <a:rPr lang="el-GR" sz="2000" dirty="0"/>
              <a:t>Πηγάδια </a:t>
            </a:r>
            <a:r>
              <a:rPr lang="el-GR" sz="2000" dirty="0" smtClean="0"/>
              <a:t>ύδρευσης.</a:t>
            </a:r>
            <a:r>
              <a:rPr lang="el-GR" sz="2000" dirty="0"/>
              <a:t> Πηγή:</a:t>
            </a:r>
            <a:r>
              <a:rPr lang="el-GR" sz="2000" dirty="0" smtClean="0"/>
              <a:t> </a:t>
            </a:r>
            <a:r>
              <a:rPr lang="fi-FI" sz="2000" dirty="0"/>
              <a:t>O. Selinus, SEGH 2008</a:t>
            </a:r>
            <a:r>
              <a:rPr lang="el-GR" sz="2000" dirty="0"/>
              <a:t>.</a:t>
            </a:r>
            <a:r>
              <a:rPr lang="fi-FI" sz="2000" dirty="0"/>
              <a:t> </a:t>
            </a:r>
            <a:endParaRPr lang="fi-FI" sz="2000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1</a:t>
            </a:r>
            <a:r>
              <a:rPr lang="el-GR" sz="2000" dirty="0"/>
              <a:t>6: </a:t>
            </a:r>
            <a:r>
              <a:rPr lang="en-US" sz="2000" dirty="0"/>
              <a:t>Pliocene Lignite Bed</a:t>
            </a:r>
            <a:r>
              <a:rPr lang="el-GR" sz="2000" dirty="0"/>
              <a:t>. </a:t>
            </a:r>
            <a:r>
              <a:rPr lang="en-US" sz="2000" dirty="0"/>
              <a:t>Copyright US Geological Survey</a:t>
            </a:r>
            <a:r>
              <a:rPr lang="el-GR" sz="2000" dirty="0"/>
              <a:t>. Σύνδεσμος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http://gallery.usgs.gov/photos/09_10_2009_cg8Jam4YYt_09_10_2009_5#.VHSPU_mUcYE</a:t>
            </a:r>
            <a:r>
              <a:rPr lang="el-GR" sz="2000" dirty="0"/>
              <a:t>. Πηγή</a:t>
            </a:r>
            <a:r>
              <a:rPr lang="en-US" sz="2000" dirty="0"/>
              <a:t>:</a:t>
            </a:r>
            <a:r>
              <a:rPr lang="el-GR" sz="2000" dirty="0"/>
              <a:t> </a:t>
            </a:r>
            <a:r>
              <a:rPr lang="en-US" sz="2000" dirty="0"/>
              <a:t>gallery.usgs.gov/</a:t>
            </a:r>
            <a:r>
              <a:rPr lang="el-GR" sz="2000" dirty="0"/>
              <a:t>&gt;</a:t>
            </a:r>
          </a:p>
          <a:p>
            <a:pPr marL="0" indent="0">
              <a:buNone/>
            </a:pPr>
            <a:r>
              <a:rPr lang="el-GR" sz="2000" dirty="0"/>
              <a:t>Εικόνα 17</a:t>
            </a:r>
            <a:r>
              <a:rPr lang="en-US" sz="2000" dirty="0"/>
              <a:t>: Water from wells in areas of </a:t>
            </a:r>
            <a:r>
              <a:rPr lang="en-US" sz="2000" dirty="0" err="1"/>
              <a:t>Luisiana</a:t>
            </a:r>
            <a:r>
              <a:rPr lang="el-GR" sz="2000" dirty="0"/>
              <a:t>, από </a:t>
            </a:r>
            <a:r>
              <a:rPr lang="fi-FI" sz="2000" dirty="0"/>
              <a:t>O. Selinus, SEGH 2008</a:t>
            </a:r>
            <a:r>
              <a:rPr lang="el-GR" sz="2000" dirty="0"/>
              <a:t>.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18</a:t>
            </a:r>
            <a:r>
              <a:rPr lang="el-GR" sz="2000" dirty="0"/>
              <a:t>: </a:t>
            </a:r>
            <a:r>
              <a:rPr lang="en-US" sz="2000" dirty="0" smtClean="0"/>
              <a:t>Balkans</a:t>
            </a:r>
            <a:r>
              <a:rPr lang="el-GR" sz="2000" dirty="0" smtClean="0"/>
              <a:t>.</a:t>
            </a:r>
            <a:r>
              <a:rPr lang="el-GR" sz="2000" dirty="0"/>
              <a:t> Πηγή: </a:t>
            </a:r>
            <a:r>
              <a:rPr lang="fi-FI" sz="2000" dirty="0" smtClean="0"/>
              <a:t>O</a:t>
            </a:r>
            <a:r>
              <a:rPr lang="fi-FI" sz="2000" dirty="0"/>
              <a:t>. Selinus, SEGH </a:t>
            </a:r>
            <a:r>
              <a:rPr lang="fi-FI" sz="2000" dirty="0" smtClean="0"/>
              <a:t>2008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806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(5/6)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 smtClean="0"/>
              <a:t>Εικόνα 19</a:t>
            </a:r>
            <a:r>
              <a:rPr lang="en-US" sz="2000" dirty="0" smtClean="0"/>
              <a:t>: BEN area-Pliocene Lignite. </a:t>
            </a:r>
            <a:r>
              <a:rPr lang="el-GR" sz="2000" dirty="0" smtClean="0"/>
              <a:t>Πηγή: </a:t>
            </a:r>
            <a:r>
              <a:rPr lang="fi-FI" sz="2000" dirty="0" smtClean="0"/>
              <a:t>O. Selinus, SEGH 2008</a:t>
            </a:r>
            <a:r>
              <a:rPr lang="el-GR" sz="2000" dirty="0" smtClean="0"/>
              <a:t>.</a:t>
            </a:r>
            <a:r>
              <a:rPr lang="fi-FI" sz="2000" dirty="0" smtClean="0"/>
              <a:t> 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20: Predicted mesothelioma deaths in British men and UK asbestos imports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Πηγή: </a:t>
            </a:r>
            <a:r>
              <a:rPr lang="en-US" sz="2000" dirty="0" err="1" smtClean="0"/>
              <a:t>Peto</a:t>
            </a:r>
            <a:r>
              <a:rPr lang="en-US" sz="2000" dirty="0" smtClean="0"/>
              <a:t> et al., 1995.</a:t>
            </a:r>
            <a:r>
              <a:rPr lang="fi-FI" sz="2000" dirty="0" smtClean="0"/>
              <a:t> </a:t>
            </a: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7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(6/6)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/>
              <a:t>Πίνακας 1: Συγκέντρωση κύριων (</a:t>
            </a:r>
            <a:r>
              <a:rPr lang="en-US" sz="2000" dirty="0"/>
              <a:t>major) </a:t>
            </a:r>
            <a:r>
              <a:rPr lang="el-GR" sz="2000" dirty="0"/>
              <a:t>στοιχείων και ολιγοστοιχείων </a:t>
            </a:r>
            <a:r>
              <a:rPr lang="en-US" sz="2000" dirty="0"/>
              <a:t>(minor) </a:t>
            </a:r>
            <a:r>
              <a:rPr lang="el-GR" sz="2000" dirty="0"/>
              <a:t>στο ανθρώπινο σώμα. </a:t>
            </a:r>
            <a:r>
              <a:rPr lang="en-US" sz="2000" dirty="0"/>
              <a:t>Copyright Essentials of Medical Geology.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Πίνακας </a:t>
            </a:r>
            <a:r>
              <a:rPr lang="en-US" sz="2000" dirty="0"/>
              <a:t>2</a:t>
            </a:r>
            <a:r>
              <a:rPr lang="el-GR" sz="2000" dirty="0"/>
              <a:t>: Συγκέντρωση ιχνοστοιχείων </a:t>
            </a:r>
            <a:r>
              <a:rPr lang="en-US" sz="2000" dirty="0"/>
              <a:t>(trace) </a:t>
            </a:r>
            <a:r>
              <a:rPr lang="el-GR" sz="2000" dirty="0"/>
              <a:t>στο ανθρώπινο σώμα</a:t>
            </a:r>
            <a:r>
              <a:rPr lang="el-GR" sz="2000" dirty="0" smtClean="0"/>
              <a:t>. </a:t>
            </a:r>
            <a:r>
              <a:rPr lang="en-US" sz="2000" dirty="0"/>
              <a:t>Copyright Essentials of Medical Geology.</a:t>
            </a:r>
            <a:endParaRPr lang="el-GR" sz="2000" dirty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Ταξινόμηση ιχνοστοιχείων με βάση το ρόλο τους στη βιολογική λειτουργία των </a:t>
            </a:r>
            <a:r>
              <a:rPr lang="el-GR" sz="3200" dirty="0" smtClean="0"/>
              <a:t>οργανισμών</a:t>
            </a:r>
            <a:endParaRPr lang="el-G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2009" r="2061" b="6602"/>
          <a:stretch>
            <a:fillRect/>
          </a:stretch>
        </p:blipFill>
        <p:spPr>
          <a:xfrm>
            <a:off x="683672" y="1417638"/>
            <a:ext cx="7776655" cy="499276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539656" y="5589240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1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8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Συγκέντρωση κύριων (</a:t>
            </a:r>
            <a:r>
              <a:rPr lang="en-US" sz="3200" dirty="0"/>
              <a:t>major) </a:t>
            </a:r>
            <a:r>
              <a:rPr lang="el-GR" sz="3200" dirty="0"/>
              <a:t>στοιχείων και ολιγοστοιχείων </a:t>
            </a:r>
            <a:r>
              <a:rPr lang="en-US" sz="3200" dirty="0"/>
              <a:t>(minor) </a:t>
            </a:r>
            <a:r>
              <a:rPr lang="el-GR" sz="3200" dirty="0"/>
              <a:t>στο ανθρώπινο </a:t>
            </a:r>
            <a:r>
              <a:rPr lang="el-GR" sz="3200" dirty="0" smtClean="0"/>
              <a:t>σώμα</a:t>
            </a:r>
            <a:endParaRPr lang="el-G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868" t="23260" r="10509" b="13538"/>
          <a:stretch>
            <a:fillRect/>
          </a:stretch>
        </p:blipFill>
        <p:spPr bwMode="auto">
          <a:xfrm>
            <a:off x="456837" y="1417638"/>
            <a:ext cx="8116168" cy="468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2195736" y="5695403"/>
            <a:ext cx="50395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Π1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9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Συγκέντρωση ιχνοστοιχείων </a:t>
            </a:r>
            <a:r>
              <a:rPr lang="en-US" sz="3200" dirty="0"/>
              <a:t>(trace) </a:t>
            </a:r>
            <a:r>
              <a:rPr lang="el-GR" sz="3200" dirty="0"/>
              <a:t>στο ανθρώπινο </a:t>
            </a:r>
            <a:r>
              <a:rPr lang="el-GR" sz="3200" dirty="0" smtClean="0"/>
              <a:t>σώμα</a:t>
            </a:r>
            <a:endParaRPr lang="el-G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208" t="11107" r="11449" b="7460"/>
          <a:stretch>
            <a:fillRect/>
          </a:stretch>
        </p:blipFill>
        <p:spPr bwMode="auto">
          <a:xfrm>
            <a:off x="1727684" y="1401795"/>
            <a:ext cx="5688632" cy="488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/>
          <p:nvPr/>
        </p:nvSpPr>
        <p:spPr>
          <a:xfrm>
            <a:off x="2051720" y="5949280"/>
            <a:ext cx="50395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l-GR" sz="2000" dirty="0" smtClean="0">
                <a:latin typeface="+mn-lt"/>
              </a:rPr>
              <a:t>Π2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2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Καμπύλη δόσης- αντίδρασης για απαραίτητα (μπλε) και μη απαραίτητα (μωβ) </a:t>
            </a:r>
            <a:r>
              <a:rPr lang="el-GR" sz="3200" dirty="0" smtClean="0"/>
              <a:t>ιχνοστοιχεία</a:t>
            </a:r>
            <a:endParaRPr lang="el-G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193" t="16917" r="13374" b="3439"/>
          <a:stretch>
            <a:fillRect/>
          </a:stretch>
        </p:blipFill>
        <p:spPr bwMode="auto">
          <a:xfrm>
            <a:off x="1763824" y="1388675"/>
            <a:ext cx="5616352" cy="486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1403648" y="5373216"/>
            <a:ext cx="288032" cy="4103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2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3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2259</Words>
  <Application>Microsoft Office PowerPoint</Application>
  <PresentationFormat>On-screen Show (4:3)</PresentationFormat>
  <Paragraphs>421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 Unicode MS</vt:lpstr>
      <vt:lpstr>Batang</vt:lpstr>
      <vt:lpstr>Arial</vt:lpstr>
      <vt:lpstr>Calibri</vt:lpstr>
      <vt:lpstr>Symbol</vt:lpstr>
      <vt:lpstr>Times New Roman</vt:lpstr>
      <vt:lpstr>Wingdings</vt:lpstr>
      <vt:lpstr>Wingdings 2</vt:lpstr>
      <vt:lpstr>Θέμα του Office</vt:lpstr>
      <vt:lpstr>Slide</vt:lpstr>
      <vt:lpstr>Dokument</vt:lpstr>
      <vt:lpstr>Τίτλος Μαθήματος</vt:lpstr>
      <vt:lpstr>Περιεχόμενα ενότητας</vt:lpstr>
      <vt:lpstr>Υλικά της γεωσφαίρας</vt:lpstr>
      <vt:lpstr>ΔΙΑΣΠΟΡΑ ΡΥΠΑΝΣΗΣ</vt:lpstr>
      <vt:lpstr>Γήινα υλικά με επιπτώσεις στην υγεία</vt:lpstr>
      <vt:lpstr>Ταξινόμηση ιχνοστοιχείων με βάση το ρόλο τους στη βιολογική λειτουργία των οργανισμών</vt:lpstr>
      <vt:lpstr>Συγκέντρωση κύριων (major) στοιχείων και ολιγοστοιχείων (minor) στο ανθρώπινο σώμα</vt:lpstr>
      <vt:lpstr>Συγκέντρωση ιχνοστοιχείων (trace) στο ανθρώπινο σώμα</vt:lpstr>
      <vt:lpstr>Καμπύλη δόσης- αντίδρασης για απαραίτητα (μπλε) και μη απαραίτητα (μωβ) ιχνοστοιχεία</vt:lpstr>
      <vt:lpstr>Επίδραση συγκέντρωσης απαραίτητων ιχνοστοιχείων στη βιολογική λειτουργία των οργανισμών</vt:lpstr>
      <vt:lpstr>Ιατρική γεωλογία (medical geology)</vt:lpstr>
      <vt:lpstr>PINATUBO</vt:lpstr>
      <vt:lpstr>Υπερεπάρκεια φθορίου</vt:lpstr>
      <vt:lpstr>Ανεπάρκεια ιωδίου (IDD)</vt:lpstr>
      <vt:lpstr>As στο υπόγειο νερό</vt:lpstr>
      <vt:lpstr>ΑΡΣΕΝΙΚΟ ΣΤΗ Δ. ΒΕΓΓΑΛΗ  ΚΑΙ ΜΠΑΓΚΛΑΝΤΕΣ</vt:lpstr>
      <vt:lpstr>Βαλκανική Ενδημική Νεφροπάθεια – BALKAN ENDEMIC NEPHROPATHY (BEN)</vt:lpstr>
      <vt:lpstr>Βαλκανική Ενδημική Νεφροπάθεια</vt:lpstr>
      <vt:lpstr>Louisiana</vt:lpstr>
      <vt:lpstr>Balkans</vt:lpstr>
      <vt:lpstr>Balkans</vt:lpstr>
      <vt:lpstr>Χρονική υστέρηση έκθεσης - αποτελέσματος </vt:lpstr>
      <vt:lpstr>Ασθένειες που σχετίζονται με έκθεση σε τοξικές ουσίες γήινης προέλευσης</vt:lpstr>
      <vt:lpstr>Έκθεση- απορρόφηση – απέκκριση τοξινών</vt:lpstr>
      <vt:lpstr>Ορολογία 1</vt:lpstr>
      <vt:lpstr>Ορολογία 2</vt:lpstr>
      <vt:lpstr>Μέθοδοι Έρευνας</vt:lpstr>
      <vt:lpstr>Μεθοδολογία εκτίμησης επικινδυνότητας  από έκθεση σε περιβαλλοντικό κίνδυνο</vt:lpstr>
      <vt:lpstr>Παράδειγμα CLEA, UK</vt:lpstr>
      <vt:lpstr>Σημαντικά σημεία μεθοδολογίας</vt:lpstr>
      <vt:lpstr>Ευρωπαϊκή Υπηρεσία Περιβάλλοντος</vt:lpstr>
      <vt:lpstr>Ορισμός αρχής προφύλαξης (ΕΕΑ)</vt:lpstr>
      <vt:lpstr>Ηθικοί προβληματισμοί</vt:lpstr>
      <vt:lpstr>Κόστος καθυστέρησης δράσης</vt:lpstr>
      <vt:lpstr>Τεχνική ορολογία αιτίας – αποτελέσματος (D. Gee, EEA)</vt:lpstr>
      <vt:lpstr>Πειραματικές τεχνικές</vt:lpstr>
      <vt:lpstr>PBET</vt:lpstr>
      <vt:lpstr>Παράγοντες ελέγχου βιοπροσβασιμότητας</vt:lpstr>
      <vt:lpstr>Πηγές αβεβαιότητας</vt:lpstr>
      <vt:lpstr>Μεταβολή Βιοχημικών Δεικτών</vt:lpstr>
      <vt:lpstr>Προοπτικές για το μέλλον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(1/6)</vt:lpstr>
      <vt:lpstr>Σημείωμα Χρήσης Έργων Τρίτων (2/6)</vt:lpstr>
      <vt:lpstr>Σημείωμα Χρήσης Έργων Τρίτων (3/6)</vt:lpstr>
      <vt:lpstr>Σημείωμα Χρήσης Έργων Τρίτων (4/6)</vt:lpstr>
      <vt:lpstr>Σημείωμα Χρήσης Έργων Τρίτων (5/6)</vt:lpstr>
      <vt:lpstr>Σημείωμα Χρήσης Έργων Τρίτων (6/6)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250</cp:revision>
  <dcterms:created xsi:type="dcterms:W3CDTF">2012-09-06T09:03:05Z</dcterms:created>
  <dcterms:modified xsi:type="dcterms:W3CDTF">2014-12-20T13:06:08Z</dcterms:modified>
</cp:coreProperties>
</file>