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6"/>
  </p:notesMasterIdLst>
  <p:sldIdLst>
    <p:sldId id="359" r:id="rId3"/>
    <p:sldId id="365" r:id="rId4"/>
    <p:sldId id="367" r:id="rId5"/>
    <p:sldId id="368" r:id="rId6"/>
    <p:sldId id="369" r:id="rId7"/>
    <p:sldId id="370" r:id="rId8"/>
    <p:sldId id="371" r:id="rId9"/>
    <p:sldId id="372" r:id="rId10"/>
    <p:sldId id="373" r:id="rId11"/>
    <p:sldId id="374" r:id="rId12"/>
    <p:sldId id="375" r:id="rId13"/>
    <p:sldId id="376" r:id="rId14"/>
    <p:sldId id="380" r:id="rId15"/>
    <p:sldId id="378" r:id="rId16"/>
    <p:sldId id="379" r:id="rId17"/>
    <p:sldId id="381" r:id="rId18"/>
    <p:sldId id="360" r:id="rId19"/>
    <p:sldId id="361" r:id="rId20"/>
    <p:sldId id="362" r:id="rId21"/>
    <p:sldId id="363" r:id="rId22"/>
    <p:sldId id="364" r:id="rId23"/>
    <p:sldId id="382" r:id="rId24"/>
    <p:sldId id="293" r:id="rId25"/>
  </p:sldIdLst>
  <p:sldSz cx="9144000" cy="6858000" type="screen4x3"/>
  <p:notesSz cx="6858000" cy="9144000"/>
  <p:custDataLst>
    <p:tags r:id="rId2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59"/>
            <p14:sldId id="365"/>
            <p14:sldId id="367"/>
            <p14:sldId id="368"/>
            <p14:sldId id="369"/>
            <p14:sldId id="370"/>
            <p14:sldId id="371"/>
            <p14:sldId id="372"/>
            <p14:sldId id="373"/>
            <p14:sldId id="374"/>
            <p14:sldId id="375"/>
            <p14:sldId id="376"/>
            <p14:sldId id="380"/>
            <p14:sldId id="378"/>
            <p14:sldId id="379"/>
            <p14:sldId id="381"/>
            <p14:sldId id="360"/>
            <p14:sldId id="361"/>
            <p14:sldId id="362"/>
            <p14:sldId id="363"/>
            <p14:sldId id="364"/>
            <p14:sldId id="382"/>
          </p14:sldIdLst>
        </p14:section>
        <p14:section name="Untitled Section" id="{0F1CB131-A6BD-43D0-B8D4-1F27CEF7A05E}">
          <p14:sldIdLst>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112" d="100"/>
          <a:sy n="112" d="100"/>
        </p:scale>
        <p:origin x="-16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20</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21</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22</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06405"/>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http://opencourses.uoa.gr/courses/ECD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hyperlink" Target="%5b1%5d%20http:/creativecommons.org/licenses/by-nc-sa/4.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biblionet.gr/book/15652/Andersen,_Hans_Christian,_1805-1875/%CE%A4%CE%B1_%CE%BA%CE%B1%CE%B9%CE%BD%CE%BF%CF%8D%CF%81%CE%B9%CE%B1_%CF%81%CE%BF%CF%8D%CF%87%CE%B1_%CF%84%CE%BF%CF%85_%CE%B1%CF%85%CF%84%CE%BF%CE%BA%CF%81%CE%AC%CF%84%CE%BF%CF%81%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Garethpugh1.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755576" y="198884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US" sz="2800" dirty="0" smtClean="0">
                <a:solidFill>
                  <a:srgbClr val="5075BC"/>
                </a:solidFill>
                <a:latin typeface="+mj-lt"/>
                <a:ea typeface="+mj-ea"/>
                <a:cs typeface="+mj-cs"/>
              </a:rPr>
              <a:t>4.8</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Μόδα και</a:t>
            </a:r>
            <a:r>
              <a:rPr lang="en-US" sz="2800" dirty="0" smtClean="0"/>
              <a:t> </a:t>
            </a:r>
            <a:r>
              <a:rPr lang="el-GR" sz="2800" dirty="0" smtClean="0"/>
              <a:t>Εικονογραφημένο </a:t>
            </a:r>
            <a:r>
              <a:rPr lang="el-GR" sz="2800" dirty="0"/>
              <a:t>Β</a:t>
            </a:r>
            <a:r>
              <a:rPr lang="el-GR" sz="2800" dirty="0" smtClean="0"/>
              <a:t>ιβλίο</a:t>
            </a:r>
            <a:endParaRPr lang="el-GR" sz="2800" dirty="0"/>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27146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smtClean="0"/>
              <a:t>Ντυνόμαστε αστεία (1/2)</a:t>
            </a:r>
            <a:endParaRPr lang="el-GR" dirty="0"/>
          </a:p>
        </p:txBody>
      </p:sp>
      <p:sp>
        <p:nvSpPr>
          <p:cNvPr id="6" name="Content Placeholder 5"/>
          <p:cNvSpPr>
            <a:spLocks noGrp="1"/>
          </p:cNvSpPr>
          <p:nvPr>
            <p:ph sz="half" idx="1"/>
          </p:nvPr>
        </p:nvSpPr>
        <p:spPr/>
        <p:txBody>
          <a:bodyPr>
            <a:normAutofit lnSpcReduction="10000"/>
          </a:bodyPr>
          <a:lstStyle/>
          <a:p>
            <a:pPr marL="0" indent="0">
              <a:buNone/>
            </a:pPr>
            <a:r>
              <a:rPr lang="el-GR" dirty="0"/>
              <a:t>Στη συνέχεια, τα παιδιά κλήθηκαν να επιλέξουν ανάμεσα σε διάφορα ρούχα και αξεσουάρ που φέραμε στο σχολείο, αυτά που θεωρούν περισσότερο αστεία και να τα φορέσουν με τον πιο αστείο τρόπο. Ψηφίσαμε τους πιο </a:t>
            </a:r>
            <a:r>
              <a:rPr lang="el-GR" dirty="0" smtClean="0"/>
              <a:t>αστείους… </a:t>
            </a:r>
            <a:endParaRPr lang="el-GR" dirty="0"/>
          </a:p>
          <a:p>
            <a:endParaRPr lang="el-GR" dirty="0"/>
          </a:p>
        </p:txBody>
      </p:sp>
      <p:pic>
        <p:nvPicPr>
          <p:cNvPr id="11" name="Content Placeholder 10" descr="Αγοράκι ντυμένο αστεία."/>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20072" y="1628800"/>
            <a:ext cx="2902064" cy="4525963"/>
          </a:xfrm>
        </p:spPr>
      </p:pic>
    </p:spTree>
    <p:extLst>
      <p:ext uri="{BB962C8B-B14F-4D97-AF65-F5344CB8AC3E}">
        <p14:creationId xmlns:p14="http://schemas.microsoft.com/office/powerpoint/2010/main" val="47953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Ντυνόμαστε </a:t>
            </a:r>
            <a:r>
              <a:rPr lang="el-GR" dirty="0" smtClean="0"/>
              <a:t>αστεία (2/2)</a:t>
            </a:r>
            <a:endParaRPr lang="el-GR" dirty="0"/>
          </a:p>
        </p:txBody>
      </p:sp>
      <p:sp>
        <p:nvSpPr>
          <p:cNvPr id="6" name="Content Placeholder 5"/>
          <p:cNvSpPr>
            <a:spLocks noGrp="1"/>
          </p:cNvSpPr>
          <p:nvPr>
            <p:ph sz="half" idx="2"/>
          </p:nvPr>
        </p:nvSpPr>
        <p:spPr/>
        <p:txBody>
          <a:bodyPr>
            <a:normAutofit lnSpcReduction="10000"/>
          </a:bodyPr>
          <a:lstStyle/>
          <a:p>
            <a:pPr marL="0" indent="0">
              <a:buNone/>
            </a:pPr>
            <a:r>
              <a:rPr lang="el-GR" dirty="0" smtClean="0"/>
              <a:t>Να </a:t>
            </a:r>
            <a:r>
              <a:rPr lang="el-GR" dirty="0"/>
              <a:t>οι τελικοί νικητές που φόρεσαν</a:t>
            </a:r>
            <a:r>
              <a:rPr lang="el-GR" dirty="0" smtClean="0"/>
              <a:t>...</a:t>
            </a:r>
          </a:p>
          <a:p>
            <a:r>
              <a:rPr lang="el-GR" dirty="0" smtClean="0"/>
              <a:t>«</a:t>
            </a:r>
            <a:r>
              <a:rPr lang="el-GR" dirty="0"/>
              <a:t>Το σακάκι ανάποδα και ένα αστείο καπέλο</a:t>
            </a:r>
            <a:r>
              <a:rPr lang="el-GR" dirty="0" smtClean="0"/>
              <a:t>».</a:t>
            </a:r>
          </a:p>
          <a:p>
            <a:r>
              <a:rPr lang="el-GR" dirty="0"/>
              <a:t>«Μια φούστα στο κεφάλι και μια άλλη φούστα που δεν ταιριάζει με τη μπλούζα μου</a:t>
            </a:r>
            <a:r>
              <a:rPr lang="el-GR" dirty="0" smtClean="0"/>
              <a:t>».</a:t>
            </a:r>
            <a:endParaRPr lang="el-GR" dirty="0"/>
          </a:p>
          <a:p>
            <a:pPr marL="0" indent="0">
              <a:buNone/>
            </a:pPr>
            <a:endParaRPr lang="el-GR" dirty="0" smtClean="0"/>
          </a:p>
          <a:p>
            <a:endParaRPr lang="el-GR" dirty="0"/>
          </a:p>
        </p:txBody>
      </p:sp>
      <p:pic>
        <p:nvPicPr>
          <p:cNvPr id="9" name="Content Placeholder 8" descr="Παιδάκια ντυμένα αστεία."/>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1653860"/>
            <a:ext cx="4038600" cy="4418643"/>
          </a:xfrm>
        </p:spPr>
      </p:pic>
    </p:spTree>
    <p:extLst>
      <p:ext uri="{BB962C8B-B14F-4D97-AF65-F5344CB8AC3E}">
        <p14:creationId xmlns:p14="http://schemas.microsoft.com/office/powerpoint/2010/main" val="3826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Φτιάχνοντας την αφίσα μας (1/4)</a:t>
            </a:r>
            <a:endParaRPr lang="el-GR" dirty="0"/>
          </a:p>
        </p:txBody>
      </p:sp>
      <p:sp>
        <p:nvSpPr>
          <p:cNvPr id="3" name="Content Placeholder 2"/>
          <p:cNvSpPr>
            <a:spLocks noGrp="1"/>
          </p:cNvSpPr>
          <p:nvPr>
            <p:ph sz="half" idx="1"/>
          </p:nvPr>
        </p:nvSpPr>
        <p:spPr/>
        <p:txBody>
          <a:bodyPr/>
          <a:lstStyle/>
          <a:p>
            <a:pPr marL="0" indent="0">
              <a:buNone/>
            </a:pPr>
            <a:r>
              <a:rPr lang="el-GR" dirty="0"/>
              <a:t>Με τις φωτογραφίες των παιδιών φτιάξαμε αφίσα για τη γελοία πλευρά </a:t>
            </a:r>
            <a:r>
              <a:rPr lang="el-GR" dirty="0" smtClean="0"/>
              <a:t>της μόδας.</a:t>
            </a:r>
          </a:p>
          <a:p>
            <a:pPr marL="0" indent="0">
              <a:buNone/>
            </a:pPr>
            <a:r>
              <a:rPr lang="el-GR" dirty="0"/>
              <a:t>Κολλήσαμε τις φωτογραφίες σε λευκό </a:t>
            </a:r>
            <a:r>
              <a:rPr lang="el-GR" dirty="0" smtClean="0"/>
              <a:t>χαρτόνι.</a:t>
            </a:r>
            <a:endParaRPr lang="el-GR" dirty="0"/>
          </a:p>
          <a:p>
            <a:pPr marL="0" indent="0">
              <a:buNone/>
            </a:pPr>
            <a:endParaRPr lang="el-GR" dirty="0" smtClean="0"/>
          </a:p>
          <a:p>
            <a:pPr marL="0" indent="0">
              <a:buNone/>
            </a:pPr>
            <a:endParaRPr lang="el-GR" dirty="0"/>
          </a:p>
        </p:txBody>
      </p:sp>
      <p:pic>
        <p:nvPicPr>
          <p:cNvPr id="5" name="Content Placeholder 4" descr="Η αφίσα των παιδιών."/>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rot="10800000">
            <a:off x="4644007" y="1700807"/>
            <a:ext cx="3997887" cy="3997887"/>
          </a:xfrm>
          <a:prstGeom prst="rect">
            <a:avLst/>
          </a:prstGeom>
        </p:spPr>
      </p:pic>
    </p:spTree>
    <p:extLst>
      <p:ext uri="{BB962C8B-B14F-4D97-AF65-F5344CB8AC3E}">
        <p14:creationId xmlns:p14="http://schemas.microsoft.com/office/powerpoint/2010/main" val="260851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Φτιάχνοντας την αφίσα μας </a:t>
            </a:r>
            <a:r>
              <a:rPr lang="el-GR" dirty="0" smtClean="0"/>
              <a:t>(2/4</a:t>
            </a:r>
            <a:r>
              <a:rPr lang="el-GR" dirty="0"/>
              <a:t>)</a:t>
            </a:r>
          </a:p>
        </p:txBody>
      </p:sp>
      <p:sp>
        <p:nvSpPr>
          <p:cNvPr id="4" name="Content Placeholder 3"/>
          <p:cNvSpPr>
            <a:spLocks noGrp="1"/>
          </p:cNvSpPr>
          <p:nvPr>
            <p:ph sz="half" idx="2"/>
          </p:nvPr>
        </p:nvSpPr>
        <p:spPr/>
        <p:txBody>
          <a:bodyPr/>
          <a:lstStyle/>
          <a:p>
            <a:pPr marL="0" indent="0">
              <a:buNone/>
            </a:pPr>
            <a:r>
              <a:rPr lang="el-GR" dirty="0" smtClean="0"/>
              <a:t>Τη </a:t>
            </a:r>
            <a:r>
              <a:rPr lang="el-GR" dirty="0"/>
              <a:t>διακοσμήσαμε με τα χρώματα που επιλέξαμε.</a:t>
            </a:r>
          </a:p>
          <a:p>
            <a:endParaRPr lang="el-GR" dirty="0"/>
          </a:p>
        </p:txBody>
      </p:sp>
      <p:pic>
        <p:nvPicPr>
          <p:cNvPr id="5" name="Picture 3" descr="Η αφίσα των παιδιών."/>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7544" y="1628800"/>
            <a:ext cx="3960440" cy="3960440"/>
          </a:xfrm>
          <a:prstGeom prst="rect">
            <a:avLst/>
          </a:prstGeom>
          <a:ln>
            <a:noFill/>
          </a:ln>
          <a:effectLst/>
        </p:spPr>
      </p:pic>
    </p:spTree>
    <p:extLst>
      <p:ext uri="{BB962C8B-B14F-4D97-AF65-F5344CB8AC3E}">
        <p14:creationId xmlns:p14="http://schemas.microsoft.com/office/powerpoint/2010/main" val="157463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Φτιάχνοντας την αφίσα μας </a:t>
            </a:r>
            <a:r>
              <a:rPr lang="el-GR" dirty="0" smtClean="0"/>
              <a:t>(3/4</a:t>
            </a:r>
            <a:r>
              <a:rPr lang="el-GR" dirty="0"/>
              <a:t>)</a:t>
            </a:r>
          </a:p>
        </p:txBody>
      </p:sp>
      <p:sp>
        <p:nvSpPr>
          <p:cNvPr id="3" name="Content Placeholder 2"/>
          <p:cNvSpPr>
            <a:spLocks noGrp="1"/>
          </p:cNvSpPr>
          <p:nvPr>
            <p:ph sz="half" idx="1"/>
          </p:nvPr>
        </p:nvSpPr>
        <p:spPr>
          <a:xfrm>
            <a:off x="457200" y="1600200"/>
            <a:ext cx="3250704" cy="4525963"/>
          </a:xfrm>
        </p:spPr>
        <p:txBody>
          <a:bodyPr/>
          <a:lstStyle/>
          <a:p>
            <a:pPr marL="0" indent="0">
              <a:buNone/>
            </a:pPr>
            <a:r>
              <a:rPr lang="el-GR" dirty="0"/>
              <a:t>Γράψαμε τον </a:t>
            </a:r>
            <a:r>
              <a:rPr lang="el-GR" dirty="0" smtClean="0"/>
              <a:t>τίτλο.</a:t>
            </a:r>
            <a:endParaRPr lang="el-GR" dirty="0"/>
          </a:p>
          <a:p>
            <a:endParaRPr lang="el-GR" dirty="0"/>
          </a:p>
        </p:txBody>
      </p:sp>
      <p:pic>
        <p:nvPicPr>
          <p:cNvPr id="5" name="Picture 1" descr="Η αφίσα των παιδιών."/>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139952" y="1700808"/>
            <a:ext cx="4392488" cy="4392488"/>
          </a:xfrm>
          <a:prstGeom prst="rect">
            <a:avLst/>
          </a:prstGeom>
          <a:ln>
            <a:noFill/>
          </a:ln>
          <a:effectLst/>
        </p:spPr>
      </p:pic>
    </p:spTree>
    <p:extLst>
      <p:ext uri="{BB962C8B-B14F-4D97-AF65-F5344CB8AC3E}">
        <p14:creationId xmlns:p14="http://schemas.microsoft.com/office/powerpoint/2010/main" val="4246542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Φτιάχνοντας την αφίσα μας </a:t>
            </a:r>
            <a:r>
              <a:rPr lang="el-GR" dirty="0" smtClean="0"/>
              <a:t>(4/4</a:t>
            </a:r>
            <a:r>
              <a:rPr lang="el-GR" dirty="0"/>
              <a:t>)</a:t>
            </a:r>
          </a:p>
        </p:txBody>
      </p:sp>
      <p:sp>
        <p:nvSpPr>
          <p:cNvPr id="4" name="Content Placeholder 3"/>
          <p:cNvSpPr>
            <a:spLocks noGrp="1"/>
          </p:cNvSpPr>
          <p:nvPr>
            <p:ph sz="half" idx="2"/>
          </p:nvPr>
        </p:nvSpPr>
        <p:spPr/>
        <p:txBody>
          <a:bodyPr/>
          <a:lstStyle/>
          <a:p>
            <a:pPr marL="0" indent="0">
              <a:buNone/>
            </a:pPr>
            <a:r>
              <a:rPr lang="el-GR" dirty="0"/>
              <a:t>Ζωγραφίσαμε </a:t>
            </a:r>
            <a:r>
              <a:rPr lang="el-GR" dirty="0" smtClean="0"/>
              <a:t> αστείες </a:t>
            </a:r>
            <a:r>
              <a:rPr lang="el-GR" dirty="0" err="1" smtClean="0"/>
              <a:t>φατσούλες</a:t>
            </a:r>
            <a:r>
              <a:rPr lang="el-GR" dirty="0" smtClean="0"/>
              <a:t>.</a:t>
            </a:r>
            <a:endParaRPr lang="el-GR" dirty="0"/>
          </a:p>
          <a:p>
            <a:endParaRPr lang="el-GR" dirty="0"/>
          </a:p>
        </p:txBody>
      </p:sp>
      <p:pic>
        <p:nvPicPr>
          <p:cNvPr id="5" name="Picture 2" descr="Η αφίσα των παιδιών."/>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467544" y="1556792"/>
            <a:ext cx="4032448" cy="4032448"/>
          </a:xfrm>
          <a:prstGeom prst="rect">
            <a:avLst/>
          </a:prstGeom>
          <a:ln>
            <a:noFill/>
          </a:ln>
          <a:effectLst/>
        </p:spPr>
      </p:pic>
    </p:spTree>
    <p:extLst>
      <p:ext uri="{BB962C8B-B14F-4D97-AF65-F5344CB8AC3E}">
        <p14:creationId xmlns:p14="http://schemas.microsoft.com/office/powerpoint/2010/main" val="96614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Το τελικό αποτέλεσμα</a:t>
            </a:r>
            <a:endParaRPr lang="el-GR" dirty="0"/>
          </a:p>
        </p:txBody>
      </p:sp>
      <p:pic>
        <p:nvPicPr>
          <p:cNvPr id="7" name="Content Placeholder 6" descr="Η αφίσα των παιδιών."/>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39552" y="1557338"/>
            <a:ext cx="8136904" cy="4525962"/>
          </a:xfrm>
          <a:prstGeom prst="rect">
            <a:avLst/>
          </a:prstGeom>
          <a:ln>
            <a:noFill/>
          </a:ln>
          <a:effectLst/>
        </p:spPr>
      </p:pic>
    </p:spTree>
    <p:extLst>
      <p:ext uri="{BB962C8B-B14F-4D97-AF65-F5344CB8AC3E}">
        <p14:creationId xmlns:p14="http://schemas.microsoft.com/office/powerpoint/2010/main" val="382563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685058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859652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extLst>
      <p:ext uri="{BB962C8B-B14F-4D97-AF65-F5344CB8AC3E}">
        <p14:creationId xmlns:p14="http://schemas.microsoft.com/office/powerpoint/2010/main" val="99369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altLang="en-US" dirty="0"/>
              <a:t>Διδακτική Πρακτική</a:t>
            </a:r>
            <a:endParaRPr lang="en-GB" dirty="0"/>
          </a:p>
        </p:txBody>
      </p:sp>
      <p:sp>
        <p:nvSpPr>
          <p:cNvPr id="7" name="Θέση περιεχομένου 6"/>
          <p:cNvSpPr>
            <a:spLocks noGrp="1"/>
          </p:cNvSpPr>
          <p:nvPr>
            <p:ph sz="half" idx="1"/>
          </p:nvPr>
        </p:nvSpPr>
        <p:spPr>
          <a:xfrm>
            <a:off x="457200" y="1600200"/>
            <a:ext cx="4474840" cy="4525963"/>
          </a:xfrm>
        </p:spPr>
        <p:txBody>
          <a:bodyPr>
            <a:noAutofit/>
          </a:bodyPr>
          <a:lstStyle/>
          <a:p>
            <a:pPr marL="0" indent="0">
              <a:buNone/>
            </a:pPr>
            <a:r>
              <a:rPr lang="el-GR" sz="2400" b="1" dirty="0"/>
              <a:t>Διδακτική </a:t>
            </a:r>
            <a:r>
              <a:rPr lang="el-GR" sz="2400" b="1" dirty="0" smtClean="0"/>
              <a:t>πρακτική</a:t>
            </a:r>
            <a:r>
              <a:rPr lang="en-GB" sz="2400" dirty="0" smtClean="0"/>
              <a:t>:</a:t>
            </a:r>
            <a:r>
              <a:rPr lang="el-GR" sz="2400" dirty="0" smtClean="0"/>
              <a:t> </a:t>
            </a:r>
          </a:p>
          <a:p>
            <a:pPr marL="0" indent="0">
              <a:spcBef>
                <a:spcPts val="0"/>
              </a:spcBef>
              <a:buNone/>
            </a:pPr>
            <a:r>
              <a:rPr lang="el-GR" sz="2400" dirty="0"/>
              <a:t>Αθηνά-Δήμητρα </a:t>
            </a:r>
            <a:r>
              <a:rPr lang="el-GR" sz="2400" dirty="0" err="1" smtClean="0"/>
              <a:t>Γκιόκα</a:t>
            </a:r>
            <a:r>
              <a:rPr lang="en-GB" sz="2400" dirty="0" smtClean="0"/>
              <a:t>,</a:t>
            </a:r>
            <a:endParaRPr lang="el-GR" sz="2400" dirty="0"/>
          </a:p>
          <a:p>
            <a:pPr marL="0" indent="0">
              <a:spcBef>
                <a:spcPts val="0"/>
              </a:spcBef>
              <a:buNone/>
            </a:pPr>
            <a:r>
              <a:rPr lang="el-GR" sz="2400" dirty="0"/>
              <a:t>Μαργαρίτα-Μαρία </a:t>
            </a:r>
            <a:r>
              <a:rPr lang="el-GR" sz="2400" dirty="0" err="1" smtClean="0"/>
              <a:t>Δίζου</a:t>
            </a:r>
            <a:r>
              <a:rPr lang="en-GB" sz="2400" dirty="0" smtClean="0"/>
              <a:t>.</a:t>
            </a:r>
            <a:endParaRPr lang="el-GR" sz="2400" dirty="0"/>
          </a:p>
          <a:p>
            <a:pPr marL="0" indent="0">
              <a:spcBef>
                <a:spcPts val="1200"/>
              </a:spcBef>
              <a:buNone/>
            </a:pPr>
            <a:r>
              <a:rPr lang="el-GR" sz="2400" b="1" dirty="0"/>
              <a:t>Ακρότητες της </a:t>
            </a:r>
            <a:r>
              <a:rPr lang="el-GR" sz="2400" b="1" dirty="0" smtClean="0"/>
              <a:t>μόδας.</a:t>
            </a:r>
            <a:endParaRPr lang="el-GR" sz="2400" b="1" dirty="0"/>
          </a:p>
          <a:p>
            <a:pPr marL="0" indent="0">
              <a:spcBef>
                <a:spcPts val="1200"/>
              </a:spcBef>
              <a:spcAft>
                <a:spcPts val="600"/>
              </a:spcAft>
              <a:buNone/>
            </a:pPr>
            <a:r>
              <a:rPr lang="el-GR" altLang="en-US" sz="2400" b="1" dirty="0" smtClean="0"/>
              <a:t>Βιβλίο</a:t>
            </a:r>
            <a:r>
              <a:rPr lang="el-GR" altLang="en-US" sz="2400" dirty="0" smtClean="0"/>
              <a:t>:</a:t>
            </a:r>
            <a:r>
              <a:rPr lang="en-GB" altLang="en-US" sz="2400" dirty="0" smtClean="0"/>
              <a:t> </a:t>
            </a:r>
            <a:r>
              <a:rPr lang="el-GR" altLang="en-US" sz="2400" dirty="0" err="1"/>
              <a:t>Andersen</a:t>
            </a:r>
            <a:r>
              <a:rPr lang="el-GR" altLang="en-US" sz="2400" dirty="0"/>
              <a:t>, </a:t>
            </a:r>
            <a:r>
              <a:rPr lang="el-GR" altLang="en-US" sz="2400" dirty="0" err="1"/>
              <a:t>Hans</a:t>
            </a:r>
            <a:r>
              <a:rPr lang="el-GR" altLang="en-US" sz="2400" dirty="0"/>
              <a:t> </a:t>
            </a:r>
            <a:r>
              <a:rPr lang="el-GR" altLang="en-US" sz="2400" dirty="0" err="1"/>
              <a:t>Christian</a:t>
            </a:r>
            <a:r>
              <a:rPr lang="el-GR" altLang="en-US" sz="2400" dirty="0"/>
              <a:t>, 1805-1875. </a:t>
            </a:r>
            <a:r>
              <a:rPr lang="el-GR" altLang="en-US" sz="2400" b="1" dirty="0"/>
              <a:t>Τα καινούρια ρούχα του αυτοκράτορα </a:t>
            </a:r>
            <a:r>
              <a:rPr lang="el-GR" altLang="en-US" sz="2400" dirty="0"/>
              <a:t>/ Χ. Κ. </a:t>
            </a:r>
            <a:r>
              <a:rPr lang="el-GR" altLang="en-US" sz="2400" dirty="0" err="1"/>
              <a:t>΄Αντερσεν</a:t>
            </a:r>
            <a:r>
              <a:rPr lang="el-GR" altLang="en-US" sz="2400" dirty="0"/>
              <a:t> · διασκευή Ι. </a:t>
            </a:r>
            <a:r>
              <a:rPr lang="el-GR" altLang="en-US" sz="2400" dirty="0" err="1"/>
              <a:t>Σάντσεθ</a:t>
            </a:r>
            <a:r>
              <a:rPr lang="el-GR" altLang="en-US" sz="2400" dirty="0"/>
              <a:t> · μετάφραση Ειρήνη </a:t>
            </a:r>
            <a:r>
              <a:rPr lang="el-GR" altLang="en-US" sz="2400" dirty="0" err="1"/>
              <a:t>Μάρρα</a:t>
            </a:r>
            <a:r>
              <a:rPr lang="el-GR" altLang="en-US" sz="2400" dirty="0"/>
              <a:t> · εικονογράφηση Φ. </a:t>
            </a:r>
            <a:r>
              <a:rPr lang="el-GR" altLang="en-US" sz="2400" dirty="0" err="1"/>
              <a:t>Ροβίρα</a:t>
            </a:r>
            <a:r>
              <a:rPr lang="el-GR" altLang="en-US" sz="2400" dirty="0"/>
              <a:t>. - Αθήνα : Κέδρος, 1993. </a:t>
            </a:r>
            <a:endParaRPr lang="en-GB" altLang="en-US" sz="2400" dirty="0"/>
          </a:p>
        </p:txBody>
      </p:sp>
      <p:pic>
        <p:nvPicPr>
          <p:cNvPr id="9" name="Picture 1" descr="Εξώφυλλο του βιβλίου"/>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292080" y="1869281"/>
            <a:ext cx="3280420" cy="3433506"/>
          </a:xfrm>
          <a:prstGeom prst="rect">
            <a:avLst/>
          </a:prstGeom>
          <a:ln>
            <a:noFill/>
          </a:ln>
          <a:effectLst/>
        </p:spPr>
      </p:pic>
      <p:sp>
        <p:nvSpPr>
          <p:cNvPr id="5" name="TextBox 4"/>
          <p:cNvSpPr txBox="1"/>
          <p:nvPr/>
        </p:nvSpPr>
        <p:spPr>
          <a:xfrm>
            <a:off x="8244408" y="5301208"/>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2533643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spcBef>
                <a:spcPts val="0"/>
              </a:spcBef>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Γιαννικοπούλου</a:t>
            </a:r>
            <a:r>
              <a:rPr lang="el-GR" sz="2000" dirty="0" smtClean="0"/>
              <a:t> 2015. </a:t>
            </a:r>
            <a:r>
              <a:rPr lang="el-GR" sz="2000" dirty="0"/>
              <a:t>Αθηνά-Δήμητρα </a:t>
            </a:r>
            <a:r>
              <a:rPr lang="el-GR" sz="2000" dirty="0" err="1"/>
              <a:t>Γκιόκα</a:t>
            </a:r>
            <a:r>
              <a:rPr lang="en-GB" sz="2000" dirty="0" smtClean="0"/>
              <a:t>,</a:t>
            </a:r>
            <a:r>
              <a:rPr lang="el-GR" sz="2000" dirty="0" smtClean="0"/>
              <a:t> Μαργαρίτα-Μαρία </a:t>
            </a:r>
            <a:r>
              <a:rPr lang="el-GR" sz="2000" dirty="0" err="1" smtClean="0"/>
              <a:t>Δίζου</a:t>
            </a:r>
            <a:r>
              <a:rPr lang="el-GR" sz="2000" smtClean="0"/>
              <a:t>, Αγγελική </a:t>
            </a:r>
            <a:r>
              <a:rPr lang="el-GR" sz="2000" dirty="0" err="1" smtClean="0"/>
              <a:t>Γιαννικοπούλου</a:t>
            </a:r>
            <a:r>
              <a:rPr lang="el-GR" sz="2000" dirty="0"/>
              <a:t>. «Το Εικονογραφημένο Βιβλίο στην Προσχολική </a:t>
            </a:r>
            <a:r>
              <a:rPr lang="el-GR" sz="2000" dirty="0" smtClean="0"/>
              <a:t>Εκπαίδευση. </a:t>
            </a:r>
            <a:r>
              <a:rPr lang="el-GR" sz="2000" dirty="0"/>
              <a:t>Μόδα και</a:t>
            </a:r>
            <a:r>
              <a:rPr lang="en-US" sz="2000" dirty="0"/>
              <a:t> </a:t>
            </a:r>
            <a:r>
              <a:rPr lang="el-GR" sz="2000" dirty="0"/>
              <a:t>Εικονογραφημένο Βιβλίο</a:t>
            </a:r>
            <a:r>
              <a:rPr lang="el-GR" sz="2000" dirty="0" smtClean="0"/>
              <a:t>.</a:t>
            </a:r>
            <a:r>
              <a:rPr lang="en-US" sz="2000" dirty="0" smtClean="0"/>
              <a:t> </a:t>
            </a:r>
            <a:r>
              <a:rPr lang="el-GR" sz="2000" dirty="0"/>
              <a:t>Τα καινούρια ρούχα του </a:t>
            </a:r>
            <a:r>
              <a:rPr lang="el-GR" sz="2000" dirty="0" smtClean="0"/>
              <a:t>αυτοκράτορα».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διεύθυνση: </a:t>
            </a:r>
            <a:r>
              <a:rPr lang="en-GB" sz="2000" dirty="0">
                <a:hlinkClick r:id="rId3" tooltip="Ανοιχτό Μάθημα: Το Εικονογραφημένο Βιβλίο στην Προσχολική Εκπαίδευση"/>
              </a:rPr>
              <a:t>http://opencourses.uoa.gr/courses/ECD5/</a:t>
            </a:r>
            <a:r>
              <a:rPr lang="el-GR" sz="2000" dirty="0" smtClean="0"/>
              <a:t>.</a:t>
            </a:r>
            <a:endParaRPr lang="el-GR" sz="2000" dirty="0"/>
          </a:p>
          <a:p>
            <a:pPr fontAlgn="auto">
              <a:spcAft>
                <a:spcPts val="0"/>
              </a:spcAft>
              <a:defRPr/>
            </a:pPr>
            <a:endParaRPr lang="el-GR" sz="2000" dirty="0"/>
          </a:p>
        </p:txBody>
      </p:sp>
    </p:spTree>
    <p:extLst>
      <p:ext uri="{BB962C8B-B14F-4D97-AF65-F5344CB8AC3E}">
        <p14:creationId xmlns:p14="http://schemas.microsoft.com/office/powerpoint/2010/main" val="102922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808697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1215836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Εξώφυλλο του βιβλίου </a:t>
            </a:r>
            <a:r>
              <a:rPr lang="el-GR" sz="2000" dirty="0" smtClean="0"/>
              <a:t>«</a:t>
            </a:r>
            <a:r>
              <a:rPr lang="el-GR" sz="2000" dirty="0" smtClean="0">
                <a:hlinkClick r:id="rId3"/>
              </a:rPr>
              <a:t>Τα </a:t>
            </a:r>
            <a:r>
              <a:rPr lang="el-GR" sz="2000" dirty="0">
                <a:hlinkClick r:id="rId3"/>
              </a:rPr>
              <a:t>καινούρια ρούχα του </a:t>
            </a:r>
            <a:r>
              <a:rPr lang="el-GR" sz="2000" dirty="0" smtClean="0">
                <a:hlinkClick r:id="rId3"/>
              </a:rPr>
              <a:t>αυτοκράτορα</a:t>
            </a:r>
            <a:r>
              <a:rPr lang="el-GR" sz="2000" dirty="0" smtClean="0"/>
              <a:t>» </a:t>
            </a:r>
            <a:r>
              <a:rPr lang="el-GR" sz="2000" dirty="0"/>
              <a:t>/ Χ. Κ. </a:t>
            </a:r>
            <a:r>
              <a:rPr lang="el-GR" sz="2000" dirty="0" err="1"/>
              <a:t>΄Αντερσεν</a:t>
            </a:r>
            <a:r>
              <a:rPr lang="el-GR" sz="2000" dirty="0"/>
              <a:t> · διασκευή Ι. </a:t>
            </a:r>
            <a:r>
              <a:rPr lang="el-GR" sz="2000" dirty="0" err="1"/>
              <a:t>Σάντσεθ</a:t>
            </a:r>
            <a:r>
              <a:rPr lang="el-GR" sz="2000" dirty="0"/>
              <a:t> · μετάφραση Ειρήνη </a:t>
            </a:r>
            <a:r>
              <a:rPr lang="el-GR" sz="2000" dirty="0" err="1"/>
              <a:t>Μάρρα</a:t>
            </a:r>
            <a:r>
              <a:rPr lang="el-GR" sz="2000" dirty="0"/>
              <a:t> · εικονογράφηση Φ. </a:t>
            </a:r>
            <a:r>
              <a:rPr lang="el-GR" sz="2000" dirty="0" err="1"/>
              <a:t>Ροβίρα</a:t>
            </a:r>
            <a:r>
              <a:rPr lang="el-GR" sz="2000" dirty="0"/>
              <a:t>. - Αθήνα : Κέδρος, </a:t>
            </a:r>
            <a:r>
              <a:rPr lang="el-GR" sz="2000" dirty="0" smtClean="0"/>
              <a:t>1993.</a:t>
            </a:r>
            <a:r>
              <a:rPr lang="en-GB" sz="2000" dirty="0" smtClean="0"/>
              <a:t> </a:t>
            </a:r>
            <a:r>
              <a:rPr lang="en-GB" sz="2000" dirty="0" err="1" smtClean="0"/>
              <a:t>Biblionet</a:t>
            </a:r>
            <a:r>
              <a:rPr lang="en-GB" sz="2000" dirty="0" smtClean="0"/>
              <a:t>.</a:t>
            </a:r>
            <a:endParaRPr lang="el-GR" sz="2000" dirty="0" smtClean="0"/>
          </a:p>
          <a:p>
            <a:pPr marL="0" indent="0">
              <a:buNone/>
            </a:pPr>
            <a:r>
              <a:rPr lang="el-GR" sz="2000" dirty="0" smtClean="0"/>
              <a:t>Εικόνα 2: </a:t>
            </a:r>
            <a:r>
              <a:rPr lang="en-US" sz="2000" dirty="0">
                <a:hlinkClick r:id="rId4"/>
              </a:rPr>
              <a:t>Gareth Pugh design shown at London Fashion </a:t>
            </a:r>
            <a:r>
              <a:rPr lang="en-US" sz="2000" dirty="0" smtClean="0">
                <a:hlinkClick r:id="rId4"/>
              </a:rPr>
              <a:t>Week</a:t>
            </a:r>
            <a:r>
              <a:rPr lang="en-US" sz="2000" dirty="0"/>
              <a:t>, Copyright Gareth Pugh, </a:t>
            </a:r>
            <a:r>
              <a:rPr lang="en-US" sz="2000" dirty="0">
                <a:hlinkClick r:id="rId5"/>
              </a:rPr>
              <a:t>Creative Commons Attribution 2.0 </a:t>
            </a:r>
            <a:r>
              <a:rPr lang="en-US" sz="2000" dirty="0" smtClean="0">
                <a:hlinkClick r:id="rId5"/>
              </a:rPr>
              <a:t>Generic</a:t>
            </a:r>
            <a:r>
              <a:rPr lang="en-US" sz="2000" dirty="0" smtClean="0"/>
              <a:t>, Wikimedia Commons.</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Ανάγνωση του βιβλίου</a:t>
            </a:r>
            <a:endParaRPr lang="el-GR" dirty="0"/>
          </a:p>
        </p:txBody>
      </p:sp>
      <p:sp>
        <p:nvSpPr>
          <p:cNvPr id="4" name="Content Placeholder 3"/>
          <p:cNvSpPr>
            <a:spLocks noGrp="1"/>
          </p:cNvSpPr>
          <p:nvPr>
            <p:ph sz="half" idx="2"/>
          </p:nvPr>
        </p:nvSpPr>
        <p:spPr/>
        <p:txBody>
          <a:bodyPr/>
          <a:lstStyle/>
          <a:p>
            <a:pPr marL="0" indent="0">
              <a:buNone/>
            </a:pPr>
            <a:r>
              <a:rPr lang="el-GR" dirty="0"/>
              <a:t>Διαβάσαμε το βιβλίο «Τα καινούρια ρούχα του αυτοκράτορα</a:t>
            </a:r>
            <a:r>
              <a:rPr lang="el-GR" dirty="0" smtClean="0"/>
              <a:t>».</a:t>
            </a:r>
            <a:endParaRPr lang="el-GR" dirty="0"/>
          </a:p>
          <a:p>
            <a:endParaRPr lang="el-GR" dirty="0"/>
          </a:p>
        </p:txBody>
      </p:sp>
      <p:pic>
        <p:nvPicPr>
          <p:cNvPr id="5" name="Content Placeholder 4" descr="Η νηπιαγωγός διαβάζει το βιβλίο."/>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flipH="1">
            <a:off x="457200" y="1628672"/>
            <a:ext cx="4038600" cy="4469018"/>
          </a:xfrm>
        </p:spPr>
      </p:pic>
    </p:spTree>
    <p:extLst>
      <p:ext uri="{BB962C8B-B14F-4D97-AF65-F5344CB8AC3E}">
        <p14:creationId xmlns:p14="http://schemas.microsoft.com/office/powerpoint/2010/main" val="813800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Εικόνες από το διαδίκτυο</a:t>
            </a:r>
            <a:endParaRPr lang="el-GR" dirty="0"/>
          </a:p>
        </p:txBody>
      </p:sp>
      <p:sp>
        <p:nvSpPr>
          <p:cNvPr id="3" name="Content Placeholder 2"/>
          <p:cNvSpPr>
            <a:spLocks noGrp="1"/>
          </p:cNvSpPr>
          <p:nvPr>
            <p:ph sz="half" idx="1"/>
          </p:nvPr>
        </p:nvSpPr>
        <p:spPr/>
        <p:txBody>
          <a:bodyPr/>
          <a:lstStyle/>
          <a:p>
            <a:pPr marL="0" indent="0">
              <a:buNone/>
            </a:pPr>
            <a:r>
              <a:rPr lang="el-GR" dirty="0" smtClean="0"/>
              <a:t>Με </a:t>
            </a:r>
            <a:r>
              <a:rPr lang="el-GR" dirty="0"/>
              <a:t>αφορμή την ιστορία του αυτοκράτορα, εστιάσαμε στη γελοία διάσταση της μόδας και είδαμε εικόνες από τα αστεία ρούχα, μαλλιά και αξεσουάρ που υπάρχουν στο διαδίκτυο.</a:t>
            </a:r>
          </a:p>
          <a:p>
            <a:endParaRPr lang="el-GR" dirty="0"/>
          </a:p>
        </p:txBody>
      </p:sp>
      <p:pic>
        <p:nvPicPr>
          <p:cNvPr id="2050" name="Picture 2" descr="αστεία ρούχα"/>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076056" y="1484784"/>
            <a:ext cx="3344818" cy="4608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883" y="580526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75694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της τάξης (</a:t>
            </a:r>
            <a:r>
              <a:rPr lang="el-GR" dirty="0" smtClean="0"/>
              <a:t>1/5)</a:t>
            </a:r>
            <a:endParaRPr lang="el-GR" dirty="0"/>
          </a:p>
        </p:txBody>
      </p:sp>
      <p:sp>
        <p:nvSpPr>
          <p:cNvPr id="3" name="Content Placeholder 2"/>
          <p:cNvSpPr>
            <a:spLocks noGrp="1"/>
          </p:cNvSpPr>
          <p:nvPr>
            <p:ph sz="half" idx="1"/>
          </p:nvPr>
        </p:nvSpPr>
        <p:spPr/>
        <p:txBody>
          <a:bodyPr/>
          <a:lstStyle/>
          <a:p>
            <a:pPr marL="0" indent="0">
              <a:buNone/>
            </a:pPr>
            <a:r>
              <a:rPr lang="el-GR" dirty="0"/>
              <a:t>Ζητήσαμε από τα παιδιά να αναζητήσουν στο χώρο της τάξης αντικείμενα που μοιάζουν με κάποιο ρούχο ή αξεσουάρ...</a:t>
            </a:r>
          </a:p>
          <a:p>
            <a:pPr marL="0" indent="0">
              <a:buNone/>
            </a:pPr>
            <a:r>
              <a:rPr lang="el-GR" dirty="0"/>
              <a:t>Τι φόρεσαν τελικά;</a:t>
            </a:r>
          </a:p>
          <a:p>
            <a:pPr marL="0" indent="0">
              <a:buNone/>
            </a:pPr>
            <a:r>
              <a:rPr lang="el-GR" dirty="0"/>
              <a:t>«Το βιβλίο για καπέλο</a:t>
            </a:r>
            <a:r>
              <a:rPr lang="el-GR" dirty="0" smtClean="0"/>
              <a:t>» και </a:t>
            </a:r>
            <a:r>
              <a:rPr lang="el-GR" dirty="0"/>
              <a:t>«Το στεφάνι για ζώνη</a:t>
            </a:r>
            <a:r>
              <a:rPr lang="el-GR" dirty="0" smtClean="0"/>
              <a:t>».</a:t>
            </a:r>
            <a:endParaRPr lang="el-GR" dirty="0"/>
          </a:p>
          <a:p>
            <a:pPr marL="0" indent="0">
              <a:buNone/>
            </a:pPr>
            <a:endParaRPr lang="el-GR" dirty="0"/>
          </a:p>
          <a:p>
            <a:pPr marL="0" indent="0">
              <a:buNone/>
            </a:pPr>
            <a:endParaRPr lang="el-GR" dirty="0"/>
          </a:p>
        </p:txBody>
      </p:sp>
      <p:pic>
        <p:nvPicPr>
          <p:cNvPr id="7" name="Content Placeholder 6" descr="Τα παιδά φορούν τα ρούχα της τάξη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04710" y="1600200"/>
            <a:ext cx="3925580" cy="4525963"/>
          </a:xfrm>
        </p:spPr>
      </p:pic>
    </p:spTree>
    <p:extLst>
      <p:ext uri="{BB962C8B-B14F-4D97-AF65-F5344CB8AC3E}">
        <p14:creationId xmlns:p14="http://schemas.microsoft.com/office/powerpoint/2010/main" val="76704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«Ρούχα» της τάξης </a:t>
            </a:r>
            <a:r>
              <a:rPr lang="el-GR" dirty="0" smtClean="0"/>
              <a:t>(2/5</a:t>
            </a:r>
            <a:r>
              <a:rPr lang="el-GR" dirty="0"/>
              <a:t>)</a:t>
            </a:r>
          </a:p>
        </p:txBody>
      </p:sp>
      <p:sp>
        <p:nvSpPr>
          <p:cNvPr id="6" name="Text Placeholder 5"/>
          <p:cNvSpPr>
            <a:spLocks noGrp="1"/>
          </p:cNvSpPr>
          <p:nvPr>
            <p:ph type="body" idx="1"/>
          </p:nvPr>
        </p:nvSpPr>
        <p:spPr/>
        <p:txBody>
          <a:bodyPr>
            <a:normAutofit/>
          </a:bodyPr>
          <a:lstStyle/>
          <a:p>
            <a:r>
              <a:rPr lang="el-GR" b="0" dirty="0"/>
              <a:t>«Τη χαρτοταινία </a:t>
            </a:r>
            <a:r>
              <a:rPr lang="el-GR" b="0" dirty="0" smtClean="0"/>
              <a:t>για </a:t>
            </a:r>
            <a:r>
              <a:rPr lang="el-GR" b="0" dirty="0"/>
              <a:t>βραχιόλι</a:t>
            </a:r>
            <a:r>
              <a:rPr lang="el-GR" b="0" dirty="0" smtClean="0"/>
              <a:t>»</a:t>
            </a:r>
            <a:endParaRPr lang="el-GR" b="0" dirty="0"/>
          </a:p>
        </p:txBody>
      </p:sp>
      <p:pic>
        <p:nvPicPr>
          <p:cNvPr id="11" name="Content Placeholder 10" descr="Τα παιδά φορούν τα ρούχα της τάξη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1403648" y="2276872"/>
            <a:ext cx="2016224" cy="3878262"/>
          </a:xfrm>
        </p:spPr>
      </p:pic>
      <p:sp>
        <p:nvSpPr>
          <p:cNvPr id="8" name="Text Placeholder 7"/>
          <p:cNvSpPr>
            <a:spLocks noGrp="1"/>
          </p:cNvSpPr>
          <p:nvPr>
            <p:ph type="body" sz="quarter" idx="3"/>
          </p:nvPr>
        </p:nvSpPr>
        <p:spPr/>
        <p:txBody>
          <a:bodyPr/>
          <a:lstStyle/>
          <a:p>
            <a:pPr algn="ctr"/>
            <a:r>
              <a:rPr lang="el-GR" b="0" dirty="0"/>
              <a:t>«Το μπουκάλι για καπέλο</a:t>
            </a:r>
            <a:r>
              <a:rPr lang="el-GR" b="0" dirty="0" smtClean="0"/>
              <a:t>»</a:t>
            </a:r>
            <a:endParaRPr lang="el-GR" b="0" dirty="0"/>
          </a:p>
        </p:txBody>
      </p:sp>
      <p:pic>
        <p:nvPicPr>
          <p:cNvPr id="12" name="Content Placeholder 11" descr="Τα παιδά φορούν τα ρούχα της τάξης."/>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5682343" y="2276872"/>
            <a:ext cx="1986001" cy="3878262"/>
          </a:xfrm>
        </p:spPr>
      </p:pic>
    </p:spTree>
    <p:extLst>
      <p:ext uri="{BB962C8B-B14F-4D97-AF65-F5344CB8AC3E}">
        <p14:creationId xmlns:p14="http://schemas.microsoft.com/office/powerpoint/2010/main" val="425562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Τα παιδά φορούν τα ρούχα της τάξης."/>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259632" y="1556792"/>
            <a:ext cx="6480720" cy="3456384"/>
          </a:xfrm>
        </p:spPr>
      </p:pic>
      <p:sp>
        <p:nvSpPr>
          <p:cNvPr id="9" name="Text Placeholder 8"/>
          <p:cNvSpPr>
            <a:spLocks noGrp="1"/>
          </p:cNvSpPr>
          <p:nvPr>
            <p:ph type="body" sz="half" idx="2"/>
          </p:nvPr>
        </p:nvSpPr>
        <p:spPr>
          <a:xfrm>
            <a:off x="1187624" y="5085184"/>
            <a:ext cx="6696744" cy="1015008"/>
          </a:xfrm>
        </p:spPr>
        <p:txBody>
          <a:bodyPr>
            <a:noAutofit/>
          </a:bodyPr>
          <a:lstStyle/>
          <a:p>
            <a:r>
              <a:rPr lang="el-GR" sz="2400" dirty="0"/>
              <a:t>«Σαν καπέλα... το κουτί από ένα </a:t>
            </a:r>
            <a:r>
              <a:rPr lang="el-GR" sz="2400" dirty="0" err="1"/>
              <a:t>puzzle</a:t>
            </a:r>
            <a:r>
              <a:rPr lang="el-GR" sz="2400" dirty="0"/>
              <a:t>, το κουτί απ’ τους μαρκαδόρους, μια ψάθινη τσάντα, μια μικρή ξύλινη καρέκλα» </a:t>
            </a:r>
          </a:p>
          <a:p>
            <a:endParaRPr lang="el-GR" sz="2400" dirty="0"/>
          </a:p>
        </p:txBody>
      </p:sp>
      <p:sp>
        <p:nvSpPr>
          <p:cNvPr id="7" name="Title 6"/>
          <p:cNvSpPr>
            <a:spLocks noGrp="1"/>
          </p:cNvSpPr>
          <p:nvPr>
            <p:ph type="title"/>
          </p:nvPr>
        </p:nvSpPr>
        <p:spPr/>
        <p:txBody>
          <a:bodyPr/>
          <a:lstStyle/>
          <a:p>
            <a:r>
              <a:rPr lang="el-GR" dirty="0"/>
              <a:t>«Ρούχα» της τάξης </a:t>
            </a:r>
            <a:r>
              <a:rPr lang="el-GR" dirty="0" smtClean="0"/>
              <a:t>(3/5</a:t>
            </a:r>
            <a:r>
              <a:rPr lang="el-GR" dirty="0"/>
              <a:t>)</a:t>
            </a:r>
          </a:p>
        </p:txBody>
      </p:sp>
    </p:spTree>
    <p:extLst>
      <p:ext uri="{BB962C8B-B14F-4D97-AF65-F5344CB8AC3E}">
        <p14:creationId xmlns:p14="http://schemas.microsoft.com/office/powerpoint/2010/main" val="144490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Τα παιδά φορούν τα ρούχα της τάξης."/>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half" idx="2"/>
          </p:nvPr>
        </p:nvSpPr>
        <p:spPr>
          <a:xfrm>
            <a:off x="1792288" y="5157192"/>
            <a:ext cx="5732040" cy="1015008"/>
          </a:xfrm>
        </p:spPr>
        <p:txBody>
          <a:bodyPr>
            <a:noAutofit/>
          </a:bodyPr>
          <a:lstStyle/>
          <a:p>
            <a:r>
              <a:rPr lang="el-GR" sz="2400" dirty="0"/>
              <a:t>«Τη σακούλα για μπλούζα» </a:t>
            </a:r>
            <a:r>
              <a:rPr lang="el-GR" sz="2400" dirty="0" smtClean="0"/>
              <a:t>και «Την </a:t>
            </a:r>
            <a:r>
              <a:rPr lang="el-GR" sz="2400" dirty="0"/>
              <a:t>ποδιά για φόρεμα» </a:t>
            </a:r>
            <a:r>
              <a:rPr lang="el-GR" sz="2400" dirty="0" smtClean="0"/>
              <a:t>και «Το </a:t>
            </a:r>
            <a:r>
              <a:rPr lang="el-GR" sz="2400" dirty="0"/>
              <a:t>τραπεζομάντηλο για παλτό</a:t>
            </a:r>
            <a:r>
              <a:rPr lang="el-GR" sz="2400" dirty="0" smtClean="0"/>
              <a:t>».</a:t>
            </a:r>
            <a:endParaRPr lang="el-GR" sz="2400" dirty="0"/>
          </a:p>
          <a:p>
            <a:endParaRPr lang="el-GR" sz="2400" dirty="0" smtClean="0">
              <a:latin typeface="Cambria" panose="02040503050406030204" pitchFamily="18" charset="0"/>
            </a:endParaRPr>
          </a:p>
          <a:p>
            <a:endParaRPr lang="el-GR" sz="2400" dirty="0">
              <a:latin typeface="Cambria" panose="02040503050406030204" pitchFamily="18" charset="0"/>
            </a:endParaRPr>
          </a:p>
          <a:p>
            <a:endParaRPr lang="el-GR" sz="2400" dirty="0"/>
          </a:p>
        </p:txBody>
      </p:sp>
      <p:sp>
        <p:nvSpPr>
          <p:cNvPr id="4" name="Title 3"/>
          <p:cNvSpPr>
            <a:spLocks noGrp="1"/>
          </p:cNvSpPr>
          <p:nvPr>
            <p:ph type="title"/>
          </p:nvPr>
        </p:nvSpPr>
        <p:spPr/>
        <p:txBody>
          <a:bodyPr/>
          <a:lstStyle/>
          <a:p>
            <a:r>
              <a:rPr lang="el-GR" dirty="0"/>
              <a:t>«Ρούχα» της τάξης </a:t>
            </a:r>
            <a:r>
              <a:rPr lang="el-GR" dirty="0" smtClean="0"/>
              <a:t>(4/5</a:t>
            </a:r>
            <a:r>
              <a:rPr lang="el-GR" dirty="0"/>
              <a:t>)</a:t>
            </a:r>
          </a:p>
        </p:txBody>
      </p:sp>
    </p:spTree>
    <p:extLst>
      <p:ext uri="{BB962C8B-B14F-4D97-AF65-F5344CB8AC3E}">
        <p14:creationId xmlns:p14="http://schemas.microsoft.com/office/powerpoint/2010/main" val="301107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Τα παιδά φορούν τα ρούχα της τάξης."/>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977900" y="1556792"/>
            <a:ext cx="7099300" cy="3456384"/>
          </a:xfrm>
        </p:spPr>
      </p:pic>
      <p:sp>
        <p:nvSpPr>
          <p:cNvPr id="3" name="Text Placeholder 2"/>
          <p:cNvSpPr>
            <a:spLocks noGrp="1"/>
          </p:cNvSpPr>
          <p:nvPr>
            <p:ph type="body" sz="half" idx="2"/>
          </p:nvPr>
        </p:nvSpPr>
        <p:spPr>
          <a:xfrm>
            <a:off x="971600" y="5157192"/>
            <a:ext cx="7128792" cy="1015008"/>
          </a:xfrm>
        </p:spPr>
        <p:txBody>
          <a:bodyPr/>
          <a:lstStyle/>
          <a:p>
            <a:r>
              <a:rPr lang="el-GR" dirty="0"/>
              <a:t>«Το καλάθι για καπέλο» </a:t>
            </a:r>
            <a:r>
              <a:rPr lang="el-GR" dirty="0" smtClean="0"/>
              <a:t>και «Την </a:t>
            </a:r>
            <a:r>
              <a:rPr lang="el-GR" dirty="0"/>
              <a:t>τσάντα για καπέλο» </a:t>
            </a:r>
            <a:r>
              <a:rPr lang="el-GR" dirty="0" smtClean="0"/>
              <a:t>και «Ένα </a:t>
            </a:r>
            <a:r>
              <a:rPr lang="el-GR" dirty="0"/>
              <a:t>μαντήλι για μακριά μαλλιά</a:t>
            </a:r>
            <a:r>
              <a:rPr lang="el-GR" dirty="0" smtClean="0"/>
              <a:t>».</a:t>
            </a:r>
            <a:endParaRPr lang="el-GR" dirty="0"/>
          </a:p>
          <a:p>
            <a:endParaRPr lang="el-GR" dirty="0"/>
          </a:p>
        </p:txBody>
      </p:sp>
      <p:sp>
        <p:nvSpPr>
          <p:cNvPr id="4" name="Title 3"/>
          <p:cNvSpPr>
            <a:spLocks noGrp="1"/>
          </p:cNvSpPr>
          <p:nvPr>
            <p:ph type="title"/>
          </p:nvPr>
        </p:nvSpPr>
        <p:spPr/>
        <p:txBody>
          <a:bodyPr/>
          <a:lstStyle/>
          <a:p>
            <a:r>
              <a:rPr lang="el-GR" dirty="0"/>
              <a:t>«Ρούχα» της τάξης </a:t>
            </a:r>
            <a:r>
              <a:rPr lang="el-GR" dirty="0" smtClean="0"/>
              <a:t>(5/5</a:t>
            </a:r>
            <a:r>
              <a:rPr lang="el-GR" dirty="0"/>
              <a:t>)</a:t>
            </a:r>
          </a:p>
        </p:txBody>
      </p:sp>
    </p:spTree>
    <p:extLst>
      <p:ext uri="{BB962C8B-B14F-4D97-AF65-F5344CB8AC3E}">
        <p14:creationId xmlns:p14="http://schemas.microsoft.com/office/powerpoint/2010/main" val="3742491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ZHAW.ACCESSIBILITYADDIN.CHECKTIMEDATE" val="10/29/2015 1:26:07 AM"/>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9,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2050,5,"/>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B5470D56-BF53-45BD-ADD9-20D5EAE622FA}">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3307</TotalTime>
  <Words>812</Words>
  <Application>Microsoft Office PowerPoint</Application>
  <PresentationFormat>On-screen Show (4:3)</PresentationFormat>
  <Paragraphs>85</Paragraphs>
  <Slides>23</Slides>
  <Notes>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Θέμα του Office</vt:lpstr>
      <vt:lpstr>Το Εικονογραφημένο Βιβλίο στην Προσχολική Εκπαίδευση</vt:lpstr>
      <vt:lpstr>Διδακτική Πρακτική</vt:lpstr>
      <vt:lpstr>Ανάγνωση του βιβλίου</vt:lpstr>
      <vt:lpstr>Εικόνες από το διαδίκτυο</vt:lpstr>
      <vt:lpstr>«Ρούχα» της τάξης (1/5)</vt:lpstr>
      <vt:lpstr>«Ρούχα» της τάξης (2/5)</vt:lpstr>
      <vt:lpstr>«Ρούχα» της τάξης (3/5)</vt:lpstr>
      <vt:lpstr>«Ρούχα» της τάξης (4/5)</vt:lpstr>
      <vt:lpstr>«Ρούχα» της τάξης (5/5)</vt:lpstr>
      <vt:lpstr>Ντυνόμαστε αστεία (1/2)</vt:lpstr>
      <vt:lpstr>Ντυνόμαστε αστεία (2/2)</vt:lpstr>
      <vt:lpstr>Φτιάχνοντας την αφίσα μας (1/4)</vt:lpstr>
      <vt:lpstr>Φτιάχνοντας την αφίσα μας (2/4)</vt:lpstr>
      <vt:lpstr>Φτιάχνοντας την αφίσα μας (3/4)</vt:lpstr>
      <vt:lpstr>Φτιάχνοντας την αφίσα μας (4/4)</vt:lpstr>
      <vt:lpstr>Το τελικό αποτέλεσμα</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καινούρια ρούχα του αυτοκράτορα </dc:title>
  <dc:subject>Το Εικονογραφημένο Βιβλίο στην Προσχολική Εκπαίδευση</dc:subject>
  <dc:creator> Αγγελική Γιαννικοπούλου</dc:creator>
  <cp:keywords/>
  <cp:lastModifiedBy>Smaragda Papadopoulou</cp:lastModifiedBy>
  <cp:revision>301</cp:revision>
  <dcterms:created xsi:type="dcterms:W3CDTF">2012-09-06T09:03:05Z</dcterms:created>
  <dcterms:modified xsi:type="dcterms:W3CDTF">2015-10-28T23:28:50Z</dcterms:modified>
  <cp:category>Μόδα και Εικονογραφημένο Βιβλίο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