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86" r:id="rId2"/>
    <p:sldId id="264" r:id="rId3"/>
    <p:sldId id="265" r:id="rId4"/>
    <p:sldId id="268" r:id="rId5"/>
    <p:sldId id="266" r:id="rId6"/>
    <p:sldId id="267" r:id="rId7"/>
    <p:sldId id="270" r:id="rId8"/>
    <p:sldId id="269" r:id="rId9"/>
    <p:sldId id="287" r:id="rId10"/>
    <p:sldId id="263" r:id="rId11"/>
    <p:sldId id="272" r:id="rId12"/>
    <p:sldId id="271" r:id="rId13"/>
    <p:sldId id="273" r:id="rId14"/>
    <p:sldId id="274" r:id="rId15"/>
    <p:sldId id="275" r:id="rId16"/>
    <p:sldId id="276" r:id="rId17"/>
    <p:sldId id="277" r:id="rId18"/>
    <p:sldId id="278" r:id="rId19"/>
    <p:sldId id="280" r:id="rId20"/>
    <p:sldId id="281" r:id="rId21"/>
    <p:sldId id="282" r:id="rId22"/>
    <p:sldId id="283" r:id="rId23"/>
    <p:sldId id="284" r:id="rId24"/>
    <p:sldId id="288" r:id="rId2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BF778-1A99-4400-946B-B762EFF70E30}" type="datetimeFigureOut">
              <a:rPr lang="el-GR" smtClean="0"/>
              <a:pPr/>
              <a:t>1/12/2015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E3178-0E2F-4ED1-8BA2-ACEFE95D3BE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27798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AE0CD6-9126-4088-8943-5B636C0C7371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44185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19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8410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20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3298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21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1926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22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13578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23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952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24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709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102944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24475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23809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47592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xmlns="" val="3187974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80155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31549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89981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15780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65080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48037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02286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PHIL5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inglink.com/scene/69540655447985356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thinglink.com/scene/695406554479853568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2089537"/>
            <a:ext cx="8496944" cy="1339463"/>
          </a:xfrm>
        </p:spPr>
        <p:txBody>
          <a:bodyPr>
            <a:normAutofit fontScale="90000"/>
          </a:bodyPr>
          <a:lstStyle/>
          <a:p>
            <a:r>
              <a:rPr lang="el-GR" dirty="0"/>
              <a:t>ΚΦΑ 14 Εισαγωγή στην Αρχαία ε</a:t>
            </a:r>
            <a:r>
              <a:rPr lang="el-GR" dirty="0" smtClean="0"/>
              <a:t>λληνική </a:t>
            </a:r>
            <a:r>
              <a:rPr lang="el-GR" dirty="0"/>
              <a:t>Μυθολογία</a:t>
            </a:r>
            <a:r>
              <a:rPr lang="en-US" dirty="0"/>
              <a:t> </a:t>
            </a:r>
            <a:r>
              <a:rPr lang="el-GR" dirty="0"/>
              <a:t>και </a:t>
            </a:r>
            <a:r>
              <a:rPr lang="el-GR" dirty="0" smtClean="0"/>
              <a:t>Θρησκεία</a:t>
            </a:r>
            <a:endParaRPr lang="en-US" sz="3600" dirty="0">
              <a:solidFill>
                <a:srgbClr val="5075B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3429000"/>
            <a:ext cx="6624736" cy="2376264"/>
          </a:xfrm>
        </p:spPr>
        <p:txBody>
          <a:bodyPr>
            <a:noAutofit/>
          </a:bodyPr>
          <a:lstStyle/>
          <a:p>
            <a:r>
              <a:rPr lang="el-GR" sz="2400" dirty="0">
                <a:solidFill>
                  <a:srgbClr val="5075BC"/>
                </a:solidFill>
              </a:rPr>
              <a:t>Ενότητα Δ:</a:t>
            </a:r>
            <a:r>
              <a:rPr lang="el-GR" sz="2400" dirty="0"/>
              <a:t> Ορισμός και Διαμόρφωση του ήρωα </a:t>
            </a:r>
            <a:br>
              <a:rPr lang="el-GR" sz="2400" dirty="0"/>
            </a:br>
            <a:r>
              <a:rPr lang="el-GR" sz="2400" dirty="0"/>
              <a:t>(Έπος και Δράμα)</a:t>
            </a:r>
          </a:p>
          <a:p>
            <a:r>
              <a:rPr lang="el-GR" sz="2400" dirty="0"/>
              <a:t>Μάθημα </a:t>
            </a:r>
            <a:r>
              <a:rPr lang="en-US" sz="2400" dirty="0" smtClean="0"/>
              <a:t>9</a:t>
            </a:r>
            <a:r>
              <a:rPr lang="el-GR" sz="2400" baseline="30000" dirty="0" smtClean="0"/>
              <a:t>ο</a:t>
            </a:r>
            <a:r>
              <a:rPr lang="el-GR" sz="2400" dirty="0"/>
              <a:t>: «Εισαγωγή στην Οδύσσεια </a:t>
            </a:r>
            <a:r>
              <a:rPr lang="el-GR" sz="2400" dirty="0" smtClean="0"/>
              <a:t>(</a:t>
            </a:r>
            <a:r>
              <a:rPr lang="en-US" sz="2400" dirty="0" smtClean="0"/>
              <a:t>2</a:t>
            </a:r>
            <a:r>
              <a:rPr lang="el-GR" sz="2400" dirty="0" smtClean="0"/>
              <a:t>)»</a:t>
            </a:r>
            <a:endParaRPr lang="en-US" sz="2400" dirty="0"/>
          </a:p>
          <a:p>
            <a:r>
              <a:rPr lang="el-GR" sz="2400" dirty="0" smtClean="0"/>
              <a:t/>
            </a:r>
            <a:br>
              <a:rPr lang="el-GR" sz="2400" dirty="0" smtClean="0"/>
            </a:br>
            <a:r>
              <a:rPr lang="el-GR" sz="2400" dirty="0" smtClean="0"/>
              <a:t>Σοφία</a:t>
            </a:r>
            <a:r>
              <a:rPr lang="en-US" sz="2400" dirty="0" smtClean="0"/>
              <a:t> </a:t>
            </a:r>
            <a:r>
              <a:rPr lang="el-GR" sz="2400" dirty="0"/>
              <a:t>Παπαϊωάννου</a:t>
            </a:r>
          </a:p>
          <a:p>
            <a:r>
              <a:rPr lang="el-GR" sz="2400" dirty="0"/>
              <a:t>Φιλοσοφική Σχολή</a:t>
            </a:r>
          </a:p>
          <a:p>
            <a:r>
              <a:rPr lang="el-GR" sz="2400" dirty="0"/>
              <a:t>Τμήμα Φιλολογίας</a:t>
            </a:r>
            <a:endParaRPr lang="en-US" sz="2400" dirty="0"/>
          </a:p>
          <a:p>
            <a:endParaRPr lang="el-GR" sz="2400" dirty="0"/>
          </a:p>
          <a:p>
            <a:endParaRPr lang="el-GR" sz="900" dirty="0" smtClean="0"/>
          </a:p>
          <a:p>
            <a:endParaRPr lang="el-GR" sz="900" dirty="0"/>
          </a:p>
        </p:txBody>
      </p:sp>
    </p:spTree>
    <p:extLst>
      <p:ext uri="{BB962C8B-B14F-4D97-AF65-F5344CB8AC3E}">
        <p14:creationId xmlns:p14="http://schemas.microsoft.com/office/powerpoint/2010/main" xmlns="" val="332672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Οδυσσέως </a:t>
            </a:r>
            <a:r>
              <a:rPr lang="el-GR" sz="2800" i="1" dirty="0" err="1" smtClean="0"/>
              <a:t>Απόλογοι</a:t>
            </a:r>
            <a:endParaRPr lang="el-GR" sz="2800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404664"/>
            <a:ext cx="8568952" cy="6264696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buNone/>
            </a:pPr>
            <a:r>
              <a:rPr lang="el-GR" sz="1800" dirty="0" smtClean="0"/>
              <a:t>Τροία</a:t>
            </a:r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l-GR" sz="1800" cap="small" dirty="0" smtClean="0"/>
              <a:t>    Κίκονες </a:t>
            </a:r>
            <a:r>
              <a:rPr lang="el-GR" sz="1800" dirty="0" smtClean="0"/>
              <a:t>(Θράκη) (ΙΧ)</a:t>
            </a:r>
            <a:endParaRPr lang="en-GB" sz="1800" dirty="0" smtClean="0"/>
          </a:p>
          <a:p>
            <a:pPr>
              <a:spcBef>
                <a:spcPts val="400"/>
              </a:spcBef>
              <a:buNone/>
            </a:pPr>
            <a:r>
              <a:rPr lang="el-GR" sz="1800" dirty="0" smtClean="0"/>
              <a:t>		</a:t>
            </a:r>
            <a:r>
              <a:rPr lang="el-GR" sz="1800" i="1" u="sng" dirty="0" smtClean="0"/>
              <a:t>Θύελλα δύο ημερών (ΙΧ)</a:t>
            </a:r>
            <a:endParaRPr lang="en-GB" sz="1800" i="1" u="sng" dirty="0" smtClean="0"/>
          </a:p>
          <a:p>
            <a:pPr>
              <a:spcBef>
                <a:spcPts val="400"/>
              </a:spcBef>
              <a:buNone/>
            </a:pPr>
            <a:r>
              <a:rPr lang="el-GR" sz="1800" dirty="0" smtClean="0"/>
              <a:t>				</a:t>
            </a:r>
            <a:r>
              <a:rPr lang="el-GR" sz="1800" dirty="0" smtClean="0">
                <a:solidFill>
                  <a:srgbClr val="00B050"/>
                </a:solidFill>
              </a:rPr>
              <a:t>Λωτοφάγοι (ΙΧ)</a:t>
            </a:r>
            <a:endParaRPr lang="en-GB" sz="1800" dirty="0" smtClean="0">
              <a:solidFill>
                <a:srgbClr val="00B050"/>
              </a:solidFill>
            </a:endParaRPr>
          </a:p>
          <a:p>
            <a:pPr>
              <a:spcBef>
                <a:spcPts val="400"/>
              </a:spcBef>
              <a:buNone/>
            </a:pPr>
            <a:r>
              <a:rPr lang="el-GR" sz="1800" dirty="0" smtClean="0"/>
              <a:t>					</a:t>
            </a:r>
            <a:r>
              <a:rPr lang="el-GR" sz="1800" dirty="0" smtClean="0">
                <a:solidFill>
                  <a:srgbClr val="FF0000"/>
                </a:solidFill>
              </a:rPr>
              <a:t>Κύκλωπας</a:t>
            </a:r>
            <a:r>
              <a:rPr lang="en-GB" sz="1800" dirty="0" smtClean="0">
                <a:solidFill>
                  <a:srgbClr val="FF0000"/>
                </a:solidFill>
              </a:rPr>
              <a:t> (IX) </a:t>
            </a:r>
          </a:p>
          <a:p>
            <a:pPr>
              <a:spcBef>
                <a:spcPts val="400"/>
              </a:spcBef>
              <a:buNone/>
            </a:pPr>
            <a:r>
              <a:rPr lang="el-GR" sz="1800" dirty="0" smtClean="0"/>
              <a:t>					</a:t>
            </a:r>
            <a:r>
              <a:rPr lang="el-GR" sz="1800" dirty="0" smtClean="0">
                <a:solidFill>
                  <a:srgbClr val="7030A0"/>
                </a:solidFill>
              </a:rPr>
              <a:t>        </a:t>
            </a:r>
            <a:r>
              <a:rPr lang="el-GR" sz="1800" dirty="0" err="1" smtClean="0">
                <a:solidFill>
                  <a:srgbClr val="7030A0"/>
                </a:solidFill>
              </a:rPr>
              <a:t>Αιολία</a:t>
            </a:r>
            <a:r>
              <a:rPr lang="el-GR" sz="1800" dirty="0" smtClean="0">
                <a:solidFill>
                  <a:srgbClr val="7030A0"/>
                </a:solidFill>
              </a:rPr>
              <a:t>, ύπνος, θύελλα</a:t>
            </a:r>
            <a:r>
              <a:rPr lang="en-GB" sz="1800" dirty="0" smtClean="0">
                <a:solidFill>
                  <a:srgbClr val="7030A0"/>
                </a:solidFill>
              </a:rPr>
              <a:t> (X) </a:t>
            </a:r>
          </a:p>
          <a:p>
            <a:pPr>
              <a:spcBef>
                <a:spcPts val="400"/>
              </a:spcBef>
              <a:buNone/>
            </a:pPr>
            <a:r>
              <a:rPr lang="el-GR" sz="1800" dirty="0" smtClean="0"/>
              <a:t>					</a:t>
            </a:r>
            <a:r>
              <a:rPr lang="el-GR" sz="1800" dirty="0" smtClean="0">
                <a:solidFill>
                  <a:srgbClr val="FF0000"/>
                </a:solidFill>
              </a:rPr>
              <a:t>Λαιστρυγόνες</a:t>
            </a:r>
            <a:r>
              <a:rPr lang="en-GB" sz="1800" dirty="0" smtClean="0">
                <a:solidFill>
                  <a:srgbClr val="FF0000"/>
                </a:solidFill>
              </a:rPr>
              <a:t> (X)</a:t>
            </a:r>
          </a:p>
          <a:p>
            <a:pPr>
              <a:spcBef>
                <a:spcPts val="400"/>
              </a:spcBef>
              <a:buNone/>
            </a:pPr>
            <a:r>
              <a:rPr lang="el-GR" sz="1800" dirty="0" smtClean="0"/>
              <a:t>				</a:t>
            </a:r>
            <a:r>
              <a:rPr lang="el-GR" sz="1800" dirty="0" smtClean="0">
                <a:solidFill>
                  <a:srgbClr val="00B050"/>
                </a:solidFill>
              </a:rPr>
              <a:t>Κίρκη</a:t>
            </a:r>
            <a:r>
              <a:rPr lang="en-GB" sz="1800" dirty="0" smtClean="0">
                <a:solidFill>
                  <a:srgbClr val="00B050"/>
                </a:solidFill>
              </a:rPr>
              <a:t> (X)</a:t>
            </a:r>
          </a:p>
          <a:p>
            <a:pPr lvl="5">
              <a:spcBef>
                <a:spcPts val="400"/>
              </a:spcBef>
              <a:buNone/>
            </a:pPr>
            <a:r>
              <a:rPr lang="el-GR" sz="1800" dirty="0" smtClean="0">
                <a:solidFill>
                  <a:schemeClr val="accent6">
                    <a:lumMod val="75000"/>
                  </a:schemeClr>
                </a:solidFill>
              </a:rPr>
              <a:t>Θάνατος του Ελπήνορα </a:t>
            </a:r>
            <a:r>
              <a:rPr lang="en-GB" sz="1800" dirty="0" smtClean="0">
                <a:solidFill>
                  <a:schemeClr val="accent6">
                    <a:lumMod val="75000"/>
                  </a:schemeClr>
                </a:solidFill>
              </a:rPr>
              <a:t>(X) </a:t>
            </a:r>
          </a:p>
          <a:p>
            <a:pPr lvl="5">
              <a:spcBef>
                <a:spcPts val="400"/>
              </a:spcBef>
              <a:buNone/>
            </a:pPr>
            <a:r>
              <a:rPr lang="el-GR" sz="1800" b="1" dirty="0" smtClean="0"/>
              <a:t>        </a:t>
            </a:r>
            <a:r>
              <a:rPr lang="el-GR" sz="1800" b="1" dirty="0" err="1" smtClean="0"/>
              <a:t>Νέκυια</a:t>
            </a:r>
            <a:r>
              <a:rPr lang="en-GB" sz="1800" b="1" dirty="0" smtClean="0"/>
              <a:t> (XI) </a:t>
            </a:r>
          </a:p>
          <a:p>
            <a:pPr lvl="5">
              <a:spcBef>
                <a:spcPts val="400"/>
              </a:spcBef>
              <a:buNone/>
            </a:pPr>
            <a:r>
              <a:rPr lang="el-GR" sz="1800" dirty="0" smtClean="0">
                <a:solidFill>
                  <a:schemeClr val="accent6">
                    <a:lumMod val="75000"/>
                  </a:schemeClr>
                </a:solidFill>
              </a:rPr>
              <a:t>Ταφή του Ελπήνορα </a:t>
            </a:r>
            <a:r>
              <a:rPr lang="en-GB" sz="1800" dirty="0" smtClean="0">
                <a:solidFill>
                  <a:schemeClr val="accent6">
                    <a:lumMod val="75000"/>
                  </a:schemeClr>
                </a:solidFill>
              </a:rPr>
              <a:t>(XI)</a:t>
            </a:r>
          </a:p>
          <a:p>
            <a:pPr>
              <a:spcBef>
                <a:spcPts val="400"/>
              </a:spcBef>
              <a:buNone/>
            </a:pPr>
            <a:r>
              <a:rPr lang="el-GR" sz="1800" dirty="0" smtClean="0"/>
              <a:t>				</a:t>
            </a:r>
            <a:r>
              <a:rPr lang="el-GR" sz="1800" dirty="0" smtClean="0">
                <a:solidFill>
                  <a:srgbClr val="00B050"/>
                </a:solidFill>
              </a:rPr>
              <a:t>Σειρήνες </a:t>
            </a:r>
            <a:r>
              <a:rPr lang="en-GB" sz="1800" dirty="0" smtClean="0">
                <a:solidFill>
                  <a:srgbClr val="00B050"/>
                </a:solidFill>
              </a:rPr>
              <a:t> (XII) </a:t>
            </a:r>
          </a:p>
          <a:p>
            <a:pPr>
              <a:spcBef>
                <a:spcPts val="400"/>
              </a:spcBef>
              <a:buNone/>
            </a:pPr>
            <a:r>
              <a:rPr lang="el-GR" sz="1800" dirty="0" smtClean="0"/>
              <a:t>					</a:t>
            </a:r>
            <a:r>
              <a:rPr lang="el-GR" sz="1800" dirty="0" smtClean="0">
                <a:solidFill>
                  <a:srgbClr val="FF0000"/>
                </a:solidFill>
              </a:rPr>
              <a:t>Σκύλλα</a:t>
            </a:r>
            <a:r>
              <a:rPr lang="en-GB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smtClean="0">
                <a:solidFill>
                  <a:srgbClr val="FF0000"/>
                </a:solidFill>
              </a:rPr>
              <a:t>και</a:t>
            </a:r>
            <a:r>
              <a:rPr lang="en-GB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err="1" smtClean="0">
                <a:solidFill>
                  <a:srgbClr val="FF0000"/>
                </a:solidFill>
              </a:rPr>
              <a:t>Χάρυβδις</a:t>
            </a:r>
            <a:r>
              <a:rPr lang="en-GB" sz="1800" dirty="0" smtClean="0">
                <a:solidFill>
                  <a:srgbClr val="FF0000"/>
                </a:solidFill>
              </a:rPr>
              <a:t> (XII) </a:t>
            </a:r>
          </a:p>
          <a:p>
            <a:pPr>
              <a:spcBef>
                <a:spcPts val="400"/>
              </a:spcBef>
              <a:buNone/>
            </a:pPr>
            <a:r>
              <a:rPr lang="el-GR" sz="1800" dirty="0" smtClean="0"/>
              <a:t>					        </a:t>
            </a:r>
            <a:r>
              <a:rPr lang="el-GR" sz="1800" dirty="0" err="1" smtClean="0">
                <a:solidFill>
                  <a:srgbClr val="7030A0"/>
                </a:solidFill>
              </a:rPr>
              <a:t>Θρινακία</a:t>
            </a:r>
            <a:r>
              <a:rPr lang="el-GR" sz="1800" dirty="0" smtClean="0">
                <a:solidFill>
                  <a:srgbClr val="7030A0"/>
                </a:solidFill>
              </a:rPr>
              <a:t>, ύπνος, θύελλα </a:t>
            </a:r>
            <a:r>
              <a:rPr lang="en-GB" sz="1800" dirty="0" smtClean="0">
                <a:solidFill>
                  <a:srgbClr val="7030A0"/>
                </a:solidFill>
              </a:rPr>
              <a:t>(XII) </a:t>
            </a:r>
          </a:p>
          <a:p>
            <a:pPr>
              <a:spcBef>
                <a:spcPts val="400"/>
              </a:spcBef>
              <a:buNone/>
            </a:pPr>
            <a:r>
              <a:rPr lang="el-GR" sz="1800" dirty="0" smtClean="0"/>
              <a:t>					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err="1" smtClean="0">
                <a:solidFill>
                  <a:srgbClr val="FF0000"/>
                </a:solidFill>
              </a:rPr>
              <a:t>Χάρυβδις</a:t>
            </a:r>
            <a:r>
              <a:rPr lang="en-GB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smtClean="0">
                <a:solidFill>
                  <a:srgbClr val="FF0000"/>
                </a:solidFill>
              </a:rPr>
              <a:t>και Σκύλλα </a:t>
            </a:r>
            <a:r>
              <a:rPr lang="en-GB" sz="1800" dirty="0" smtClean="0">
                <a:solidFill>
                  <a:srgbClr val="FF0000"/>
                </a:solidFill>
              </a:rPr>
              <a:t>(XII) </a:t>
            </a:r>
          </a:p>
          <a:p>
            <a:pPr>
              <a:spcBef>
                <a:spcPts val="400"/>
              </a:spcBef>
              <a:buNone/>
            </a:pPr>
            <a:r>
              <a:rPr lang="el-GR" sz="1800" dirty="0" smtClean="0"/>
              <a:t>				</a:t>
            </a:r>
            <a:r>
              <a:rPr lang="el-GR" sz="1800" dirty="0" smtClean="0">
                <a:solidFill>
                  <a:srgbClr val="00B050"/>
                </a:solidFill>
              </a:rPr>
              <a:t>Καλυψώ</a:t>
            </a:r>
            <a:r>
              <a:rPr lang="en-GB" sz="1800" dirty="0" smtClean="0">
                <a:solidFill>
                  <a:srgbClr val="00B050"/>
                </a:solidFill>
              </a:rPr>
              <a:t> (XII)</a:t>
            </a:r>
          </a:p>
          <a:p>
            <a:pPr>
              <a:spcBef>
                <a:spcPts val="400"/>
              </a:spcBef>
              <a:buNone/>
            </a:pPr>
            <a:r>
              <a:rPr lang="el-GR" sz="1800" dirty="0" smtClean="0"/>
              <a:t>		 </a:t>
            </a:r>
            <a:r>
              <a:rPr lang="el-GR" sz="1800" i="1" u="sng" dirty="0" smtClean="0"/>
              <a:t>Θύελλα δύο ημερών </a:t>
            </a:r>
            <a:r>
              <a:rPr lang="en-GB" sz="1800" i="1" u="sng" dirty="0" smtClean="0"/>
              <a:t>(VII,</a:t>
            </a:r>
            <a:r>
              <a:rPr lang="el-GR" sz="1800" i="1" u="sng" dirty="0" smtClean="0"/>
              <a:t> </a:t>
            </a:r>
            <a:r>
              <a:rPr lang="en-US" sz="1800" i="1" u="sng" dirty="0" smtClean="0"/>
              <a:t>V</a:t>
            </a:r>
            <a:r>
              <a:rPr lang="en-GB" sz="1800" i="1" u="sng" dirty="0" smtClean="0"/>
              <a:t>) </a:t>
            </a:r>
          </a:p>
          <a:p>
            <a:pPr>
              <a:spcBef>
                <a:spcPts val="400"/>
              </a:spcBef>
              <a:buNone/>
            </a:pPr>
            <a:r>
              <a:rPr lang="en-GB" sz="1800" dirty="0" smtClean="0"/>
              <a:t>	  </a:t>
            </a:r>
            <a:r>
              <a:rPr lang="el-GR" sz="1800" cap="small" dirty="0" smtClean="0"/>
              <a:t>Φαίακες </a:t>
            </a:r>
            <a:r>
              <a:rPr lang="el-GR" sz="1800" dirty="0" smtClean="0"/>
              <a:t>(</a:t>
            </a:r>
            <a:r>
              <a:rPr lang="el-GR" sz="1800" dirty="0" err="1" smtClean="0"/>
              <a:t>Σχερία</a:t>
            </a:r>
            <a:r>
              <a:rPr lang="el-GR" sz="1800" dirty="0" smtClean="0"/>
              <a:t>-Κέρκυρα?) </a:t>
            </a:r>
          </a:p>
          <a:p>
            <a:pPr>
              <a:spcBef>
                <a:spcPts val="400"/>
              </a:spcBef>
              <a:buNone/>
            </a:pPr>
            <a:r>
              <a:rPr lang="el-GR" sz="1800" dirty="0" smtClean="0"/>
              <a:t>Ιθάκη </a:t>
            </a:r>
            <a:endParaRPr lang="en-GB" sz="1800" dirty="0" smtClean="0"/>
          </a:p>
        </p:txBody>
      </p:sp>
      <p:cxnSp>
        <p:nvCxnSpPr>
          <p:cNvPr id="6" name="5 - Ευθεία γραμμή σύνδεσης"/>
          <p:cNvCxnSpPr/>
          <p:nvPr/>
        </p:nvCxnSpPr>
        <p:spPr>
          <a:xfrm>
            <a:off x="714348" y="857232"/>
            <a:ext cx="1673854" cy="11629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- Ευθεία γραμμή σύνδεσης"/>
          <p:cNvCxnSpPr/>
          <p:nvPr/>
        </p:nvCxnSpPr>
        <p:spPr>
          <a:xfrm>
            <a:off x="2428860" y="2071678"/>
            <a:ext cx="45439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εία γραμμή σύνδεσης"/>
          <p:cNvCxnSpPr/>
          <p:nvPr/>
        </p:nvCxnSpPr>
        <p:spPr>
          <a:xfrm rot="10800000">
            <a:off x="4860032" y="764704"/>
            <a:ext cx="2069422" cy="1306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- Ευθεία γραμμή σύνδεσης"/>
          <p:cNvCxnSpPr/>
          <p:nvPr/>
        </p:nvCxnSpPr>
        <p:spPr>
          <a:xfrm flipH="1">
            <a:off x="2555776" y="2060848"/>
            <a:ext cx="1872208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εία γραμμή σύνδεσης"/>
          <p:cNvCxnSpPr/>
          <p:nvPr/>
        </p:nvCxnSpPr>
        <p:spPr>
          <a:xfrm>
            <a:off x="2571736" y="3000372"/>
            <a:ext cx="2944918" cy="2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- Ευθεία γραμμή σύνδεσης"/>
          <p:cNvCxnSpPr/>
          <p:nvPr/>
        </p:nvCxnSpPr>
        <p:spPr>
          <a:xfrm flipV="1">
            <a:off x="5500694" y="2071678"/>
            <a:ext cx="1508748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- Ευθεία γραμμή σύνδεσης"/>
          <p:cNvCxnSpPr/>
          <p:nvPr/>
        </p:nvCxnSpPr>
        <p:spPr>
          <a:xfrm>
            <a:off x="2555776" y="2996952"/>
            <a:ext cx="0" cy="1080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- Ευθεία γραμμή σύνδεσης"/>
          <p:cNvCxnSpPr/>
          <p:nvPr/>
        </p:nvCxnSpPr>
        <p:spPr>
          <a:xfrm>
            <a:off x="5500694" y="3071810"/>
            <a:ext cx="0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- Ευθεία γραμμή σύνδεσης"/>
          <p:cNvCxnSpPr/>
          <p:nvPr/>
        </p:nvCxnSpPr>
        <p:spPr>
          <a:xfrm flipV="1">
            <a:off x="2571736" y="4000504"/>
            <a:ext cx="2928958" cy="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- Ευθεία γραμμή σύνδεσης"/>
          <p:cNvCxnSpPr/>
          <p:nvPr/>
        </p:nvCxnSpPr>
        <p:spPr>
          <a:xfrm>
            <a:off x="2571736" y="4000504"/>
            <a:ext cx="1728762" cy="935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- Ευθεία γραμμή σύνδεσης"/>
          <p:cNvCxnSpPr/>
          <p:nvPr/>
        </p:nvCxnSpPr>
        <p:spPr>
          <a:xfrm>
            <a:off x="2643174" y="4929198"/>
            <a:ext cx="47149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- Ευθεία γραμμή σύνδεσης"/>
          <p:cNvCxnSpPr/>
          <p:nvPr/>
        </p:nvCxnSpPr>
        <p:spPr>
          <a:xfrm>
            <a:off x="5500694" y="4000504"/>
            <a:ext cx="1928826" cy="92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- Ευθεία γραμμή σύνδεσης"/>
          <p:cNvCxnSpPr/>
          <p:nvPr/>
        </p:nvCxnSpPr>
        <p:spPr>
          <a:xfrm rot="10800000" flipV="1">
            <a:off x="500034" y="4929198"/>
            <a:ext cx="2143140" cy="857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- Ευθεία γραμμή σύνδεσης"/>
          <p:cNvCxnSpPr/>
          <p:nvPr/>
        </p:nvCxnSpPr>
        <p:spPr>
          <a:xfrm rot="10800000" flipV="1">
            <a:off x="4429124" y="4929198"/>
            <a:ext cx="2928958" cy="1428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l-GR" dirty="0" smtClean="0"/>
              <a:t>Οδύσσεια ι-μ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/>
          <a:lstStyle/>
          <a:p>
            <a:pPr>
              <a:buNone/>
            </a:pPr>
            <a:r>
              <a:rPr lang="el-GR" b="1" u="sng" dirty="0" smtClean="0"/>
              <a:t>Βασικά Θέματα</a:t>
            </a:r>
          </a:p>
          <a:p>
            <a:pPr>
              <a:buNone/>
            </a:pPr>
            <a:r>
              <a:rPr lang="el-GR" dirty="0" smtClean="0"/>
              <a:t>-Νόστος και </a:t>
            </a:r>
            <a:r>
              <a:rPr lang="el-GR" dirty="0" err="1" smtClean="0"/>
              <a:t>ψευδο</a:t>
            </a:r>
            <a:r>
              <a:rPr lang="el-GR" dirty="0" smtClean="0"/>
              <a:t>-νόστος </a:t>
            </a:r>
          </a:p>
          <a:p>
            <a:pPr>
              <a:buNone/>
            </a:pPr>
            <a:r>
              <a:rPr lang="el-GR" dirty="0" smtClean="0"/>
              <a:t>-Φαγητό σε διάφορες μορφές  με διάφορες σημασίες </a:t>
            </a:r>
          </a:p>
          <a:p>
            <a:pPr>
              <a:buNone/>
            </a:pPr>
            <a:r>
              <a:rPr lang="el-GR" dirty="0" smtClean="0"/>
              <a:t>-Ξενία </a:t>
            </a:r>
          </a:p>
          <a:p>
            <a:pPr>
              <a:buNone/>
            </a:pPr>
            <a:r>
              <a:rPr lang="el-GR" dirty="0" smtClean="0"/>
              <a:t>-Οδυσσέας </a:t>
            </a:r>
            <a:r>
              <a:rPr lang="en-US" dirty="0" smtClean="0"/>
              <a:t>vs. </a:t>
            </a:r>
            <a:r>
              <a:rPr lang="el-GR" dirty="0" smtClean="0"/>
              <a:t>Σύντροφοι 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l-GR" dirty="0" smtClean="0"/>
              <a:t>Οδύσσεια ι (1)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472608"/>
          </a:xfrm>
        </p:spPr>
        <p:txBody>
          <a:bodyPr>
            <a:normAutofit lnSpcReduction="10000"/>
          </a:bodyPr>
          <a:lstStyle/>
          <a:p>
            <a:r>
              <a:rPr lang="el-GR" b="1" dirty="0" smtClean="0"/>
              <a:t>Κίκονες  </a:t>
            </a:r>
            <a:r>
              <a:rPr lang="el-GR" dirty="0" smtClean="0"/>
              <a:t>στ. 39-61</a:t>
            </a:r>
          </a:p>
          <a:p>
            <a:pPr>
              <a:buNone/>
            </a:pPr>
            <a:r>
              <a:rPr lang="el-GR" i="1" dirty="0" err="1" smtClean="0"/>
              <a:t>νήπιοι</a:t>
            </a:r>
            <a:r>
              <a:rPr lang="el-GR" dirty="0" smtClean="0"/>
              <a:t> (43) βλ. προοίμιο 	</a:t>
            </a:r>
          </a:p>
          <a:p>
            <a:pPr>
              <a:buNone/>
            </a:pPr>
            <a:r>
              <a:rPr lang="el-GR" dirty="0" smtClean="0"/>
              <a:t>Απληστία (όρεξη χωρίς έλεγχο) (45-6)</a:t>
            </a:r>
          </a:p>
          <a:p>
            <a:pPr>
              <a:buNone/>
            </a:pPr>
            <a:r>
              <a:rPr lang="el-GR" dirty="0" err="1" smtClean="0">
                <a:latin typeface="Cambria" pitchFamily="18" charset="0"/>
              </a:rPr>
              <a:t>Πολλόν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μέθυ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πίνετο</a:t>
            </a:r>
            <a:r>
              <a:rPr lang="el-GR" dirty="0" smtClean="0">
                <a:latin typeface="Cambria" pitchFamily="18" charset="0"/>
              </a:rPr>
              <a:t>, πολλά δε </a:t>
            </a:r>
            <a:r>
              <a:rPr lang="el-GR" dirty="0" err="1" smtClean="0">
                <a:latin typeface="Cambria" pitchFamily="18" charset="0"/>
              </a:rPr>
              <a:t>μῆλα</a:t>
            </a:r>
            <a:r>
              <a:rPr lang="el-GR" dirty="0" smtClean="0">
                <a:latin typeface="Cambria" pitchFamily="18" charset="0"/>
              </a:rPr>
              <a:t> / </a:t>
            </a:r>
            <a:r>
              <a:rPr lang="el-GR" dirty="0" err="1" smtClean="0">
                <a:latin typeface="Cambria" pitchFamily="18" charset="0"/>
              </a:rPr>
              <a:t>ἔσφαζον</a:t>
            </a:r>
            <a:endParaRPr lang="el-GR" dirty="0" smtClean="0">
              <a:latin typeface="Cambria" pitchFamily="18" charset="0"/>
            </a:endParaRPr>
          </a:p>
          <a:p>
            <a:r>
              <a:rPr lang="el-GR" b="1" dirty="0" smtClean="0"/>
              <a:t>Λωτοφάγοι</a:t>
            </a:r>
            <a:r>
              <a:rPr lang="el-GR" dirty="0" smtClean="0"/>
              <a:t> στ. 82-104</a:t>
            </a:r>
          </a:p>
          <a:p>
            <a:pPr marL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τῶν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τις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λωτοῖο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φάγοι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μελιηδέα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καρπόν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οὐκέτ᾽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ἀπαγγεῖλαι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πάλιν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ἤθελεν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νέεσθαι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ἀλλ᾽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αὐτοῦ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βούλοντο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μετ᾽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ἀνδράσι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Λωτοφάγοισι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λωτὸν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ἐρεπτόμενοι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μενέμεν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νόστου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λαθέσθαι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(94-97)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Autofit/>
          </a:bodyPr>
          <a:lstStyle/>
          <a:p>
            <a:r>
              <a:rPr lang="el-GR" dirty="0" smtClean="0"/>
              <a:t>Οδύσσεια ι (2)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760640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 smtClean="0"/>
              <a:t>Κύκλωπες </a:t>
            </a:r>
            <a:r>
              <a:rPr lang="el-GR" dirty="0" smtClean="0"/>
              <a:t> στ. 105-565</a:t>
            </a:r>
          </a:p>
          <a:p>
            <a:pPr>
              <a:buNone/>
            </a:pPr>
            <a:r>
              <a:rPr lang="el-GR" dirty="0" smtClean="0"/>
              <a:t>-απουσία πολιτισμού (καλλιέργεια γης, νόμοι και θεσμοί, ανθρωποφάγοι) </a:t>
            </a:r>
          </a:p>
          <a:p>
            <a:pPr>
              <a:buNone/>
            </a:pPr>
            <a:r>
              <a:rPr lang="el-GR" dirty="0" smtClean="0"/>
              <a:t>-</a:t>
            </a:r>
            <a:r>
              <a:rPr lang="el-GR" dirty="0" err="1" smtClean="0"/>
              <a:t>ημι</a:t>
            </a:r>
            <a:r>
              <a:rPr lang="el-GR" dirty="0" smtClean="0"/>
              <a:t>-</a:t>
            </a:r>
            <a:r>
              <a:rPr lang="el-GR" dirty="0" err="1" smtClean="0"/>
              <a:t>θεοι</a:t>
            </a:r>
            <a:r>
              <a:rPr lang="el-GR" dirty="0" smtClean="0"/>
              <a:t> (αυτόματη βλάστηση και καρποφορία, υπερφυσικό μέγεθος και δύναμη) </a:t>
            </a:r>
          </a:p>
          <a:p>
            <a:pPr>
              <a:buNone/>
            </a:pPr>
            <a:r>
              <a:rPr lang="el-GR" dirty="0" smtClean="0"/>
              <a:t>- Απουσία ναυτικού – αποκλεισμένοι/εκτός </a:t>
            </a:r>
            <a:r>
              <a:rPr lang="el-GR" dirty="0" err="1" smtClean="0"/>
              <a:t>επι</a:t>
            </a:r>
            <a:r>
              <a:rPr lang="el-GR" dirty="0" smtClean="0"/>
              <a:t>-κοινωνίας άρα εκτός κανόνων κοινωνίας </a:t>
            </a:r>
          </a:p>
          <a:p>
            <a:pPr>
              <a:buNone/>
            </a:pPr>
            <a:r>
              <a:rPr lang="el-GR" dirty="0" smtClean="0"/>
              <a:t>- διαστροφή / παραβίαση κανόνων ξενίας – τροφής</a:t>
            </a:r>
          </a:p>
          <a:p>
            <a:pPr>
              <a:buFontTx/>
              <a:buChar char="-"/>
            </a:pPr>
            <a:r>
              <a:rPr lang="el-GR" i="1" dirty="0" err="1" smtClean="0"/>
              <a:t>Μῆτις</a:t>
            </a:r>
            <a:r>
              <a:rPr lang="el-GR" dirty="0" smtClean="0"/>
              <a:t> σε εφαρμογή (πρώτη φορά: ‘</a:t>
            </a:r>
            <a:r>
              <a:rPr lang="el-GR" dirty="0" err="1" smtClean="0"/>
              <a:t>Ούτις’</a:t>
            </a:r>
            <a:r>
              <a:rPr lang="el-GR" dirty="0" smtClean="0"/>
              <a:t>-σημασία) </a:t>
            </a:r>
          </a:p>
          <a:p>
            <a:pPr>
              <a:buFontTx/>
              <a:buChar char="-"/>
            </a:pPr>
            <a:r>
              <a:rPr lang="el-GR" dirty="0" smtClean="0"/>
              <a:t>η σημασία του οίνου  - </a:t>
            </a:r>
            <a:r>
              <a:rPr lang="el-GR" i="1" dirty="0" err="1" smtClean="0"/>
              <a:t>Δῶρου</a:t>
            </a:r>
            <a:r>
              <a:rPr lang="el-GR" i="1" dirty="0" smtClean="0"/>
              <a:t> (Ξενία)</a:t>
            </a:r>
          </a:p>
          <a:p>
            <a:pPr>
              <a:buFontTx/>
              <a:buChar char="-"/>
            </a:pPr>
            <a:r>
              <a:rPr lang="el-GR" dirty="0" smtClean="0"/>
              <a:t>πρώτο σοβαρό λάθος του Οδ. : Αποκάλυψη ταυτότητας στο τέλος (στ. 503κεξ.). Γιατί;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l-GR" dirty="0" smtClean="0"/>
              <a:t>Οδύσσεια κ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61662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b="1" dirty="0" err="1" smtClean="0"/>
              <a:t>Αιολία</a:t>
            </a:r>
            <a:r>
              <a:rPr lang="el-GR" dirty="0" smtClean="0"/>
              <a:t> στ. 1-79 </a:t>
            </a:r>
          </a:p>
          <a:p>
            <a:pPr>
              <a:buNone/>
            </a:pPr>
            <a:r>
              <a:rPr lang="el-GR" dirty="0" smtClean="0"/>
              <a:t>-</a:t>
            </a:r>
            <a:r>
              <a:rPr lang="el-GR" i="1" dirty="0" smtClean="0"/>
              <a:t>Φίλος </a:t>
            </a:r>
            <a:r>
              <a:rPr lang="el-GR" i="1" dirty="0" err="1" smtClean="0"/>
              <a:t>θεοίσιν</a:t>
            </a:r>
            <a:r>
              <a:rPr lang="el-GR" i="1" dirty="0" smtClean="0"/>
              <a:t> </a:t>
            </a:r>
            <a:r>
              <a:rPr lang="el-GR" dirty="0" smtClean="0"/>
              <a:t>(2)</a:t>
            </a:r>
          </a:p>
          <a:p>
            <a:pPr>
              <a:buNone/>
            </a:pPr>
            <a:r>
              <a:rPr lang="el-GR" dirty="0" smtClean="0"/>
              <a:t>-Πρόδρομος των Φαιάκων: Υποδειγματική ξενία, αφήγηση Οδυσσέα (στ. 14-17)- Αυτόματη επιστροφή στην Ιθάκη: Ασκοί με τους ανέμους </a:t>
            </a:r>
          </a:p>
          <a:p>
            <a:pPr>
              <a:buNone/>
            </a:pPr>
            <a:r>
              <a:rPr lang="el-GR" dirty="0" smtClean="0"/>
              <a:t>-Ύπνος του Οδυσσέα – </a:t>
            </a:r>
            <a:r>
              <a:rPr lang="el-GR" i="1" dirty="0" smtClean="0"/>
              <a:t>αυτών </a:t>
            </a:r>
            <a:r>
              <a:rPr lang="el-GR" i="1" dirty="0" err="1" smtClean="0"/>
              <a:t>απολώμεθα</a:t>
            </a:r>
            <a:r>
              <a:rPr lang="el-GR" i="1" dirty="0" smtClean="0"/>
              <a:t> </a:t>
            </a:r>
            <a:r>
              <a:rPr lang="el-GR" i="1" dirty="0" err="1" smtClean="0"/>
              <a:t>αφραδίησιν</a:t>
            </a:r>
            <a:r>
              <a:rPr lang="el-GR" dirty="0" smtClean="0"/>
              <a:t> (27)  </a:t>
            </a:r>
            <a:r>
              <a:rPr lang="el-GR" i="1" dirty="0" smtClean="0"/>
              <a:t>βουλή κακή </a:t>
            </a:r>
            <a:r>
              <a:rPr lang="el-GR" i="1" dirty="0" err="1" smtClean="0"/>
              <a:t>νίκησεν</a:t>
            </a:r>
            <a:r>
              <a:rPr lang="el-GR" i="1" dirty="0" smtClean="0"/>
              <a:t> εταίρων</a:t>
            </a:r>
            <a:r>
              <a:rPr lang="el-GR" dirty="0" smtClean="0"/>
              <a:t> (46) – Απώλεια νόστου </a:t>
            </a:r>
          </a:p>
          <a:p>
            <a:pPr>
              <a:buNone/>
            </a:pPr>
            <a:r>
              <a:rPr lang="el-GR" b="1" dirty="0" err="1" smtClean="0"/>
              <a:t>Λαιστρυγονίη</a:t>
            </a:r>
            <a:r>
              <a:rPr lang="el-GR" dirty="0" smtClean="0"/>
              <a:t> στ. 80-132</a:t>
            </a:r>
          </a:p>
          <a:p>
            <a:pPr>
              <a:buNone/>
            </a:pPr>
            <a:r>
              <a:rPr lang="el-GR" dirty="0" smtClean="0"/>
              <a:t>-Γίγαντες ανθρωποφάγοι </a:t>
            </a:r>
          </a:p>
          <a:p>
            <a:pPr>
              <a:buNone/>
            </a:pPr>
            <a:r>
              <a:rPr lang="el-GR" dirty="0" smtClean="0"/>
              <a:t>-Διαστροφή / παραβίαση κανόνων ξενίας 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l-GR" dirty="0" smtClean="0"/>
              <a:t>Οδύσσεια κ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/>
          <a:lstStyle/>
          <a:p>
            <a:r>
              <a:rPr lang="el-GR" b="1" dirty="0" err="1" smtClean="0"/>
              <a:t>Αιαία</a:t>
            </a:r>
            <a:r>
              <a:rPr lang="el-GR" b="1" dirty="0" smtClean="0"/>
              <a:t> και Κίρκη </a:t>
            </a:r>
            <a:r>
              <a:rPr lang="el-GR" dirty="0" smtClean="0"/>
              <a:t>(στ. 133-574) </a:t>
            </a:r>
          </a:p>
          <a:p>
            <a:r>
              <a:rPr lang="el-GR" dirty="0" smtClean="0"/>
              <a:t>Κίρκη: κόρη του Ήλιου, αδελφή του Αιήτη, θεία της Μήδειας </a:t>
            </a:r>
          </a:p>
          <a:p>
            <a:r>
              <a:rPr lang="el-GR" dirty="0" smtClean="0"/>
              <a:t>Διαστροφή ξενίας – τροφή/φάρμακο </a:t>
            </a:r>
          </a:p>
          <a:p>
            <a:r>
              <a:rPr lang="el-GR" dirty="0" smtClean="0"/>
              <a:t>Μεταμόρφωση σε χοίρους (δηλ. τροφή!)</a:t>
            </a:r>
          </a:p>
          <a:p>
            <a:r>
              <a:rPr lang="el-GR" dirty="0" smtClean="0"/>
              <a:t>Μαγεία και σεξ / ο Οδυσσέας σαγηνεύεται </a:t>
            </a:r>
          </a:p>
          <a:p>
            <a:pPr>
              <a:buNone/>
            </a:pPr>
            <a:r>
              <a:rPr lang="el-GR" dirty="0" smtClean="0">
                <a:solidFill>
                  <a:srgbClr val="FF0000"/>
                </a:solidFill>
              </a:rPr>
              <a:t>****</a:t>
            </a:r>
            <a:r>
              <a:rPr lang="el-GR" dirty="0" smtClean="0"/>
              <a:t>οι γυναικείες μορφές στην </a:t>
            </a:r>
            <a:r>
              <a:rPr lang="el-GR" i="1" dirty="0" smtClean="0"/>
              <a:t>Οδύσσεια</a:t>
            </a:r>
            <a:r>
              <a:rPr lang="el-GR" dirty="0" smtClean="0">
                <a:solidFill>
                  <a:srgbClr val="FF0000"/>
                </a:solidFill>
              </a:rPr>
              <a:t>****</a:t>
            </a:r>
          </a:p>
          <a:p>
            <a:pPr>
              <a:buNone/>
            </a:pPr>
            <a:r>
              <a:rPr lang="el-GR" dirty="0" smtClean="0"/>
              <a:t>(</a:t>
            </a:r>
            <a:r>
              <a:rPr lang="el-GR" dirty="0" err="1" smtClean="0"/>
              <a:t>παρολίγο</a:t>
            </a:r>
            <a:r>
              <a:rPr lang="el-GR" dirty="0" smtClean="0"/>
              <a:t> ακύρωση του ‘νόστου’ , επέμβαση συντρόφων – αντιστροφή μοτίβου)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l-GR" dirty="0" err="1" smtClean="0"/>
              <a:t>Νέκυια</a:t>
            </a:r>
            <a:r>
              <a:rPr lang="el-GR" dirty="0" smtClean="0"/>
              <a:t> (Οδύσσεια λ)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80728"/>
            <a:ext cx="8363272" cy="5544616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Ελπήνορας – λειτουργία </a:t>
            </a:r>
          </a:p>
          <a:p>
            <a:r>
              <a:rPr lang="el-GR" dirty="0" smtClean="0"/>
              <a:t>Γιατί πάει ο Οδυσσέας στον κάτω κόσμο; </a:t>
            </a:r>
          </a:p>
          <a:p>
            <a:r>
              <a:rPr lang="el-GR" dirty="0" smtClean="0"/>
              <a:t>Περιγραφή του Κάτω Κόσμου: αρχαϊκή αντίληψη για τον θάνατο και τη μετέπειτα ζωή</a:t>
            </a:r>
          </a:p>
          <a:p>
            <a:r>
              <a:rPr lang="el-GR" dirty="0" smtClean="0"/>
              <a:t>Αίμα – μνήμη, συνείδηση </a:t>
            </a:r>
          </a:p>
          <a:p>
            <a:r>
              <a:rPr lang="el-GR" dirty="0" smtClean="0"/>
              <a:t>Τειρεσίας : πρέπει να εξευμενίσεις τον Ποσειδώνα. Πως; </a:t>
            </a:r>
          </a:p>
          <a:p>
            <a:r>
              <a:rPr lang="el-GR" dirty="0" smtClean="0"/>
              <a:t>Αντίκλεια, Αγαμέμνων, Αχιλλέας, Αίαντας – γιατί; Τι προσφέρουν στον Οδυσσέα; </a:t>
            </a:r>
          </a:p>
          <a:p>
            <a:pPr>
              <a:buNone/>
            </a:pPr>
            <a:r>
              <a:rPr lang="el-GR" dirty="0" smtClean="0"/>
              <a:t>(παρέμβαση του Αλκίνοου χωρίς ουσιαστική συμβολή στην εξέλιξη της αφήγησης. Γιατί; ) 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l-GR" dirty="0" smtClean="0"/>
              <a:t>Οδύσσεια μ (1)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36712"/>
            <a:ext cx="8435280" cy="5760640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 smtClean="0"/>
              <a:t>Σειρήνες</a:t>
            </a:r>
            <a:r>
              <a:rPr lang="el-GR" dirty="0" smtClean="0"/>
              <a:t> </a:t>
            </a:r>
          </a:p>
          <a:p>
            <a:pPr marL="0" indent="0">
              <a:buNone/>
            </a:pPr>
            <a:r>
              <a:rPr lang="el-GR" dirty="0" smtClean="0"/>
              <a:t>Απώλεια μνήμης – μαγεία (τραγούδι) – υπόσχεση παντογνωσίας </a:t>
            </a:r>
          </a:p>
          <a:p>
            <a:pPr>
              <a:buNone/>
            </a:pPr>
            <a:r>
              <a:rPr lang="el-GR" dirty="0" smtClean="0"/>
              <a:t>Διαστροφή Ξενίας / τροφής (διακοπή – θάνατος) 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ἀνθρώπους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θέλγουσιν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ὅτις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σφεας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εἰσαφίκηται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τις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ἀιδρείῃ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πελάσῃ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φθόγγον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ἀκούσῃ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Σειρήνων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οὔ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τι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γυνὴ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νήπια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τέκνα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οἴκαδε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νοστήσαντι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παρίσταται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γάνυνται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ἀλλά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Σειρῆνες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λιγυρῇ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θέλγουσιν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ἀοιδῇ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(40-44)</a:t>
            </a:r>
          </a:p>
          <a:p>
            <a:pPr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Το τραγούδι των Σειρήνων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στ. 184-191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Οδύσσεια μ (2)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400600"/>
          </a:xfrm>
        </p:spPr>
        <p:txBody>
          <a:bodyPr>
            <a:normAutofit lnSpcReduction="10000"/>
          </a:bodyPr>
          <a:lstStyle/>
          <a:p>
            <a:r>
              <a:rPr lang="el-GR" b="1" dirty="0" smtClean="0"/>
              <a:t>Σκύλλα και </a:t>
            </a:r>
            <a:r>
              <a:rPr lang="el-GR" b="1" dirty="0" err="1" smtClean="0"/>
              <a:t>Χάρυβδις</a:t>
            </a:r>
            <a:r>
              <a:rPr lang="el-GR" b="1" dirty="0" smtClean="0"/>
              <a:t> </a:t>
            </a:r>
          </a:p>
          <a:p>
            <a:pPr>
              <a:buNone/>
            </a:pPr>
            <a:r>
              <a:rPr lang="el-GR" dirty="0" smtClean="0"/>
              <a:t>Ο Οδυσσέας παραδοσιακός επικός πολεμιστής </a:t>
            </a:r>
          </a:p>
          <a:p>
            <a:pPr>
              <a:buNone/>
            </a:pPr>
            <a:r>
              <a:rPr lang="el-GR" dirty="0" smtClean="0"/>
              <a:t>(ηττάται οικτρά) </a:t>
            </a:r>
          </a:p>
          <a:p>
            <a:pPr>
              <a:buNone/>
            </a:pPr>
            <a:r>
              <a:rPr lang="el-GR" dirty="0" smtClean="0"/>
              <a:t>Ανάκληση </a:t>
            </a:r>
            <a:r>
              <a:rPr lang="el-GR" smtClean="0"/>
              <a:t>των </a:t>
            </a:r>
            <a:r>
              <a:rPr lang="el-GR" smtClean="0"/>
              <a:t>Αργοναυτικών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Κύκλωπας – Λαιστρυγόνες (ανθρωποφάγοι) </a:t>
            </a:r>
          </a:p>
          <a:p>
            <a:pPr>
              <a:buNone/>
            </a:pPr>
            <a:r>
              <a:rPr lang="el-GR" dirty="0" smtClean="0"/>
              <a:t>Διαστροφή τροφής</a:t>
            </a:r>
          </a:p>
          <a:p>
            <a:r>
              <a:rPr lang="el-GR" b="1" dirty="0" smtClean="0"/>
              <a:t>Βόδια του Ήλιου </a:t>
            </a:r>
          </a:p>
          <a:p>
            <a:pPr>
              <a:buNone/>
            </a:pPr>
            <a:r>
              <a:rPr lang="el-GR" dirty="0" smtClean="0"/>
              <a:t>Τροφή που δεν είναι τροφή - τιμωρία : εκτός ανθρώπινης κοινωνίας-εκτός έπους 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900" y="1862827"/>
            <a:ext cx="6172200" cy="3394472"/>
          </a:xfrm>
        </p:spPr>
        <p:txBody>
          <a:bodyPr>
            <a:normAutofit/>
          </a:bodyPr>
          <a:lstStyle/>
          <a:p>
            <a:r>
              <a:rPr lang="el-GR" sz="1500" dirty="0"/>
              <a:t>Το παρόν εκπαιδευτικό υλικό έχει αναπτυχθεί </a:t>
            </a:r>
            <a:r>
              <a:rPr lang="el-GR" sz="1500" dirty="0" err="1"/>
              <a:t>στ</a:t>
            </a:r>
            <a:r>
              <a:rPr lang="en-US" sz="1500" dirty="0"/>
              <a:t>o</a:t>
            </a:r>
            <a:r>
              <a:rPr lang="el-GR" sz="1500" dirty="0"/>
              <a:t> </a:t>
            </a:r>
            <a:r>
              <a:rPr lang="el-GR" sz="1500" dirty="0" err="1"/>
              <a:t>πλαίσι</a:t>
            </a:r>
            <a:r>
              <a:rPr lang="en-US" sz="1500" dirty="0"/>
              <a:t>o</a:t>
            </a:r>
            <a:r>
              <a:rPr lang="el-GR" sz="1500" dirty="0"/>
              <a:t> του εκπαιδευτικού έργου του διδάσκοντα.</a:t>
            </a:r>
            <a:endParaRPr lang="en-US" sz="1500" dirty="0"/>
          </a:p>
          <a:p>
            <a:r>
              <a:rPr lang="el-GR" sz="1500" dirty="0"/>
              <a:t>Το έργο «</a:t>
            </a:r>
            <a:r>
              <a:rPr lang="el-GR" sz="1500" b="1" dirty="0"/>
              <a:t>Ανοικτά Ακαδημαϊκά Μαθήματα στο Πανεπιστήμιο Αθηνών</a:t>
            </a:r>
            <a:r>
              <a:rPr lang="el-GR" sz="1500" dirty="0"/>
              <a:t>» έχει χρηματοδοτήσει μόνο την αναδιαμόρφωση του εκπαιδευτικού υλικού. </a:t>
            </a:r>
            <a:endParaRPr lang="en-US" sz="1500" dirty="0"/>
          </a:p>
          <a:p>
            <a:r>
              <a:rPr lang="el-GR" sz="1500" dirty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57754" y="4347102"/>
            <a:ext cx="4126230" cy="104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396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Autofit/>
          </a:bodyPr>
          <a:lstStyle/>
          <a:p>
            <a:r>
              <a:rPr lang="el-GR" dirty="0" smtClean="0"/>
              <a:t>Οδύσσεια ε-θ (1)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052736"/>
            <a:ext cx="8445624" cy="5616624"/>
          </a:xfrm>
        </p:spPr>
        <p:txBody>
          <a:bodyPr>
            <a:normAutofit fontScale="85000" lnSpcReduction="20000"/>
          </a:bodyPr>
          <a:lstStyle/>
          <a:p>
            <a:r>
              <a:rPr lang="el-GR" u="sng" dirty="0" smtClean="0">
                <a:latin typeface="+mj-lt"/>
                <a:ea typeface="Microsoft JhengHei" pitchFamily="34" charset="-120"/>
                <a:cs typeface="Times New Roman" pitchFamily="18" charset="0"/>
              </a:rPr>
              <a:t>Κτίζοντας τον Επικό Ήρωα 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α) πάθος - </a:t>
            </a:r>
            <a:r>
              <a:rPr lang="el-GR" dirty="0" err="1" smtClean="0">
                <a:latin typeface="+mj-lt"/>
                <a:ea typeface="Microsoft JhengHei" pitchFamily="34" charset="-120"/>
                <a:cs typeface="Times New Roman" pitchFamily="18" charset="0"/>
              </a:rPr>
              <a:t>ἄλγεα</a:t>
            </a: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 </a:t>
            </a:r>
            <a:r>
              <a:rPr lang="el-GR" dirty="0" err="1" smtClean="0">
                <a:latin typeface="+mj-lt"/>
                <a:ea typeface="Microsoft JhengHei" pitchFamily="34" charset="-120"/>
                <a:cs typeface="Times New Roman" pitchFamily="18" charset="0"/>
              </a:rPr>
              <a:t>πλάγχθη</a:t>
            </a: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β) αντοχή στους πόνους 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γ) </a:t>
            </a:r>
            <a:r>
              <a:rPr lang="el-GR" i="1" dirty="0" err="1" smtClean="0">
                <a:latin typeface="+mj-lt"/>
                <a:ea typeface="Microsoft JhengHei" pitchFamily="34" charset="-120"/>
                <a:cs typeface="Times New Roman" pitchFamily="18" charset="0"/>
              </a:rPr>
              <a:t>μῆτις</a:t>
            </a: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, </a:t>
            </a:r>
            <a:r>
              <a:rPr lang="el-GR" dirty="0" err="1" smtClean="0">
                <a:latin typeface="+mj-lt"/>
                <a:ea typeface="Microsoft JhengHei" pitchFamily="34" charset="-120"/>
                <a:cs typeface="Times New Roman" pitchFamily="18" charset="0"/>
              </a:rPr>
              <a:t>ευφυία</a:t>
            </a: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 – πολυμήχανος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δ) τεχνίτης – πολυτάλαντος 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ε) ψεύτης – πολύ καλός αφηγητής 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στ) έμπειρος (προσωπική πείρα) 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ζ) κοινωνικός – ικανός να συνάπτει συμμαχίες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η) ρώμη – εξαιρετικός αθλητής 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θ) άριστος στο πεδίο της μάχης 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ι) ΌΧΙ έμπορος </a:t>
            </a:r>
          </a:p>
          <a:p>
            <a:pPr>
              <a:buNone/>
            </a:pPr>
            <a:endParaRPr lang="el-GR" dirty="0" smtClean="0">
              <a:latin typeface="+mj-lt"/>
              <a:ea typeface="Microsoft JhengHei" pitchFamily="34" charset="-120"/>
              <a:cs typeface="Times New Roman" pitchFamily="18" charset="0"/>
            </a:endParaRPr>
          </a:p>
          <a:p>
            <a:pPr>
              <a:buNone/>
            </a:pPr>
            <a:endParaRPr lang="el-GR" dirty="0">
              <a:latin typeface="+mj-lt"/>
              <a:ea typeface="Microsoft JhengHei" pitchFamily="34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300" dirty="0"/>
              <a:t>Σημειώματα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8890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3000" y="1063229"/>
            <a:ext cx="6858000" cy="85725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52155" y="2204864"/>
            <a:ext cx="6439689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/>
              <a:t>Το παρόν έργο αποτελεί την έκδοση 1.0</a:t>
            </a:r>
          </a:p>
        </p:txBody>
      </p:sp>
    </p:spTree>
    <p:extLst>
      <p:ext uri="{BB962C8B-B14F-4D97-AF65-F5344CB8AC3E}">
        <p14:creationId xmlns:p14="http://schemas.microsoft.com/office/powerpoint/2010/main" xmlns="" val="243465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err="1"/>
              <a:t>Copyright</a:t>
            </a:r>
            <a:r>
              <a:rPr lang="el-GR" sz="1800" dirty="0"/>
              <a:t> </a:t>
            </a:r>
            <a:r>
              <a:rPr lang="el-GR" sz="1800" dirty="0" err="1"/>
              <a:t>Εθνικόν</a:t>
            </a:r>
            <a:r>
              <a:rPr lang="el-GR" sz="1800" dirty="0"/>
              <a:t> και </a:t>
            </a:r>
            <a:r>
              <a:rPr lang="el-GR" sz="1800" dirty="0" err="1"/>
              <a:t>Καποδιστριακόν</a:t>
            </a:r>
            <a:r>
              <a:rPr lang="el-GR" sz="1800" dirty="0"/>
              <a:t> </a:t>
            </a:r>
            <a:r>
              <a:rPr lang="el-GR" sz="1800" dirty="0" err="1"/>
              <a:t>Πανεπιστήμιον</a:t>
            </a:r>
            <a:r>
              <a:rPr lang="el-GR" sz="1800" dirty="0"/>
              <a:t> Αθηνών</a:t>
            </a:r>
            <a:r>
              <a:rPr lang="en-US" sz="1800" dirty="0"/>
              <a:t>, </a:t>
            </a:r>
            <a:r>
              <a:rPr lang="el-GR" sz="1800" dirty="0"/>
              <a:t>Σοφία Παπαϊωάννου 2014</a:t>
            </a:r>
            <a:r>
              <a:rPr lang="en-US" sz="1800" dirty="0"/>
              <a:t>.</a:t>
            </a:r>
            <a:r>
              <a:rPr lang="el-GR" sz="1800" dirty="0"/>
              <a:t> Σοφία Παπαϊωάννου 2014. Τίτλος μαθήματος: «Εισαγωγή στην Αρχαία Ελληνική Μυθολογία</a:t>
            </a:r>
            <a:r>
              <a:rPr lang="en-US" sz="1800" dirty="0"/>
              <a:t> </a:t>
            </a:r>
            <a:r>
              <a:rPr lang="el-GR" sz="1800" dirty="0"/>
              <a:t>και Θρησκεία. Τίτλος ενότητας </a:t>
            </a:r>
            <a:r>
              <a:rPr lang="el-GR" sz="1800" dirty="0" smtClean="0"/>
              <a:t>«</a:t>
            </a:r>
            <a:r>
              <a:rPr lang="el-GR" sz="1800" dirty="0">
                <a:solidFill>
                  <a:srgbClr val="5075BC"/>
                </a:solidFill>
              </a:rPr>
              <a:t>Ενότητα Δ:</a:t>
            </a:r>
            <a:r>
              <a:rPr lang="el-GR" sz="1800" dirty="0"/>
              <a:t> Ορισμός και Διαμόρφωση του </a:t>
            </a:r>
            <a:r>
              <a:rPr lang="el-GR" sz="1800" dirty="0" smtClean="0"/>
              <a:t>ήρωα</a:t>
            </a:r>
            <a:r>
              <a:rPr lang="en-US" sz="1800" dirty="0" smtClean="0"/>
              <a:t> </a:t>
            </a:r>
            <a:r>
              <a:rPr lang="el-GR" sz="1800" dirty="0" smtClean="0"/>
              <a:t>(</a:t>
            </a:r>
            <a:r>
              <a:rPr lang="el-GR" sz="1800" dirty="0"/>
              <a:t>Έπος και Δράμα</a:t>
            </a:r>
            <a:r>
              <a:rPr lang="el-GR" sz="1800" dirty="0" smtClean="0"/>
              <a:t>)»</a:t>
            </a:r>
            <a:r>
              <a:rPr lang="en-US" sz="1800" dirty="0" smtClean="0"/>
              <a:t> </a:t>
            </a:r>
            <a:r>
              <a:rPr lang="el-GR" sz="1800" dirty="0"/>
              <a:t>Μάθημα </a:t>
            </a:r>
            <a:r>
              <a:rPr lang="en-US" sz="1800" dirty="0" smtClean="0"/>
              <a:t>9</a:t>
            </a:r>
            <a:r>
              <a:rPr lang="el-GR" sz="1800" baseline="30000" dirty="0" smtClean="0"/>
              <a:t>ο</a:t>
            </a:r>
            <a:r>
              <a:rPr lang="el-GR" sz="1800" dirty="0"/>
              <a:t>: </a:t>
            </a:r>
            <a:r>
              <a:rPr lang="el-GR" sz="1800" dirty="0" smtClean="0"/>
              <a:t>«</a:t>
            </a:r>
            <a:r>
              <a:rPr lang="el-GR" sz="1800" dirty="0"/>
              <a:t>Εισαγωγή στην Οδύσσεια (</a:t>
            </a:r>
            <a:r>
              <a:rPr lang="en-US" sz="1800" dirty="0"/>
              <a:t>2</a:t>
            </a:r>
            <a:r>
              <a:rPr lang="el-GR" sz="1800" dirty="0"/>
              <a:t>)</a:t>
            </a:r>
            <a:r>
              <a:rPr lang="el-GR" sz="1800" dirty="0" smtClean="0"/>
              <a:t>». </a:t>
            </a:r>
            <a:r>
              <a:rPr lang="el-GR" sz="1800" dirty="0"/>
              <a:t>Έκδοση: 1.0. Αθήνα 2014. </a:t>
            </a:r>
            <a:endParaRPr lang="en-US" sz="1800" dirty="0"/>
          </a:p>
          <a:p>
            <a:pPr marL="0" indent="0">
              <a:buNone/>
            </a:pPr>
            <a:r>
              <a:rPr lang="el-GR" sz="1800" dirty="0"/>
              <a:t>Διαθέσιμο από τη δικτυακή διεύθυνση:  (</a:t>
            </a:r>
            <a:r>
              <a:rPr lang="en-US" sz="1800" dirty="0">
                <a:hlinkClick r:id="rId3" tooltip="Αυτή η εξωτερική σύνδεση θα ανοίξει σε ένα νέο παράθυρο"/>
              </a:rPr>
              <a:t>http://opencourses.uoa.gr/courses/PHIL5</a:t>
            </a:r>
            <a:r>
              <a:rPr lang="en-US" sz="1800" dirty="0" smtClean="0">
                <a:hlinkClick r:id="rId3" tooltip="Αυτή η εξωτερική σύνδεση θα ανοίξει σε ένα νέο παράθυρο"/>
              </a:rPr>
              <a:t>/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r>
              <a:rPr lang="el-GR" sz="2000" dirty="0"/>
              <a:t/>
            </a:r>
            <a:br>
              <a:rPr lang="el-GR" sz="2000" dirty="0"/>
            </a:br>
            <a:endParaRPr lang="el-GR" sz="1800" dirty="0"/>
          </a:p>
          <a:p>
            <a:pPr marL="0" indent="0">
              <a:buNone/>
            </a:pPr>
            <a:endParaRPr lang="el-GR" sz="1800" dirty="0"/>
          </a:p>
          <a:p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xmlns="" val="207586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735546"/>
            <a:ext cx="6172200" cy="85725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3628" y="1430779"/>
            <a:ext cx="6696744" cy="10801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500" dirty="0"/>
              <a:t>Το 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1500" dirty="0" err="1"/>
              <a:t>κ.λ.π</a:t>
            </a:r>
            <a:r>
              <a:rPr lang="el-GR" sz="1500" dirty="0"/>
              <a:t>.,  τα οποία εμπεριέχονται σε αυτό και τα οποία αναφέρονται μαζί με τους όρους χρήσης τους στο «Σημείωμα Χρήσης Έργων Τρίτων».                     </a:t>
            </a:r>
          </a:p>
          <a:p>
            <a:pPr marL="0" indent="0">
              <a:buNone/>
            </a:pPr>
            <a:endParaRPr lang="el-GR" sz="15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3753" y="2672916"/>
            <a:ext cx="1236495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223628" y="3050958"/>
            <a:ext cx="6777372" cy="2592288"/>
          </a:xfrm>
          <a:prstGeom prst="rect">
            <a:avLst/>
          </a:prstGeom>
        </p:spPr>
        <p:txBody>
          <a:bodyPr vert="horz" wrap="square" lIns="68580" tIns="34290" rIns="68580" bIns="34290" rtlCol="0" anchor="ctr">
            <a:normAutofit/>
          </a:bodyPr>
          <a:lstStyle/>
          <a:p>
            <a:r>
              <a:rPr lang="el-GR" sz="1350" dirty="0">
                <a:solidFill>
                  <a:prstClr val="black"/>
                </a:solidFill>
              </a:rPr>
              <a:t>[1] http://creativecommons.org/licenses/by-nc-sa/4.0/ </a:t>
            </a:r>
            <a:endParaRPr lang="en-US" sz="1350">
              <a:solidFill>
                <a:prstClr val="black"/>
              </a:solidFill>
            </a:endParaRPr>
          </a:p>
          <a:p>
            <a:endParaRPr lang="el-GR" sz="1350" dirty="0">
              <a:solidFill>
                <a:prstClr val="black"/>
              </a:solidFill>
            </a:endParaRPr>
          </a:p>
          <a:p>
            <a:r>
              <a:rPr lang="el-GR" sz="1350" dirty="0">
                <a:solidFill>
                  <a:prstClr val="black"/>
                </a:solidFill>
              </a:rPr>
              <a:t>Ως </a:t>
            </a:r>
            <a:r>
              <a:rPr lang="el-GR" sz="1350" b="1" dirty="0">
                <a:solidFill>
                  <a:prstClr val="black"/>
                </a:solidFill>
              </a:rPr>
              <a:t>Μη Εμπορική</a:t>
            </a:r>
            <a:r>
              <a:rPr lang="el-GR" sz="1350" dirty="0">
                <a:solidFill>
                  <a:prstClr val="black"/>
                </a:solidFill>
              </a:rPr>
              <a:t> ορίζεται η χρήση: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endParaRPr lang="el-GR" sz="1350" dirty="0">
              <a:solidFill>
                <a:prstClr val="black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δεν προσπορίζει στο διανομέα του έργου και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έμμεσο οικονομικό όφελος (π.χ. διαφημίσεις) από την προβολή του έργου σε διαδικτυακό τόπο</a:t>
            </a:r>
            <a:endParaRPr lang="en-US" sz="1350" dirty="0">
              <a:solidFill>
                <a:prstClr val="black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l-GR" sz="1350" dirty="0">
              <a:solidFill>
                <a:prstClr val="black"/>
              </a:solidFill>
            </a:endParaRPr>
          </a:p>
          <a:p>
            <a:r>
              <a:rPr lang="el-GR" sz="1350" dirty="0">
                <a:solidFill>
                  <a:prstClr val="black"/>
                </a:solidFill>
              </a:rPr>
              <a:t>Ο δικαιούχος μπορεί να παρέχει στον 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r>
              <a:rPr lang="el-GR" sz="1350" dirty="0">
                <a:solidFill>
                  <a:prstClr val="black"/>
                </a:solidFill>
              </a:rPr>
              <a:t> ξεχωριστή άδεια να χρησιμοποιεί το έργο για εμπορική χρήση, εφόσον αυτό του ζητηθεί.</a:t>
            </a:r>
          </a:p>
        </p:txBody>
      </p:sp>
    </p:spTree>
    <p:extLst>
      <p:ext uri="{BB962C8B-B14F-4D97-AF65-F5344CB8AC3E}">
        <p14:creationId xmlns:p14="http://schemas.microsoft.com/office/powerpoint/2010/main" xmlns="" val="364008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82706"/>
            <a:ext cx="7101408" cy="857250"/>
          </a:xfrm>
        </p:spPr>
        <p:txBody>
          <a:bodyPr>
            <a:noAutofit/>
          </a:bodyPr>
          <a:lstStyle/>
          <a:p>
            <a:r>
              <a:rPr lang="el-GR" sz="4000" dirty="0"/>
              <a:t>Σημείωμα Χρήσης Έργων </a:t>
            </a:r>
            <a:r>
              <a:rPr lang="el-GR" sz="4000" dirty="0" smtClean="0"/>
              <a:t>Τρίτων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4934" y="1661177"/>
            <a:ext cx="6642738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dirty="0"/>
              <a:t>Το Έργο αυτό κάνει χρήση των ακόλουθων έργων:</a:t>
            </a:r>
            <a:endParaRPr lang="el-GR" sz="2400" b="1" dirty="0"/>
          </a:p>
          <a:p>
            <a:pPr marL="0" indent="0">
              <a:buNone/>
            </a:pPr>
            <a:r>
              <a:rPr lang="el-GR" sz="2400" b="1" dirty="0"/>
              <a:t>Εικόνα 1</a:t>
            </a:r>
            <a:r>
              <a:rPr lang="en-US" sz="2400" b="1" dirty="0"/>
              <a:t>. </a:t>
            </a:r>
            <a:r>
              <a:rPr lang="en-US" sz="2400" dirty="0"/>
              <a:t>"Odysseus's </a:t>
            </a:r>
            <a:r>
              <a:rPr lang="en-US" sz="2400" dirty="0" smtClean="0"/>
              <a:t>Travels</a:t>
            </a:r>
            <a:r>
              <a:rPr lang="el-GR" sz="2400" dirty="0" smtClean="0"/>
              <a:t> με παροχή κώδικα ενσωμάτωσης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hlinkClick r:id="rId3"/>
              </a:rPr>
              <a:t>https</a:t>
            </a:r>
            <a:r>
              <a:rPr lang="en-US" sz="2400" dirty="0">
                <a:hlinkClick r:id="rId3"/>
              </a:rPr>
              <a:t>://</a:t>
            </a:r>
            <a:r>
              <a:rPr lang="en-US" sz="2400" dirty="0" smtClean="0">
                <a:hlinkClick r:id="rId3"/>
              </a:rPr>
              <a:t>www.thinglink.com/scene/695406554479853568</a:t>
            </a:r>
            <a:r>
              <a:rPr lang="el-GR" sz="2400" dirty="0" smtClean="0"/>
              <a:t>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xmlns="" val="253683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Οδύσσεια ε-θ (2)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196752"/>
            <a:ext cx="8445624" cy="5400600"/>
          </a:xfrm>
        </p:spPr>
        <p:txBody>
          <a:bodyPr/>
          <a:lstStyle/>
          <a:p>
            <a:r>
              <a:rPr lang="el-GR" u="sng" dirty="0" smtClean="0">
                <a:latin typeface="+mj-lt"/>
                <a:ea typeface="Microsoft JhengHei" pitchFamily="34" charset="-120"/>
                <a:cs typeface="Times New Roman" pitchFamily="18" charset="0"/>
              </a:rPr>
              <a:t>Κτίζοντας τον νέο Επικό Ήρωα 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ια) ΤΑΥΤΟΤΗΤΑ 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		όνομα 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		πατρωνυμικό 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		τόπος καταγωγής 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		παρελθόν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Οδύσσεια ε-θ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196752"/>
            <a:ext cx="8445624" cy="5400600"/>
          </a:xfrm>
        </p:spPr>
        <p:txBody>
          <a:bodyPr/>
          <a:lstStyle/>
          <a:p>
            <a:r>
              <a:rPr lang="el-GR" b="1" u="sng" dirty="0" smtClean="0">
                <a:latin typeface="+mj-lt"/>
                <a:ea typeface="Microsoft JhengHei" pitchFamily="34" charset="-120"/>
                <a:cs typeface="Times New Roman" pitchFamily="18" charset="0"/>
              </a:rPr>
              <a:t>Άλλα θέματα</a:t>
            </a: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Πορτραίτο Φαιάκων 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		Φαίακες ως </a:t>
            </a:r>
            <a:r>
              <a:rPr lang="el-GR" dirty="0" err="1" smtClean="0">
                <a:latin typeface="+mj-lt"/>
                <a:ea typeface="Microsoft JhengHei" pitchFamily="34" charset="-120"/>
                <a:cs typeface="Times New Roman" pitchFamily="18" charset="0"/>
              </a:rPr>
              <a:t>αντι</a:t>
            </a: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-Κύκλωπες 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Ξενία 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‘Στείλτε με στην πατρίδα μου’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Κλιμακωτή αποκάλυψη της ταυτότητας του Οδυσσέα</a:t>
            </a:r>
          </a:p>
          <a:p>
            <a:pPr>
              <a:buNone/>
            </a:pPr>
            <a:r>
              <a:rPr lang="el-GR" dirty="0" smtClean="0">
                <a:latin typeface="+mj-lt"/>
                <a:ea typeface="Microsoft JhengHei" pitchFamily="34" charset="-120"/>
                <a:cs typeface="Times New Roman" pitchFamily="18" charset="0"/>
              </a:rPr>
              <a:t>Δημόδοκος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l-GR" dirty="0" smtClean="0"/>
              <a:t>Οδύσσεια θ (1)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328592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Η σημασία του Δημόδοκου (8.73-4)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μοῦσ᾽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ἄρ᾽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ἀοιδὸν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ἀνῆκεν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ἀειδέμεναι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κλέα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ἀνδρῶν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οἴμης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τῆς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τότ᾽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ἄρα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κλέος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οὐρανὸν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εὐρὺν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ἵκανε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el-GR" dirty="0" smtClean="0"/>
              <a:t>Τα τρία έπη </a:t>
            </a:r>
          </a:p>
          <a:p>
            <a:pPr lvl="1">
              <a:buNone/>
            </a:pPr>
            <a:r>
              <a:rPr lang="el-GR" dirty="0" smtClean="0"/>
              <a:t>Οδυσσέας </a:t>
            </a:r>
            <a:r>
              <a:rPr lang="en-US" dirty="0" smtClean="0"/>
              <a:t>vs. </a:t>
            </a:r>
            <a:r>
              <a:rPr lang="el-GR" dirty="0" smtClean="0"/>
              <a:t>Αχιλλέας  // ‘Ιλιάδα’ (;) </a:t>
            </a:r>
          </a:p>
          <a:p>
            <a:pPr lvl="1">
              <a:buNone/>
            </a:pPr>
            <a:r>
              <a:rPr lang="el-GR" dirty="0" smtClean="0"/>
              <a:t>Ήφαιστος </a:t>
            </a:r>
            <a:r>
              <a:rPr lang="en-US" dirty="0" smtClean="0"/>
              <a:t>vs. </a:t>
            </a:r>
            <a:r>
              <a:rPr lang="el-GR" dirty="0" smtClean="0"/>
              <a:t>Άρης + Αφροδίτη : το πρώτο </a:t>
            </a:r>
            <a:r>
              <a:rPr lang="el-GR" dirty="0" err="1" smtClean="0"/>
              <a:t>επύλλιο</a:t>
            </a:r>
            <a:r>
              <a:rPr lang="el-GR" dirty="0" smtClean="0"/>
              <a:t>;;</a:t>
            </a:r>
          </a:p>
          <a:p>
            <a:pPr lvl="1">
              <a:buNone/>
            </a:pPr>
            <a:r>
              <a:rPr lang="el-GR" dirty="0" smtClean="0"/>
              <a:t>Δούρειος Ίππος  (παραγγελία του Οδυσσέα) –στ. 520 νίκη / άθλος του Οδυσσέα. </a:t>
            </a:r>
          </a:p>
          <a:p>
            <a:r>
              <a:rPr lang="el-GR" dirty="0" smtClean="0"/>
              <a:t>Ο Οδυσσέας, ήρωας του Δημόδοκου </a:t>
            </a:r>
          </a:p>
          <a:p>
            <a:r>
              <a:rPr lang="el-GR" dirty="0" smtClean="0"/>
              <a:t>Ο Οδυσσέας ως Δημόδοκος (ι-μ)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θ (2)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764704"/>
            <a:ext cx="8568952" cy="5832648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 smtClean="0"/>
              <a:t>Το κλάμα του Οδυσσέα  </a:t>
            </a:r>
            <a:r>
              <a:rPr lang="el-GR" dirty="0" smtClean="0"/>
              <a:t>(8.521-531)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ταῦτ᾽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ἄρ᾽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ἀοιδὸς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ἄειδε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περικλυτός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αὐτὰρ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Ὀδυσσεὺς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τήκετο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δάκρυ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ἔδευεν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ὑπὸ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βλεφάροισι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παρειάς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ὡς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γυνὴ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κλαίῃσι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φίλον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ἀμφιπεσοῦσα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ἑῆς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πρόσθεν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πόλιος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λαῶν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πέσῃσιν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ἄστεϊ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τεκέεσσιν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ἀμύνων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νηλεὲς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ἦμαρ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ἡ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θνήσκοντα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ἀσπαίροντα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ἰδοῦσα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ἀμφ᾽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χυμένη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λίγα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κωκύει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ὄπισθε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κόπτοντες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δούρεσσι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μετάφρενον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ἠδὲ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ὤμους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εἴρερον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εἰσανάγουσι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πόνον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ἐχέμεν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ὀιζύν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τῆς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ἐλεεινοτάτῳ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ἄχεϊ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φθινύθουσι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παρειαί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ὣς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Ὀδυσεὺς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ἐλεεινὸν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ὑπ᾽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ὀφρύσι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δάκρυον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εἶβεν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θ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764704"/>
            <a:ext cx="8568952" cy="5832648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 smtClean="0"/>
              <a:t>Το κλάμα του Οδυσσέα  </a:t>
            </a:r>
            <a:r>
              <a:rPr lang="el-GR" dirty="0" smtClean="0"/>
              <a:t>(8.521-531)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ταῦτ᾽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ἄρ᾽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ἀοιδὸς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ἄειδε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περικλυτός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αὐτὰρ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Ὀδυσσεὺς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τήκετο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δάκρυ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ἔδευεν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ὑπὸ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βλεφάροισι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παρειάς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ὡς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γυνὴ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κλαίῃσι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φίλον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ἀμφιπεσοῦσα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ἑῆς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πρόσθεν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πόλιος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λαῶν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πέσῃσιν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ἄστεϊ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τεκέεσσιν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ἀμύνων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νηλεὲς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ἦμαρ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ἡ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θνήσκοντα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ἀσπαίροντα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ἰδοῦσα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ἀμφ᾽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χυμένη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λίγα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κωκύει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ὄπισθε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κόπτοντες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δούρεσσι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μετάφρενον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ἠδὲ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ὤμους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εἴρερον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εἰσανάγουσι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πόνον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ἐχέμεν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ὀιζύν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τῆς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ἐλεεινοτάτῳ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ἄχεϊ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φθινύθουσι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παρειαί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ὣς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Ὀδυσεὺς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ἐλεεινὸν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ὑπ᾽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ὀφρύσι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δάκρυον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εἶβεν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θ (3)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764704"/>
            <a:ext cx="8568952" cy="5832648"/>
          </a:xfrm>
        </p:spPr>
        <p:txBody>
          <a:bodyPr>
            <a:normAutofit/>
          </a:bodyPr>
          <a:lstStyle/>
          <a:p>
            <a:r>
              <a:rPr lang="el-GR" b="1" dirty="0" smtClean="0"/>
              <a:t>Ποιος είσαι Ξένε;   </a:t>
            </a:r>
            <a:r>
              <a:rPr lang="el-GR" dirty="0" smtClean="0"/>
              <a:t>(8.550-555)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εἴπ᾽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ὄνομ᾽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ὅττι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σε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κεῖθι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κάλεον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μήτηρ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πατήρ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ἄλλοι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κατὰ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ἄστυ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περιναιετάουσιν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γάρ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τις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πάμπαν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ἀνώνυμός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ἐστ᾽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ἀνθρώπων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κακὸς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ἐσθλός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ἐπὴν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πρῶτα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γένηται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ἀλλ᾽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πᾶσι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τίθενται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ἐπεί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κε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τέκωσι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τοκῆες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εἰπὲ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γαῖάν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τε·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τεὴν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δῆμόν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πόλιν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τε,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Θέση περιεχομένου 2" descr="Χάρτης με υπερσύνδεση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964" b="6964"/>
          <a:stretch>
            <a:fillRect/>
          </a:stretch>
        </p:blipFill>
        <p:spPr>
          <a:xfrm>
            <a:off x="539552" y="836713"/>
            <a:ext cx="8106886" cy="5227306"/>
          </a:xfrm>
        </p:spPr>
      </p:pic>
      <p:sp>
        <p:nvSpPr>
          <p:cNvPr id="5" name="Θέση κειμένου 4"/>
          <p:cNvSpPr>
            <a:spLocks noGrp="1"/>
          </p:cNvSpPr>
          <p:nvPr>
            <p:ph type="body" sz="half" idx="2"/>
          </p:nvPr>
        </p:nvSpPr>
        <p:spPr>
          <a:xfrm>
            <a:off x="6156176" y="6064019"/>
            <a:ext cx="1872208" cy="360040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Εικόνα 1.</a:t>
            </a:r>
            <a:endParaRPr lang="el-GR" dirty="0"/>
          </a:p>
        </p:txBody>
      </p:sp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635120"/>
          </a:xfrm>
        </p:spPr>
        <p:txBody>
          <a:bodyPr>
            <a:normAutofit fontScale="90000"/>
          </a:bodyPr>
          <a:lstStyle/>
          <a:p>
            <a:r>
              <a:rPr lang="el-GR" dirty="0"/>
              <a:t>Το ταξίδι του Οδυσσέα </a:t>
            </a:r>
          </a:p>
        </p:txBody>
      </p:sp>
    </p:spTree>
    <p:extLst>
      <p:ext uri="{BB962C8B-B14F-4D97-AF65-F5344CB8AC3E}">
        <p14:creationId xmlns:p14="http://schemas.microsoft.com/office/powerpoint/2010/main" xmlns="" val="221075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totype_template_MS-PowerPoint_2013_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ototype_template_MS-PowerPoint_2013_v2.pptx" id="{68971B29-8B7D-48B0-BC03-0FFD0BE65247}" vid="{8346A518-5AEA-4372-8465-E0E918F5B1A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prototype_template_MS-PowerPoint_2013_v2</Template>
  <TotalTime>1963</TotalTime>
  <Words>1235</Words>
  <Application>Microsoft Office PowerPoint</Application>
  <PresentationFormat>Προβολή στην οθόνη (4:3)</PresentationFormat>
  <Paragraphs>201</Paragraphs>
  <Slides>24</Slides>
  <Notes>7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5" baseType="lpstr">
      <vt:lpstr>prototype_template_MS-PowerPoint_2013_v2</vt:lpstr>
      <vt:lpstr>ΚΦΑ 14 Εισαγωγή στην Αρχαία ελληνική Μυθολογία και Θρησκεία</vt:lpstr>
      <vt:lpstr>Οδύσσεια ε-θ (1) </vt:lpstr>
      <vt:lpstr>Οδύσσεια ε-θ (2) </vt:lpstr>
      <vt:lpstr>Οδύσσεια ε-θ </vt:lpstr>
      <vt:lpstr>Οδύσσεια θ (1)</vt:lpstr>
      <vt:lpstr>Οδύσσεια θ (2)</vt:lpstr>
      <vt:lpstr>Οδύσσεια θ</vt:lpstr>
      <vt:lpstr>Οδύσσεια θ (3)</vt:lpstr>
      <vt:lpstr>Το ταξίδι του Οδυσσέα </vt:lpstr>
      <vt:lpstr>Οδυσσέως Απόλογοι</vt:lpstr>
      <vt:lpstr>Οδύσσεια ι-μ</vt:lpstr>
      <vt:lpstr>Οδύσσεια ι (1)</vt:lpstr>
      <vt:lpstr>Οδύσσεια ι (2)</vt:lpstr>
      <vt:lpstr>Οδύσσεια κ</vt:lpstr>
      <vt:lpstr>Οδύσσεια κ </vt:lpstr>
      <vt:lpstr>Νέκυια (Οδύσσεια λ) </vt:lpstr>
      <vt:lpstr>Οδύσσεια μ (1)</vt:lpstr>
      <vt:lpstr>Οδύσσεια μ (2)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Σημείωμα Χρήσης Έργων Τρίτων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στην Οδύσσεια (1)</dc:title>
  <dc:creator>PC</dc:creator>
  <cp:lastModifiedBy>user</cp:lastModifiedBy>
  <cp:revision>95</cp:revision>
  <dcterms:created xsi:type="dcterms:W3CDTF">2015-04-08T15:07:17Z</dcterms:created>
  <dcterms:modified xsi:type="dcterms:W3CDTF">2015-12-01T15:48:57Z</dcterms:modified>
</cp:coreProperties>
</file>