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76" r:id="rId3"/>
    <p:sldId id="277" r:id="rId4"/>
    <p:sldId id="278"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9" r:id="rId26"/>
    <p:sldId id="283" r:id="rId27"/>
    <p:sldId id="285" r:id="rId28"/>
    <p:sldId id="280" r:id="rId29"/>
    <p:sldId id="281" r:id="rId30"/>
    <p:sldId id="282" r:id="rId31"/>
    <p:sldId id="284" r:id="rId3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F20AB-CACC-4E28-B7F3-64CAA738914D}" type="datetimeFigureOut">
              <a:rPr lang="el-GR" smtClean="0"/>
              <a:t>14/1/2015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46F17-461A-43F1-AA4C-B70CE1482E6F}" type="slidenum">
              <a:rPr lang="el-GR" smtClean="0"/>
              <a:t>‹#›</a:t>
            </a:fld>
            <a:endParaRPr lang="el-GR"/>
          </a:p>
        </p:txBody>
      </p:sp>
    </p:spTree>
    <p:extLst>
      <p:ext uri="{BB962C8B-B14F-4D97-AF65-F5344CB8AC3E}">
        <p14:creationId xmlns:p14="http://schemas.microsoft.com/office/powerpoint/2010/main" val="3978624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2612984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156207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39897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191668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8182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95925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353151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07585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87018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3507391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55563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3146381-925C-403D-A029-6AEF1FC5C06C}"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B0C64F2-F1C4-4BB3-A03E-93B848503F48}" type="slidenum">
              <a:rPr lang="el-GR" smtClean="0"/>
              <a:t>‹#›</a:t>
            </a:fld>
            <a:endParaRPr lang="el-GR"/>
          </a:p>
        </p:txBody>
      </p:sp>
    </p:spTree>
    <p:extLst>
      <p:ext uri="{BB962C8B-B14F-4D97-AF65-F5344CB8AC3E}">
        <p14:creationId xmlns:p14="http://schemas.microsoft.com/office/powerpoint/2010/main" val="365601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3146381-925C-403D-A029-6AEF1FC5C06C}"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B0C64F2-F1C4-4BB3-A03E-93B848503F48}" type="slidenum">
              <a:rPr lang="el-GR" smtClean="0"/>
              <a:t>‹#›</a:t>
            </a:fld>
            <a:endParaRPr lang="el-GR"/>
          </a:p>
        </p:txBody>
      </p:sp>
    </p:spTree>
    <p:extLst>
      <p:ext uri="{BB962C8B-B14F-4D97-AF65-F5344CB8AC3E}">
        <p14:creationId xmlns:p14="http://schemas.microsoft.com/office/powerpoint/2010/main" val="269610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3146381-925C-403D-A029-6AEF1FC5C06C}"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B0C64F2-F1C4-4BB3-A03E-93B848503F48}" type="slidenum">
              <a:rPr lang="el-GR" smtClean="0"/>
              <a:t>‹#›</a:t>
            </a:fld>
            <a:endParaRPr lang="el-GR"/>
          </a:p>
        </p:txBody>
      </p:sp>
    </p:spTree>
    <p:extLst>
      <p:ext uri="{BB962C8B-B14F-4D97-AF65-F5344CB8AC3E}">
        <p14:creationId xmlns:p14="http://schemas.microsoft.com/office/powerpoint/2010/main" val="2335939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2075803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618875" y="1556793"/>
            <a:ext cx="109728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Αναπαραστάσεις-</a:t>
            </a:r>
            <a:r>
              <a:rPr lang="el-GR" sz="1000" dirty="0" err="1" smtClean="0">
                <a:solidFill>
                  <a:srgbClr val="5075BC"/>
                </a:solidFill>
              </a:rPr>
              <a:t>Κοινωνιογνωστική</a:t>
            </a:r>
            <a:r>
              <a:rPr lang="el-GR" sz="1000" dirty="0" smtClean="0">
                <a:solidFill>
                  <a:srgbClr val="5075BC"/>
                </a:solidFill>
              </a:rPr>
              <a:t> σύγκρουση</a:t>
            </a:r>
            <a:endParaRPr lang="el-GR" sz="1000" dirty="0">
              <a:solidFill>
                <a:srgbClr val="5075BC"/>
              </a:solidFill>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6427609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29726556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Γενικοί σκοποί της διδασκαλίας και διδακτικοί στόχοι</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3172684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Γενικοί σκοποί της διδασκαλίας και διδακτικοί στόχοι</a:t>
            </a:r>
            <a:endParaRPr lang="en-US" sz="1000" dirty="0">
              <a:solidFill>
                <a:srgbClr val="5075BC"/>
              </a:solidFill>
              <a:ea typeface="ＭＳ Ｐゴシック" pitchFamily="34" charset="-128"/>
            </a:endParaRPr>
          </a:p>
        </p:txBody>
      </p:sp>
      <p:pic>
        <p:nvPicPr>
          <p:cNvPr id="9" name="Picture 8"/>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5103502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Γενικοί σκοποί της διδασκαλίας και διδακτικοί στόχοι</a:t>
            </a:r>
            <a:endParaRPr lang="en-US" sz="1000" dirty="0">
              <a:solidFill>
                <a:srgbClr val="5075BC"/>
              </a:solidFill>
              <a:ea typeface="ＭＳ Ｐゴシック" pitchFamily="34" charset="-128"/>
            </a:endParaRPr>
          </a:p>
        </p:txBody>
      </p:sp>
      <p:pic>
        <p:nvPicPr>
          <p:cNvPr id="5" name="Picture 4"/>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5698064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2693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Παιδαγωγικά Φιλοσοφικά ρεύματα</a:t>
            </a:r>
            <a:endParaRPr lang="en-US" sz="1000" dirty="0">
              <a:solidFill>
                <a:srgbClr val="5075BC"/>
              </a:solidFill>
              <a:ea typeface="ＭＳ Ｐゴシック" pitchFamily="34" charset="-128"/>
            </a:endParaRPr>
          </a:p>
        </p:txBody>
      </p:sp>
      <p:pic>
        <p:nvPicPr>
          <p:cNvPr id="8" name="Picture 7"/>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889764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3146381-925C-403D-A029-6AEF1FC5C06C}"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B0C64F2-F1C4-4BB3-A03E-93B848503F48}" type="slidenum">
              <a:rPr lang="el-GR" smtClean="0"/>
              <a:t>‹#›</a:t>
            </a:fld>
            <a:endParaRPr lang="el-GR"/>
          </a:p>
        </p:txBody>
      </p:sp>
    </p:spTree>
    <p:extLst>
      <p:ext uri="{BB962C8B-B14F-4D97-AF65-F5344CB8AC3E}">
        <p14:creationId xmlns:p14="http://schemas.microsoft.com/office/powerpoint/2010/main" val="2329657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5322028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5902022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7528522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3146381-925C-403D-A029-6AEF1FC5C06C}" type="datetimeFigureOut">
              <a:rPr lang="el-GR" smtClean="0"/>
              <a:t>14/1/2015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B0C64F2-F1C4-4BB3-A03E-93B848503F48}" type="slidenum">
              <a:rPr lang="el-GR" smtClean="0"/>
              <a:t>‹#›</a:t>
            </a:fld>
            <a:endParaRPr lang="el-GR"/>
          </a:p>
        </p:txBody>
      </p:sp>
    </p:spTree>
    <p:extLst>
      <p:ext uri="{BB962C8B-B14F-4D97-AF65-F5344CB8AC3E}">
        <p14:creationId xmlns:p14="http://schemas.microsoft.com/office/powerpoint/2010/main" val="1128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3146381-925C-403D-A029-6AEF1FC5C06C}" type="datetimeFigureOut">
              <a:rPr lang="el-GR" smtClean="0"/>
              <a:t>14/1/2015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B0C64F2-F1C4-4BB3-A03E-93B848503F48}" type="slidenum">
              <a:rPr lang="el-GR" smtClean="0"/>
              <a:t>‹#›</a:t>
            </a:fld>
            <a:endParaRPr lang="el-GR"/>
          </a:p>
        </p:txBody>
      </p:sp>
    </p:spTree>
    <p:extLst>
      <p:ext uri="{BB962C8B-B14F-4D97-AF65-F5344CB8AC3E}">
        <p14:creationId xmlns:p14="http://schemas.microsoft.com/office/powerpoint/2010/main" val="299379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3146381-925C-403D-A029-6AEF1FC5C06C}" type="datetimeFigureOut">
              <a:rPr lang="el-GR" smtClean="0"/>
              <a:t>14/1/2015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B0C64F2-F1C4-4BB3-A03E-93B848503F48}" type="slidenum">
              <a:rPr lang="el-GR" smtClean="0"/>
              <a:t>‹#›</a:t>
            </a:fld>
            <a:endParaRPr lang="el-GR"/>
          </a:p>
        </p:txBody>
      </p:sp>
    </p:spTree>
    <p:extLst>
      <p:ext uri="{BB962C8B-B14F-4D97-AF65-F5344CB8AC3E}">
        <p14:creationId xmlns:p14="http://schemas.microsoft.com/office/powerpoint/2010/main" val="413746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3146381-925C-403D-A029-6AEF1FC5C06C}" type="datetimeFigureOut">
              <a:rPr lang="el-GR" smtClean="0"/>
              <a:t>14/1/2015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B0C64F2-F1C4-4BB3-A03E-93B848503F48}" type="slidenum">
              <a:rPr lang="el-GR" smtClean="0"/>
              <a:t>‹#›</a:t>
            </a:fld>
            <a:endParaRPr lang="el-GR"/>
          </a:p>
        </p:txBody>
      </p:sp>
    </p:spTree>
    <p:extLst>
      <p:ext uri="{BB962C8B-B14F-4D97-AF65-F5344CB8AC3E}">
        <p14:creationId xmlns:p14="http://schemas.microsoft.com/office/powerpoint/2010/main" val="312024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3146381-925C-403D-A029-6AEF1FC5C06C}" type="datetimeFigureOut">
              <a:rPr lang="el-GR" smtClean="0"/>
              <a:t>14/1/2015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B0C64F2-F1C4-4BB3-A03E-93B848503F48}" type="slidenum">
              <a:rPr lang="el-GR" smtClean="0"/>
              <a:t>‹#›</a:t>
            </a:fld>
            <a:endParaRPr lang="el-GR"/>
          </a:p>
        </p:txBody>
      </p:sp>
    </p:spTree>
    <p:extLst>
      <p:ext uri="{BB962C8B-B14F-4D97-AF65-F5344CB8AC3E}">
        <p14:creationId xmlns:p14="http://schemas.microsoft.com/office/powerpoint/2010/main" val="358986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3146381-925C-403D-A029-6AEF1FC5C06C}" type="datetimeFigureOut">
              <a:rPr lang="el-GR" smtClean="0"/>
              <a:t>14/1/2015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B0C64F2-F1C4-4BB3-A03E-93B848503F48}" type="slidenum">
              <a:rPr lang="el-GR" smtClean="0"/>
              <a:t>‹#›</a:t>
            </a:fld>
            <a:endParaRPr lang="el-GR"/>
          </a:p>
        </p:txBody>
      </p:sp>
    </p:spTree>
    <p:extLst>
      <p:ext uri="{BB962C8B-B14F-4D97-AF65-F5344CB8AC3E}">
        <p14:creationId xmlns:p14="http://schemas.microsoft.com/office/powerpoint/2010/main" val="2617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3146381-925C-403D-A029-6AEF1FC5C06C}" type="datetimeFigureOut">
              <a:rPr lang="el-GR" smtClean="0"/>
              <a:t>14/1/2015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B0C64F2-F1C4-4BB3-A03E-93B848503F48}" type="slidenum">
              <a:rPr lang="el-GR" smtClean="0"/>
              <a:t>‹#›</a:t>
            </a:fld>
            <a:endParaRPr lang="el-GR"/>
          </a:p>
        </p:txBody>
      </p:sp>
    </p:spTree>
    <p:extLst>
      <p:ext uri="{BB962C8B-B14F-4D97-AF65-F5344CB8AC3E}">
        <p14:creationId xmlns:p14="http://schemas.microsoft.com/office/powerpoint/2010/main" val="373077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46381-925C-403D-A029-6AEF1FC5C06C}" type="datetimeFigureOut">
              <a:rPr lang="el-GR" smtClean="0"/>
              <a:t>14/1/2015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C64F2-F1C4-4BB3-A03E-93B848503F48}" type="slidenum">
              <a:rPr lang="el-GR" smtClean="0"/>
              <a:t>‹#›</a:t>
            </a:fld>
            <a:endParaRPr lang="el-GR"/>
          </a:p>
        </p:txBody>
      </p:sp>
    </p:spTree>
    <p:extLst>
      <p:ext uri="{BB962C8B-B14F-4D97-AF65-F5344CB8AC3E}">
        <p14:creationId xmlns:p14="http://schemas.microsoft.com/office/powerpoint/2010/main" val="2415052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733417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03512" y="404664"/>
            <a:ext cx="4147938" cy="817388"/>
          </a:xfrm>
          <a:prstGeom prst="rect">
            <a:avLst/>
          </a:prstGeom>
        </p:spPr>
      </p:pic>
      <p:sp>
        <p:nvSpPr>
          <p:cNvPr id="2" name="Τίτλος 1"/>
          <p:cNvSpPr>
            <a:spLocks noGrp="1"/>
          </p:cNvSpPr>
          <p:nvPr>
            <p:ph type="ctrTitle"/>
          </p:nvPr>
        </p:nvSpPr>
        <p:spPr>
          <a:xfrm>
            <a:off x="2209800" y="2006576"/>
            <a:ext cx="7772400" cy="1470025"/>
          </a:xfrm>
        </p:spPr>
        <p:txBody>
          <a:bodyPr/>
          <a:lstStyle/>
          <a:p>
            <a:r>
              <a:rPr lang="el-GR" dirty="0" smtClean="0">
                <a:solidFill>
                  <a:srgbClr val="5075BC"/>
                </a:solidFill>
              </a:rPr>
              <a:t>Παιδαγωγικά</a:t>
            </a:r>
            <a:endParaRPr lang="el-GR" dirty="0">
              <a:solidFill>
                <a:srgbClr val="5075BC"/>
              </a:solidFill>
            </a:endParaRPr>
          </a:p>
        </p:txBody>
      </p:sp>
      <p:sp>
        <p:nvSpPr>
          <p:cNvPr id="3" name="Υπότιτλος 2"/>
          <p:cNvSpPr>
            <a:spLocks noGrp="1"/>
          </p:cNvSpPr>
          <p:nvPr>
            <p:ph type="subTitle" idx="1"/>
          </p:nvPr>
        </p:nvSpPr>
        <p:spPr>
          <a:xfrm>
            <a:off x="2207568" y="3384823"/>
            <a:ext cx="7776864" cy="1752600"/>
          </a:xfrm>
        </p:spPr>
        <p:txBody>
          <a:bodyPr>
            <a:noAutofit/>
          </a:bodyPr>
          <a:lstStyle/>
          <a:p>
            <a:r>
              <a:rPr lang="el-GR" sz="2800" dirty="0" smtClean="0">
                <a:solidFill>
                  <a:srgbClr val="5075BC"/>
                </a:solidFill>
                <a:latin typeface="+mj-lt"/>
                <a:ea typeface="+mj-ea"/>
                <a:cs typeface="+mj-cs"/>
              </a:rPr>
              <a:t>Ενότητα Β:</a:t>
            </a:r>
            <a:r>
              <a:rPr lang="en-US" sz="2800" dirty="0" smtClean="0">
                <a:solidFill>
                  <a:srgbClr val="5075BC"/>
                </a:solidFill>
                <a:latin typeface="+mj-lt"/>
                <a:ea typeface="+mj-ea"/>
                <a:cs typeface="+mj-cs"/>
              </a:rPr>
              <a:t> </a:t>
            </a:r>
            <a:r>
              <a:rPr lang="el-GR" sz="2800" dirty="0"/>
              <a:t>Γενικοί σκοποί της διδασκαλίας και διδακτικοί </a:t>
            </a:r>
            <a:r>
              <a:rPr lang="el-GR" sz="2800" dirty="0" smtClean="0"/>
              <a:t>στόχοι</a:t>
            </a:r>
          </a:p>
          <a:p>
            <a:endParaRPr lang="el-GR" sz="2800" dirty="0" smtClean="0"/>
          </a:p>
          <a:p>
            <a:r>
              <a:rPr lang="el-GR" sz="2800" dirty="0" smtClean="0"/>
              <a:t>Ζαχαρούλα Σμυρναίου</a:t>
            </a:r>
          </a:p>
          <a:p>
            <a:r>
              <a:rPr lang="el-GR" sz="2800" dirty="0" smtClean="0"/>
              <a:t>Σχολή Φιλοσοφίας</a:t>
            </a:r>
          </a:p>
          <a:p>
            <a:r>
              <a:rPr lang="el-GR" sz="2800" dirty="0" smtClean="0"/>
              <a:t>Τμήμα Παιδαγωγικής και Ψυχολογίας</a:t>
            </a:r>
          </a:p>
          <a:p>
            <a:endParaRPr lang="el-GR" sz="2800" dirty="0"/>
          </a:p>
        </p:txBody>
      </p:sp>
    </p:spTree>
    <p:extLst>
      <p:ext uri="{BB962C8B-B14F-4D97-AF65-F5344CB8AC3E}">
        <p14:creationId xmlns:p14="http://schemas.microsoft.com/office/powerpoint/2010/main" val="2185059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Αναπαράσταση </a:t>
            </a:r>
            <a:r>
              <a:rPr lang="en-US" dirty="0"/>
              <a:t>Vergnaud</a:t>
            </a:r>
            <a:r>
              <a:rPr lang="el-GR" dirty="0"/>
              <a:t> </a:t>
            </a:r>
            <a:r>
              <a:rPr lang="el-GR" dirty="0" smtClean="0"/>
              <a:t>(4)</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Το διάγραμμα που προτείνεται από τον Vergnaud  μπορεί να συμβάλει στην κατανόηση των γνωστικών διαδικασιών που χρησιμοποιούνται στη διαμόρφωση των μοντέλων. </a:t>
            </a:r>
            <a:endParaRPr lang="el-GR" dirty="0" smtClean="0"/>
          </a:p>
          <a:p>
            <a:r>
              <a:rPr lang="el-GR" dirty="0" smtClean="0"/>
              <a:t>Πράγματι</a:t>
            </a:r>
            <a:r>
              <a:rPr lang="el-GR" dirty="0"/>
              <a:t>, ο συγγραφέας προτάσσει τον ομοιομορφισμό μεταξύ των καταγεγραμμένων λειτουργιών. Εάν διατηρήσουμε τη θεωρία του Gerard Vergnaud, η μοντελοποίηση κινητοποιεί συγχρόνως τις διανοητικές δραστηριότητες, τις διανοητικές αναπαραστάσεις, καθώς επίσης και τη χρήση των </a:t>
            </a:r>
            <a:r>
              <a:rPr lang="el-GR" dirty="0" smtClean="0"/>
              <a:t>συστημάτων </a:t>
            </a:r>
            <a:r>
              <a:rPr lang="el-GR" dirty="0"/>
              <a:t>σημειωτικής.  </a:t>
            </a:r>
          </a:p>
          <a:p>
            <a:r>
              <a:rPr lang="el-GR" dirty="0"/>
              <a:t>Επιπλέον, ο συγγραφέας εξελίσσει την υπόθεση σύμφωνα με την </a:t>
            </a:r>
            <a:r>
              <a:rPr lang="el-GR" dirty="0" smtClean="0"/>
              <a:t>οποία:</a:t>
            </a:r>
          </a:p>
          <a:p>
            <a:pPr lvl="1"/>
            <a:r>
              <a:rPr lang="el-GR" dirty="0" smtClean="0"/>
              <a:t>υπάρχουν </a:t>
            </a:r>
            <a:r>
              <a:rPr lang="el-GR" dirty="0"/>
              <a:t>ομοιομορφισμοί μεταξύ της πραγματικότητας και της αναπαράστασης, που κάνουν την τελευταία ένα μέσο υπολογισμού των σχέσεων, των κανόνων δράσης και πρόβλεψης. G. Vergnaud (1987).</a:t>
            </a:r>
          </a:p>
        </p:txBody>
      </p:sp>
    </p:spTree>
    <p:extLst>
      <p:ext uri="{BB962C8B-B14F-4D97-AF65-F5344CB8AC3E}">
        <p14:creationId xmlns:p14="http://schemas.microsoft.com/office/powerpoint/2010/main" val="4198693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Αναπαράσταση </a:t>
            </a:r>
            <a:r>
              <a:rPr lang="en-US" dirty="0"/>
              <a:t>Vergnaud</a:t>
            </a:r>
            <a:r>
              <a:rPr lang="el-GR" dirty="0"/>
              <a:t> </a:t>
            </a:r>
            <a:r>
              <a:rPr lang="el-GR" dirty="0" smtClean="0"/>
              <a:t>(5)</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Εάν παρατηρήσουμε το διάγραμμα που προτείνει ο Vergnaud, μελετάμε τρόπους διαμόρφωσης μοντέλων που επεμβαίνουν σε δύο αισθητά επίπεδα: </a:t>
            </a:r>
            <a:endParaRPr lang="el-GR" dirty="0" smtClean="0"/>
          </a:p>
          <a:p>
            <a:pPr lvl="1"/>
            <a:r>
              <a:rPr lang="el-GR" dirty="0" smtClean="0"/>
              <a:t>των </a:t>
            </a:r>
            <a:r>
              <a:rPr lang="el-GR" dirty="0"/>
              <a:t>ενεργειών του υποκειμένου και </a:t>
            </a:r>
            <a:endParaRPr lang="el-GR" dirty="0" smtClean="0"/>
          </a:p>
          <a:p>
            <a:pPr lvl="1"/>
            <a:r>
              <a:rPr lang="el-GR" dirty="0" smtClean="0"/>
              <a:t>της </a:t>
            </a:r>
            <a:r>
              <a:rPr lang="el-GR" dirty="0"/>
              <a:t>παραγωγής συμβολικών αναπαραστάσεων.   </a:t>
            </a:r>
          </a:p>
          <a:p>
            <a:r>
              <a:rPr lang="el-GR" dirty="0"/>
              <a:t>Με βάση το σχήμα αυτό μπορούμε να εξηγήσουμε τις λαθεμένες αντιλήψεις των μαθητών καθώς τις εσφαλμένες αντιλήψεις που δημιουργούν τα συμβολικά συστήματα (εικόνες, κλπ.) όταν είναι </a:t>
            </a:r>
            <a:r>
              <a:rPr lang="el-GR" dirty="0" smtClean="0"/>
              <a:t>πολύπλοκα. </a:t>
            </a:r>
          </a:p>
          <a:p>
            <a:r>
              <a:rPr lang="el-GR" dirty="0" smtClean="0"/>
              <a:t>Η </a:t>
            </a:r>
            <a:r>
              <a:rPr lang="el-GR" dirty="0"/>
              <a:t>μη σύνδεση μεταξύ των διαφορετικών επιπέδων και μεταξύ των διαφορετικών συμβολικών συστημάτων μπορούν να εξηγήσουν τις δυσκολίες αυτές. </a:t>
            </a:r>
          </a:p>
        </p:txBody>
      </p:sp>
    </p:spTree>
    <p:extLst>
      <p:ext uri="{BB962C8B-B14F-4D97-AF65-F5344CB8AC3E}">
        <p14:creationId xmlns:p14="http://schemas.microsoft.com/office/powerpoint/2010/main" val="695657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αναπαράσταση στην κοινωνική </a:t>
            </a:r>
            <a:r>
              <a:rPr lang="el-GR" dirty="0" smtClean="0"/>
              <a:t>ψυχολογία</a:t>
            </a:r>
            <a:endParaRPr lang="el-GR" dirty="0"/>
          </a:p>
        </p:txBody>
      </p:sp>
      <p:sp>
        <p:nvSpPr>
          <p:cNvPr id="3" name="Θέση περιεχομένου 2"/>
          <p:cNvSpPr>
            <a:spLocks noGrp="1"/>
          </p:cNvSpPr>
          <p:nvPr>
            <p:ph idx="1"/>
          </p:nvPr>
        </p:nvSpPr>
        <p:spPr/>
        <p:txBody>
          <a:bodyPr>
            <a:normAutofit lnSpcReduction="10000"/>
          </a:bodyPr>
          <a:lstStyle/>
          <a:p>
            <a:r>
              <a:rPr lang="el-GR" dirty="0"/>
              <a:t>Η κοινωνική ψυχολογία προσεγγίζει τις αναπαραστάσεις στο σημείο σύγκλισης του γνωστικού με το κοινωνιολογικό. </a:t>
            </a:r>
            <a:endParaRPr lang="el-GR" dirty="0" smtClean="0"/>
          </a:p>
          <a:p>
            <a:r>
              <a:rPr lang="el-GR" dirty="0" smtClean="0"/>
              <a:t>Οι </a:t>
            </a:r>
            <a:r>
              <a:rPr lang="el-GR" dirty="0"/>
              <a:t>αναπαραστάσεις μπορούν να θεωρηθούν ως κοινωνικές γνώσεις και παίζουν βασικό ρόλο στην κοινωνικοποίηση του υποκειμένου. </a:t>
            </a:r>
            <a:endParaRPr lang="el-GR" dirty="0" smtClean="0"/>
          </a:p>
          <a:p>
            <a:r>
              <a:rPr lang="el-GR" dirty="0" smtClean="0"/>
              <a:t>Γενικότερα</a:t>
            </a:r>
            <a:r>
              <a:rPr lang="el-GR" dirty="0"/>
              <a:t>, οι αναπαραστάσεις είναι προϊόντα και, ταυτόχρονα, διαδικασίες των διανοητικών μας δραστηριοτήτων και έχουν κατά κάποιο τρόπο ως στόχο να καταστήσουν παρόν αυτό που είναι απόν.</a:t>
            </a:r>
          </a:p>
        </p:txBody>
      </p:sp>
    </p:spTree>
    <p:extLst>
      <p:ext uri="{BB962C8B-B14F-4D97-AF65-F5344CB8AC3E}">
        <p14:creationId xmlns:p14="http://schemas.microsoft.com/office/powerpoint/2010/main" val="2459990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Κοινωνικές αναπαραστάσεις</a:t>
            </a:r>
          </a:p>
        </p:txBody>
      </p:sp>
      <p:sp>
        <p:nvSpPr>
          <p:cNvPr id="3" name="Θέση περιεχομένου 2"/>
          <p:cNvSpPr>
            <a:spLocks noGrp="1"/>
          </p:cNvSpPr>
          <p:nvPr>
            <p:ph idx="1"/>
          </p:nvPr>
        </p:nvSpPr>
        <p:spPr/>
        <p:txBody>
          <a:bodyPr>
            <a:normAutofit fontScale="92500" lnSpcReduction="10000"/>
          </a:bodyPr>
          <a:lstStyle/>
          <a:p>
            <a:r>
              <a:rPr lang="el-GR" dirty="0"/>
              <a:t>O ρόλος της αναπαράστασης είναι πρωταρχικός στα πλαίσια της κοινωνικής ψυχολογίας και ιδιαίτερα του ρεύματος εκείνου που χαρακτηρίζεται ως κοινωνιογνωστικό. </a:t>
            </a:r>
            <a:endParaRPr lang="el-GR" dirty="0" smtClean="0"/>
          </a:p>
          <a:p>
            <a:r>
              <a:rPr lang="el-GR" dirty="0" smtClean="0"/>
              <a:t>Στα </a:t>
            </a:r>
            <a:r>
              <a:rPr lang="el-GR" dirty="0"/>
              <a:t>πλαίσια αυτά, οι κοινωνικές αναπαραστάσεις συνιστούν κοινωνικές γνώσεις για πολλούς λόγους: </a:t>
            </a:r>
            <a:endParaRPr lang="el-GR" dirty="0" smtClean="0"/>
          </a:p>
          <a:p>
            <a:pPr lvl="1"/>
            <a:r>
              <a:rPr lang="el-GR" dirty="0" smtClean="0"/>
              <a:t>παίζουν </a:t>
            </a:r>
            <a:r>
              <a:rPr lang="el-GR" dirty="0"/>
              <a:t>ένα σημαντικό ρόλο στη συγκρότηση των ανθρώπινων σχέσεων, </a:t>
            </a:r>
            <a:endParaRPr lang="el-GR" dirty="0" smtClean="0"/>
          </a:p>
          <a:p>
            <a:pPr lvl="1"/>
            <a:r>
              <a:rPr lang="el-GR" dirty="0" smtClean="0"/>
              <a:t>μορφοποιούνται </a:t>
            </a:r>
            <a:r>
              <a:rPr lang="el-GR" dirty="0"/>
              <a:t>από αυτές τις σχέσεις, και </a:t>
            </a:r>
            <a:endParaRPr lang="el-GR" dirty="0" smtClean="0"/>
          </a:p>
          <a:p>
            <a:pPr lvl="1"/>
            <a:r>
              <a:rPr lang="el-GR" dirty="0" smtClean="0"/>
              <a:t>διαχέουν </a:t>
            </a:r>
            <a:r>
              <a:rPr lang="el-GR" dirty="0"/>
              <a:t>— ορισμένες φορές άμεσα, αλλά πιο συχνά έμμεσα — μια γνώση πάνω σε αυτές τις σχέσεις</a:t>
            </a:r>
            <a:r>
              <a:rPr lang="el-GR" dirty="0" smtClean="0"/>
              <a:t>.</a:t>
            </a:r>
            <a:endParaRPr lang="el-GR" dirty="0"/>
          </a:p>
        </p:txBody>
      </p:sp>
    </p:spTree>
    <p:extLst>
      <p:ext uri="{BB962C8B-B14F-4D97-AF65-F5344CB8AC3E}">
        <p14:creationId xmlns:p14="http://schemas.microsoft.com/office/powerpoint/2010/main" val="476171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Μορφές </a:t>
            </a:r>
            <a:r>
              <a:rPr lang="el-GR" dirty="0" smtClean="0"/>
              <a:t>αναπαραστάσεων (1</a:t>
            </a:r>
            <a:r>
              <a:rPr lang="el-GR" dirty="0"/>
              <a:t>)</a:t>
            </a:r>
          </a:p>
        </p:txBody>
      </p:sp>
      <p:sp>
        <p:nvSpPr>
          <p:cNvPr id="3" name="Θέση περιεχομένου 2"/>
          <p:cNvSpPr>
            <a:spLocks noGrp="1"/>
          </p:cNvSpPr>
          <p:nvPr>
            <p:ph idx="1"/>
          </p:nvPr>
        </p:nvSpPr>
        <p:spPr/>
        <p:txBody>
          <a:bodyPr/>
          <a:lstStyle/>
          <a:p>
            <a:r>
              <a:rPr lang="el-GR" dirty="0"/>
              <a:t>Οι </a:t>
            </a:r>
            <a:r>
              <a:rPr lang="el-GR" b="1" dirty="0"/>
              <a:t>αναπαραστάσεις που σχετίζονται με την εκτέλεση δράσεων </a:t>
            </a:r>
            <a:r>
              <a:rPr lang="el-GR" dirty="0"/>
              <a:t>(enactive representations) ή </a:t>
            </a:r>
            <a:r>
              <a:rPr lang="el-GR" b="1" dirty="0"/>
              <a:t>έμπρακτες αναπαραστάσεις</a:t>
            </a:r>
            <a:r>
              <a:rPr lang="el-GR" dirty="0"/>
              <a:t> αποτελούν μια ειδική κατηγορία αναπαραστάσεων. </a:t>
            </a:r>
            <a:endParaRPr lang="el-GR" dirty="0" smtClean="0"/>
          </a:p>
          <a:p>
            <a:r>
              <a:rPr lang="el-GR" dirty="0" smtClean="0"/>
              <a:t>Σε </a:t>
            </a:r>
            <a:r>
              <a:rPr lang="el-GR" dirty="0"/>
              <a:t>αυτή την περίπτωση, ο Bruner χρησιμοποιεί τον όρο «enactive» που αντιστοιχεί στην πρωταρχική μορφή των αναπαραστάσεων (Bruner, 1966</a:t>
            </a:r>
            <a:r>
              <a:rPr lang="el-GR" dirty="0" smtClean="0"/>
              <a:t>).</a:t>
            </a:r>
            <a:endParaRPr lang="el-GR" dirty="0"/>
          </a:p>
        </p:txBody>
      </p:sp>
    </p:spTree>
    <p:extLst>
      <p:ext uri="{BB962C8B-B14F-4D97-AF65-F5344CB8AC3E}">
        <p14:creationId xmlns:p14="http://schemas.microsoft.com/office/powerpoint/2010/main" val="969462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Μορφές </a:t>
            </a:r>
            <a:r>
              <a:rPr lang="el-GR" dirty="0" smtClean="0"/>
              <a:t>αναπαραστάσεων (2</a:t>
            </a:r>
            <a:r>
              <a:rPr lang="el-GR" dirty="0"/>
              <a:t>)</a:t>
            </a:r>
          </a:p>
        </p:txBody>
      </p:sp>
      <p:sp>
        <p:nvSpPr>
          <p:cNvPr id="3" name="Θέση περιεχομένου 2"/>
          <p:cNvSpPr>
            <a:spLocks noGrp="1"/>
          </p:cNvSpPr>
          <p:nvPr>
            <p:ph idx="1"/>
          </p:nvPr>
        </p:nvSpPr>
        <p:spPr/>
        <p:txBody>
          <a:bodyPr/>
          <a:lstStyle/>
          <a:p>
            <a:r>
              <a:rPr lang="el-GR" dirty="0"/>
              <a:t>Οι </a:t>
            </a:r>
            <a:r>
              <a:rPr lang="el-GR" b="1" dirty="0"/>
              <a:t>εικονικές αναπαραστάσεις </a:t>
            </a:r>
            <a:r>
              <a:rPr lang="el-GR" dirty="0"/>
              <a:t>(iconic representations) ή νοητικές εικόνες αντιστοιχούν στις δομές του χώρου, είναι σχετικά ανεξάρτητες της δράσης και σχετίζονται με την οπτική αντίληψη (visual perception). </a:t>
            </a:r>
          </a:p>
          <a:p>
            <a:r>
              <a:rPr lang="el-GR" dirty="0"/>
              <a:t>Συνήθως χρησιμοποιείται και η έννοια του </a:t>
            </a:r>
            <a:r>
              <a:rPr lang="el-GR" b="1" dirty="0"/>
              <a:t>νοητικού μοντέλου </a:t>
            </a:r>
            <a:r>
              <a:rPr lang="el-GR" dirty="0"/>
              <a:t>(Βοσνιάδου, 1998), η οποία συνιστά αναλογική αναπαράσταση που θεωρείται ότι διατηρεί τη δομή του αντικειμένου το οποίο αναπαριστά. </a:t>
            </a:r>
          </a:p>
        </p:txBody>
      </p:sp>
    </p:spTree>
    <p:extLst>
      <p:ext uri="{BB962C8B-B14F-4D97-AF65-F5344CB8AC3E}">
        <p14:creationId xmlns:p14="http://schemas.microsoft.com/office/powerpoint/2010/main" val="3928474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Παιδαγωγικές &amp; διδακτικές πτυχές </a:t>
            </a:r>
            <a:br>
              <a:rPr lang="el-GR" dirty="0"/>
            </a:br>
            <a:r>
              <a:rPr lang="el-GR" dirty="0"/>
              <a:t>των </a:t>
            </a:r>
            <a:r>
              <a:rPr lang="el-GR" dirty="0" smtClean="0"/>
              <a:t>αναπαραστάσεων</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Η εκπαιδευτική ψυχολογία και η διδακτική δεν παρέλειψαν να χρησιμοποιήσουν την έννοια της αναπαράστασης, κυρίως λόγω των σοβαρών δυσκολιών που συναντούν οι εκπαιδευτικοί κατά τη διδασκαλία των επιστημονικών μοντέλων και εννοιών. </a:t>
            </a:r>
          </a:p>
          <a:p>
            <a:r>
              <a:rPr lang="el-GR" dirty="0"/>
              <a:t>O εκπαιδευτικός οφείλει να λάβει υπόψη του τις πρότερες γνώσεις (αρχικές ιδέες) των μαθητών του. </a:t>
            </a:r>
            <a:endParaRPr lang="el-GR" dirty="0" smtClean="0"/>
          </a:p>
          <a:p>
            <a:r>
              <a:rPr lang="el-GR" dirty="0" smtClean="0"/>
              <a:t>Είναι </a:t>
            </a:r>
            <a:r>
              <a:rPr lang="el-GR" dirty="0"/>
              <a:t>όμως γνωστό ότι οι «προεπιστημονικές» πρότερες γνώσεις δεν εξαλείφονται εύκολα από το πνεύμα των υποκειμένων στα οποία απευθύνεται ο επιστημονικός λόγος αλλά, αντιθέτως, συνιστούν σημαντικά γνωστικά αλλά και επιστημολογικά εμπόδια (</a:t>
            </a:r>
            <a:r>
              <a:rPr lang="el-GR" dirty="0" err="1"/>
              <a:t>Bachelard</a:t>
            </a:r>
            <a:r>
              <a:rPr lang="el-GR" dirty="0"/>
              <a:t>, 1989</a:t>
            </a:r>
            <a:r>
              <a:rPr lang="el-GR" dirty="0" smtClean="0"/>
              <a:t>).</a:t>
            </a:r>
            <a:endParaRPr lang="el-GR" dirty="0"/>
          </a:p>
        </p:txBody>
      </p:sp>
    </p:spTree>
    <p:extLst>
      <p:ext uri="{BB962C8B-B14F-4D97-AF65-F5344CB8AC3E}">
        <p14:creationId xmlns:p14="http://schemas.microsoft.com/office/powerpoint/2010/main" val="1368009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 </a:t>
            </a:r>
            <a:r>
              <a:rPr lang="el-GR" dirty="0" smtClean="0"/>
              <a:t>Εσφαλμένες αντιλήψεις - </a:t>
            </a:r>
            <a:r>
              <a:rPr lang="en-US" dirty="0" smtClean="0"/>
              <a:t>Misconceptions</a:t>
            </a:r>
            <a:endParaRPr lang="el-GR" dirty="0"/>
          </a:p>
        </p:txBody>
      </p:sp>
      <p:sp>
        <p:nvSpPr>
          <p:cNvPr id="3" name="Θέση περιεχομένου 2"/>
          <p:cNvSpPr>
            <a:spLocks noGrp="1"/>
          </p:cNvSpPr>
          <p:nvPr>
            <p:ph idx="1"/>
          </p:nvPr>
        </p:nvSpPr>
        <p:spPr/>
        <p:txBody>
          <a:bodyPr/>
          <a:lstStyle/>
          <a:p>
            <a:r>
              <a:rPr lang="el-GR" dirty="0"/>
              <a:t>Αν και ορισμένοι θεωρούν ότι κάποιες προ-αναπαραστάσεις τις οποίες διαθέτει ο μαθητής θα μπορούσαν να χρησιμοποιηθούν ως σημείο αγκίστρωσης για την οικοδόμηση των νέων εννοιών, άλλοι υπογραμμίζουν τα καταστροφικά αποτελέσματα ορισμένων λανθασμένων προ-αναπαραστάσεων (</a:t>
            </a:r>
            <a:r>
              <a:rPr lang="el-GR" dirty="0" err="1"/>
              <a:t>misconceptions</a:t>
            </a:r>
            <a:r>
              <a:rPr lang="el-GR" dirty="0"/>
              <a:t>), που είναι ικανές να αντισταθούν σε μια συστηματική διδασκαλία και να οδηγήσουν σε σημαντικές παρανοήσεις</a:t>
            </a:r>
            <a:r>
              <a:rPr lang="el-GR" dirty="0" smtClean="0"/>
              <a:t>.</a:t>
            </a:r>
            <a:endParaRPr lang="el-GR" dirty="0"/>
          </a:p>
        </p:txBody>
      </p:sp>
    </p:spTree>
    <p:extLst>
      <p:ext uri="{BB962C8B-B14F-4D97-AF65-F5344CB8AC3E}">
        <p14:creationId xmlns:p14="http://schemas.microsoft.com/office/powerpoint/2010/main" val="2843701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H διδακτική χρησιμότητα των αναπαραστάσεων</a:t>
            </a:r>
          </a:p>
        </p:txBody>
      </p:sp>
      <p:sp>
        <p:nvSpPr>
          <p:cNvPr id="3" name="Θέση περιεχομένου 2"/>
          <p:cNvSpPr>
            <a:spLocks noGrp="1"/>
          </p:cNvSpPr>
          <p:nvPr>
            <p:ph idx="1"/>
          </p:nvPr>
        </p:nvSpPr>
        <p:spPr/>
        <p:txBody>
          <a:bodyPr>
            <a:normAutofit fontScale="77500" lnSpcReduction="20000"/>
          </a:bodyPr>
          <a:lstStyle/>
          <a:p>
            <a:r>
              <a:rPr lang="el-GR" dirty="0"/>
              <a:t>Δεν είναι προφανές σε όλους τους εκπαιδευτικούς ότι οι αναπαραστάσεις των μαθητών έχουν σημαντικό νόημα και μπορούν να εξυπηρετήσουν την οικοδόμηση της γνώσης τους. </a:t>
            </a:r>
          </a:p>
          <a:p>
            <a:r>
              <a:rPr lang="el-GR" dirty="0"/>
              <a:t>Λίγοι εκπαιδευτικοί έχουν συνειδητοποιήσει ότι η αναπαράσταση που έχει το παιδί είναι ο πρώτος δεσμός τον οποίο μπορεί να έχει με τη νέα γνώση. </a:t>
            </a:r>
          </a:p>
          <a:p>
            <a:r>
              <a:rPr lang="el-GR" dirty="0" smtClean="0"/>
              <a:t>Τρεις θέσεις </a:t>
            </a:r>
            <a:r>
              <a:rPr lang="el-GR" dirty="0"/>
              <a:t>για τις αναπαραστάσεις: </a:t>
            </a:r>
          </a:p>
          <a:p>
            <a:pPr marL="914400" lvl="1" indent="-514350">
              <a:buFont typeface="+mj-lt"/>
              <a:buAutoNum type="arabicPeriod"/>
            </a:pPr>
            <a:r>
              <a:rPr lang="el-GR" dirty="0" smtClean="0"/>
              <a:t>αρνητική </a:t>
            </a:r>
            <a:r>
              <a:rPr lang="el-GR" dirty="0"/>
              <a:t>(απόρριψη), </a:t>
            </a:r>
          </a:p>
          <a:p>
            <a:pPr marL="914400" lvl="1" indent="-514350">
              <a:buFont typeface="+mj-lt"/>
              <a:buAutoNum type="arabicPeriod"/>
            </a:pPr>
            <a:r>
              <a:rPr lang="el-GR" dirty="0" smtClean="0"/>
              <a:t>θετική </a:t>
            </a:r>
            <a:r>
              <a:rPr lang="el-GR" dirty="0"/>
              <a:t>(οι </a:t>
            </a:r>
            <a:r>
              <a:rPr lang="el-GR" dirty="0" smtClean="0"/>
              <a:t>εκπαιδευτικοί </a:t>
            </a:r>
            <a:r>
              <a:rPr lang="el-GR" dirty="0"/>
              <a:t>τις παίρνουν ως σημείο αναφοράς για τη διδασκαλία τους), </a:t>
            </a:r>
          </a:p>
          <a:p>
            <a:pPr marL="914400" lvl="1" indent="-514350">
              <a:buFont typeface="+mj-lt"/>
              <a:buAutoNum type="arabicPeriod"/>
            </a:pPr>
            <a:r>
              <a:rPr lang="el-GR" dirty="0" smtClean="0"/>
              <a:t>οι </a:t>
            </a:r>
            <a:r>
              <a:rPr lang="el-GR" dirty="0"/>
              <a:t>εκπαιδευτικοί</a:t>
            </a:r>
            <a:r>
              <a:rPr lang="el-GR" dirty="0" smtClean="0"/>
              <a:t> </a:t>
            </a:r>
            <a:r>
              <a:rPr lang="el-GR" dirty="0"/>
              <a:t>βοηθούν τους μαθητές να εκφράσουν τις αναπαραστάσεις τους με τρόπο επαρκώς ξεκάθαρο και να τις λαμβάνουν υπόψη τους στη διδασκαλία</a:t>
            </a:r>
            <a:r>
              <a:rPr lang="el-GR" dirty="0" smtClean="0"/>
              <a:t>.</a:t>
            </a:r>
            <a:endParaRPr lang="el-GR" dirty="0"/>
          </a:p>
        </p:txBody>
      </p:sp>
    </p:spTree>
    <p:extLst>
      <p:ext uri="{BB962C8B-B14F-4D97-AF65-F5344CB8AC3E}">
        <p14:creationId xmlns:p14="http://schemas.microsoft.com/office/powerpoint/2010/main" val="2242263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H </a:t>
            </a:r>
            <a:r>
              <a:rPr lang="el-GR" dirty="0"/>
              <a:t>κοινωνικογνωστική </a:t>
            </a:r>
            <a:r>
              <a:rPr lang="el-GR" dirty="0" smtClean="0"/>
              <a:t>σύγκρουση</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Ο όρος αυτός τοποθετείται στο σημείο σύγκλισης του κοινωνικού με το γνωστικό. Συνδέεται άμεσα με τον όρο της γνωστικής σύγκρουσης του </a:t>
            </a:r>
            <a:r>
              <a:rPr lang="el-GR" dirty="0" err="1"/>
              <a:t>Πιαζέ</a:t>
            </a:r>
            <a:r>
              <a:rPr lang="el-GR" dirty="0"/>
              <a:t>: </a:t>
            </a:r>
            <a:endParaRPr lang="el-GR" dirty="0" smtClean="0"/>
          </a:p>
          <a:p>
            <a:pPr lvl="1"/>
            <a:r>
              <a:rPr lang="el-GR" dirty="0" smtClean="0"/>
              <a:t>μια </a:t>
            </a:r>
            <a:r>
              <a:rPr lang="el-GR" dirty="0"/>
              <a:t>γνωστική σύγκρουση αναπτύσσεται όταν στη σκέψη ενός ατόμου εμφανίζεται μια αντίφαση ή μια ασυμβατότητα ανάμεσα στις ιδέες του, τις αναπαραστάσεις του, και τις πράξεις του.</a:t>
            </a:r>
          </a:p>
          <a:p>
            <a:r>
              <a:rPr lang="el-GR" dirty="0"/>
              <a:t>Στην ανάπτυξη της έννοιας της κοινωνικογνωστικής σύγκρουσης σημαντική συμβολή έχει διαδραματίσει η θεωρία του L. Vygotsky (Vygotsky, 1978), η οποία δίνει έμφαση στο ρόλο της γλώσσας και του ενήλικα στη μετάδοση των γνώσεων και στη γνωστική εξέλιξη του παιδιού. </a:t>
            </a:r>
            <a:endParaRPr lang="el-GR" dirty="0" smtClean="0"/>
          </a:p>
          <a:p>
            <a:r>
              <a:rPr lang="el-GR" dirty="0" smtClean="0"/>
              <a:t>Για </a:t>
            </a:r>
            <a:r>
              <a:rPr lang="el-GR" dirty="0"/>
              <a:t>τον Vygotsky, η πραγματική κατεύθυνση της ανάπτυξης της σκέψης δεν κατευθύνεται από το ατομικό στο κοινωνικό, αλλά από το κοινωνικό στο ατομικό. Συνεπώς, η μάθηση έχει κοινωνική φύση</a:t>
            </a:r>
            <a:r>
              <a:rPr lang="el-GR" dirty="0" smtClean="0"/>
              <a:t>.</a:t>
            </a:r>
            <a:endParaRPr lang="el-GR" dirty="0"/>
          </a:p>
        </p:txBody>
      </p:sp>
    </p:spTree>
    <p:extLst>
      <p:ext uri="{BB962C8B-B14F-4D97-AF65-F5344CB8AC3E}">
        <p14:creationId xmlns:p14="http://schemas.microsoft.com/office/powerpoint/2010/main" val="573485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indent="0" algn="ctr">
              <a:buNone/>
            </a:pPr>
            <a:r>
              <a:rPr lang="el-GR" dirty="0"/>
              <a:t>Σύγχρονες προσεγγίσεις των γενικών σκοπών της διδασκαλίας. Τι είναι διδακτικός στόχος και πως προσδιορίζεται. Η χρησιμότητα των διδακτικών στόχων.</a:t>
            </a:r>
          </a:p>
        </p:txBody>
      </p:sp>
    </p:spTree>
    <p:extLst>
      <p:ext uri="{BB962C8B-B14F-4D97-AF65-F5344CB8AC3E}">
        <p14:creationId xmlns:p14="http://schemas.microsoft.com/office/powerpoint/2010/main" val="1311998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H κοινωνικογνωστική σύγκρουση </a:t>
            </a:r>
            <a:r>
              <a:rPr lang="el-GR" dirty="0" smtClean="0"/>
              <a:t>στη </a:t>
            </a:r>
            <a:r>
              <a:rPr lang="el-GR" dirty="0"/>
              <a:t>σχολική </a:t>
            </a:r>
            <a:r>
              <a:rPr lang="el-GR" dirty="0" smtClean="0"/>
              <a:t>τάξη</a:t>
            </a:r>
            <a:endParaRPr lang="el-GR" dirty="0"/>
          </a:p>
        </p:txBody>
      </p:sp>
      <p:sp>
        <p:nvSpPr>
          <p:cNvPr id="3" name="Θέση περιεχομένου 2"/>
          <p:cNvSpPr>
            <a:spLocks noGrp="1"/>
          </p:cNvSpPr>
          <p:nvPr>
            <p:ph idx="1"/>
          </p:nvPr>
        </p:nvSpPr>
        <p:spPr/>
        <p:txBody>
          <a:bodyPr/>
          <a:lstStyle/>
          <a:p>
            <a:r>
              <a:rPr lang="el-GR" dirty="0"/>
              <a:t>Ένας ιδιαίτερα ενδιαφέρων όρος στη Διδακτική των Επιστημών είναι ο όρος της κοινωνικογνωστικής σύγκρουσης (conflit sociocognitif) που αναπτύχθηκε από τους Doise και Mugny (Doise &amp; Mugny 1981).</a:t>
            </a:r>
          </a:p>
          <a:p>
            <a:r>
              <a:rPr lang="el-GR" dirty="0"/>
              <a:t>Η έννοια της κοινωνικογνωστικής σύγκρουσης αντιλαμβάνεται τη μάθηση ως διαδικασία προσωπικής οικοδόμησης των γνώσεων μέσω γνωστικών συγκρούσεων κοινωνικής προέλευσης</a:t>
            </a:r>
            <a:r>
              <a:rPr lang="el-GR" dirty="0" smtClean="0"/>
              <a:t>.</a:t>
            </a:r>
            <a:endParaRPr lang="el-GR" dirty="0"/>
          </a:p>
        </p:txBody>
      </p:sp>
    </p:spTree>
    <p:extLst>
      <p:ext uri="{BB962C8B-B14F-4D97-AF65-F5344CB8AC3E}">
        <p14:creationId xmlns:p14="http://schemas.microsoft.com/office/powerpoint/2010/main" val="1700679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H χρησιμότητα της κοινωνικογνωστικής σύγκρουσης στα πλαίσια της </a:t>
            </a:r>
            <a:r>
              <a:rPr lang="el-GR" dirty="0" smtClean="0"/>
              <a:t>Διδακτικής</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Η σύγκρουση αυτή, ως μία ασυμφωνία ανάμεσα σε υποκείμενα ανάλογων νοητικών δυνατοτήτων σχετικά με την λύση ενός προβλήματος συνιστά ένα μηχανισμό μέσω του οποίου η παιδική σκέψη οδηγείται σε εξισορρόπηση ανώτερου επιπέδου</a:t>
            </a:r>
            <a:r>
              <a:rPr lang="el-GR" dirty="0" smtClean="0"/>
              <a:t>.</a:t>
            </a:r>
          </a:p>
          <a:p>
            <a:r>
              <a:rPr lang="el-GR" dirty="0"/>
              <a:t>Πρόκειται, δηλαδή, για τη διαδικασία κατά την οποία, όταν το άτομο αντιμετωπίζοντας ένα πρόβλημα διατυπώνει κάποια εκτίμηση, δέχεται από το κοινωνικό περιβάλλον μια συγκροτημένη αντίδραση που υπερασπίζεται με σαφήνεια απόψεις αντίθετες από τη δική του</a:t>
            </a:r>
            <a:r>
              <a:rPr lang="el-GR" dirty="0" smtClean="0"/>
              <a:t>.</a:t>
            </a:r>
          </a:p>
          <a:p>
            <a:r>
              <a:rPr lang="el-GR" dirty="0" smtClean="0"/>
              <a:t>Το </a:t>
            </a:r>
            <a:r>
              <a:rPr lang="el-GR" dirty="0"/>
              <a:t>υποκείμενο συνειδητοποιεί συνεπώς ότι εκτός από τη δική του άποψη υπάρχουν και άλλες θεωρήσεις, ενώ ταυτόχρονα η κοινωνικογνωστική σύγκρουση του παρέχει και νέες πληροφορίες και το καθιστά ικανό για διαφορετικές απαντήσεις</a:t>
            </a:r>
            <a:r>
              <a:rPr lang="el-GR" dirty="0" smtClean="0"/>
              <a:t>.</a:t>
            </a:r>
            <a:endParaRPr lang="el-GR" dirty="0"/>
          </a:p>
        </p:txBody>
      </p:sp>
    </p:spTree>
    <p:extLst>
      <p:ext uri="{BB962C8B-B14F-4D97-AF65-F5344CB8AC3E}">
        <p14:creationId xmlns:p14="http://schemas.microsoft.com/office/powerpoint/2010/main" val="1033996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a:t>
            </a:r>
            <a:r>
              <a:rPr lang="el-GR" dirty="0" smtClean="0"/>
              <a:t>ννοιολογική αλλαγή</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Οι συγκρούσεις αυτές αποτελούν καταλυτικό στοιχείο της εννοιολογικής αλλαγής (</a:t>
            </a:r>
            <a:r>
              <a:rPr lang="el-GR" dirty="0" err="1"/>
              <a:t>conceptual</a:t>
            </a:r>
            <a:r>
              <a:rPr lang="el-GR" dirty="0"/>
              <a:t> </a:t>
            </a:r>
            <a:r>
              <a:rPr lang="el-GR" dirty="0" err="1"/>
              <a:t>change</a:t>
            </a:r>
            <a:r>
              <a:rPr lang="el-GR" dirty="0"/>
              <a:t>) (Vergnaud, 1994) , η οποία συνιστά αναπόσπαστο συστατικό της διδακτικής και της μαθησιακής διαδικασίας.</a:t>
            </a:r>
          </a:p>
          <a:p>
            <a:r>
              <a:rPr lang="el-GR" dirty="0"/>
              <a:t>Για παράδειγμα, όταν οι μαθητές αποδίδουν στον υπολογιστή ιδιότητες «καθολικής μηχανής», δηλαδή δυνατότητα επίλυσης κάθε τύπου προβλήματος θα πρέπει μέσω κατάλληλης διδακτικής παρέμβασης (παραδείγματα ερωτημάτων τα οποία ο υπολογιστής δεν μπορεί να επιλύσει) να προκαλείται σύγκρουση, η οποία και θα οδηγεί στην επιθυμητή εννοιολογική αλλαγή.</a:t>
            </a:r>
          </a:p>
          <a:p>
            <a:r>
              <a:rPr lang="el-GR" dirty="0"/>
              <a:t>Η προσέγγιση της εννοιολογικής αλλαγής, που επιτρέπει να ανανεωθεί σημαντικά η προβληματική της διδασκαλίας των επιστημών και της Πληροφορικής, εντάσσεται στα πλαίσια της εποικοδομιστικής προσέγγισης της μάθησης. </a:t>
            </a:r>
          </a:p>
        </p:txBody>
      </p:sp>
    </p:spTree>
    <p:extLst>
      <p:ext uri="{BB962C8B-B14F-4D97-AF65-F5344CB8AC3E}">
        <p14:creationId xmlns:p14="http://schemas.microsoft.com/office/powerpoint/2010/main" val="2720158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smtClean="0"/>
              <a:t>Τέλος</a:t>
            </a:r>
            <a:endParaRPr lang="el-GR" dirty="0"/>
          </a:p>
        </p:txBody>
      </p:sp>
      <p:sp>
        <p:nvSpPr>
          <p:cNvPr id="8" name="Υπότιτλος 7"/>
          <p:cNvSpPr>
            <a:spLocks noGrp="1"/>
          </p:cNvSpPr>
          <p:nvPr>
            <p:ph type="subTitle" idx="1"/>
          </p:nvPr>
        </p:nvSpPr>
        <p:spPr/>
        <p:txBody>
          <a:bodyPr/>
          <a:lstStyle/>
          <a:p>
            <a:r>
              <a:rPr lang="el-GR" dirty="0"/>
              <a:t>Αναπαραστάσεις-</a:t>
            </a:r>
            <a:r>
              <a:rPr lang="el-GR" dirty="0" err="1"/>
              <a:t>Κοινωνιογνωστική</a:t>
            </a:r>
            <a:r>
              <a:rPr lang="el-GR" dirty="0"/>
              <a:t> σύγκρουση</a:t>
            </a:r>
          </a:p>
        </p:txBody>
      </p:sp>
    </p:spTree>
    <p:extLst>
      <p:ext uri="{BB962C8B-B14F-4D97-AF65-F5344CB8AC3E}">
        <p14:creationId xmlns:p14="http://schemas.microsoft.com/office/powerpoint/2010/main" val="2322675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1981200" y="1340769"/>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653136"/>
            <a:ext cx="5501640" cy="1386840"/>
          </a:xfrm>
          <a:prstGeom prst="rect">
            <a:avLst/>
          </a:prstGeom>
        </p:spPr>
      </p:pic>
    </p:spTree>
    <p:extLst>
      <p:ext uri="{BB962C8B-B14F-4D97-AF65-F5344CB8AC3E}">
        <p14:creationId xmlns:p14="http://schemas.microsoft.com/office/powerpoint/2010/main" val="3702895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014762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623392" y="1556793"/>
            <a:ext cx="10945216" cy="4525963"/>
          </a:xfrm>
        </p:spPr>
        <p:txBody>
          <a:bodyPr>
            <a:normAutofit/>
          </a:bodyPr>
          <a:lstStyle/>
          <a:p>
            <a:pPr marL="0" indent="0">
              <a:buNone/>
            </a:pPr>
            <a:r>
              <a:rPr lang="el-GR" sz="2000" dirty="0"/>
              <a:t>Το παρόν έργο αποτελεί την έκδοση </a:t>
            </a:r>
            <a:r>
              <a:rPr lang="en-US" sz="2000" dirty="0" smtClean="0"/>
              <a:t>1.0</a:t>
            </a:r>
            <a:r>
              <a:rPr lang="el-GR" sz="2000" dirty="0" smtClean="0"/>
              <a:t>.  </a:t>
            </a:r>
            <a:endParaRPr lang="el-GR" sz="2000" dirty="0"/>
          </a:p>
        </p:txBody>
      </p:sp>
    </p:spTree>
    <p:extLst>
      <p:ext uri="{BB962C8B-B14F-4D97-AF65-F5344CB8AC3E}">
        <p14:creationId xmlns:p14="http://schemas.microsoft.com/office/powerpoint/2010/main" val="3516209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smtClean="0"/>
              <a:t>Ζαχαρούλα Σμυρναίου. «Παιδαγωγικά, </a:t>
            </a:r>
            <a:r>
              <a:rPr lang="el-GR" sz="2000" dirty="0"/>
              <a:t>Γενικοί σκοποί της διδασκαλίας και διδακτικοί </a:t>
            </a:r>
            <a:r>
              <a:rPr lang="el-GR" sz="2000" dirty="0" smtClean="0"/>
              <a:t>στόχοι, Αναπαραστάσεις-</a:t>
            </a:r>
            <a:r>
              <a:rPr lang="el-GR" sz="2000" dirty="0" err="1" smtClean="0"/>
              <a:t>Κοινωνιογνωστική</a:t>
            </a:r>
            <a:r>
              <a:rPr lang="el-GR" sz="2000" dirty="0" smtClean="0"/>
              <a:t> σύγκρουση»</a:t>
            </a:r>
            <a:r>
              <a:rPr lang="en-US" sz="2000" dirty="0"/>
              <a:t>.</a:t>
            </a:r>
            <a:r>
              <a:rPr lang="el-GR" sz="2000" dirty="0" smtClean="0"/>
              <a:t> </a:t>
            </a:r>
            <a:r>
              <a:rPr lang="el-GR" sz="2000" dirty="0"/>
              <a:t>Έκδοση: 1.0. Αθήνα 2014. Διαθέσιμο από τη δικτυακή </a:t>
            </a:r>
            <a:r>
              <a:rPr lang="el-GR" sz="2000" dirty="0" smtClean="0"/>
              <a:t>διεύθυνση:</a:t>
            </a:r>
            <a:r>
              <a:rPr lang="en-US" sz="2000" dirty="0" smtClean="0"/>
              <a:t> http</a:t>
            </a:r>
            <a:r>
              <a:rPr lang="en-US" sz="2000" dirty="0"/>
              <a:t>://opencourses.uoa.gr/courses/MATH18/</a:t>
            </a:r>
            <a:r>
              <a:rPr lang="el-GR" sz="2000" dirty="0" smtClean="0"/>
              <a:t>.</a:t>
            </a:r>
            <a:endParaRPr lang="el-GR" sz="2000" dirty="0"/>
          </a:p>
          <a:p>
            <a:endParaRPr lang="el-GR" sz="2000" dirty="0"/>
          </a:p>
        </p:txBody>
      </p:sp>
    </p:spTree>
    <p:extLst>
      <p:ext uri="{BB962C8B-B14F-4D97-AF65-F5344CB8AC3E}">
        <p14:creationId xmlns:p14="http://schemas.microsoft.com/office/powerpoint/2010/main" val="395321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631504" y="764705"/>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31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τόπο</a:t>
            </a:r>
            <a:endParaRPr lang="en-US" dirty="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a:solidFill>
                  <a:prstClr val="black"/>
                </a:solidFill>
              </a:rPr>
              <a:t>Ο 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3292940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09097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dirty="0" smtClean="0"/>
              <a:t>Μορφές διδασκαλίας</a:t>
            </a:r>
          </a:p>
          <a:p>
            <a:r>
              <a:rPr lang="el-GR" dirty="0" smtClean="0"/>
              <a:t>Μέσα αγωγής</a:t>
            </a:r>
          </a:p>
          <a:p>
            <a:r>
              <a:rPr lang="el-GR" dirty="0"/>
              <a:t>Αναπαραστάσεις-</a:t>
            </a:r>
            <a:r>
              <a:rPr lang="el-GR" dirty="0" err="1"/>
              <a:t>Κοινωνιογνωστική</a:t>
            </a:r>
            <a:r>
              <a:rPr lang="el-GR" dirty="0"/>
              <a:t> σύγκρουση</a:t>
            </a:r>
          </a:p>
        </p:txBody>
      </p:sp>
    </p:spTree>
    <p:extLst>
      <p:ext uri="{BB962C8B-B14F-4D97-AF65-F5344CB8AC3E}">
        <p14:creationId xmlns:p14="http://schemas.microsoft.com/office/powerpoint/2010/main" val="2188540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03512" y="1556793"/>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smtClean="0"/>
              <a:t>Φωτογραφίες</a:t>
            </a:r>
          </a:p>
          <a:p>
            <a:pPr marL="0" indent="0">
              <a:buNone/>
            </a:pPr>
            <a:r>
              <a:rPr lang="el-GR" sz="2000" b="1" dirty="0" smtClean="0"/>
              <a:t>Σχήμα </a:t>
            </a:r>
            <a:r>
              <a:rPr lang="el-GR" sz="2000" b="1" dirty="0" smtClean="0"/>
              <a:t>1</a:t>
            </a:r>
            <a:r>
              <a:rPr lang="en-US" sz="2000" b="1" dirty="0"/>
              <a:t>.</a:t>
            </a:r>
            <a:r>
              <a:rPr lang="el-GR" sz="2000" smtClean="0"/>
              <a:t> </a:t>
            </a:r>
            <a:r>
              <a:rPr lang="el-GR" sz="2000" dirty="0">
                <a:solidFill>
                  <a:prstClr val="black"/>
                </a:solidFill>
              </a:rPr>
              <a:t>Σχέσεις ανάμεσα σε αναπαράσταση και </a:t>
            </a:r>
            <a:r>
              <a:rPr lang="el-GR" sz="2000" dirty="0" smtClean="0">
                <a:solidFill>
                  <a:prstClr val="black"/>
                </a:solidFill>
              </a:rPr>
              <a:t>πραγματικότητα</a:t>
            </a:r>
            <a:r>
              <a:rPr lang="en-US" sz="2000" dirty="0" smtClean="0">
                <a:solidFill>
                  <a:prstClr val="black"/>
                </a:solidFill>
              </a:rPr>
              <a:t>. Copyrighted.</a:t>
            </a:r>
            <a:endParaRPr lang="el-GR" sz="2000" dirty="0"/>
          </a:p>
        </p:txBody>
      </p:sp>
    </p:spTree>
    <p:extLst>
      <p:ext uri="{BB962C8B-B14F-4D97-AF65-F5344CB8AC3E}">
        <p14:creationId xmlns:p14="http://schemas.microsoft.com/office/powerpoint/2010/main" val="4093349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Αναπαράσταση - </a:t>
            </a:r>
            <a:r>
              <a:rPr lang="el-GR" dirty="0" err="1" smtClean="0"/>
              <a:t>Κοινωνιογνωστική</a:t>
            </a:r>
            <a:r>
              <a:rPr lang="el-GR" dirty="0" smtClean="0"/>
              <a:t> σύγκρουση</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743395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Αναπαράσταση</a:t>
            </a:r>
            <a:endParaRPr lang="el-GR" dirty="0"/>
          </a:p>
        </p:txBody>
      </p:sp>
      <p:sp>
        <p:nvSpPr>
          <p:cNvPr id="3" name="Θέση περιεχομένου 2"/>
          <p:cNvSpPr>
            <a:spLocks noGrp="1"/>
          </p:cNvSpPr>
          <p:nvPr>
            <p:ph idx="1"/>
          </p:nvPr>
        </p:nvSpPr>
        <p:spPr/>
        <p:txBody>
          <a:bodyPr/>
          <a:lstStyle/>
          <a:p>
            <a:r>
              <a:rPr lang="el-GR" dirty="0"/>
              <a:t>Η έννοια της αναπαράστασης (</a:t>
            </a:r>
            <a:r>
              <a:rPr lang="el-GR" dirty="0" err="1"/>
              <a:t>representation</a:t>
            </a:r>
            <a:r>
              <a:rPr lang="el-GR" dirty="0"/>
              <a:t>) συνιστά κεντρική έννοια στη Διδακτική και την Παιδαγωγική, αφού μελετήθηκε διεξοδικά στα πλαίσια της ψυχολογίας. </a:t>
            </a:r>
          </a:p>
          <a:p>
            <a:r>
              <a:rPr lang="el-GR" dirty="0"/>
              <a:t>Το ενδιαφέρον των παιδαγωγών επικεντρώνεται πάνω στις αναπαραστάσεις των παιδιών-μαθητών για τις τεχνολογίες και για βασικές έννοιες της </a:t>
            </a:r>
            <a:r>
              <a:rPr lang="el-GR" dirty="0" smtClean="0"/>
              <a:t>πληροφορικής.</a:t>
            </a:r>
            <a:endParaRPr lang="el-GR" dirty="0"/>
          </a:p>
        </p:txBody>
      </p:sp>
    </p:spTree>
    <p:extLst>
      <p:ext uri="{BB962C8B-B14F-4D97-AF65-F5344CB8AC3E}">
        <p14:creationId xmlns:p14="http://schemas.microsoft.com/office/powerpoint/2010/main" val="251530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αναπαράσταση στη γνωστική </a:t>
            </a:r>
            <a:br>
              <a:rPr lang="el-GR" dirty="0"/>
            </a:br>
            <a:r>
              <a:rPr lang="el-GR" dirty="0"/>
              <a:t>ψυχολογία</a:t>
            </a:r>
          </a:p>
        </p:txBody>
      </p:sp>
      <p:sp>
        <p:nvSpPr>
          <p:cNvPr id="3" name="Θέση περιεχομένου 2"/>
          <p:cNvSpPr>
            <a:spLocks noGrp="1"/>
          </p:cNvSpPr>
          <p:nvPr>
            <p:ph idx="1"/>
          </p:nvPr>
        </p:nvSpPr>
        <p:spPr/>
        <p:txBody>
          <a:bodyPr>
            <a:normAutofit fontScale="92500"/>
          </a:bodyPr>
          <a:lstStyle/>
          <a:p>
            <a:r>
              <a:rPr lang="el-GR" dirty="0"/>
              <a:t>Τα τελευταία χρόνια παρακολουθούμε τη διείσδυση της </a:t>
            </a:r>
            <a:r>
              <a:rPr lang="el-GR" b="1" dirty="0"/>
              <a:t>γνωστικής επιστήμης</a:t>
            </a:r>
            <a:r>
              <a:rPr lang="el-GR" dirty="0"/>
              <a:t> (</a:t>
            </a:r>
            <a:r>
              <a:rPr lang="el-GR" dirty="0" err="1"/>
              <a:t>cognitive</a:t>
            </a:r>
            <a:r>
              <a:rPr lang="el-GR" dirty="0"/>
              <a:t> </a:t>
            </a:r>
            <a:r>
              <a:rPr lang="el-GR" dirty="0" err="1"/>
              <a:t>science</a:t>
            </a:r>
            <a:r>
              <a:rPr lang="el-GR" dirty="0"/>
              <a:t>) τόσο στους χώρους της επιστημονικής έρευνας, όσο και στη διανοητική επικαιρότητα (</a:t>
            </a:r>
            <a:r>
              <a:rPr lang="el-GR" dirty="0" err="1"/>
              <a:t>Ausubel</a:t>
            </a:r>
            <a:r>
              <a:rPr lang="el-GR" dirty="0"/>
              <a:t>, 1968). Πρωταρχικός της στόχος είναι η κατανόηση των λειτουργιών του εγκεφάλου και των διαδικασιών της μάθησης. </a:t>
            </a:r>
          </a:p>
          <a:p>
            <a:r>
              <a:rPr lang="el-GR" dirty="0"/>
              <a:t>Σε αυτό το πλαίσιο εγγράφεται και η μελέτη των </a:t>
            </a:r>
            <a:r>
              <a:rPr lang="el-GR" b="1" dirty="0"/>
              <a:t>αναπαραστάσεων </a:t>
            </a:r>
            <a:r>
              <a:rPr lang="el-GR" dirty="0"/>
              <a:t>του υποκειμένου που βρίσκεται σε διαδικασία μάθησης, καθώς και ο μετασχηματισμός τους (Vergnaud, 1996</a:t>
            </a:r>
            <a:r>
              <a:rPr lang="el-GR" dirty="0" smtClean="0"/>
              <a:t>).</a:t>
            </a:r>
            <a:endParaRPr lang="el-GR" dirty="0"/>
          </a:p>
        </p:txBody>
      </p:sp>
    </p:spTree>
    <p:extLst>
      <p:ext uri="{BB962C8B-B14F-4D97-AF65-F5344CB8AC3E}">
        <p14:creationId xmlns:p14="http://schemas.microsoft.com/office/powerpoint/2010/main" val="3425588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Αναπαράσταση </a:t>
            </a:r>
            <a:r>
              <a:rPr lang="en-US" dirty="0" smtClean="0"/>
              <a:t>Vergnaud</a:t>
            </a:r>
            <a:r>
              <a:rPr lang="el-GR" dirty="0" smtClean="0"/>
              <a:t> (1)</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dirty="0"/>
              <a:t>Εντρυφώντας στην εργασία του Piaget που αφορά στην </a:t>
            </a:r>
            <a:r>
              <a:rPr lang="el-GR" dirty="0" err="1"/>
              <a:t>ψυχο</a:t>
            </a:r>
            <a:r>
              <a:rPr lang="el-GR" dirty="0"/>
              <a:t>-γένεση των γνώσεων (1946, 1974 Piaget και </a:t>
            </a:r>
            <a:r>
              <a:rPr lang="el-GR" dirty="0" err="1"/>
              <a:t>Inhelder</a:t>
            </a:r>
            <a:r>
              <a:rPr lang="el-GR" dirty="0"/>
              <a:t>, 1948, 1955) και, στη διατριβή του </a:t>
            </a:r>
            <a:r>
              <a:rPr lang="el-GR" dirty="0" err="1"/>
              <a:t>Vygotski</a:t>
            </a:r>
            <a:r>
              <a:rPr lang="el-GR" dirty="0"/>
              <a:t>  (1985a,  1985b) σχετικά με το ρόλο της σημειωτικών παρεμβολών (1985), ο Gerard Vergnaud  (1985, 1987, 1990, 1993, 1994) πρότεινε ένα γενικό θεωρητικό πλαίσιο που επικαλείται τις σχέσεις τις οποίες πρέπει το υποκείμενο να δημιουργήσει για να είναι σε θέση να καταλάβει και να ερμηνεύσει τις καταστάσεις, για να μπορέσει να επικοινωνήσει, να κάνει τις προβλέψεις,  παρεμβάσεις, κ.λπ.  </a:t>
            </a:r>
          </a:p>
          <a:p>
            <a:pPr marL="0" indent="0">
              <a:buNone/>
            </a:pPr>
            <a:r>
              <a:rPr lang="el-GR" dirty="0"/>
              <a:t>Το διάγραμμα που προτείνεται από τον Vergnaud (1987) επιχειρεί μια </a:t>
            </a:r>
            <a:r>
              <a:rPr lang="el-GR" dirty="0" err="1"/>
              <a:t>δομιστική</a:t>
            </a:r>
            <a:r>
              <a:rPr lang="el-GR" dirty="0"/>
              <a:t> προσέγγιση που τονίζει την ανάπτυξη της γνώσης από το υποκείμενο χάρη στις δραστηριότητές του και στις γνώσεις που </a:t>
            </a:r>
            <a:r>
              <a:rPr lang="el-GR" dirty="0" smtClean="0"/>
              <a:t>διαθέτει.</a:t>
            </a:r>
            <a:endParaRPr lang="el-GR" dirty="0"/>
          </a:p>
        </p:txBody>
      </p:sp>
    </p:spTree>
    <p:extLst>
      <p:ext uri="{BB962C8B-B14F-4D97-AF65-F5344CB8AC3E}">
        <p14:creationId xmlns:p14="http://schemas.microsoft.com/office/powerpoint/2010/main" val="2073654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Αναπαράσταση </a:t>
            </a:r>
            <a:r>
              <a:rPr lang="en-US" dirty="0" smtClean="0"/>
              <a:t>Vergnaud</a:t>
            </a:r>
            <a:r>
              <a:rPr lang="el-GR" dirty="0" smtClean="0"/>
              <a:t> (2)</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Ο Vergnaud (1987) διακρίνει τρεις καταγεγραμμένες λειτουργίες: </a:t>
            </a:r>
            <a:endParaRPr lang="el-GR" dirty="0" smtClean="0"/>
          </a:p>
          <a:p>
            <a:pPr marL="857250" lvl="1" indent="-457200"/>
            <a:r>
              <a:rPr lang="el-GR" dirty="0" smtClean="0"/>
              <a:t>τις </a:t>
            </a:r>
            <a:r>
              <a:rPr lang="el-GR" dirty="0"/>
              <a:t>ενέργειες στα αντικείμενα, </a:t>
            </a:r>
            <a:endParaRPr lang="el-GR" dirty="0" smtClean="0"/>
          </a:p>
          <a:p>
            <a:pPr marL="857250" lvl="1" indent="-457200"/>
            <a:r>
              <a:rPr lang="el-GR" dirty="0" smtClean="0"/>
              <a:t>τις </a:t>
            </a:r>
            <a:r>
              <a:rPr lang="el-GR" dirty="0"/>
              <a:t>διανοητικές αναπαραστάσεις και </a:t>
            </a:r>
            <a:endParaRPr lang="el-GR" dirty="0" smtClean="0"/>
          </a:p>
          <a:p>
            <a:pPr marL="857250" lvl="1" indent="-457200"/>
            <a:r>
              <a:rPr lang="el-GR" dirty="0" smtClean="0"/>
              <a:t>τις </a:t>
            </a:r>
            <a:r>
              <a:rPr lang="el-GR" dirty="0"/>
              <a:t>συμβολικές αναπαραστάσεις. </a:t>
            </a:r>
            <a:endParaRPr lang="el-GR" dirty="0" smtClean="0"/>
          </a:p>
          <a:p>
            <a:pPr marL="0" indent="0">
              <a:buNone/>
            </a:pPr>
            <a:r>
              <a:rPr lang="el-GR" dirty="0" smtClean="0"/>
              <a:t>Στην </a:t>
            </a:r>
            <a:r>
              <a:rPr lang="el-GR" dirty="0"/>
              <a:t>θεωρία αυτή του Vergnaud, οι διανοητικές αναπαραστάσεις είναι γνωστικές κατασκευές που το υποκείμενο επιστρατεύει για να κρίνει τις ιδιαιτερότητες που κατανοεί. </a:t>
            </a:r>
            <a:endParaRPr lang="el-GR" dirty="0" smtClean="0"/>
          </a:p>
          <a:p>
            <a:pPr marL="0" indent="0">
              <a:buNone/>
            </a:pPr>
            <a:r>
              <a:rPr lang="el-GR" dirty="0" smtClean="0"/>
              <a:t>Αυτές </a:t>
            </a:r>
            <a:r>
              <a:rPr lang="el-GR" dirty="0"/>
              <a:t>οι διανοητικές αναπαραστάσεις κατευθύνουν τις δραστηριότητες του υποκειμένου. Κατά συνέπεια, οι διανοητικές αναπαραστάσεις έχουν διπλή προέλευση: τη δράση και τις γνωστικές δομές του υποκειμένου (</a:t>
            </a:r>
            <a:r>
              <a:rPr lang="el-GR" dirty="0" err="1"/>
              <a:t>Weil-Barais</a:t>
            </a:r>
            <a:r>
              <a:rPr lang="el-GR" dirty="0"/>
              <a:t>, 2002). </a:t>
            </a:r>
          </a:p>
        </p:txBody>
      </p:sp>
    </p:spTree>
    <p:extLst>
      <p:ext uri="{BB962C8B-B14F-4D97-AF65-F5344CB8AC3E}">
        <p14:creationId xmlns:p14="http://schemas.microsoft.com/office/powerpoint/2010/main" val="2378565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Αναπαράσταση </a:t>
            </a:r>
            <a:r>
              <a:rPr lang="en-US" dirty="0"/>
              <a:t>Vergnaud</a:t>
            </a:r>
            <a:r>
              <a:rPr lang="el-GR" dirty="0"/>
              <a:t> </a:t>
            </a:r>
            <a:r>
              <a:rPr lang="el-GR" dirty="0" smtClean="0"/>
              <a:t>(3)</a:t>
            </a:r>
            <a:endParaRPr lang="el-GR" dirty="0"/>
          </a:p>
        </p:txBody>
      </p:sp>
      <p:pic>
        <p:nvPicPr>
          <p:cNvPr id="8" name="Εικόνα 7" descr="Με βάση το σχήμα αυτό μπορούμε να εξηγήσουμε τις λαθεμένες αντιλήψεις των μαθητών καθώς τις εσφαλμένες αντιλήψεις που δημιουργούν τα συμβολικά συστήματα (εικόνες, κλπ.) όταν είναι πολύπλοκα. " title="Σχέσεις ανάμεσα σε αναπαράσταση και πραγματικότητα"/>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48519"/>
            <a:ext cx="10058400" cy="4342638"/>
          </a:xfrm>
          <a:prstGeom prst="rect">
            <a:avLst/>
          </a:prstGeom>
        </p:spPr>
      </p:pic>
      <p:sp>
        <p:nvSpPr>
          <p:cNvPr id="43" name="TextBox 42"/>
          <p:cNvSpPr txBox="1"/>
          <p:nvPr/>
        </p:nvSpPr>
        <p:spPr>
          <a:xfrm>
            <a:off x="609600" y="5591157"/>
            <a:ext cx="10972800" cy="641445"/>
          </a:xfrm>
          <a:prstGeom prst="rect">
            <a:avLst/>
          </a:prstGeom>
        </p:spPr>
        <p:txBody>
          <a:bodyPr vert="horz" wrap="square" lIns="91440" tIns="45720" rIns="91440" bIns="45720" rtlCol="0" anchor="ctr">
            <a:noAutofit/>
          </a:bodyPr>
          <a:lstStyle/>
          <a:p>
            <a:pPr algn="ctr"/>
            <a:r>
              <a:rPr lang="el-GR" sz="2000" dirty="0">
                <a:solidFill>
                  <a:prstClr val="black"/>
                </a:solidFill>
              </a:rPr>
              <a:t>Σχήμα 1. Σχέσεις ανάμεσα σε αναπαράσταση και πραγματικότητα</a:t>
            </a:r>
          </a:p>
        </p:txBody>
      </p:sp>
    </p:spTree>
    <p:extLst>
      <p:ext uri="{BB962C8B-B14F-4D97-AF65-F5344CB8AC3E}">
        <p14:creationId xmlns:p14="http://schemas.microsoft.com/office/powerpoint/2010/main" val="496925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1861</Words>
  <Application>Microsoft Office PowerPoint</Application>
  <PresentationFormat>Ευρεία οθόνη</PresentationFormat>
  <Paragraphs>132</Paragraphs>
  <Slides>30</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30</vt:i4>
      </vt:variant>
    </vt:vector>
  </HeadingPairs>
  <TitlesOfParts>
    <vt:vector size="37" baseType="lpstr">
      <vt:lpstr>ＭＳ Ｐゴシック</vt:lpstr>
      <vt:lpstr>Arial</vt:lpstr>
      <vt:lpstr>Calibri</vt:lpstr>
      <vt:lpstr>Calibri Light</vt:lpstr>
      <vt:lpstr>Wingdings</vt:lpstr>
      <vt:lpstr>Θέμα του Office</vt:lpstr>
      <vt:lpstr>1_Θέμα του Office</vt:lpstr>
      <vt:lpstr>Παιδαγωγικά</vt:lpstr>
      <vt:lpstr>Σκοποί  ενότητας</vt:lpstr>
      <vt:lpstr>Περιεχόμενα ενότητας</vt:lpstr>
      <vt:lpstr>Αναπαράσταση - Κοινωνιογνωστική σύγκρουση</vt:lpstr>
      <vt:lpstr>Αναπαράσταση</vt:lpstr>
      <vt:lpstr>Η αναπαράσταση στη γνωστική  ψυχολογία</vt:lpstr>
      <vt:lpstr>Αναπαράσταση Vergnaud (1)</vt:lpstr>
      <vt:lpstr>Αναπαράσταση Vergnaud (2)</vt:lpstr>
      <vt:lpstr>Αναπαράσταση Vergnaud (3)</vt:lpstr>
      <vt:lpstr>Αναπαράσταση Vergnaud (4)</vt:lpstr>
      <vt:lpstr>Αναπαράσταση Vergnaud (5)</vt:lpstr>
      <vt:lpstr>Η αναπαράσταση στην κοινωνική ψυχολογία</vt:lpstr>
      <vt:lpstr>Κοινωνικές αναπαραστάσεις</vt:lpstr>
      <vt:lpstr>Μορφές αναπαραστάσεων (1)</vt:lpstr>
      <vt:lpstr>Μορφές αναπαραστάσεων (2)</vt:lpstr>
      <vt:lpstr>Παιδαγωγικές &amp; διδακτικές πτυχές  των αναπαραστάσεων</vt:lpstr>
      <vt:lpstr> Εσφαλμένες αντιλήψεις - Misconceptions</vt:lpstr>
      <vt:lpstr>H διδακτική χρησιμότητα των αναπαραστάσεων</vt:lpstr>
      <vt:lpstr>H κοινωνικογνωστική σύγκρουση</vt:lpstr>
      <vt:lpstr>H κοινωνικογνωστική σύγκρουση στη σχολική τάξη</vt:lpstr>
      <vt:lpstr>H χρησιμότητα της κοινωνικογνωστικής σύγκρουσης στα πλαίσια της Διδακτικής</vt:lpstr>
      <vt:lpstr>Εννοιολογική αλλαγή</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Παιδαγωγικά</dc:title>
  <dc:creator>Slim</dc:creator>
  <cp:lastModifiedBy>Slim</cp:lastModifiedBy>
  <cp:revision>9</cp:revision>
  <dcterms:created xsi:type="dcterms:W3CDTF">2014-09-23T16:39:14Z</dcterms:created>
  <dcterms:modified xsi:type="dcterms:W3CDTF">2015-01-14T17:42:03Z</dcterms:modified>
</cp:coreProperties>
</file>