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2"/>
  </p:sldMasterIdLst>
  <p:notesMasterIdLst>
    <p:notesMasterId r:id="rId23"/>
  </p:notesMasterIdLst>
  <p:handoutMasterIdLst>
    <p:handoutMasterId r:id="rId24"/>
  </p:handoutMasterIdLst>
  <p:sldIdLst>
    <p:sldId id="566" r:id="rId3"/>
    <p:sldId id="544" r:id="rId4"/>
    <p:sldId id="545" r:id="rId5"/>
    <p:sldId id="546" r:id="rId6"/>
    <p:sldId id="547" r:id="rId7"/>
    <p:sldId id="548" r:id="rId8"/>
    <p:sldId id="549" r:id="rId9"/>
    <p:sldId id="550" r:id="rId10"/>
    <p:sldId id="551" r:id="rId11"/>
    <p:sldId id="552" r:id="rId12"/>
    <p:sldId id="553" r:id="rId13"/>
    <p:sldId id="554" r:id="rId14"/>
    <p:sldId id="555" r:id="rId15"/>
    <p:sldId id="556" r:id="rId16"/>
    <p:sldId id="557" r:id="rId17"/>
    <p:sldId id="560" r:id="rId18"/>
    <p:sldId id="561" r:id="rId19"/>
    <p:sldId id="562" r:id="rId20"/>
    <p:sldId id="563" r:id="rId21"/>
    <p:sldId id="564" r:id="rId22"/>
  </p:sldIdLst>
  <p:sldSz cx="9144000" cy="6858000" type="screen4x3"/>
  <p:notesSz cx="9144000"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89408" autoAdjust="0"/>
  </p:normalViewPr>
  <p:slideViewPr>
    <p:cSldViewPr>
      <p:cViewPr varScale="1">
        <p:scale>
          <a:sx n="63" d="100"/>
          <a:sy n="63" d="100"/>
        </p:scale>
        <p:origin x="930" y="66"/>
      </p:cViewPr>
      <p:guideLst>
        <p:guide orient="horz" pos="2160"/>
        <p:guide pos="2880"/>
      </p:guideLst>
    </p:cSldViewPr>
  </p:slideViewPr>
  <p:outlineViewPr>
    <p:cViewPr>
      <p:scale>
        <a:sx n="33" d="100"/>
        <a:sy n="33" d="100"/>
      </p:scale>
      <p:origin x="0" y="3309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EA19CAAF-8DF2-4568-9AE7-FCFC48B41C1F}" type="datetimeFigureOut">
              <a:rPr lang="el-GR" smtClean="0"/>
              <a:t>4/11/2015</a:t>
            </a:fld>
            <a:endParaRPr lang="el-GR"/>
          </a:p>
        </p:txBody>
      </p:sp>
      <p:sp>
        <p:nvSpPr>
          <p:cNvPr id="4" name="Θέση υποσέλιδου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6E360E5F-3CE8-44B4-853F-855B85DD8410}" type="slidenum">
              <a:rPr lang="el-GR" smtClean="0"/>
              <a:t>‹#›</a:t>
            </a:fld>
            <a:endParaRPr lang="el-GR"/>
          </a:p>
        </p:txBody>
      </p:sp>
    </p:spTree>
    <p:extLst>
      <p:ext uri="{BB962C8B-B14F-4D97-AF65-F5344CB8AC3E}">
        <p14:creationId xmlns:p14="http://schemas.microsoft.com/office/powerpoint/2010/main" val="3798443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l-GR" dirty="0"/>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9DCB1FFA-38BF-41AE-A409-852262A75F3A}" type="datetimeFigureOut">
              <a:rPr lang="el-GR" smtClean="0"/>
              <a:t>4/11/2015</a:t>
            </a:fld>
            <a:endParaRPr lang="el-GR" dirty="0"/>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l-GR"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l-GR" dirty="0"/>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4F3EB154-CB44-453B-B406-51B5837894CC}" type="slidenum">
              <a:rPr lang="el-GR" smtClean="0"/>
              <a:t>‹#›</a:t>
            </a:fld>
            <a:endParaRPr lang="el-GR" dirty="0"/>
          </a:p>
        </p:txBody>
      </p:sp>
    </p:spTree>
    <p:extLst>
      <p:ext uri="{BB962C8B-B14F-4D97-AF65-F5344CB8AC3E}">
        <p14:creationId xmlns:p14="http://schemas.microsoft.com/office/powerpoint/2010/main" val="3275493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1AE0CD6-9126-4088-8943-5B636C0C7371}" type="slidenum">
              <a:rPr lang="en-US">
                <a:solidFill>
                  <a:prstClr val="black"/>
                </a:solidFill>
              </a:rPr>
              <a:pPr/>
              <a:t>1</a:t>
            </a:fld>
            <a:endParaRPr lang="en-US">
              <a:solidFill>
                <a:prstClr val="black"/>
              </a:solidFill>
            </a:endParaRP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160383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3211653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94966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1751631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val="1670947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20</a:t>
            </a:fld>
            <a:endParaRPr lang="el-GR">
              <a:solidFill>
                <a:prstClr val="black"/>
              </a:solidFill>
            </a:endParaRPr>
          </a:p>
        </p:txBody>
      </p:sp>
    </p:spTree>
    <p:extLst>
      <p:ext uri="{BB962C8B-B14F-4D97-AF65-F5344CB8AC3E}">
        <p14:creationId xmlns:p14="http://schemas.microsoft.com/office/powerpoint/2010/main" val="2243683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a:stretch>
            <a:fillRect/>
          </a:stretch>
        </p:blipFill>
        <p:spPr>
          <a:xfrm>
            <a:off x="251520" y="260648"/>
            <a:ext cx="4147938" cy="817388"/>
          </a:xfrm>
          <a:prstGeom prst="rect">
            <a:avLst/>
          </a:prstGeom>
        </p:spPr>
      </p:pic>
    </p:spTree>
    <p:extLst>
      <p:ext uri="{BB962C8B-B14F-4D97-AF65-F5344CB8AC3E}">
        <p14:creationId xmlns:p14="http://schemas.microsoft.com/office/powerpoint/2010/main" val="10781618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6" name="Picture 5"/>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371192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2698845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569993838"/>
      </p:ext>
    </p:extLst>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Tree>
    <p:extLst>
      <p:ext uri="{BB962C8B-B14F-4D97-AF65-F5344CB8AC3E}">
        <p14:creationId xmlns:p14="http://schemas.microsoft.com/office/powerpoint/2010/main" val="32641930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  </a:t>
            </a:r>
            <a:r>
              <a:rPr lang="el-GR" sz="1000" baseline="0" dirty="0" smtClean="0">
                <a:solidFill>
                  <a:srgbClr val="5075BC"/>
                </a:solidFill>
                <a:ea typeface="+mn-ea"/>
                <a:cs typeface="+mn-cs"/>
              </a:rPr>
              <a:t>:</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74908814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baseline="0" dirty="0" smtClean="0">
                <a:solidFill>
                  <a:srgbClr val="5075BC"/>
                </a:solidFill>
                <a:ea typeface="+mn-ea"/>
                <a:cs typeface="+mn-cs"/>
              </a:rPr>
              <a:t>:</a:t>
            </a:r>
            <a:endParaRPr lang="en-US" sz="1000" dirty="0">
              <a:solidFill>
                <a:srgbClr val="5075BC"/>
              </a:solidFill>
              <a:ea typeface="ＭＳ Ｐゴシック" pitchFamily="34" charset="-128"/>
              <a:cs typeface="+mn-cs"/>
            </a:endParaRPr>
          </a:p>
        </p:txBody>
      </p:sp>
      <p:pic>
        <p:nvPicPr>
          <p:cNvPr id="9" name="Picture 8"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97930325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 </a:t>
            </a:r>
            <a:r>
              <a:rPr lang="el-GR" sz="1000" baseline="0" dirty="0" smtClean="0">
                <a:solidFill>
                  <a:srgbClr val="5075BC"/>
                </a:solidFill>
                <a:ea typeface="+mn-ea"/>
                <a:cs typeface="+mn-cs"/>
              </a:rPr>
              <a:t>:</a:t>
            </a:r>
            <a:endParaRPr lang="en-US" sz="1000" dirty="0">
              <a:solidFill>
                <a:srgbClr val="5075BC"/>
              </a:solidFill>
              <a:ea typeface="ＭＳ Ｐゴシック" pitchFamily="34" charset="-128"/>
              <a:cs typeface="+mn-cs"/>
            </a:endParaRPr>
          </a:p>
        </p:txBody>
      </p:sp>
      <p:pic>
        <p:nvPicPr>
          <p:cNvPr id="5" name="Picture 4"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7385707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63143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8" name="Picture 7"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98920674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925985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808586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opencourses.uoa.gr/courses/PHIL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57350" y="2089537"/>
            <a:ext cx="5829300" cy="1339463"/>
          </a:xfrm>
        </p:spPr>
        <p:txBody>
          <a:bodyPr>
            <a:normAutofit fontScale="90000"/>
          </a:bodyPr>
          <a:lstStyle/>
          <a:p>
            <a:r>
              <a:rPr lang="el-GR" dirty="0"/>
              <a:t>ΚΦΑ 14 Εισαγωγή στην Αρχαία Ελληνική Μυθολογία</a:t>
            </a:r>
            <a:r>
              <a:rPr lang="en-US" dirty="0"/>
              <a:t> </a:t>
            </a:r>
            <a:r>
              <a:rPr lang="el-GR" dirty="0"/>
              <a:t>και </a:t>
            </a:r>
            <a:r>
              <a:rPr lang="el-GR" dirty="0" smtClean="0"/>
              <a:t>Θρησκεία</a:t>
            </a:r>
            <a:endParaRPr lang="en-US" sz="3600" dirty="0">
              <a:solidFill>
                <a:srgbClr val="5075BC"/>
              </a:solidFill>
            </a:endParaRPr>
          </a:p>
        </p:txBody>
      </p:sp>
      <p:sp>
        <p:nvSpPr>
          <p:cNvPr id="2051" name="Rectangle 3"/>
          <p:cNvSpPr>
            <a:spLocks noGrp="1" noChangeArrowheads="1"/>
          </p:cNvSpPr>
          <p:nvPr>
            <p:ph type="subTitle" idx="1"/>
          </p:nvPr>
        </p:nvSpPr>
        <p:spPr>
          <a:xfrm>
            <a:off x="1314083" y="3861048"/>
            <a:ext cx="6515834" cy="2376264"/>
          </a:xfrm>
        </p:spPr>
        <p:txBody>
          <a:bodyPr>
            <a:normAutofit fontScale="25000" lnSpcReduction="20000"/>
          </a:bodyPr>
          <a:lstStyle/>
          <a:p>
            <a:pPr fontAlgn="auto">
              <a:spcBef>
                <a:spcPts val="0"/>
              </a:spcBef>
              <a:spcAft>
                <a:spcPts val="0"/>
              </a:spcAft>
              <a:defRPr/>
            </a:pPr>
            <a:r>
              <a:rPr lang="el-GR" sz="8800" dirty="0" smtClean="0">
                <a:solidFill>
                  <a:srgbClr val="5075BC"/>
                </a:solidFill>
              </a:rPr>
              <a:t>Ενότητα</a:t>
            </a:r>
            <a:r>
              <a:rPr lang="en-US" sz="8800" dirty="0" smtClean="0">
                <a:solidFill>
                  <a:srgbClr val="5075BC"/>
                </a:solidFill>
              </a:rPr>
              <a:t> </a:t>
            </a:r>
            <a:r>
              <a:rPr lang="el-GR" sz="8800" dirty="0" smtClean="0">
                <a:solidFill>
                  <a:srgbClr val="5075BC"/>
                </a:solidFill>
              </a:rPr>
              <a:t> </a:t>
            </a:r>
            <a:r>
              <a:rPr lang="el-GR" sz="8800" dirty="0">
                <a:solidFill>
                  <a:srgbClr val="5075BC"/>
                </a:solidFill>
              </a:rPr>
              <a:t>Α: </a:t>
            </a:r>
            <a:r>
              <a:rPr lang="el-GR" sz="8800" dirty="0"/>
              <a:t>Ορισμός του Μύθου και Θεωρίες Ερμηνείας του Μύθου. </a:t>
            </a:r>
            <a:r>
              <a:rPr lang="el-GR" sz="8800" dirty="0" smtClean="0"/>
              <a:t>1</a:t>
            </a:r>
            <a:r>
              <a:rPr lang="el-GR" sz="8800" dirty="0"/>
              <a:t>. </a:t>
            </a:r>
            <a:r>
              <a:rPr lang="el-GR" sz="8800" dirty="0" smtClean="0"/>
              <a:t>Ορισμός </a:t>
            </a:r>
            <a:r>
              <a:rPr lang="el-GR" sz="8800" dirty="0"/>
              <a:t>του Μύθου. </a:t>
            </a:r>
            <a:r>
              <a:rPr lang="el-GR" sz="8800" dirty="0" smtClean="0"/>
              <a:t/>
            </a:r>
            <a:br>
              <a:rPr lang="el-GR" sz="8800" dirty="0" smtClean="0"/>
            </a:br>
            <a:r>
              <a:rPr lang="el-GR" sz="8800" dirty="0" smtClean="0"/>
              <a:t>Αρχαίες </a:t>
            </a:r>
            <a:r>
              <a:rPr lang="el-GR" sz="8800" dirty="0"/>
              <a:t>Θεωρίες</a:t>
            </a:r>
            <a:r>
              <a:rPr lang="el-GR" sz="8800" dirty="0">
                <a:solidFill>
                  <a:srgbClr val="5075BC"/>
                </a:solidFill>
              </a:rPr>
              <a:t>.</a:t>
            </a:r>
            <a:endParaRPr lang="en-US" sz="8800" dirty="0">
              <a:solidFill>
                <a:srgbClr val="5075BC"/>
              </a:solidFill>
              <a:ea typeface="ＭＳ Ｐゴシック" pitchFamily="34" charset="-128"/>
            </a:endParaRPr>
          </a:p>
          <a:p>
            <a:endParaRPr lang="el-GR" sz="8400" dirty="0" smtClean="0"/>
          </a:p>
          <a:p>
            <a:endParaRPr lang="el-GR" sz="8400" dirty="0"/>
          </a:p>
          <a:p>
            <a:r>
              <a:rPr lang="el-GR" sz="8400" dirty="0"/>
              <a:t>Σοφία</a:t>
            </a:r>
            <a:r>
              <a:rPr lang="en-US" sz="8400" dirty="0"/>
              <a:t> </a:t>
            </a:r>
            <a:r>
              <a:rPr lang="el-GR" sz="8400" dirty="0"/>
              <a:t>Παπαϊωάννου</a:t>
            </a:r>
          </a:p>
          <a:p>
            <a:r>
              <a:rPr lang="el-GR" sz="8400" dirty="0"/>
              <a:t>Φιλοσοφική Σχολή</a:t>
            </a:r>
          </a:p>
          <a:p>
            <a:r>
              <a:rPr lang="el-GR" sz="8400" dirty="0"/>
              <a:t>Τμήμα Φιλολογίας</a:t>
            </a:r>
            <a:endParaRPr lang="en-US" sz="8400" dirty="0"/>
          </a:p>
          <a:p>
            <a:endParaRPr lang="el-GR" sz="8400" dirty="0"/>
          </a:p>
          <a:p>
            <a:endParaRPr lang="el-GR" dirty="0" smtClean="0"/>
          </a:p>
          <a:p>
            <a:endParaRPr lang="el-GR" dirty="0"/>
          </a:p>
        </p:txBody>
      </p:sp>
    </p:spTree>
    <p:extLst>
      <p:ext uri="{BB962C8B-B14F-4D97-AF65-F5344CB8AC3E}">
        <p14:creationId xmlns:p14="http://schemas.microsoft.com/office/powerpoint/2010/main" val="5733037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(4)</a:t>
            </a:r>
            <a:r>
              <a:rPr lang="el-GR" dirty="0" smtClean="0"/>
              <a:t>;</a:t>
            </a:r>
            <a:endParaRPr lang="el-GR" dirty="0"/>
          </a:p>
        </p:txBody>
      </p:sp>
      <p:sp>
        <p:nvSpPr>
          <p:cNvPr id="3" name="Θέση περιεχομένου 2"/>
          <p:cNvSpPr>
            <a:spLocks noGrp="1"/>
          </p:cNvSpPr>
          <p:nvPr>
            <p:ph idx="1"/>
          </p:nvPr>
        </p:nvSpPr>
        <p:spPr/>
        <p:txBody>
          <a:bodyPr>
            <a:normAutofit lnSpcReduction="10000"/>
          </a:bodyPr>
          <a:lstStyle/>
          <a:p>
            <a:pPr lvl="1">
              <a:defRPr/>
            </a:pPr>
            <a:r>
              <a:rPr lang="el-GR" dirty="0"/>
              <a:t>λόγος’ (</a:t>
            </a:r>
            <a:r>
              <a:rPr lang="el-GR" dirty="0" err="1"/>
              <a:t>Ἑκαταῖος</a:t>
            </a:r>
            <a:r>
              <a:rPr lang="el-GR" dirty="0"/>
              <a:t> </a:t>
            </a:r>
            <a:r>
              <a:rPr lang="el-GR" dirty="0" err="1"/>
              <a:t>Μιλήσιος</a:t>
            </a:r>
            <a:r>
              <a:rPr lang="el-GR" dirty="0"/>
              <a:t> </a:t>
            </a:r>
            <a:r>
              <a:rPr lang="el-GR" dirty="0" err="1"/>
              <a:t>ὧδε</a:t>
            </a:r>
            <a:r>
              <a:rPr lang="el-GR" dirty="0"/>
              <a:t> </a:t>
            </a:r>
            <a:r>
              <a:rPr lang="el-GR" dirty="0" err="1"/>
              <a:t>μυθεῖται</a:t>
            </a:r>
            <a:r>
              <a:rPr lang="el-GR" dirty="0"/>
              <a:t>: Τάδε γράφω, ἅ μοι </a:t>
            </a:r>
            <a:r>
              <a:rPr lang="el-GR" dirty="0" err="1"/>
              <a:t>δοκεῖ</a:t>
            </a:r>
            <a:r>
              <a:rPr lang="el-GR" dirty="0"/>
              <a:t> </a:t>
            </a:r>
            <a:r>
              <a:rPr lang="el-GR" dirty="0" err="1"/>
              <a:t>ἀληθέα</a:t>
            </a:r>
            <a:r>
              <a:rPr lang="el-GR" dirty="0"/>
              <a:t> </a:t>
            </a:r>
            <a:r>
              <a:rPr lang="el-GR" dirty="0" err="1"/>
              <a:t>εἶναι</a:t>
            </a:r>
            <a:r>
              <a:rPr lang="el-GR" dirty="0"/>
              <a:t>. </a:t>
            </a:r>
            <a:r>
              <a:rPr lang="el-GR" dirty="0" err="1"/>
              <a:t>Οἱ</a:t>
            </a:r>
            <a:r>
              <a:rPr lang="el-GR" dirty="0"/>
              <a:t> </a:t>
            </a:r>
            <a:r>
              <a:rPr lang="el-GR" dirty="0" err="1"/>
              <a:t>δὲ</a:t>
            </a:r>
            <a:r>
              <a:rPr lang="el-GR" dirty="0"/>
              <a:t> </a:t>
            </a:r>
            <a:r>
              <a:rPr lang="el-GR" dirty="0" err="1"/>
              <a:t>τῶν</a:t>
            </a:r>
            <a:r>
              <a:rPr lang="el-GR" dirty="0"/>
              <a:t> </a:t>
            </a:r>
            <a:r>
              <a:rPr lang="el-GR" dirty="0" err="1"/>
              <a:t>Ἑλλήνων</a:t>
            </a:r>
            <a:r>
              <a:rPr lang="el-GR" dirty="0"/>
              <a:t> λόγοι πολλοί τε </a:t>
            </a:r>
            <a:r>
              <a:rPr lang="el-GR" dirty="0" err="1"/>
              <a:t>καὶ</a:t>
            </a:r>
            <a:r>
              <a:rPr lang="el-GR" dirty="0"/>
              <a:t> </a:t>
            </a:r>
            <a:r>
              <a:rPr lang="el-GR" dirty="0" err="1"/>
              <a:t>γελοῖοι</a:t>
            </a:r>
            <a:r>
              <a:rPr lang="el-GR" dirty="0"/>
              <a:t>, </a:t>
            </a:r>
            <a:r>
              <a:rPr lang="el-GR" dirty="0" err="1"/>
              <a:t>ὡς</a:t>
            </a:r>
            <a:r>
              <a:rPr lang="el-GR" dirty="0"/>
              <a:t> </a:t>
            </a:r>
            <a:r>
              <a:rPr lang="el-GR" dirty="0" err="1"/>
              <a:t>ἐμοὶ</a:t>
            </a:r>
            <a:r>
              <a:rPr lang="el-GR" dirty="0"/>
              <a:t> φαίνονται </a:t>
            </a:r>
            <a:r>
              <a:rPr lang="el-GR" dirty="0" err="1"/>
              <a:t>εἰσι</a:t>
            </a:r>
            <a:r>
              <a:rPr lang="el-GR" dirty="0"/>
              <a:t>) </a:t>
            </a:r>
          </a:p>
          <a:p>
            <a:pPr lvl="1">
              <a:buNone/>
              <a:defRPr/>
            </a:pPr>
            <a:endParaRPr lang="el-GR" dirty="0"/>
          </a:p>
          <a:p>
            <a:pPr lvl="1">
              <a:buNone/>
              <a:defRPr/>
            </a:pPr>
            <a:r>
              <a:rPr lang="el-GR" dirty="0"/>
              <a:t>Αφηγηματικός λόγος- </a:t>
            </a:r>
            <a:r>
              <a:rPr lang="el-GR" i="1" dirty="0" err="1"/>
              <a:t>Ἱστορίη</a:t>
            </a:r>
            <a:r>
              <a:rPr lang="el-GR" i="1" dirty="0"/>
              <a:t> </a:t>
            </a:r>
          </a:p>
          <a:p>
            <a:pPr>
              <a:defRPr/>
            </a:pPr>
            <a:r>
              <a:rPr lang="el-GR" dirty="0"/>
              <a:t>Η αφήγηση ιστοριών είναι κοινό χαρακτηριστικό όλων των ανθρώπινων πολιτισμών. </a:t>
            </a:r>
            <a:endParaRPr lang="en-US" dirty="0"/>
          </a:p>
          <a:p>
            <a:endParaRPr lang="el-GR" dirty="0"/>
          </a:p>
        </p:txBody>
      </p:sp>
    </p:spTree>
    <p:extLst>
      <p:ext uri="{BB962C8B-B14F-4D97-AF65-F5344CB8AC3E}">
        <p14:creationId xmlns:p14="http://schemas.microsoft.com/office/powerpoint/2010/main" val="3895775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(5)</a:t>
            </a:r>
            <a:r>
              <a:rPr lang="el-GR" dirty="0" smtClean="0"/>
              <a:t>;</a:t>
            </a:r>
            <a:endParaRPr lang="el-GR" dirty="0"/>
          </a:p>
        </p:txBody>
      </p:sp>
      <p:sp>
        <p:nvSpPr>
          <p:cNvPr id="3" name="Θέση περιεχομένου 2"/>
          <p:cNvSpPr>
            <a:spLocks noGrp="1"/>
          </p:cNvSpPr>
          <p:nvPr>
            <p:ph idx="1"/>
          </p:nvPr>
        </p:nvSpPr>
        <p:spPr/>
        <p:txBody>
          <a:bodyPr/>
          <a:lstStyle/>
          <a:p>
            <a:pPr lvl="1">
              <a:buNone/>
            </a:pPr>
            <a:r>
              <a:rPr lang="el-GR" b="1" dirty="0"/>
              <a:t>Ιστορία</a:t>
            </a:r>
            <a:r>
              <a:rPr lang="el-GR" dirty="0"/>
              <a:t> είναι μια </a:t>
            </a:r>
            <a:r>
              <a:rPr lang="el-GR" b="1" dirty="0"/>
              <a:t>αφήγηση</a:t>
            </a:r>
            <a:r>
              <a:rPr lang="el-GR" dirty="0"/>
              <a:t> η οποία έχει πλοκή</a:t>
            </a:r>
          </a:p>
          <a:p>
            <a:pPr lvl="1"/>
            <a:r>
              <a:rPr lang="el-GR" dirty="0"/>
              <a:t>αρχή, μέση, τέλος</a:t>
            </a:r>
          </a:p>
          <a:p>
            <a:pPr lvl="1"/>
            <a:r>
              <a:rPr lang="el-GR" dirty="0"/>
              <a:t>ήρωες-δράστες</a:t>
            </a:r>
            <a:endParaRPr lang="en-US" dirty="0"/>
          </a:p>
          <a:p>
            <a:pPr lvl="1"/>
            <a:r>
              <a:rPr lang="el-GR" dirty="0"/>
              <a:t>περιπέτεια, ‘λύση’</a:t>
            </a:r>
            <a:endParaRPr lang="en-US" dirty="0"/>
          </a:p>
          <a:p>
            <a:pPr lvl="1"/>
            <a:r>
              <a:rPr lang="el-GR" dirty="0"/>
              <a:t>σκηνικό</a:t>
            </a:r>
          </a:p>
          <a:p>
            <a:pPr lvl="1"/>
            <a:r>
              <a:rPr lang="el-GR" dirty="0"/>
              <a:t>Απαρχές στο απώτερο παρελθόν, στην προφορική παράδοση &lt;  </a:t>
            </a:r>
            <a:r>
              <a:rPr lang="el-GR" dirty="0" err="1"/>
              <a:t>προφορικότητα</a:t>
            </a:r>
            <a:endParaRPr lang="el-GR" dirty="0"/>
          </a:p>
          <a:p>
            <a:pPr lvl="2"/>
            <a:r>
              <a:rPr lang="el-GR" dirty="0"/>
              <a:t>Σημασία της </a:t>
            </a:r>
            <a:r>
              <a:rPr lang="el-GR" dirty="0" err="1"/>
              <a:t>προφορικότητας</a:t>
            </a:r>
            <a:r>
              <a:rPr lang="el-GR" dirty="0"/>
              <a:t>: πατρότητα </a:t>
            </a:r>
          </a:p>
        </p:txBody>
      </p:sp>
    </p:spTree>
    <p:extLst>
      <p:ext uri="{BB962C8B-B14F-4D97-AF65-F5344CB8AC3E}">
        <p14:creationId xmlns:p14="http://schemas.microsoft.com/office/powerpoint/2010/main" val="37058979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a:t> </a:t>
            </a:r>
            <a:r>
              <a:rPr lang="en-US" dirty="0" smtClean="0"/>
              <a:t>(6)</a:t>
            </a:r>
            <a:r>
              <a:rPr lang="el-GR" dirty="0" smtClean="0"/>
              <a:t>;</a:t>
            </a:r>
            <a:endParaRPr lang="el-GR" dirty="0"/>
          </a:p>
        </p:txBody>
      </p:sp>
      <p:sp>
        <p:nvSpPr>
          <p:cNvPr id="3" name="Θέση περιεχομένου 2"/>
          <p:cNvSpPr>
            <a:spLocks noGrp="1"/>
          </p:cNvSpPr>
          <p:nvPr>
            <p:ph idx="1"/>
          </p:nvPr>
        </p:nvSpPr>
        <p:spPr/>
        <p:txBody>
          <a:bodyPr/>
          <a:lstStyle/>
          <a:p>
            <a:pPr lvl="1">
              <a:buNone/>
              <a:defRPr/>
            </a:pPr>
            <a:r>
              <a:rPr lang="en-US" dirty="0"/>
              <a:t>Buxton, </a:t>
            </a:r>
            <a:r>
              <a:rPr lang="en-US" i="1" dirty="0"/>
              <a:t>The Complete World of Greek Mythology</a:t>
            </a:r>
            <a:endParaRPr lang="el-GR" i="1" dirty="0"/>
          </a:p>
          <a:p>
            <a:pPr lvl="1">
              <a:defRPr/>
            </a:pPr>
            <a:r>
              <a:rPr lang="en-US" sz="3200" dirty="0"/>
              <a:t>“</a:t>
            </a:r>
            <a:r>
              <a:rPr lang="el-GR" sz="3200" dirty="0"/>
              <a:t>μια </a:t>
            </a:r>
            <a:r>
              <a:rPr lang="el-GR" sz="3200" i="1" dirty="0"/>
              <a:t>παραδοσιακή</a:t>
            </a:r>
            <a:r>
              <a:rPr lang="el-GR" sz="3200" dirty="0"/>
              <a:t> ιστορία η οποία έχει </a:t>
            </a:r>
            <a:r>
              <a:rPr lang="el-GR" sz="3200" i="1" dirty="0"/>
              <a:t>σημασία</a:t>
            </a:r>
            <a:r>
              <a:rPr lang="el-GR" sz="3200" dirty="0"/>
              <a:t> για ένα </a:t>
            </a:r>
            <a:r>
              <a:rPr lang="el-GR" sz="3200" i="1" dirty="0"/>
              <a:t>ευρύτερο κοινωνικό σύνολο</a:t>
            </a:r>
            <a:r>
              <a:rPr lang="en-US" sz="3200" dirty="0"/>
              <a:t>.”</a:t>
            </a:r>
            <a:r>
              <a:rPr lang="el-GR" sz="3200" dirty="0"/>
              <a:t> Τι σημαίνει αυτό;</a:t>
            </a:r>
            <a:endParaRPr lang="en-US" sz="3200" dirty="0"/>
          </a:p>
          <a:p>
            <a:pPr>
              <a:buNone/>
              <a:defRPr/>
            </a:pPr>
            <a:endParaRPr lang="en-US" dirty="0"/>
          </a:p>
          <a:p>
            <a:pPr>
              <a:defRPr/>
            </a:pPr>
            <a:r>
              <a:rPr lang="el-GR" b="1" dirty="0"/>
              <a:t>Τι σημαίνει ‘παραδοσιακή’; </a:t>
            </a:r>
          </a:p>
          <a:p>
            <a:endParaRPr lang="el-GR" dirty="0"/>
          </a:p>
        </p:txBody>
      </p:sp>
    </p:spTree>
    <p:extLst>
      <p:ext uri="{BB962C8B-B14F-4D97-AF65-F5344CB8AC3E}">
        <p14:creationId xmlns:p14="http://schemas.microsoft.com/office/powerpoint/2010/main" val="1251238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(7);</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Οι μύθοι είναι </a:t>
            </a:r>
            <a:r>
              <a:rPr lang="el-GR" b="1" u="sng" dirty="0"/>
              <a:t>παραδοσιακές</a:t>
            </a:r>
            <a:r>
              <a:rPr lang="el-GR" dirty="0"/>
              <a:t> </a:t>
            </a:r>
            <a:r>
              <a:rPr lang="el-GR" b="1" u="sng" dirty="0"/>
              <a:t>ιστορίες</a:t>
            </a:r>
            <a:r>
              <a:rPr lang="en-US" dirty="0"/>
              <a:t>.</a:t>
            </a:r>
          </a:p>
          <a:p>
            <a:pPr lvl="1"/>
            <a:r>
              <a:rPr lang="en-US" dirty="0"/>
              <a:t>&lt; </a:t>
            </a:r>
            <a:r>
              <a:rPr lang="el-GR" dirty="0" err="1"/>
              <a:t>παραδίδωμι</a:t>
            </a:r>
            <a:r>
              <a:rPr lang="el-GR" dirty="0"/>
              <a:t> </a:t>
            </a:r>
          </a:p>
          <a:p>
            <a:pPr lvl="1"/>
            <a:r>
              <a:rPr lang="el-GR" dirty="0"/>
              <a:t>&lt;ιστορία –λόγος (</a:t>
            </a:r>
            <a:r>
              <a:rPr lang="el-GR" dirty="0" err="1"/>
              <a:t>προφορικότητα</a:t>
            </a:r>
            <a:r>
              <a:rPr lang="el-GR" dirty="0"/>
              <a:t>)</a:t>
            </a:r>
            <a:endParaRPr lang="en-US" dirty="0"/>
          </a:p>
          <a:p>
            <a:r>
              <a:rPr lang="el-GR" dirty="0"/>
              <a:t>Παραδίδει προφορικά και καλλιεργεί </a:t>
            </a:r>
            <a:r>
              <a:rPr lang="el-GR" i="1" dirty="0"/>
              <a:t>την αντίληψη που έχει ένας πολιτισμός για τον εαυτό του</a:t>
            </a:r>
            <a:r>
              <a:rPr lang="el-GR" dirty="0"/>
              <a:t>: τη σοφία, τις μνήμες και τα πρότυπα του παρελθόντος. </a:t>
            </a:r>
          </a:p>
          <a:p>
            <a:r>
              <a:rPr lang="el-GR" dirty="0"/>
              <a:t>Έτσι, οι μύθοι έχουν σημασία για το «ευρύτερο κοινωνικό σύνολο»</a:t>
            </a:r>
            <a:endParaRPr lang="en-US" dirty="0"/>
          </a:p>
          <a:p>
            <a:endParaRPr lang="el-GR" dirty="0"/>
          </a:p>
        </p:txBody>
      </p:sp>
    </p:spTree>
    <p:extLst>
      <p:ext uri="{BB962C8B-B14F-4D97-AF65-F5344CB8AC3E}">
        <p14:creationId xmlns:p14="http://schemas.microsoft.com/office/powerpoint/2010/main" val="17431318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Ποια τα Χαρακτηριστικά ενός μύθου</a:t>
            </a:r>
          </a:p>
        </p:txBody>
      </p:sp>
      <p:sp>
        <p:nvSpPr>
          <p:cNvPr id="5" name="Rectangle 3"/>
          <p:cNvSpPr>
            <a:spLocks noGrp="1" noChangeArrowheads="1"/>
          </p:cNvSpPr>
          <p:nvPr>
            <p:ph idx="1"/>
          </p:nvPr>
        </p:nvSpPr>
        <p:spPr>
          <a:xfrm>
            <a:off x="464156" y="1417638"/>
            <a:ext cx="8229600" cy="4891682"/>
          </a:xfrm>
        </p:spPr>
        <p:txBody>
          <a:bodyPr rtlCol="0">
            <a:normAutofit fontScale="85000" lnSpcReduction="20000"/>
          </a:bodyPr>
          <a:lstStyle/>
          <a:p>
            <a:pPr eaLnBrk="1" fontAlgn="auto" hangingPunct="1">
              <a:spcAft>
                <a:spcPts val="0"/>
              </a:spcAft>
              <a:buFont typeface="Arial" pitchFamily="34" charset="0"/>
              <a:buChar char="•"/>
              <a:defRPr/>
            </a:pPr>
            <a:r>
              <a:rPr lang="el-GR" dirty="0" smtClean="0"/>
              <a:t>Ένας μύθος δεν έχει επώνυμο συγγραφέα</a:t>
            </a:r>
            <a:endParaRPr lang="en-US" dirty="0" smtClean="0"/>
          </a:p>
          <a:p>
            <a:pPr eaLnBrk="1" fontAlgn="auto" hangingPunct="1">
              <a:spcAft>
                <a:spcPts val="0"/>
              </a:spcAft>
              <a:buFont typeface="Arial" pitchFamily="34" charset="0"/>
              <a:buChar char="•"/>
              <a:defRPr/>
            </a:pPr>
            <a:r>
              <a:rPr lang="el-GR" dirty="0" smtClean="0"/>
              <a:t>Ένας μύθος λογοτεχνικά καταγεγραμμένος βασίζεται σε μια προφορική ιστορία η οποία προηγείται χρονικά</a:t>
            </a:r>
            <a:r>
              <a:rPr lang="en-US" dirty="0" smtClean="0"/>
              <a:t>. </a:t>
            </a:r>
          </a:p>
          <a:p>
            <a:pPr lvl="1" eaLnBrk="1" fontAlgn="auto" hangingPunct="1">
              <a:spcAft>
                <a:spcPts val="0"/>
              </a:spcAft>
              <a:buFont typeface="Arial" pitchFamily="34" charset="0"/>
              <a:buNone/>
              <a:defRPr/>
            </a:pPr>
            <a:r>
              <a:rPr lang="el-GR" dirty="0" smtClean="0"/>
              <a:t>	Π.χ. Ο μύθος του Οιδίποδα και ο </a:t>
            </a:r>
            <a:r>
              <a:rPr lang="el-GR" i="1" dirty="0" smtClean="0"/>
              <a:t>Οιδίπους</a:t>
            </a:r>
            <a:r>
              <a:rPr lang="el-GR" dirty="0" smtClean="0"/>
              <a:t> του Σοφοκλής</a:t>
            </a:r>
          </a:p>
          <a:p>
            <a:pPr eaLnBrk="1" fontAlgn="auto" hangingPunct="1">
              <a:spcAft>
                <a:spcPts val="0"/>
              </a:spcAft>
              <a:buFont typeface="Arial" pitchFamily="34" charset="0"/>
              <a:buChar char="•"/>
              <a:defRPr/>
            </a:pPr>
            <a:r>
              <a:rPr lang="el-GR" dirty="0" smtClean="0"/>
              <a:t>Η προφορική παράδοση τροποποιεί συνεχώς το περιεχόμενο ενός μύθου</a:t>
            </a:r>
            <a:r>
              <a:rPr lang="en-US" dirty="0" smtClean="0"/>
              <a:t>. </a:t>
            </a:r>
            <a:endParaRPr lang="el-GR" dirty="0" smtClean="0"/>
          </a:p>
          <a:p>
            <a:pPr eaLnBrk="1" fontAlgn="auto" hangingPunct="1">
              <a:spcAft>
                <a:spcPts val="0"/>
              </a:spcAft>
              <a:buFont typeface="Arial" pitchFamily="34" charset="0"/>
              <a:buChar char="•"/>
              <a:defRPr/>
            </a:pPr>
            <a:r>
              <a:rPr lang="el-GR" dirty="0" smtClean="0"/>
              <a:t>Τροποποίηση με γνώμονα τα ενδιαφέροντα, κίνητρα, οπτική γωνία του αφηγητή</a:t>
            </a:r>
          </a:p>
          <a:p>
            <a:pPr eaLnBrk="1" fontAlgn="auto" hangingPunct="1">
              <a:spcAft>
                <a:spcPts val="0"/>
              </a:spcAft>
              <a:buFont typeface="Arial" pitchFamily="34" charset="0"/>
              <a:buChar char="•"/>
              <a:defRPr/>
            </a:pPr>
            <a:r>
              <a:rPr lang="el-GR" dirty="0" smtClean="0"/>
              <a:t>Πολλές εκδοχές ενός μύθου</a:t>
            </a:r>
          </a:p>
          <a:p>
            <a:pPr eaLnBrk="1" fontAlgn="auto" hangingPunct="1">
              <a:spcAft>
                <a:spcPts val="0"/>
              </a:spcAft>
              <a:buFont typeface="Arial" pitchFamily="34" charset="0"/>
              <a:buChar char="•"/>
              <a:defRPr/>
            </a:pPr>
            <a:r>
              <a:rPr lang="el-GR" dirty="0" smtClean="0"/>
              <a:t>Άρα: ένας «μύθος» είναι το σύνολο των </a:t>
            </a:r>
            <a:r>
              <a:rPr lang="el-GR" dirty="0" smtClean="0"/>
              <a:t>εκδοχών</a:t>
            </a:r>
            <a:endParaRPr lang="en-US" dirty="0" smtClean="0"/>
          </a:p>
        </p:txBody>
      </p:sp>
    </p:spTree>
    <p:extLst>
      <p:ext uri="{BB962C8B-B14F-4D97-AF65-F5344CB8AC3E}">
        <p14:creationId xmlns:p14="http://schemas.microsoft.com/office/powerpoint/2010/main" val="33639010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ΚΑΝΕΙ ΕΝΑΣ ΜΥΘΟΣ</a:t>
            </a:r>
          </a:p>
        </p:txBody>
      </p:sp>
      <p:sp>
        <p:nvSpPr>
          <p:cNvPr id="5" name="2 - Θέση περιεχομένου"/>
          <p:cNvSpPr>
            <a:spLocks noGrp="1"/>
          </p:cNvSpPr>
          <p:nvPr>
            <p:ph idx="1"/>
          </p:nvPr>
        </p:nvSpPr>
        <p:spPr>
          <a:xfrm>
            <a:off x="464156" y="1417638"/>
            <a:ext cx="8229600" cy="4891682"/>
          </a:xfrm>
        </p:spPr>
        <p:txBody>
          <a:bodyPr>
            <a:normAutofit fontScale="77500" lnSpcReduction="20000"/>
          </a:bodyPr>
          <a:lstStyle/>
          <a:p>
            <a:r>
              <a:rPr lang="el-GR" dirty="0" smtClean="0"/>
              <a:t>Ένας μύθος προσφέρει εξήγηση για τις απαρχές των όντων: φυσικές δυνάμεις και φαινόμενα, έθιμα, παραδόσεις και τελετουργίες, κλπ. </a:t>
            </a:r>
          </a:p>
          <a:p>
            <a:r>
              <a:rPr lang="el-GR" dirty="0" smtClean="0"/>
              <a:t>Οι μύθοι που ερμηνεύουν απαρχές καλούνται </a:t>
            </a:r>
            <a:r>
              <a:rPr lang="el-GR" b="1" dirty="0" smtClean="0"/>
              <a:t>αιτιολογικοί</a:t>
            </a:r>
            <a:r>
              <a:rPr lang="el-GR" dirty="0" smtClean="0"/>
              <a:t> μύθοι. </a:t>
            </a:r>
          </a:p>
          <a:p>
            <a:pPr lvl="1"/>
            <a:r>
              <a:rPr lang="el-GR" dirty="0" smtClean="0"/>
              <a:t>Μια αιτιολογία είναι μια ιστορία ή αφήγηση που εξηγεί την απαρχή ενός πράγματος </a:t>
            </a:r>
          </a:p>
          <a:p>
            <a:pPr lvl="1"/>
            <a:r>
              <a:rPr lang="el-GR" dirty="0" smtClean="0"/>
              <a:t>Οι μυθολογικές δομές βοηθούν να οργανώσουμε ένα πολύ ανοργάνωτο κόσμο σε συγκεκριμένες κατηγορίες </a:t>
            </a:r>
          </a:p>
          <a:p>
            <a:r>
              <a:rPr lang="el-GR" dirty="0" smtClean="0"/>
              <a:t>Οι μύθοι μπορούν επίσης να χρησιμοποιηθούν ως ένας τρόπος για να δημιουργηθεί  συνοχή σε μια κοινωνική ομάδα, μερικές φορές σε αντίθεση προς μια άλλη κοινωνική ομάδα. </a:t>
            </a:r>
            <a:r>
              <a:rPr lang="el-GR" b="1" dirty="0" smtClean="0"/>
              <a:t>Ιδεολογικά (πολιτικά, πολιτισμικά </a:t>
            </a:r>
            <a:r>
              <a:rPr lang="el-GR" b="1" dirty="0" err="1" smtClean="0"/>
              <a:t>κλπ</a:t>
            </a:r>
            <a:r>
              <a:rPr lang="el-GR" b="1" dirty="0" smtClean="0"/>
              <a:t>) συνεκτικοί </a:t>
            </a:r>
            <a:endParaRPr lang="el-GR" b="1" dirty="0"/>
          </a:p>
        </p:txBody>
      </p:sp>
    </p:spTree>
    <p:extLst>
      <p:ext uri="{BB962C8B-B14F-4D97-AF65-F5344CB8AC3E}">
        <p14:creationId xmlns:p14="http://schemas.microsoft.com/office/powerpoint/2010/main" val="16507757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1331640" y="1417638"/>
            <a:ext cx="6696744" cy="4315618"/>
          </a:xfrm>
        </p:spPr>
        <p:txBody>
          <a:bodyPr>
            <a:normAutofit/>
          </a:bodyPr>
          <a:lstStyle/>
          <a:p>
            <a:r>
              <a:rPr lang="el-GR" sz="1800" dirty="0"/>
              <a:t>Το παρόν εκπαιδευτικό υλικό έχει αναπτυχθεί </a:t>
            </a:r>
            <a:r>
              <a:rPr lang="el-GR" sz="1800" dirty="0" err="1"/>
              <a:t>στ</a:t>
            </a:r>
            <a:r>
              <a:rPr lang="en-US" sz="1800" dirty="0"/>
              <a:t>o</a:t>
            </a:r>
            <a:r>
              <a:rPr lang="el-GR" sz="1800" dirty="0"/>
              <a:t> </a:t>
            </a:r>
            <a:r>
              <a:rPr lang="el-GR" sz="1800" dirty="0" err="1"/>
              <a:t>πλαίσι</a:t>
            </a:r>
            <a:r>
              <a:rPr lang="en-US" sz="1800" dirty="0"/>
              <a:t>o</a:t>
            </a:r>
            <a:r>
              <a:rPr lang="el-GR" sz="1800" dirty="0"/>
              <a:t> του εκπαιδευτικού έργου του διδάσκοντα.</a:t>
            </a:r>
            <a:endParaRPr lang="en-US" sz="1800" dirty="0"/>
          </a:p>
          <a:p>
            <a:r>
              <a:rPr lang="el-GR" sz="1800" dirty="0"/>
              <a:t>Το έργο «</a:t>
            </a:r>
            <a:r>
              <a:rPr lang="el-GR" sz="1800" b="1" dirty="0"/>
              <a:t>Ανοικτά Ακαδημαϊκά Μαθήματα στο Πανεπιστήμιο Αθηνών</a:t>
            </a:r>
            <a:r>
              <a:rPr lang="el-GR" sz="1800" dirty="0"/>
              <a:t>» έχει χρηματοδοτήσει μόνο την αναδιαμόρφωση του εκπαιδευτικού υλικού. </a:t>
            </a:r>
            <a:endParaRPr lang="en-US" sz="1800" dirty="0"/>
          </a:p>
          <a:p>
            <a:r>
              <a:rPr lang="el-GR" sz="18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7754" y="4347102"/>
            <a:ext cx="4126230" cy="1040130"/>
          </a:xfrm>
          <a:prstGeom prst="rect">
            <a:avLst/>
          </a:prstGeom>
        </p:spPr>
      </p:pic>
    </p:spTree>
    <p:extLst>
      <p:ext uri="{BB962C8B-B14F-4D97-AF65-F5344CB8AC3E}">
        <p14:creationId xmlns:p14="http://schemas.microsoft.com/office/powerpoint/2010/main" val="29038687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300" dirty="0"/>
              <a:t>Σημειώματα</a:t>
            </a:r>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1847909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1063229"/>
            <a:ext cx="6858000" cy="85725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1352155" y="2348880"/>
            <a:ext cx="6439689" cy="3394472"/>
          </a:xfrm>
        </p:spPr>
        <p:txBody>
          <a:bodyPr>
            <a:normAutofit/>
          </a:bodyPr>
          <a:lstStyle/>
          <a:p>
            <a:pPr marL="0" indent="0">
              <a:buNone/>
            </a:pPr>
            <a:r>
              <a:rPr lang="el-GR" sz="2400" dirty="0"/>
              <a:t>Το παρόν έργο αποτελεί την έκδοση 1.0</a:t>
            </a:r>
          </a:p>
        </p:txBody>
      </p:sp>
    </p:spTree>
    <p:extLst>
      <p:ext uri="{BB962C8B-B14F-4D97-AF65-F5344CB8AC3E}">
        <p14:creationId xmlns:p14="http://schemas.microsoft.com/office/powerpoint/2010/main" val="7476564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1800" dirty="0" err="1"/>
              <a:t>Copyright</a:t>
            </a:r>
            <a:r>
              <a:rPr lang="el-GR" sz="1800" dirty="0"/>
              <a:t> </a:t>
            </a:r>
            <a:r>
              <a:rPr lang="el-GR" sz="1800" dirty="0" err="1"/>
              <a:t>Εθνικόν</a:t>
            </a:r>
            <a:r>
              <a:rPr lang="el-GR" sz="1800" dirty="0"/>
              <a:t> και </a:t>
            </a:r>
            <a:r>
              <a:rPr lang="el-GR" sz="1800" dirty="0" err="1"/>
              <a:t>Καποδιστριακόν</a:t>
            </a:r>
            <a:r>
              <a:rPr lang="el-GR" sz="1800" dirty="0"/>
              <a:t> </a:t>
            </a:r>
            <a:r>
              <a:rPr lang="el-GR" sz="1800" dirty="0" err="1"/>
              <a:t>Πανεπιστήμιον</a:t>
            </a:r>
            <a:r>
              <a:rPr lang="el-GR" sz="1800" dirty="0"/>
              <a:t> Αθηνών</a:t>
            </a:r>
            <a:r>
              <a:rPr lang="en-US" sz="1800" dirty="0"/>
              <a:t>, </a:t>
            </a:r>
            <a:r>
              <a:rPr lang="el-GR" sz="1800" dirty="0"/>
              <a:t>Σοφία Παπαϊωάννου 2014</a:t>
            </a:r>
            <a:r>
              <a:rPr lang="en-US" sz="1800" dirty="0"/>
              <a:t>.</a:t>
            </a:r>
            <a:r>
              <a:rPr lang="el-GR" sz="1800" dirty="0"/>
              <a:t> Σοφία Παπαϊωάννου 2014. Τίτλος μαθήματος: «Εισαγωγή στην Αρχαία Ελληνική Μυθολογία</a:t>
            </a:r>
            <a:r>
              <a:rPr lang="en-US" sz="1800" dirty="0"/>
              <a:t> </a:t>
            </a:r>
            <a:r>
              <a:rPr lang="el-GR" sz="1800" dirty="0"/>
              <a:t>και Θρησκεία. </a:t>
            </a:r>
            <a:r>
              <a:rPr lang="el-GR" sz="1800" dirty="0"/>
              <a:t>Τίτλος ενότητας </a:t>
            </a:r>
            <a:r>
              <a:rPr lang="el-GR" sz="1800" dirty="0" smtClean="0"/>
              <a:t>«</a:t>
            </a:r>
            <a:r>
              <a:rPr lang="el-GR" sz="1800" dirty="0"/>
              <a:t>Ενότητα</a:t>
            </a:r>
            <a:r>
              <a:rPr lang="en-US" sz="1800" dirty="0"/>
              <a:t> </a:t>
            </a:r>
            <a:r>
              <a:rPr lang="el-GR" sz="1800" dirty="0"/>
              <a:t> Α: Ορισμός του Μύθου και Θεωρίες Ερμηνείας του Μύθου. 1.  Ορισμός του Μύθου. Αρχαίες </a:t>
            </a:r>
            <a:r>
              <a:rPr lang="el-GR" sz="1800" dirty="0" smtClean="0"/>
              <a:t>Θεωρίες». </a:t>
            </a:r>
            <a:r>
              <a:rPr lang="el-GR" sz="1800" dirty="0"/>
              <a:t>Έκδοση: 1.0. Αθήνα 2014. </a:t>
            </a:r>
            <a:endParaRPr lang="en-US" sz="1800" dirty="0"/>
          </a:p>
          <a:p>
            <a:pPr marL="0" indent="0">
              <a:buNone/>
            </a:pPr>
            <a:r>
              <a:rPr lang="el-GR" sz="1800" dirty="0"/>
              <a:t>Διαθέσιμο από τη δικτυακή διεύθυνση:  (</a:t>
            </a:r>
            <a:r>
              <a:rPr lang="en-US" sz="1800" dirty="0">
                <a:hlinkClick r:id="rId3" tooltip="Αυτή η εξωτερική σύνδεση θα ανοίξει σε ένα νέο παράθυρο"/>
              </a:rPr>
              <a:t>http://opencourses.uoa.gr/courses/PHIL5/</a:t>
            </a:r>
            <a:r>
              <a:rPr lang="en-US" sz="1800" dirty="0"/>
              <a:t>)</a:t>
            </a:r>
            <a:endParaRPr lang="el-GR" sz="1800" dirty="0"/>
          </a:p>
          <a:p>
            <a:pPr marL="0" indent="0">
              <a:buNone/>
            </a:pPr>
            <a:endParaRPr lang="el-GR" sz="1800" dirty="0"/>
          </a:p>
          <a:p>
            <a:endParaRPr lang="el-GR" sz="1800" dirty="0"/>
          </a:p>
        </p:txBody>
      </p:sp>
    </p:spTree>
    <p:extLst>
      <p:ext uri="{BB962C8B-B14F-4D97-AF65-F5344CB8AC3E}">
        <p14:creationId xmlns:p14="http://schemas.microsoft.com/office/powerpoint/2010/main" val="1624297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Ορισμός του </a:t>
            </a:r>
            <a:r>
              <a:rPr lang="el-GR" dirty="0" smtClean="0"/>
              <a:t>Μύθου</a:t>
            </a:r>
            <a:r>
              <a:rPr lang="en-US" dirty="0" smtClean="0"/>
              <a:t> (A)</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n-US" dirty="0"/>
              <a:t>“The longer I occupy myself with the questions of ancient mythology, the more diffident I become of success in dealing with them, and I am apt to think that we who spend our years in searching for solutions to these insoluble problems are like Sisyphus perpetually rolling his stone uphill only to see it revolve again into the valley.”</a:t>
            </a:r>
          </a:p>
          <a:p>
            <a:pPr marL="0" indent="0">
              <a:buNone/>
            </a:pPr>
            <a:endParaRPr lang="en-US" dirty="0"/>
          </a:p>
          <a:p>
            <a:pPr marL="0" indent="0">
              <a:buNone/>
            </a:pPr>
            <a:r>
              <a:rPr lang="en-US" dirty="0"/>
              <a:t>Sir James G. Frazer (1854-1941), </a:t>
            </a:r>
            <a:r>
              <a:rPr lang="el-GR" dirty="0"/>
              <a:t>συγγραφέας του </a:t>
            </a:r>
            <a:r>
              <a:rPr lang="en-US" i="1" dirty="0"/>
              <a:t>Golden Bough</a:t>
            </a:r>
          </a:p>
          <a:p>
            <a:endParaRPr lang="el-GR" dirty="0"/>
          </a:p>
        </p:txBody>
      </p:sp>
    </p:spTree>
    <p:extLst>
      <p:ext uri="{BB962C8B-B14F-4D97-AF65-F5344CB8AC3E}">
        <p14:creationId xmlns:p14="http://schemas.microsoft.com/office/powerpoint/2010/main" val="2705149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735546"/>
            <a:ext cx="6172200" cy="85725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220612" y="1603493"/>
            <a:ext cx="6696744" cy="1080119"/>
          </a:xfrm>
        </p:spPr>
        <p:txBody>
          <a:bodyPr>
            <a:noAutofit/>
          </a:bodyPr>
          <a:lstStyle/>
          <a:p>
            <a:pPr marL="0" indent="0">
              <a:buNone/>
            </a:pPr>
            <a:r>
              <a:rPr lang="el-GR" sz="1600" dirty="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600" dirty="0" err="1"/>
              <a:t>κ.λ.π</a:t>
            </a:r>
            <a:r>
              <a:rPr lang="el-GR" sz="16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16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4445" y="3050958"/>
            <a:ext cx="123649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20612" y="3266982"/>
            <a:ext cx="6777372" cy="2970330"/>
          </a:xfrm>
          <a:prstGeom prst="rect">
            <a:avLst/>
          </a:prstGeom>
        </p:spPr>
        <p:txBody>
          <a:bodyPr vert="horz" wrap="square" lIns="68580" tIns="34290" rIns="68580" bIns="34290" rtlCol="0" anchor="ctr">
            <a:noAutofit/>
          </a:bodyPr>
          <a:lstStyle/>
          <a:p>
            <a:r>
              <a:rPr lang="el-GR" sz="1600" dirty="0">
                <a:solidFill>
                  <a:prstClr val="black"/>
                </a:solidFill>
              </a:rPr>
              <a:t>[1] http://creativecommons.org/licenses/by-nc-sa/4.0/ </a:t>
            </a:r>
            <a:endParaRPr lang="en-US" sz="1600" dirty="0">
              <a:solidFill>
                <a:prstClr val="black"/>
              </a:solidFill>
            </a:endParaRPr>
          </a:p>
          <a:p>
            <a:endParaRPr lang="el-GR" sz="1600" dirty="0">
              <a:solidFill>
                <a:prstClr val="black"/>
              </a:solidFill>
            </a:endParaRPr>
          </a:p>
          <a:p>
            <a:r>
              <a:rPr lang="el-GR" sz="1600" dirty="0">
                <a:solidFill>
                  <a:prstClr val="black"/>
                </a:solidFill>
              </a:rPr>
              <a:t>Ως </a:t>
            </a:r>
            <a:r>
              <a:rPr lang="el-GR" sz="1600" b="1" dirty="0">
                <a:solidFill>
                  <a:prstClr val="black"/>
                </a:solidFill>
              </a:rPr>
              <a:t>Μη Εμπορική</a:t>
            </a:r>
            <a:r>
              <a:rPr lang="el-GR" sz="1600" dirty="0">
                <a:solidFill>
                  <a:prstClr val="black"/>
                </a:solidFill>
              </a:rPr>
              <a:t> ορίζεται η χρήση:</a:t>
            </a:r>
          </a:p>
          <a:p>
            <a:pPr marL="257175" indent="-257175">
              <a:buFont typeface="Arial" panose="020B0604020202020204" pitchFamily="34" charset="0"/>
              <a:buChar char="•"/>
            </a:pPr>
            <a:r>
              <a:rPr lang="el-GR" sz="1600" dirty="0">
                <a:solidFill>
                  <a:prstClr val="black"/>
                </a:solidFill>
              </a:rPr>
              <a:t>που δεν περιλαμβάνει άμεσο ή έμμεσο οικονομικό όφελος από την χρήση του έργου, για το διανομέα του έργου και </a:t>
            </a:r>
            <a:r>
              <a:rPr lang="el-GR" sz="1600" dirty="0" err="1">
                <a:solidFill>
                  <a:prstClr val="black"/>
                </a:solidFill>
              </a:rPr>
              <a:t>αδειοδόχο</a:t>
            </a:r>
            <a:endParaRPr lang="el-GR" sz="1600" dirty="0">
              <a:solidFill>
                <a:prstClr val="black"/>
              </a:solidFill>
            </a:endParaRPr>
          </a:p>
          <a:p>
            <a:pPr marL="257175" indent="-257175">
              <a:buFont typeface="Arial" panose="020B0604020202020204" pitchFamily="34" charset="0"/>
              <a:buChar char="•"/>
            </a:pPr>
            <a:r>
              <a:rPr lang="el-GR" sz="1600" dirty="0">
                <a:solidFill>
                  <a:prstClr val="black"/>
                </a:solidFill>
              </a:rPr>
              <a:t>που</a:t>
            </a:r>
            <a:r>
              <a:rPr lang="en-GB" sz="1600" dirty="0">
                <a:solidFill>
                  <a:prstClr val="black"/>
                </a:solidFill>
              </a:rPr>
              <a:t> </a:t>
            </a:r>
            <a:r>
              <a:rPr lang="el-GR" sz="1600" dirty="0">
                <a:solidFill>
                  <a:prstClr val="black"/>
                </a:solidFill>
              </a:rPr>
              <a:t>δεν περιλαμβάνει οικονομική συναλλαγή ως προϋπόθεση για τη χρήση ή πρόσβαση στο έργο</a:t>
            </a:r>
          </a:p>
          <a:p>
            <a:pPr marL="257175" indent="-257175">
              <a:buFont typeface="Arial" panose="020B0604020202020204" pitchFamily="34" charset="0"/>
              <a:buChar char="•"/>
            </a:pPr>
            <a:r>
              <a:rPr lang="el-GR" sz="1600" dirty="0">
                <a:solidFill>
                  <a:prstClr val="black"/>
                </a:solidFill>
              </a:rPr>
              <a:t>που</a:t>
            </a:r>
            <a:r>
              <a:rPr lang="en-GB" sz="1600" dirty="0">
                <a:solidFill>
                  <a:prstClr val="black"/>
                </a:solidFill>
              </a:rPr>
              <a:t> </a:t>
            </a:r>
            <a:r>
              <a:rPr lang="el-GR" sz="1600" dirty="0">
                <a:solidFill>
                  <a:prstClr val="black"/>
                </a:solidFill>
              </a:rPr>
              <a:t>δεν προσπορίζει στο διανομέα του έργου και</a:t>
            </a:r>
            <a:r>
              <a:rPr lang="en-GB" sz="1600" dirty="0">
                <a:solidFill>
                  <a:prstClr val="black"/>
                </a:solidFill>
              </a:rPr>
              <a:t> </a:t>
            </a:r>
            <a:r>
              <a:rPr lang="el-GR" sz="1600" dirty="0" err="1">
                <a:solidFill>
                  <a:prstClr val="black"/>
                </a:solidFill>
              </a:rPr>
              <a:t>αδειοδόχο</a:t>
            </a:r>
            <a:r>
              <a:rPr lang="en-GB" sz="1600" dirty="0">
                <a:solidFill>
                  <a:prstClr val="black"/>
                </a:solidFill>
              </a:rPr>
              <a:t> </a:t>
            </a:r>
            <a:r>
              <a:rPr lang="el-GR" sz="1600" dirty="0">
                <a:solidFill>
                  <a:prstClr val="black"/>
                </a:solidFill>
              </a:rPr>
              <a:t>έμμεσο οικονομικό όφελος (π.χ. διαφημίσεις) από την προβολή του έργου σε διαδικτυακό τόπο</a:t>
            </a:r>
            <a:endParaRPr lang="en-US" sz="1600" dirty="0">
              <a:solidFill>
                <a:prstClr val="black"/>
              </a:solidFill>
            </a:endParaRPr>
          </a:p>
          <a:p>
            <a:pPr marL="257175" indent="-257175">
              <a:buFont typeface="Arial" panose="020B0604020202020204" pitchFamily="34" charset="0"/>
              <a:buChar char="•"/>
            </a:pPr>
            <a:endParaRPr lang="el-GR" sz="1600" dirty="0">
              <a:solidFill>
                <a:prstClr val="black"/>
              </a:solidFill>
            </a:endParaRPr>
          </a:p>
          <a:p>
            <a:r>
              <a:rPr lang="el-GR" sz="1600" dirty="0">
                <a:solidFill>
                  <a:prstClr val="black"/>
                </a:solidFill>
              </a:rPr>
              <a:t>Ο δικαιούχος μπορεί να παρέχει στον </a:t>
            </a:r>
            <a:r>
              <a:rPr lang="el-GR" sz="1600" dirty="0" err="1">
                <a:solidFill>
                  <a:prstClr val="black"/>
                </a:solidFill>
              </a:rPr>
              <a:t>αδειοδόχο</a:t>
            </a:r>
            <a:r>
              <a:rPr lang="el-GR" sz="1600" dirty="0">
                <a:solidFill>
                  <a:prstClr val="black"/>
                </a:solidFill>
              </a:rPr>
              <a:t>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743615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Ορισμός του Μύθου</a:t>
            </a:r>
            <a:r>
              <a:rPr lang="en-US" dirty="0" smtClean="0"/>
              <a:t> (B)</a:t>
            </a:r>
            <a:endParaRPr lang="el-GR" dirty="0"/>
          </a:p>
        </p:txBody>
      </p:sp>
      <p:sp>
        <p:nvSpPr>
          <p:cNvPr id="3" name="Θέση περιεχομένου 2"/>
          <p:cNvSpPr>
            <a:spLocks noGrp="1"/>
          </p:cNvSpPr>
          <p:nvPr>
            <p:ph idx="1"/>
          </p:nvPr>
        </p:nvSpPr>
        <p:spPr/>
        <p:txBody>
          <a:bodyPr>
            <a:normAutofit lnSpcReduction="10000"/>
          </a:bodyPr>
          <a:lstStyle/>
          <a:p>
            <a:r>
              <a:rPr lang="el-GR" dirty="0"/>
              <a:t>Τι είναι μύθος; </a:t>
            </a:r>
          </a:p>
          <a:p>
            <a:r>
              <a:rPr lang="el-GR" dirty="0"/>
              <a:t>Πως ορίζεται ο αρχαίος ελληνικός μύθος; </a:t>
            </a:r>
          </a:p>
          <a:p>
            <a:r>
              <a:rPr lang="el-GR" dirty="0"/>
              <a:t>Ποια η σχέση του μύθου και της Θρησκείας στην Αρχαία Ελλάδα; </a:t>
            </a:r>
          </a:p>
          <a:p>
            <a:r>
              <a:rPr lang="el-GR" dirty="0"/>
              <a:t>Ποιες οι απαρχές του μύθου; </a:t>
            </a:r>
          </a:p>
          <a:p>
            <a:r>
              <a:rPr lang="el-GR" dirty="0"/>
              <a:t>Ποια η σημασία του μύθου στην αρχαιότητα; </a:t>
            </a:r>
          </a:p>
          <a:p>
            <a:r>
              <a:rPr lang="el-GR" dirty="0"/>
              <a:t>Υφίσταται εξέλιξη ένας μύθος; Γιατί; </a:t>
            </a:r>
          </a:p>
          <a:p>
            <a:r>
              <a:rPr lang="el-GR" dirty="0"/>
              <a:t>Γιατί επιβιώνει </a:t>
            </a:r>
            <a:r>
              <a:rPr lang="el-GR" dirty="0">
                <a:solidFill>
                  <a:schemeClr val="tx1"/>
                </a:solidFill>
              </a:rPr>
              <a:t>ένας μύθος; </a:t>
            </a:r>
          </a:p>
          <a:p>
            <a:endParaRPr lang="el-GR" dirty="0"/>
          </a:p>
        </p:txBody>
      </p:sp>
    </p:spTree>
    <p:extLst>
      <p:ext uri="{BB962C8B-B14F-4D97-AF65-F5344CB8AC3E}">
        <p14:creationId xmlns:p14="http://schemas.microsoft.com/office/powerpoint/2010/main" val="3225874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Ορισμός της Μυθολογίας</a:t>
            </a:r>
          </a:p>
        </p:txBody>
      </p:sp>
      <p:sp>
        <p:nvSpPr>
          <p:cNvPr id="3" name="Θέση περιεχομένου 2"/>
          <p:cNvSpPr>
            <a:spLocks noGrp="1"/>
          </p:cNvSpPr>
          <p:nvPr>
            <p:ph idx="1"/>
          </p:nvPr>
        </p:nvSpPr>
        <p:spPr/>
        <p:txBody>
          <a:bodyPr/>
          <a:lstStyle/>
          <a:p>
            <a:r>
              <a:rPr lang="el-GR" dirty="0"/>
              <a:t>Τι είναι μυθολογία; </a:t>
            </a:r>
          </a:p>
          <a:p>
            <a:r>
              <a:rPr lang="el-GR" dirty="0"/>
              <a:t>Γιατί μας ενδιαφέρει η μελέτη και η ερμηνεία των μύθων;</a:t>
            </a:r>
          </a:p>
          <a:p>
            <a:r>
              <a:rPr lang="el-GR" dirty="0"/>
              <a:t>Διάφορες Ερμηνευτικές Προσεγγίσεις – Σχολές των Μύθων</a:t>
            </a:r>
            <a:r>
              <a:rPr lang="el-GR" dirty="0">
                <a:solidFill>
                  <a:schemeClr val="tx1"/>
                </a:solidFill>
              </a:rPr>
              <a:t>. Η σημασία τους</a:t>
            </a:r>
          </a:p>
        </p:txBody>
      </p:sp>
    </p:spTree>
    <p:extLst>
      <p:ext uri="{BB962C8B-B14F-4D97-AF65-F5344CB8AC3E}">
        <p14:creationId xmlns:p14="http://schemas.microsoft.com/office/powerpoint/2010/main" val="1594938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Πρόγραμμα </a:t>
            </a:r>
            <a:r>
              <a:rPr lang="el-GR" dirty="0" smtClean="0"/>
              <a:t>Μαθημάτων</a:t>
            </a:r>
            <a:r>
              <a:rPr lang="en-US" dirty="0" smtClean="0"/>
              <a:t> (A)</a:t>
            </a:r>
            <a:endParaRPr lang="el-GR" dirty="0"/>
          </a:p>
        </p:txBody>
      </p:sp>
      <p:sp>
        <p:nvSpPr>
          <p:cNvPr id="3" name="Θέση περιεχομένου 2"/>
          <p:cNvSpPr>
            <a:spLocks noGrp="1"/>
          </p:cNvSpPr>
          <p:nvPr>
            <p:ph idx="1"/>
          </p:nvPr>
        </p:nvSpPr>
        <p:spPr/>
        <p:txBody>
          <a:bodyPr>
            <a:normAutofit fontScale="85000" lnSpcReduction="20000"/>
          </a:bodyPr>
          <a:lstStyle/>
          <a:p>
            <a:pPr marL="514350" indent="-514350">
              <a:buFont typeface="+mj-lt"/>
              <a:buAutoNum type="arabicPeriod"/>
            </a:pPr>
            <a:r>
              <a:rPr lang="el-GR" dirty="0" smtClean="0"/>
              <a:t>Ορισμός </a:t>
            </a:r>
            <a:r>
              <a:rPr lang="el-GR" dirty="0"/>
              <a:t>του Μύθου. Αρχαίες Θεωρίες-Σύγχρονες Θεωρίες</a:t>
            </a:r>
            <a:r>
              <a:rPr lang="en-US" dirty="0"/>
              <a:t> (?)</a:t>
            </a:r>
            <a:endParaRPr lang="el-GR" dirty="0"/>
          </a:p>
          <a:p>
            <a:pPr marL="514350" indent="-514350">
              <a:buFont typeface="+mj-lt"/>
              <a:buAutoNum type="arabicPeriod"/>
            </a:pPr>
            <a:r>
              <a:rPr lang="el-GR" dirty="0" smtClean="0"/>
              <a:t>Θεωρίες-Σύγχρονες </a:t>
            </a:r>
            <a:r>
              <a:rPr lang="el-GR" dirty="0"/>
              <a:t>Θεωρίες</a:t>
            </a:r>
            <a:r>
              <a:rPr lang="en-US" dirty="0"/>
              <a:t>.</a:t>
            </a:r>
            <a:r>
              <a:rPr lang="el-GR" dirty="0"/>
              <a:t> Κοσμογονία: Η Δημιουργία του Σύμπαντος και των Θεών</a:t>
            </a:r>
          </a:p>
          <a:p>
            <a:pPr marL="514350" indent="-514350">
              <a:buFont typeface="+mj-lt"/>
              <a:buAutoNum type="arabicPeriod"/>
            </a:pPr>
            <a:r>
              <a:rPr lang="el-GR" dirty="0" smtClean="0"/>
              <a:t>Η </a:t>
            </a:r>
            <a:r>
              <a:rPr lang="el-GR" dirty="0"/>
              <a:t>καταγωγή του ανθρώπου. Προμηθέας και Πανδώρα</a:t>
            </a:r>
          </a:p>
          <a:p>
            <a:pPr marL="514350" indent="-514350">
              <a:buFont typeface="+mj-lt"/>
              <a:buAutoNum type="arabicPeriod"/>
            </a:pPr>
            <a:r>
              <a:rPr lang="el-GR" dirty="0" smtClean="0"/>
              <a:t>Μύθος </a:t>
            </a:r>
            <a:r>
              <a:rPr lang="el-GR" dirty="0"/>
              <a:t>και Θρησκεία Α: Μαντεία</a:t>
            </a:r>
          </a:p>
          <a:p>
            <a:pPr marL="514350" indent="-514350">
              <a:buFont typeface="+mj-lt"/>
              <a:buAutoNum type="arabicPeriod"/>
            </a:pPr>
            <a:r>
              <a:rPr lang="el-GR" dirty="0" smtClean="0"/>
              <a:t>Μύθος </a:t>
            </a:r>
            <a:r>
              <a:rPr lang="el-GR" dirty="0"/>
              <a:t>και Θρησκεία Β: Μυστήρια</a:t>
            </a:r>
            <a:r>
              <a:rPr lang="en-US" b="1" dirty="0"/>
              <a:t>*</a:t>
            </a:r>
            <a:endParaRPr lang="el-GR" b="1" dirty="0"/>
          </a:p>
          <a:p>
            <a:pPr marL="514350" indent="-514350">
              <a:buFont typeface="+mj-lt"/>
              <a:buAutoNum type="arabicPeriod"/>
            </a:pPr>
            <a:r>
              <a:rPr lang="el-GR" dirty="0" smtClean="0"/>
              <a:t>Μύθος</a:t>
            </a:r>
            <a:r>
              <a:rPr lang="el-GR" dirty="0"/>
              <a:t>, Θρησκεία και Πόλις: </a:t>
            </a:r>
            <a:r>
              <a:rPr lang="el-GR" dirty="0" smtClean="0"/>
              <a:t>Αθήνα</a:t>
            </a:r>
            <a:endParaRPr lang="en-US" dirty="0" smtClean="0"/>
          </a:p>
          <a:p>
            <a:pPr marL="0" indent="0">
              <a:buNone/>
            </a:pPr>
            <a:r>
              <a:rPr lang="el-GR" dirty="0">
                <a:solidFill>
                  <a:srgbClr val="FF0000"/>
                </a:solidFill>
              </a:rPr>
              <a:t>ΕΠΙΣΚΕΨΗ ΣΤΗΝ ΑΡΧΑΙΑ ΑΓΟΡΑ ΤΩΝ ΑΘΗΝΩΝ</a:t>
            </a:r>
          </a:p>
          <a:p>
            <a:pPr marL="514350" indent="-514350">
              <a:buFont typeface="+mj-lt"/>
              <a:buAutoNum type="arabicPeriod"/>
            </a:pPr>
            <a:endParaRPr lang="el-GR" dirty="0"/>
          </a:p>
          <a:p>
            <a:pPr marL="514350" indent="-514350">
              <a:buFont typeface="+mj-lt"/>
              <a:buAutoNum type="arabicPeriod"/>
            </a:pPr>
            <a:endParaRPr lang="el-GR" dirty="0"/>
          </a:p>
        </p:txBody>
      </p:sp>
    </p:spTree>
    <p:extLst>
      <p:ext uri="{BB962C8B-B14F-4D97-AF65-F5344CB8AC3E}">
        <p14:creationId xmlns:p14="http://schemas.microsoft.com/office/powerpoint/2010/main" val="2413159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Πρόγραμμα </a:t>
            </a:r>
            <a:r>
              <a:rPr lang="el-GR" dirty="0" smtClean="0"/>
              <a:t>Μαθημάτων</a:t>
            </a:r>
            <a:r>
              <a:rPr lang="en-US" dirty="0" smtClean="0"/>
              <a:t> (B)</a:t>
            </a:r>
            <a:endParaRPr lang="el-GR" dirty="0"/>
          </a:p>
        </p:txBody>
      </p:sp>
      <p:sp>
        <p:nvSpPr>
          <p:cNvPr id="3" name="Θέση περιεχομένου 2"/>
          <p:cNvSpPr>
            <a:spLocks noGrp="1"/>
          </p:cNvSpPr>
          <p:nvPr>
            <p:ph idx="1"/>
          </p:nvPr>
        </p:nvSpPr>
        <p:spPr>
          <a:xfrm>
            <a:off x="464156" y="1268760"/>
            <a:ext cx="8229600" cy="4968552"/>
          </a:xfrm>
        </p:spPr>
        <p:txBody>
          <a:bodyPr>
            <a:normAutofit fontScale="85000" lnSpcReduction="20000"/>
          </a:bodyPr>
          <a:lstStyle/>
          <a:p>
            <a:pPr algn="ctr">
              <a:buNone/>
            </a:pPr>
            <a:r>
              <a:rPr lang="el-GR" dirty="0">
                <a:solidFill>
                  <a:srgbClr val="FF0000"/>
                </a:solidFill>
              </a:rPr>
              <a:t>ΔΙΑΚΟΠΕΣ ΠΑΣΧΑ</a:t>
            </a:r>
          </a:p>
          <a:p>
            <a:pPr>
              <a:buNone/>
            </a:pPr>
            <a:r>
              <a:rPr lang="el-GR" dirty="0"/>
              <a:t>Χρήση/Εξέλιξη του Μύθου (Λογοτεχνία-Πολιτική)</a:t>
            </a:r>
            <a:endParaRPr lang="en-US" dirty="0"/>
          </a:p>
          <a:p>
            <a:pPr marL="914400" lvl="1" indent="-514350">
              <a:buFont typeface="+mj-lt"/>
              <a:buAutoNum type="arabicPeriod" startAt="7"/>
            </a:pPr>
            <a:r>
              <a:rPr lang="el-GR" dirty="0" smtClean="0"/>
              <a:t>Μύθοι </a:t>
            </a:r>
            <a:r>
              <a:rPr lang="el-GR" dirty="0"/>
              <a:t>και Ήρωες: </a:t>
            </a:r>
            <a:r>
              <a:rPr lang="el-GR" i="1" dirty="0"/>
              <a:t>Οδύσσεια</a:t>
            </a:r>
            <a:r>
              <a:rPr lang="el-GR" dirty="0"/>
              <a:t> (Α) </a:t>
            </a:r>
          </a:p>
          <a:p>
            <a:pPr marL="914400" lvl="1" indent="-514350">
              <a:buFont typeface="+mj-lt"/>
              <a:buAutoNum type="arabicPeriod" startAt="7"/>
            </a:pPr>
            <a:r>
              <a:rPr lang="el-GR" dirty="0" smtClean="0"/>
              <a:t>Μύθοι </a:t>
            </a:r>
            <a:r>
              <a:rPr lang="el-GR" dirty="0"/>
              <a:t>και Ήρωες: </a:t>
            </a:r>
            <a:r>
              <a:rPr lang="el-GR" i="1" dirty="0"/>
              <a:t>Οδύσσεια</a:t>
            </a:r>
            <a:r>
              <a:rPr lang="el-GR" dirty="0"/>
              <a:t> (Β) </a:t>
            </a:r>
          </a:p>
          <a:p>
            <a:pPr marL="914400" lvl="1" indent="-514350">
              <a:buFont typeface="+mj-lt"/>
              <a:buAutoNum type="arabicPeriod" startAt="7"/>
            </a:pPr>
            <a:r>
              <a:rPr lang="el-GR" dirty="0" smtClean="0"/>
              <a:t>Μύθοι </a:t>
            </a:r>
            <a:r>
              <a:rPr lang="el-GR" dirty="0"/>
              <a:t>και Ήρωες: </a:t>
            </a:r>
            <a:r>
              <a:rPr lang="el-GR" i="1" dirty="0"/>
              <a:t>Οδύσσεια</a:t>
            </a:r>
            <a:r>
              <a:rPr lang="el-GR" dirty="0"/>
              <a:t> (Γ)</a:t>
            </a:r>
            <a:endParaRPr lang="en-US" dirty="0"/>
          </a:p>
          <a:p>
            <a:pPr marL="0" indent="0">
              <a:buNone/>
            </a:pPr>
            <a:r>
              <a:rPr lang="el-GR" dirty="0"/>
              <a:t>(Διάλεξη του </a:t>
            </a:r>
            <a:r>
              <a:rPr lang="el-GR" dirty="0" err="1"/>
              <a:t>Καθ</a:t>
            </a:r>
            <a:r>
              <a:rPr lang="el-GR" dirty="0"/>
              <a:t>. </a:t>
            </a:r>
            <a:r>
              <a:rPr lang="en-US" dirty="0"/>
              <a:t>Marko </a:t>
            </a:r>
            <a:r>
              <a:rPr lang="en-US" dirty="0" err="1"/>
              <a:t>Marincic</a:t>
            </a:r>
            <a:r>
              <a:rPr lang="en-US" dirty="0"/>
              <a:t>: </a:t>
            </a:r>
            <a:r>
              <a:rPr lang="el-GR" dirty="0"/>
              <a:t>«</a:t>
            </a:r>
            <a:r>
              <a:rPr lang="en-US" dirty="0"/>
              <a:t>Apollo and Constantine</a:t>
            </a:r>
            <a:r>
              <a:rPr lang="el-GR" dirty="0"/>
              <a:t>») [6.5.2015]</a:t>
            </a:r>
          </a:p>
          <a:p>
            <a:pPr marL="914400" lvl="1" indent="-514350">
              <a:buFont typeface="+mj-lt"/>
              <a:buAutoNum type="arabicPeriod" startAt="10"/>
            </a:pPr>
            <a:r>
              <a:rPr lang="el-GR" dirty="0" smtClean="0"/>
              <a:t>Μύθος </a:t>
            </a:r>
            <a:r>
              <a:rPr lang="el-GR" dirty="0"/>
              <a:t>και Πολιτική: </a:t>
            </a:r>
            <a:r>
              <a:rPr lang="el-GR" i="1" dirty="0"/>
              <a:t>Ευμενίδες </a:t>
            </a:r>
          </a:p>
          <a:p>
            <a:pPr marL="0" indent="0">
              <a:buNone/>
            </a:pPr>
            <a:r>
              <a:rPr lang="el-GR" dirty="0"/>
              <a:t>Θεωρητικές Προσεγγίσεις του Μύθου</a:t>
            </a:r>
          </a:p>
          <a:p>
            <a:pPr marL="914400" lvl="1" indent="-514350">
              <a:buFont typeface="+mj-lt"/>
              <a:buAutoNum type="arabicPeriod" startAt="11"/>
            </a:pPr>
            <a:r>
              <a:rPr lang="el-GR" dirty="0" smtClean="0"/>
              <a:t>Φεμινιστικές </a:t>
            </a:r>
            <a:r>
              <a:rPr lang="el-GR" dirty="0"/>
              <a:t>αναγνώσεις του μύθου</a:t>
            </a:r>
          </a:p>
          <a:p>
            <a:pPr marL="914400" lvl="1" indent="-514350">
              <a:buFont typeface="+mj-lt"/>
              <a:buAutoNum type="arabicPeriod" startAt="11"/>
            </a:pPr>
            <a:r>
              <a:rPr lang="el-GR" dirty="0" smtClean="0"/>
              <a:t>Ο </a:t>
            </a:r>
            <a:r>
              <a:rPr lang="el-GR" dirty="0"/>
              <a:t>ελληνικός μύθος στη Ρώμη </a:t>
            </a:r>
          </a:p>
        </p:txBody>
      </p:sp>
      <p:sp>
        <p:nvSpPr>
          <p:cNvPr id="4" name="Θέση αριθμού διαφάνειας 3"/>
          <p:cNvSpPr>
            <a:spLocks noGrp="1"/>
          </p:cNvSpPr>
          <p:nvPr>
            <p:ph type="sldNum" sz="quarter" idx="4294967295"/>
          </p:nvPr>
        </p:nvSpPr>
        <p:spPr>
          <a:xfrm>
            <a:off x="7010400" y="6356350"/>
            <a:ext cx="2133600" cy="365125"/>
          </a:xfrm>
          <a:prstGeom prst="rect">
            <a:avLst/>
          </a:prstGeom>
        </p:spPr>
        <p:txBody>
          <a:bodyPr/>
          <a:lstStyle/>
          <a:p>
            <a:fld id="{BD396030-A3C9-426D-B586-694F92ADA600}" type="slidenum">
              <a:rPr lang="el-GR" smtClean="0"/>
              <a:t>6</a:t>
            </a:fld>
            <a:endParaRPr lang="el-GR" dirty="0"/>
          </a:p>
        </p:txBody>
      </p:sp>
    </p:spTree>
    <p:extLst>
      <p:ext uri="{BB962C8B-B14F-4D97-AF65-F5344CB8AC3E}">
        <p14:creationId xmlns:p14="http://schemas.microsoft.com/office/powerpoint/2010/main" val="1000284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(1);</a:t>
            </a:r>
            <a:endParaRPr lang="el-GR" dirty="0"/>
          </a:p>
        </p:txBody>
      </p:sp>
      <p:sp>
        <p:nvSpPr>
          <p:cNvPr id="3" name="Θέση περιεχομένου 2"/>
          <p:cNvSpPr>
            <a:spLocks noGrp="1"/>
          </p:cNvSpPr>
          <p:nvPr>
            <p:ph idx="1"/>
          </p:nvPr>
        </p:nvSpPr>
        <p:spPr/>
        <p:txBody>
          <a:bodyPr/>
          <a:lstStyle/>
          <a:p>
            <a:r>
              <a:rPr lang="el-GR" dirty="0"/>
              <a:t>Επεισόδιο από τη Αρχαία Ελληνική Μυθολογία</a:t>
            </a:r>
          </a:p>
          <a:p>
            <a:r>
              <a:rPr lang="el-GR" dirty="0"/>
              <a:t>Ιστορία (=Αφήγηση)</a:t>
            </a:r>
          </a:p>
          <a:p>
            <a:r>
              <a:rPr lang="el-GR" dirty="0"/>
              <a:t>Θρύλος </a:t>
            </a:r>
          </a:p>
          <a:p>
            <a:r>
              <a:rPr lang="el-GR" dirty="0"/>
              <a:t>Παραμύθι</a:t>
            </a:r>
          </a:p>
          <a:p>
            <a:r>
              <a:rPr lang="el-GR" dirty="0"/>
              <a:t>Ψέμα</a:t>
            </a:r>
            <a:endParaRPr lang="en-US" dirty="0"/>
          </a:p>
        </p:txBody>
      </p:sp>
    </p:spTree>
    <p:extLst>
      <p:ext uri="{BB962C8B-B14F-4D97-AF65-F5344CB8AC3E}">
        <p14:creationId xmlns:p14="http://schemas.microsoft.com/office/powerpoint/2010/main" val="1083920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(2)</a:t>
            </a:r>
            <a:r>
              <a:rPr lang="el-GR" dirty="0" smtClean="0"/>
              <a:t>;</a:t>
            </a:r>
            <a:endParaRPr lang="el-GR" dirty="0"/>
          </a:p>
        </p:txBody>
      </p:sp>
      <p:sp>
        <p:nvSpPr>
          <p:cNvPr id="3" name="Θέση περιεχομένου 2"/>
          <p:cNvSpPr>
            <a:spLocks noGrp="1"/>
          </p:cNvSpPr>
          <p:nvPr>
            <p:ph idx="1"/>
          </p:nvPr>
        </p:nvSpPr>
        <p:spPr>
          <a:xfrm>
            <a:off x="762337" y="1449867"/>
            <a:ext cx="7931224" cy="4756150"/>
          </a:xfrm>
        </p:spPr>
        <p:txBody>
          <a:bodyPr>
            <a:normAutofit fontScale="62500" lnSpcReduction="20000"/>
          </a:bodyPr>
          <a:lstStyle/>
          <a:p>
            <a:pPr>
              <a:buNone/>
            </a:pPr>
            <a:r>
              <a:rPr lang="el-GR" dirty="0"/>
              <a:t>Σύμφωνα με το </a:t>
            </a:r>
            <a:r>
              <a:rPr lang="en-US" i="1" dirty="0"/>
              <a:t>LSJ</a:t>
            </a:r>
            <a:r>
              <a:rPr lang="en-GB" dirty="0"/>
              <a:t>:</a:t>
            </a:r>
          </a:p>
          <a:p>
            <a:r>
              <a:rPr lang="en-US" b="1" dirty="0"/>
              <a:t>I. </a:t>
            </a:r>
            <a:r>
              <a:rPr lang="el-GR" b="1" dirty="0"/>
              <a:t>οτιδήποτε λέγεται με το στόμα, η λέξη, ο λόγος, η ομιλία </a:t>
            </a:r>
            <a:endParaRPr lang="en-US" b="1" i="1" dirty="0"/>
          </a:p>
          <a:p>
            <a:r>
              <a:rPr lang="en-US" b="1" dirty="0"/>
              <a:t>2. </a:t>
            </a:r>
            <a:r>
              <a:rPr lang="el-GR" b="1" dirty="0"/>
              <a:t>λόγος ενώπιον συνέλευσης λαού</a:t>
            </a:r>
            <a:endParaRPr lang="en-US" b="1" i="1" dirty="0"/>
          </a:p>
          <a:p>
            <a:r>
              <a:rPr lang="en-GB" b="1" dirty="0"/>
              <a:t>3. </a:t>
            </a:r>
            <a:r>
              <a:rPr lang="el-GR" b="1" dirty="0"/>
              <a:t>ομιλία, συζήτηση</a:t>
            </a:r>
            <a:endParaRPr lang="en-GB" b="1" i="1" dirty="0"/>
          </a:p>
          <a:p>
            <a:r>
              <a:rPr lang="en-US" b="1" dirty="0"/>
              <a:t>4. </a:t>
            </a:r>
            <a:r>
              <a:rPr lang="el-GR" b="1" dirty="0"/>
              <a:t>συμβουλή, νουθεσία, μια εντολή, διαταγή, επίσης μια υπόσχεση</a:t>
            </a:r>
            <a:endParaRPr lang="en-US" b="1" i="1" dirty="0"/>
          </a:p>
          <a:p>
            <a:r>
              <a:rPr lang="en-US" b="1" dirty="0"/>
              <a:t>5. </a:t>
            </a:r>
            <a:r>
              <a:rPr lang="el-GR" b="1" dirty="0"/>
              <a:t>το θέμα μιας ομιλίας</a:t>
            </a:r>
            <a:endParaRPr lang="en-US" b="1" i="1" dirty="0"/>
          </a:p>
          <a:p>
            <a:r>
              <a:rPr lang="en-US" b="1" dirty="0"/>
              <a:t>6. </a:t>
            </a:r>
            <a:r>
              <a:rPr lang="el-GR" b="1" dirty="0"/>
              <a:t>μια απόφαση, ένας στόχος, ένα σχέδιο</a:t>
            </a:r>
            <a:endParaRPr lang="en-US" b="1" i="1" dirty="0"/>
          </a:p>
          <a:p>
            <a:r>
              <a:rPr lang="en-GB" b="1" dirty="0"/>
              <a:t>7. </a:t>
            </a:r>
            <a:r>
              <a:rPr lang="el-GR" b="1" dirty="0"/>
              <a:t>μία παροιμία ή ρήση</a:t>
            </a:r>
            <a:endParaRPr lang="en-GB" b="1" i="1" dirty="0"/>
          </a:p>
          <a:p>
            <a:r>
              <a:rPr lang="en-US" b="1" dirty="0"/>
              <a:t>8. </a:t>
            </a:r>
            <a:r>
              <a:rPr lang="el-GR" b="1" dirty="0"/>
              <a:t>μία φήμη, ένα ψέμα </a:t>
            </a:r>
            <a:endParaRPr lang="en-US" b="1" i="1" dirty="0"/>
          </a:p>
          <a:p>
            <a:r>
              <a:rPr lang="el-GR" b="1" dirty="0"/>
              <a:t>9</a:t>
            </a:r>
            <a:r>
              <a:rPr lang="en-GB" b="1" dirty="0"/>
              <a:t>. </a:t>
            </a:r>
            <a:r>
              <a:rPr lang="el-GR" b="1" dirty="0">
                <a:solidFill>
                  <a:srgbClr val="FF0000"/>
                </a:solidFill>
              </a:rPr>
              <a:t>Ιστορία, αφήγηση, παραμύθι</a:t>
            </a:r>
            <a:endParaRPr lang="en-GB" b="1" i="1" dirty="0">
              <a:solidFill>
                <a:srgbClr val="FF0000"/>
              </a:solidFill>
            </a:endParaRPr>
          </a:p>
          <a:p>
            <a:pPr>
              <a:buNone/>
            </a:pPr>
            <a:r>
              <a:rPr lang="el-GR" dirty="0"/>
              <a:t>Μετά τον Όμηρο είναι συνώνυμο του </a:t>
            </a:r>
            <a:r>
              <a:rPr lang="en-US" dirty="0"/>
              <a:t>Lat. </a:t>
            </a:r>
            <a:r>
              <a:rPr lang="en-US" i="1" dirty="0" err="1"/>
              <a:t>fabula</a:t>
            </a:r>
            <a:r>
              <a:rPr lang="en-US" i="1" dirty="0"/>
              <a:t>:</a:t>
            </a:r>
            <a:r>
              <a:rPr lang="el-GR" i="1" dirty="0"/>
              <a:t> ιστορία, μύθος</a:t>
            </a:r>
            <a:endParaRPr lang="en-US" i="1" dirty="0"/>
          </a:p>
          <a:p>
            <a:pPr>
              <a:buNone/>
            </a:pPr>
            <a:r>
              <a:rPr lang="el-GR" dirty="0" smtClean="0"/>
              <a:t>σε </a:t>
            </a:r>
            <a:r>
              <a:rPr lang="el-GR" dirty="0"/>
              <a:t>αντίθεση με τον </a:t>
            </a:r>
            <a:r>
              <a:rPr lang="en-US" i="1" dirty="0" err="1"/>
              <a:t>λόγο</a:t>
            </a:r>
            <a:r>
              <a:rPr lang="en-US" i="1" dirty="0"/>
              <a:t>, </a:t>
            </a:r>
            <a:r>
              <a:rPr lang="el-GR" i="1" dirty="0"/>
              <a:t>‘μία ιστορικά επιβεβαιωμένη αφήγηση’. </a:t>
            </a:r>
            <a:endParaRPr lang="el-GR" dirty="0"/>
          </a:p>
        </p:txBody>
      </p:sp>
    </p:spTree>
    <p:extLst>
      <p:ext uri="{BB962C8B-B14F-4D97-AF65-F5344CB8AC3E}">
        <p14:creationId xmlns:p14="http://schemas.microsoft.com/office/powerpoint/2010/main" val="1245326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είναι </a:t>
            </a:r>
            <a:r>
              <a:rPr lang="el-GR" dirty="0" smtClean="0"/>
              <a:t>μύθος</a:t>
            </a:r>
            <a:r>
              <a:rPr lang="en-US" dirty="0" smtClean="0"/>
              <a:t> (3)</a:t>
            </a:r>
            <a:r>
              <a:rPr lang="el-GR" dirty="0" smtClean="0"/>
              <a:t> </a:t>
            </a:r>
            <a:endParaRPr lang="el-GR" dirty="0"/>
          </a:p>
        </p:txBody>
      </p:sp>
      <p:sp>
        <p:nvSpPr>
          <p:cNvPr id="3" name="Θέση περιεχομένου 2"/>
          <p:cNvSpPr>
            <a:spLocks noGrp="1"/>
          </p:cNvSpPr>
          <p:nvPr>
            <p:ph idx="1"/>
          </p:nvPr>
        </p:nvSpPr>
        <p:spPr/>
        <p:txBody>
          <a:bodyPr>
            <a:normAutofit fontScale="92500"/>
          </a:bodyPr>
          <a:lstStyle/>
          <a:p>
            <a:r>
              <a:rPr lang="el-GR" dirty="0">
                <a:latin typeface="Times New Roman" pitchFamily="18" charset="0"/>
                <a:cs typeface="Times New Roman" pitchFamily="18" charset="0"/>
              </a:rPr>
              <a:t>"</a:t>
            </a:r>
            <a:r>
              <a:rPr lang="el-GR" dirty="0" err="1">
                <a:latin typeface="Times New Roman" pitchFamily="18" charset="0"/>
                <a:cs typeface="Times New Roman" pitchFamily="18" charset="0"/>
              </a:rPr>
              <a:t>ἔνθεν</a:t>
            </a:r>
            <a:r>
              <a:rPr lang="el-GR" dirty="0">
                <a:latin typeface="Times New Roman" pitchFamily="18" charset="0"/>
                <a:cs typeface="Times New Roman" pitchFamily="18" charset="0"/>
              </a:rPr>
              <a:t> δ᾽ </a:t>
            </a:r>
            <a:r>
              <a:rPr lang="el-GR" dirty="0" err="1">
                <a:latin typeface="Times New Roman" pitchFamily="18" charset="0"/>
                <a:cs typeface="Times New Roman" pitchFamily="18" charset="0"/>
              </a:rPr>
              <a:t>ἐννῆμαρ</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φερόμην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δεκάτῃ</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δέ</a:t>
            </a:r>
            <a:r>
              <a:rPr lang="el-GR" dirty="0">
                <a:latin typeface="Times New Roman" pitchFamily="18" charset="0"/>
                <a:cs typeface="Times New Roman" pitchFamily="18" charset="0"/>
              </a:rPr>
              <a:t> με </a:t>
            </a:r>
            <a:r>
              <a:rPr lang="el-GR" dirty="0" err="1">
                <a:latin typeface="Times New Roman" pitchFamily="18" charset="0"/>
                <a:cs typeface="Times New Roman" pitchFamily="18" charset="0"/>
              </a:rPr>
              <a:t>νυκτὶ</a:t>
            </a:r>
            <a:r>
              <a:rPr lang="el-GR" dirty="0">
                <a:latin typeface="Times New Roman" pitchFamily="18" charset="0"/>
                <a:cs typeface="Times New Roman" pitchFamily="18" charset="0"/>
              </a:rPr>
              <a:t/>
            </a:r>
            <a:br>
              <a:rPr lang="el-GR" dirty="0">
                <a:latin typeface="Times New Roman" pitchFamily="18" charset="0"/>
                <a:cs typeface="Times New Roman" pitchFamily="18" charset="0"/>
              </a:rPr>
            </a:br>
            <a:r>
              <a:rPr lang="el-GR" dirty="0" err="1">
                <a:latin typeface="Times New Roman" pitchFamily="18" charset="0"/>
                <a:cs typeface="Times New Roman" pitchFamily="18" charset="0"/>
              </a:rPr>
              <a:t>νῆσον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ἐς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Ὠγυγίην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πέλασαν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θεοί</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ἔνθα</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Καλυψὼ</a:t>
            </a:r>
            <a:r>
              <a:rPr lang="el-GR" dirty="0">
                <a:latin typeface="Times New Roman" pitchFamily="18" charset="0"/>
                <a:cs typeface="Times New Roman" pitchFamily="18" charset="0"/>
              </a:rPr>
              <a:t/>
            </a:r>
            <a:br>
              <a:rPr lang="el-GR" dirty="0">
                <a:latin typeface="Times New Roman" pitchFamily="18" charset="0"/>
                <a:cs typeface="Times New Roman" pitchFamily="18" charset="0"/>
              </a:rPr>
            </a:br>
            <a:r>
              <a:rPr lang="el-GR" dirty="0" err="1">
                <a:latin typeface="Times New Roman" pitchFamily="18" charset="0"/>
                <a:cs typeface="Times New Roman" pitchFamily="18" charset="0"/>
              </a:rPr>
              <a:t>ναίει</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ἐυπλόκαμος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δεινὴ</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θεὸς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αὐδήεσσα</a:t>
            </a:r>
            <a:r>
              <a:rPr lang="el-GR" dirty="0">
                <a:latin typeface="Times New Roman" pitchFamily="18" charset="0"/>
                <a:cs typeface="Times New Roman" pitchFamily="18" charset="0"/>
              </a:rPr>
              <a:t>,</a:t>
            </a:r>
            <a:br>
              <a:rPr lang="el-GR" dirty="0">
                <a:latin typeface="Times New Roman" pitchFamily="18" charset="0"/>
                <a:cs typeface="Times New Roman" pitchFamily="18" charset="0"/>
              </a:rPr>
            </a:br>
            <a:r>
              <a:rPr lang="el-GR" dirty="0">
                <a:latin typeface="Times New Roman" pitchFamily="18" charset="0"/>
                <a:cs typeface="Times New Roman" pitchFamily="18" charset="0"/>
              </a:rPr>
              <a:t>ἥ μ᾽ </a:t>
            </a:r>
            <a:r>
              <a:rPr lang="el-GR" dirty="0" err="1">
                <a:latin typeface="Times New Roman" pitchFamily="18" charset="0"/>
                <a:cs typeface="Times New Roman" pitchFamily="18" charset="0"/>
              </a:rPr>
              <a:t>ἐφίλει</a:t>
            </a:r>
            <a:r>
              <a:rPr lang="el-GR" dirty="0">
                <a:latin typeface="Times New Roman" pitchFamily="18" charset="0"/>
                <a:cs typeface="Times New Roman" pitchFamily="18" charset="0"/>
              </a:rPr>
              <a:t> τ᾽ </a:t>
            </a:r>
            <a:r>
              <a:rPr lang="el-GR" dirty="0" err="1">
                <a:latin typeface="Times New Roman" pitchFamily="18" charset="0"/>
                <a:cs typeface="Times New Roman" pitchFamily="18" charset="0"/>
              </a:rPr>
              <a:t>ἐκόμει</a:t>
            </a:r>
            <a:r>
              <a:rPr lang="el-GR" dirty="0">
                <a:latin typeface="Times New Roman" pitchFamily="18" charset="0"/>
                <a:cs typeface="Times New Roman" pitchFamily="18" charset="0"/>
              </a:rPr>
              <a:t> τε. </a:t>
            </a:r>
            <a:r>
              <a:rPr lang="el-GR" dirty="0" err="1">
                <a:latin typeface="Times New Roman" pitchFamily="18" charset="0"/>
                <a:cs typeface="Times New Roman" pitchFamily="18" charset="0"/>
              </a:rPr>
              <a:t>τί</a:t>
            </a:r>
            <a:r>
              <a:rPr lang="el-GR" dirty="0">
                <a:latin typeface="Times New Roman" pitchFamily="18" charset="0"/>
                <a:cs typeface="Times New Roman" pitchFamily="18" charset="0"/>
              </a:rPr>
              <a:t> τοι </a:t>
            </a:r>
            <a:r>
              <a:rPr lang="el-GR" dirty="0" err="1">
                <a:latin typeface="Times New Roman" pitchFamily="18" charset="0"/>
                <a:cs typeface="Times New Roman" pitchFamily="18" charset="0"/>
              </a:rPr>
              <a:t>τάδε</a:t>
            </a: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μυθολογεύω</a:t>
            </a:r>
            <a:r>
              <a:rPr lang="el-GR" dirty="0">
                <a:latin typeface="Times New Roman" pitchFamily="18" charset="0"/>
                <a:cs typeface="Times New Roman" pitchFamily="18" charset="0"/>
              </a:rPr>
              <a:t>; </a:t>
            </a:r>
            <a:br>
              <a:rPr lang="el-GR" dirty="0">
                <a:latin typeface="Times New Roman" pitchFamily="18" charset="0"/>
                <a:cs typeface="Times New Roman" pitchFamily="18" charset="0"/>
              </a:rPr>
            </a:br>
            <a:r>
              <a:rPr lang="el-GR" dirty="0" err="1">
                <a:latin typeface="Times New Roman" pitchFamily="18" charset="0"/>
                <a:cs typeface="Times New Roman" pitchFamily="18" charset="0"/>
              </a:rPr>
              <a:t>ἤδη</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γάρ</a:t>
            </a:r>
            <a:r>
              <a:rPr lang="el-GR" dirty="0">
                <a:latin typeface="Times New Roman" pitchFamily="18" charset="0"/>
                <a:cs typeface="Times New Roman" pitchFamily="18" charset="0"/>
              </a:rPr>
              <a:t> τοι </a:t>
            </a:r>
            <a:r>
              <a:rPr lang="el-GR" dirty="0" err="1">
                <a:latin typeface="Times New Roman" pitchFamily="18" charset="0"/>
                <a:cs typeface="Times New Roman" pitchFamily="18" charset="0"/>
              </a:rPr>
              <a:t>χθιζὸς</a:t>
            </a: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ἐμυθεόμην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ἐνὶ</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οἴκῳ</a:t>
            </a:r>
            <a:r>
              <a:rPr lang="el-GR" dirty="0">
                <a:latin typeface="Times New Roman" pitchFamily="18" charset="0"/>
                <a:cs typeface="Times New Roman" pitchFamily="18" charset="0"/>
              </a:rPr>
              <a:t/>
            </a:r>
            <a:br>
              <a:rPr lang="el-GR" dirty="0">
                <a:latin typeface="Times New Roman" pitchFamily="18" charset="0"/>
                <a:cs typeface="Times New Roman" pitchFamily="18" charset="0"/>
              </a:rPr>
            </a:br>
            <a:r>
              <a:rPr lang="el-GR" dirty="0" err="1">
                <a:latin typeface="Times New Roman" pitchFamily="18" charset="0"/>
                <a:cs typeface="Times New Roman" pitchFamily="18" charset="0"/>
              </a:rPr>
              <a:t>σοί</a:t>
            </a:r>
            <a:r>
              <a:rPr lang="el-GR" dirty="0">
                <a:latin typeface="Times New Roman" pitchFamily="18" charset="0"/>
                <a:cs typeface="Times New Roman" pitchFamily="18" charset="0"/>
              </a:rPr>
              <a:t> τε </a:t>
            </a:r>
            <a:r>
              <a:rPr lang="el-GR" dirty="0" err="1">
                <a:latin typeface="Times New Roman" pitchFamily="18" charset="0"/>
                <a:cs typeface="Times New Roman" pitchFamily="18" charset="0"/>
              </a:rPr>
              <a:t>καὶ</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ἰφθίμῃ</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ἀλόχῳ</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ἐχθρὸν</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δέ</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μοί</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ἐστιν</a:t>
            </a:r>
            <a:r>
              <a:rPr lang="el-GR" dirty="0">
                <a:latin typeface="Times New Roman" pitchFamily="18" charset="0"/>
                <a:cs typeface="Times New Roman" pitchFamily="18" charset="0"/>
              </a:rPr>
              <a:t/>
            </a:r>
            <a:br>
              <a:rPr lang="el-GR" dirty="0">
                <a:latin typeface="Times New Roman" pitchFamily="18" charset="0"/>
                <a:cs typeface="Times New Roman" pitchFamily="18" charset="0"/>
              </a:rPr>
            </a:br>
            <a:r>
              <a:rPr lang="el-GR" dirty="0" err="1">
                <a:latin typeface="Times New Roman" pitchFamily="18" charset="0"/>
                <a:cs typeface="Times New Roman" pitchFamily="18" charset="0"/>
              </a:rPr>
              <a:t>αὖτις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ἀριζήλως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εἰρημένα</a:t>
            </a: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μυθολογεύειν</a:t>
            </a:r>
            <a:r>
              <a:rPr lang="el-GR" dirty="0">
                <a:latin typeface="Times New Roman" pitchFamily="18" charset="0"/>
                <a:cs typeface="Times New Roman" pitchFamily="18" charset="0"/>
              </a:rPr>
              <a:t>."  </a:t>
            </a:r>
          </a:p>
          <a:p>
            <a:pPr>
              <a:buNone/>
            </a:pPr>
            <a:endParaRPr lang="el-GR" dirty="0">
              <a:latin typeface="Times New Roman" pitchFamily="18" charset="0"/>
              <a:cs typeface="Times New Roman" pitchFamily="18" charset="0"/>
            </a:endParaRPr>
          </a:p>
          <a:p>
            <a:pPr>
              <a:buNone/>
            </a:pPr>
            <a:r>
              <a:rPr lang="el-GR" dirty="0">
                <a:latin typeface="Times New Roman" pitchFamily="18" charset="0"/>
                <a:cs typeface="Times New Roman" pitchFamily="18" charset="0"/>
              </a:rPr>
              <a:t>Ομήρου, </a:t>
            </a:r>
            <a:r>
              <a:rPr lang="el-GR" i="1" dirty="0">
                <a:latin typeface="Times New Roman" pitchFamily="18" charset="0"/>
                <a:cs typeface="Times New Roman" pitchFamily="18" charset="0"/>
              </a:rPr>
              <a:t>Οδύσσεια</a:t>
            </a:r>
            <a:r>
              <a:rPr lang="el-GR" dirty="0">
                <a:latin typeface="Times New Roman" pitchFamily="18" charset="0"/>
                <a:cs typeface="Times New Roman" pitchFamily="18" charset="0"/>
              </a:rPr>
              <a:t> 12.447-453</a:t>
            </a:r>
          </a:p>
        </p:txBody>
      </p:sp>
    </p:spTree>
    <p:extLst>
      <p:ext uri="{BB962C8B-B14F-4D97-AF65-F5344CB8AC3E}">
        <p14:creationId xmlns:p14="http://schemas.microsoft.com/office/powerpoint/2010/main" val="677324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extLst>
    <a:ext uri="{05A4C25C-085E-4340-85A3-A5531E510DB2}">
      <thm15:themeFamily xmlns:thm15="http://schemas.microsoft.com/office/thememl/2012/main" name="ODLfinal-tmpl" id="{E8FA1B71-39DA-4CF5-97A7-27A9E4E84589}" vid="{99DB1AA8-B21F-4965-A081-343038BDC0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FC5B123-DDA7-4601-A5E0-051B4760BAF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emplate>ODLfinal-tmpl</Template>
  <TotalTime>8728</TotalTime>
  <Words>1046</Words>
  <Application>Microsoft Office PowerPoint</Application>
  <PresentationFormat>Προβολή στην οθόνη (4:3)</PresentationFormat>
  <Paragraphs>131</Paragraphs>
  <Slides>20</Slides>
  <Notes>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ＭＳ Ｐゴシック</vt:lpstr>
      <vt:lpstr>Arial</vt:lpstr>
      <vt:lpstr>Calibri</vt:lpstr>
      <vt:lpstr>Times New Roman</vt:lpstr>
      <vt:lpstr>Θέμα1</vt:lpstr>
      <vt:lpstr>ΚΦΑ 14 Εισαγωγή στην Αρχαία Ελληνική Μυθολογία και Θρησκεία</vt:lpstr>
      <vt:lpstr>Ορισμός του Μύθου (A)</vt:lpstr>
      <vt:lpstr>Ορισμός του Μύθου (B)</vt:lpstr>
      <vt:lpstr>Ορισμός της Μυθολογίας</vt:lpstr>
      <vt:lpstr>Πρόγραμμα Μαθημάτων (A)</vt:lpstr>
      <vt:lpstr>Πρόγραμμα Μαθημάτων (B)</vt:lpstr>
      <vt:lpstr>Τι είναι μύθος (1);</vt:lpstr>
      <vt:lpstr>Τι είναι μύθος (2);</vt:lpstr>
      <vt:lpstr>Τι είναι μύθος (3) </vt:lpstr>
      <vt:lpstr>Τι είναι μύθος (4);</vt:lpstr>
      <vt:lpstr>Τι είναι μύθος (5);</vt:lpstr>
      <vt:lpstr>Τι είναι μύθος (6);</vt:lpstr>
      <vt:lpstr>Τι είναι μύθος (7);</vt:lpstr>
      <vt:lpstr>Ποια τα Χαρακτηριστικά ενός μύθου</vt:lpstr>
      <vt:lpstr>ΤΙ ΚΑΝΕΙ ΕΝΑΣ ΜΥΘΟΣ</vt:lpstr>
      <vt:lpstr>Χρηματοδότηση</vt:lpstr>
      <vt:lpstr>Σημειώματα</vt:lpstr>
      <vt:lpstr>Σημείωμα Ιστορικού Εκδόσεων Έργου</vt:lpstr>
      <vt:lpstr>Σημείωμα Αναφοράς</vt:lpstr>
      <vt:lpstr>Σημείωμα Αδειοδότησης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Αρχαία Ελληνική Μυθολογία και Θρησκεία</dc:title>
  <dc:creator>Αναστασία Χριστοπούλου</dc:creator>
  <cp:lastModifiedBy>Αναστασία Χριστοπούλου</cp:lastModifiedBy>
  <cp:revision>31</cp:revision>
  <dcterms:created xsi:type="dcterms:W3CDTF">2015-09-25T12:54:34Z</dcterms:created>
  <dcterms:modified xsi:type="dcterms:W3CDTF">2015-11-04T12:15:49Z</dcterms:modified>
</cp:coreProperties>
</file>