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59" r:id="rId3"/>
    <p:sldId id="366" r:id="rId4"/>
    <p:sldId id="367" r:id="rId5"/>
    <p:sldId id="368" r:id="rId6"/>
    <p:sldId id="369" r:id="rId7"/>
    <p:sldId id="377" r:id="rId8"/>
    <p:sldId id="376" r:id="rId9"/>
    <p:sldId id="378" r:id="rId10"/>
    <p:sldId id="371" r:id="rId11"/>
    <p:sldId id="372" r:id="rId12"/>
    <p:sldId id="373" r:id="rId13"/>
    <p:sldId id="374" r:id="rId14"/>
    <p:sldId id="375" r:id="rId15"/>
    <p:sldId id="360" r:id="rId16"/>
    <p:sldId id="361" r:id="rId17"/>
    <p:sldId id="362" r:id="rId18"/>
    <p:sldId id="363" r:id="rId19"/>
    <p:sldId id="364" r:id="rId20"/>
    <p:sldId id="380" r:id="rId21"/>
    <p:sldId id="293" r:id="rId22"/>
    <p:sldId id="379"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7"/>
            <p14:sldId id="376"/>
            <p14:sldId id="378"/>
            <p14:sldId id="371"/>
            <p14:sldId id="372"/>
            <p14:sldId id="373"/>
            <p14:sldId id="374"/>
            <p14:sldId id="375"/>
            <p14:sldId id="360"/>
            <p14:sldId id="361"/>
            <p14:sldId id="362"/>
            <p14:sldId id="363"/>
            <p14:sldId id="364"/>
            <p14:sldId id="380"/>
          </p14:sldIdLst>
        </p14:section>
        <p14:section name="Untitled Section" id="{0F1CB131-A6BD-43D0-B8D4-1F27CEF7A05E}">
          <p14:sldIdLst>
            <p14:sldId id="293"/>
            <p14:sldId id="379"/>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badHUNl2HXU" TargetMode="Externa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lT8S4dflig" TargetMode="Externa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opencourses.uoa.gr/courses/ECD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notesSlide" Target="../notesSlides/notesSlide8.xml"/><Relationship Id="rId7" Type="http://schemas.openxmlformats.org/officeDocument/2006/relationships/hyperlink" Target="https://www.flickr.com/photos/klearchos/6043616736"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Oia_Santorini_Blue_Domes.jpg" TargetMode="External"/><Relationship Id="rId4" Type="http://schemas.openxmlformats.org/officeDocument/2006/relationships/hyperlink" Target="http://www.biblionet.gr/book/195522/Snitselaar,_Nicole/%CE%A4%CE%BF_%CE%B3%CE%BA%CF%81%CE%AF%CE%B6%CE%BF_%CE%B3%CE%B1%CF%8A%CE%B4%CE%BF%CF%85%CF%81%CE%AC%CE%BA%CE%B9" TargetMode="External"/><Relationship Id="rId9" Type="http://schemas.openxmlformats.org/officeDocument/2006/relationships/hyperlink" Target="https://commons.wikimedia.org/wiki/File:Streets_of_Firostefani,_Santorini_island_(Thira),_Greece.jp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hyperlink" Target="https://en.wikipedia.org/wiki/File:Oktapodi.jpg" TargetMode="External"/><Relationship Id="rId4" Type="http://schemas.openxmlformats.org/officeDocument/2006/relationships/hyperlink" Target="https://www.google.com/maps/street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hyperlink" Target="https://www.google.com/maps/street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Προβολή ταινίας (1/2)</a:t>
            </a:r>
            <a:endParaRPr lang="el-GR" dirty="0"/>
          </a:p>
        </p:txBody>
      </p:sp>
      <p:sp>
        <p:nvSpPr>
          <p:cNvPr id="8" name="Θέση περιεχομένου 7"/>
          <p:cNvSpPr>
            <a:spLocks noGrp="1"/>
          </p:cNvSpPr>
          <p:nvPr>
            <p:ph sz="half" idx="1"/>
          </p:nvPr>
        </p:nvSpPr>
        <p:spPr/>
        <p:txBody>
          <a:bodyPr/>
          <a:lstStyle/>
          <a:p>
            <a:pPr marL="0" indent="0">
              <a:buNone/>
            </a:pPr>
            <a:r>
              <a:rPr lang="el-GR" dirty="0"/>
              <a:t>Παρακολουθώντας τη βραβευμένη ταινία μικρού μήκους </a:t>
            </a:r>
            <a:r>
              <a:rPr lang="el-GR" dirty="0">
                <a:hlinkClick r:id="rId3"/>
              </a:rPr>
              <a:t>Oktapodi</a:t>
            </a:r>
            <a:r>
              <a:rPr lang="el-GR" dirty="0"/>
              <a:t>, παρατηρήσαμε σκηνές όπου κυριαρχούσε η κυκλαδίτικη </a:t>
            </a:r>
            <a:r>
              <a:rPr lang="el-GR" dirty="0" smtClean="0"/>
              <a:t>αρχιτεκτονική.</a:t>
            </a:r>
            <a:endParaRPr lang="el-GR" dirty="0"/>
          </a:p>
          <a:p>
            <a:endParaRPr lang="el-GR" dirty="0"/>
          </a:p>
        </p:txBody>
      </p:sp>
      <p:pic>
        <p:nvPicPr>
          <p:cNvPr id="2052" name="Picture 4" descr="Αφίσα της τανίας."/>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5158846" y="1600200"/>
            <a:ext cx="3017308" cy="45259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44408" y="5301208"/>
            <a:ext cx="472173" cy="360040"/>
          </a:xfrm>
          <a:prstGeom prst="rect">
            <a:avLst/>
          </a:prstGeom>
        </p:spPr>
        <p:txBody>
          <a:bodyPr vert="horz" wrap="square" lIns="91440" tIns="45720" rIns="91440" bIns="45720" rtlCol="0" anchor="ctr">
            <a:noAutofit/>
          </a:bodyPr>
          <a:lstStyle/>
          <a:p>
            <a:r>
              <a:rPr lang="el-GR" b="1" dirty="0" smtClean="0">
                <a:latin typeface="+mj-lt"/>
              </a:rPr>
              <a:t>[9]</a:t>
            </a:r>
          </a:p>
        </p:txBody>
      </p:sp>
    </p:spTree>
    <p:custDataLst>
      <p:tags r:id="rId1"/>
    </p:custDataLst>
    <p:extLst>
      <p:ext uri="{BB962C8B-B14F-4D97-AF65-F5344CB8AC3E}">
        <p14:creationId xmlns:p14="http://schemas.microsoft.com/office/powerpoint/2010/main" val="34963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Προβολή </a:t>
            </a:r>
            <a:r>
              <a:rPr lang="el-GR" dirty="0" smtClean="0"/>
              <a:t>ταινίας (2/2)</a:t>
            </a:r>
            <a:endParaRPr lang="el-GR" dirty="0"/>
          </a:p>
        </p:txBody>
      </p:sp>
      <p:sp>
        <p:nvSpPr>
          <p:cNvPr id="3" name="Θέση περιεχομένου 2"/>
          <p:cNvSpPr>
            <a:spLocks noGrp="1"/>
          </p:cNvSpPr>
          <p:nvPr>
            <p:ph sz="half" idx="1"/>
          </p:nvPr>
        </p:nvSpPr>
        <p:spPr/>
        <p:txBody>
          <a:bodyPr/>
          <a:lstStyle/>
          <a:p>
            <a:pPr marL="0" indent="0">
              <a:buNone/>
            </a:pPr>
            <a:r>
              <a:rPr lang="el-GR" dirty="0"/>
              <a:t>Το ίδιο και για την ταινία μικρού μήκους </a:t>
            </a:r>
            <a:r>
              <a:rPr lang="el-GR" dirty="0">
                <a:hlinkClick r:id="rId3"/>
              </a:rPr>
              <a:t>Mariza</a:t>
            </a:r>
            <a:r>
              <a:rPr lang="el-GR" dirty="0"/>
              <a:t>, που έκανε τα παιδιά να σηκωθούν και να χορέψουν συρτάκι.</a:t>
            </a:r>
          </a:p>
          <a:p>
            <a:endParaRPr lang="el-GR" dirty="0"/>
          </a:p>
        </p:txBody>
      </p:sp>
      <p:pic>
        <p:nvPicPr>
          <p:cNvPr id="3074" name="Picture 2" descr="Αγοράκι χορεύει συρτάκι."/>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4795033" y="1889338"/>
            <a:ext cx="3744934" cy="394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9760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Εικαστική δραστηριότητα</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sz="2600" dirty="0"/>
              <a:t>Στη συνέχεια απλώθηκε χαρτί του μέτρου στα </a:t>
            </a:r>
            <a:r>
              <a:rPr lang="el-GR" sz="2600" dirty="0" smtClean="0"/>
              <a:t>τραπεζάκια </a:t>
            </a:r>
            <a:r>
              <a:rPr lang="el-GR" sz="2600" dirty="0"/>
              <a:t>και από τη μία μεριά τα παιδιά ζωγράφιζαν τα σπίτια του νησιού και από την άλλη της πόλης. </a:t>
            </a:r>
          </a:p>
          <a:p>
            <a:endParaRPr lang="el-GR" sz="2600" dirty="0"/>
          </a:p>
        </p:txBody>
      </p:sp>
      <p:pic>
        <p:nvPicPr>
          <p:cNvPr id="5" name="Picture 1" descr="παιδική ζωγραφιά"/>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77389" y="1600200"/>
            <a:ext cx="3980221" cy="4525963"/>
          </a:xfrm>
          <a:prstGeom prst="rect">
            <a:avLst/>
          </a:prstGeom>
        </p:spPr>
      </p:pic>
      <p:pic>
        <p:nvPicPr>
          <p:cNvPr id="6" name="Picture 3" descr="παιδική ζωγραφιά"/>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3648" y="4293096"/>
            <a:ext cx="1571954" cy="1800200"/>
          </a:xfrm>
          <a:prstGeom prst="rect">
            <a:avLst/>
          </a:prstGeom>
        </p:spPr>
      </p:pic>
    </p:spTree>
    <p:custDataLst>
      <p:tags r:id="rId1"/>
    </p:custDataLst>
    <p:extLst>
      <p:ext uri="{BB962C8B-B14F-4D97-AF65-F5344CB8AC3E}">
        <p14:creationId xmlns:p14="http://schemas.microsoft.com/office/powerpoint/2010/main" val="11371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Το τελικό αποτέλεσμα</a:t>
            </a:r>
            <a:endParaRPr lang="el-GR" dirty="0"/>
          </a:p>
        </p:txBody>
      </p:sp>
      <p:pic>
        <p:nvPicPr>
          <p:cNvPr id="8" name="Content Placeholder 7" descr="παιδική ζωγραφιά"/>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1907704" y="1557338"/>
            <a:ext cx="5400600" cy="4525962"/>
          </a:xfrm>
          <a:prstGeom prst="rect">
            <a:avLst/>
          </a:prstGeom>
        </p:spPr>
      </p:pic>
    </p:spTree>
    <p:custDataLst>
      <p:tags r:id="rId1"/>
    </p:custDataLst>
    <p:extLst>
      <p:ext uri="{BB962C8B-B14F-4D97-AF65-F5344CB8AC3E}">
        <p14:creationId xmlns:p14="http://schemas.microsoft.com/office/powerpoint/2010/main" val="391605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Γωγώ  </a:t>
            </a:r>
            <a:r>
              <a:rPr lang="el-GR" sz="2000" dirty="0" err="1"/>
              <a:t>Σπιθούρη</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 </a:t>
            </a:r>
            <a:r>
              <a:rPr lang="el-GR" sz="2000" dirty="0"/>
              <a:t>Το γκρίζο γαϊδουράκι». </a:t>
            </a:r>
            <a:r>
              <a:rPr lang="el-GR" sz="2000" dirty="0" smtClean="0"/>
              <a:t>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37975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Γωγώ  </a:t>
            </a:r>
            <a:r>
              <a:rPr lang="el-GR" sz="2400" dirty="0" err="1" smtClean="0"/>
              <a:t>Σπιθούρη</a:t>
            </a:r>
            <a:r>
              <a:rPr lang="en-US" sz="2400" dirty="0" smtClean="0"/>
              <a:t>.</a:t>
            </a:r>
            <a:endParaRPr lang="el-GR" sz="2400" dirty="0" smtClean="0"/>
          </a:p>
          <a:p>
            <a:pPr marL="0" indent="0">
              <a:spcBef>
                <a:spcPts val="1200"/>
              </a:spcBef>
              <a:spcAft>
                <a:spcPts val="600"/>
              </a:spcAft>
              <a:buNone/>
            </a:pPr>
            <a:r>
              <a:rPr lang="el-GR" sz="2400" b="1" dirty="0" smtClean="0"/>
              <a:t>Θέμα</a:t>
            </a:r>
            <a:r>
              <a:rPr lang="el-GR" sz="2400" dirty="0"/>
              <a:t>: Κυκλαδίτικη </a:t>
            </a:r>
            <a:r>
              <a:rPr lang="el-GR" sz="2400" dirty="0" smtClean="0"/>
              <a:t>αρχιτεκτονική</a:t>
            </a:r>
            <a:r>
              <a:rPr lang="en-GB" sz="2400" dirty="0" smtClean="0"/>
              <a:t>.</a:t>
            </a:r>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a:t> </a:t>
            </a:r>
            <a:r>
              <a:rPr lang="en-GB" altLang="en-US" sz="2400" dirty="0" err="1"/>
              <a:t>Snitselaar</a:t>
            </a:r>
            <a:r>
              <a:rPr lang="en-GB" altLang="en-US" sz="2400" dirty="0"/>
              <a:t>, Nicole. </a:t>
            </a:r>
            <a:r>
              <a:rPr lang="el-GR" altLang="en-US" sz="2400" b="1" dirty="0"/>
              <a:t>Το γκρίζο γαϊδουράκι </a:t>
            </a:r>
            <a:r>
              <a:rPr lang="el-GR" altLang="en-US" sz="2400" dirty="0"/>
              <a:t>/ </a:t>
            </a:r>
            <a:r>
              <a:rPr lang="en-GB" altLang="en-US" sz="2400" dirty="0"/>
              <a:t>Nicole </a:t>
            </a:r>
            <a:r>
              <a:rPr lang="en-GB" altLang="en-US" sz="2400" dirty="0" err="1"/>
              <a:t>Snitselaar</a:t>
            </a:r>
            <a:r>
              <a:rPr lang="en-GB" altLang="en-US" sz="2400" dirty="0"/>
              <a:t> · </a:t>
            </a:r>
            <a:r>
              <a:rPr lang="el-GR" altLang="en-US" sz="2400" dirty="0"/>
              <a:t>μετάφραση Θεόφιλος </a:t>
            </a:r>
            <a:r>
              <a:rPr lang="el-GR" altLang="en-US" sz="2400" dirty="0" err="1"/>
              <a:t>Μπαχτσεβάνης</a:t>
            </a:r>
            <a:r>
              <a:rPr lang="el-GR" altLang="en-US" sz="2400" dirty="0"/>
              <a:t> · εικονογράφηση </a:t>
            </a:r>
            <a:r>
              <a:rPr lang="en-GB" altLang="en-US" sz="2400" dirty="0"/>
              <a:t>Coralie </a:t>
            </a:r>
            <a:r>
              <a:rPr lang="en-GB" altLang="en-US" sz="2400" dirty="0" err="1"/>
              <a:t>Saudo</a:t>
            </a:r>
            <a:r>
              <a:rPr lang="en-GB" altLang="en-US" sz="2400" dirty="0"/>
              <a:t>. - 1</a:t>
            </a:r>
            <a:r>
              <a:rPr lang="el-GR" altLang="en-US" sz="2400" dirty="0"/>
              <a:t>η </a:t>
            </a:r>
            <a:r>
              <a:rPr lang="el-GR" altLang="en-US" sz="2400" dirty="0" err="1"/>
              <a:t>έκδ</a:t>
            </a:r>
            <a:r>
              <a:rPr lang="el-GR" altLang="en-US" sz="2400" dirty="0"/>
              <a:t>. - </a:t>
            </a:r>
            <a:r>
              <a:rPr lang="el-GR" altLang="en-US" sz="2400" dirty="0" smtClean="0"/>
              <a:t>Αθήνα: </a:t>
            </a:r>
            <a:r>
              <a:rPr lang="el-GR" altLang="en-US" sz="2400" dirty="0"/>
              <a:t>Νεφέλη, 2014.</a:t>
            </a:r>
            <a:endParaRPr lang="en-GB" altLang="en-US" sz="2400" dirty="0"/>
          </a:p>
        </p:txBody>
      </p:sp>
      <p:sp>
        <p:nvSpPr>
          <p:cNvPr id="8" name="TextBox 7"/>
          <p:cNvSpPr txBox="1"/>
          <p:nvPr/>
        </p:nvSpPr>
        <p:spPr>
          <a:xfrm>
            <a:off x="4932040"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9" name="Content Placeholder 3"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32040" y="1988840"/>
            <a:ext cx="3595688" cy="3669069"/>
          </a:xfrm>
          <a:prstGeom prst="rect">
            <a:avLst/>
          </a:prstGeom>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a:t>
            </a:r>
            <a:r>
              <a:rPr lang="en-US" dirty="0"/>
              <a:t> </a:t>
            </a:r>
            <a:r>
              <a:rPr lang="en-US" dirty="0" smtClean="0"/>
              <a:t>(1/2</a:t>
            </a:r>
            <a:r>
              <a:rPr lang="en-US" dirty="0"/>
              <a:t>)</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3, 5 και 7: Εξώφυλλο και ενδεικτικές σελίδες  του </a:t>
            </a:r>
            <a:r>
              <a:rPr lang="el-GR" sz="2000" dirty="0"/>
              <a:t>βιβλίου «</a:t>
            </a:r>
            <a:r>
              <a:rPr lang="el-GR" sz="2000" dirty="0">
                <a:hlinkClick r:id="rId4"/>
              </a:rPr>
              <a:t>Το γκρίζο </a:t>
            </a:r>
            <a:r>
              <a:rPr lang="el-GR" sz="2000" dirty="0" smtClean="0">
                <a:hlinkClick r:id="rId4"/>
              </a:rPr>
              <a:t>γαϊδουράκι</a:t>
            </a:r>
            <a:r>
              <a:rPr lang="el-GR" sz="2000" dirty="0" smtClean="0"/>
              <a:t>» </a:t>
            </a:r>
            <a:r>
              <a:rPr lang="el-GR" sz="2000" dirty="0"/>
              <a:t>/ </a:t>
            </a:r>
            <a:r>
              <a:rPr lang="en-GB" sz="2000" dirty="0"/>
              <a:t>Nicole </a:t>
            </a:r>
            <a:r>
              <a:rPr lang="en-GB" sz="2000" dirty="0" err="1"/>
              <a:t>Snitselaar</a:t>
            </a:r>
            <a:r>
              <a:rPr lang="en-GB" sz="2000" dirty="0"/>
              <a:t> · </a:t>
            </a:r>
            <a:r>
              <a:rPr lang="el-GR" sz="2000" dirty="0"/>
              <a:t>μετάφραση Θεόφιλος </a:t>
            </a:r>
            <a:r>
              <a:rPr lang="el-GR" sz="2000" dirty="0" err="1"/>
              <a:t>Μπαχτσεβάνης</a:t>
            </a:r>
            <a:r>
              <a:rPr lang="el-GR" sz="2000" dirty="0"/>
              <a:t> · εικονογράφηση </a:t>
            </a:r>
            <a:r>
              <a:rPr lang="en-GB" sz="2000" dirty="0"/>
              <a:t>Coralie </a:t>
            </a:r>
            <a:r>
              <a:rPr lang="en-GB" sz="2000" dirty="0" err="1"/>
              <a:t>Saudo</a:t>
            </a:r>
            <a:r>
              <a:rPr lang="en-GB" sz="2000" dirty="0"/>
              <a:t>. - 1</a:t>
            </a:r>
            <a:r>
              <a:rPr lang="el-GR" sz="2000" dirty="0"/>
              <a:t>η </a:t>
            </a:r>
            <a:r>
              <a:rPr lang="el-GR" sz="2000" dirty="0" err="1"/>
              <a:t>έκδ</a:t>
            </a:r>
            <a:r>
              <a:rPr lang="el-GR" sz="2000" dirty="0"/>
              <a:t>. - Αθήνα : Νεφέλη, </a:t>
            </a:r>
            <a:r>
              <a:rPr lang="el-GR" sz="2000" dirty="0" smtClean="0"/>
              <a:t>2014. </a:t>
            </a:r>
            <a:r>
              <a:rPr lang="en-US" sz="2000" dirty="0" err="1" smtClean="0"/>
              <a:t>Biblionet</a:t>
            </a:r>
            <a:r>
              <a:rPr lang="en-US" sz="2000" dirty="0" smtClean="0"/>
              <a:t>.</a:t>
            </a:r>
            <a:endParaRPr lang="el-GR" sz="2000" dirty="0" smtClean="0"/>
          </a:p>
          <a:p>
            <a:pPr marL="0" indent="0">
              <a:buNone/>
            </a:pPr>
            <a:r>
              <a:rPr lang="el-GR" sz="2000" dirty="0" smtClean="0"/>
              <a:t>Εικόνα 2: </a:t>
            </a:r>
            <a:r>
              <a:rPr lang="el-GR" sz="2000" dirty="0" smtClean="0">
                <a:hlinkClick r:id="rId5"/>
              </a:rPr>
              <a:t>Εκκλησία στη Σαντορίνη</a:t>
            </a:r>
            <a:r>
              <a:rPr lang="el-GR" sz="2000" dirty="0" smtClean="0"/>
              <a:t>, </a:t>
            </a:r>
            <a:r>
              <a:rPr lang="en-US" sz="2000" dirty="0" smtClean="0"/>
              <a:t>Copyright </a:t>
            </a:r>
            <a:r>
              <a:rPr lang="en-GB" sz="2000" dirty="0" smtClean="0"/>
              <a:t>Danbu14, </a:t>
            </a:r>
            <a:r>
              <a:rPr lang="en-US" sz="2000" dirty="0" smtClean="0">
                <a:hlinkClick r:id="rId6"/>
              </a:rPr>
              <a:t>Creative </a:t>
            </a:r>
            <a:r>
              <a:rPr lang="en-US" sz="2000" dirty="0">
                <a:hlinkClick r:id="rId6"/>
              </a:rPr>
              <a:t>Commons Attribution-Share Alike 3.0 </a:t>
            </a:r>
            <a:r>
              <a:rPr lang="en-US" sz="2000" dirty="0" err="1" smtClean="0">
                <a:hlinkClick r:id="rId6"/>
              </a:rPr>
              <a:t>Unported</a:t>
            </a:r>
            <a:r>
              <a:rPr lang="en-US" sz="2000" dirty="0" smtClean="0"/>
              <a:t>, Wikipedia Commons.</a:t>
            </a:r>
          </a:p>
          <a:p>
            <a:pPr marL="0" indent="0">
              <a:buNone/>
            </a:pPr>
            <a:r>
              <a:rPr lang="el-GR" sz="2000" dirty="0" smtClean="0"/>
              <a:t>Εικόνα 4: </a:t>
            </a:r>
            <a:r>
              <a:rPr lang="el-GR" sz="2000" dirty="0" smtClean="0">
                <a:hlinkClick r:id="rId7"/>
              </a:rPr>
              <a:t>Πανσέληνος στη Σαντορίνη</a:t>
            </a:r>
            <a:r>
              <a:rPr lang="el-GR" sz="2000" dirty="0" smtClean="0"/>
              <a:t>,</a:t>
            </a:r>
            <a:r>
              <a:rPr lang="en-US" sz="2000" dirty="0"/>
              <a:t> </a:t>
            </a:r>
            <a:r>
              <a:rPr lang="en-US" sz="2000" dirty="0" smtClean="0"/>
              <a:t>Copyright</a:t>
            </a:r>
            <a:r>
              <a:rPr lang="el-GR" sz="2000" dirty="0" smtClean="0"/>
              <a:t> </a:t>
            </a:r>
            <a:r>
              <a:rPr lang="en-US" sz="2000" dirty="0" err="1" smtClean="0"/>
              <a:t>Klearchos</a:t>
            </a:r>
            <a:r>
              <a:rPr lang="en-US" sz="2000" dirty="0" smtClean="0"/>
              <a:t> </a:t>
            </a:r>
            <a:r>
              <a:rPr lang="en-US" sz="2000" dirty="0" err="1" smtClean="0"/>
              <a:t>Kapoutsis</a:t>
            </a:r>
            <a:r>
              <a:rPr lang="el-GR" sz="2000" dirty="0" smtClean="0"/>
              <a:t>, </a:t>
            </a:r>
            <a:r>
              <a:rPr lang="en-GB" sz="2000" dirty="0" smtClean="0">
                <a:hlinkClick r:id="rId8"/>
              </a:rPr>
              <a:t>Creative Commons Attribution 2.0 Generic</a:t>
            </a:r>
            <a:r>
              <a:rPr lang="en-GB" sz="2000" dirty="0" smtClean="0"/>
              <a:t> </a:t>
            </a:r>
            <a:r>
              <a:rPr lang="el-GR" sz="2000" dirty="0" smtClean="0"/>
              <a:t>, </a:t>
            </a:r>
            <a:r>
              <a:rPr lang="en-US" sz="2000" dirty="0" smtClean="0"/>
              <a:t>Flickr.</a:t>
            </a:r>
          </a:p>
          <a:p>
            <a:pPr marL="0" indent="0">
              <a:buNone/>
            </a:pPr>
            <a:r>
              <a:rPr lang="el-GR" sz="2000" dirty="0" smtClean="0"/>
              <a:t>Εικόνα 6: </a:t>
            </a:r>
            <a:r>
              <a:rPr lang="el-GR" sz="2000" dirty="0" smtClean="0">
                <a:hlinkClick r:id="rId9"/>
              </a:rPr>
              <a:t>Σπίτια στη Σαντορίνη</a:t>
            </a:r>
            <a:r>
              <a:rPr lang="el-GR" sz="2000" dirty="0" smtClean="0"/>
              <a:t>, </a:t>
            </a:r>
            <a:r>
              <a:rPr lang="en-US" sz="2000" dirty="0"/>
              <a:t>Copyright </a:t>
            </a:r>
            <a:r>
              <a:rPr lang="en-GB" sz="2000" dirty="0" err="1"/>
              <a:t>Mstyslav</a:t>
            </a:r>
            <a:r>
              <a:rPr lang="en-GB" sz="2000" dirty="0"/>
              <a:t> </a:t>
            </a:r>
            <a:r>
              <a:rPr lang="en-GB" sz="2000" dirty="0" err="1"/>
              <a:t>Chernov</a:t>
            </a:r>
            <a:r>
              <a:rPr lang="en-GB" sz="2000" dirty="0" smtClean="0"/>
              <a:t>, </a:t>
            </a:r>
            <a:r>
              <a:rPr lang="en-US" sz="2000" dirty="0">
                <a:hlinkClick r:id="rId6"/>
              </a:rPr>
              <a:t>Creative Commons Attribution-Share Alike 3.0 </a:t>
            </a:r>
            <a:r>
              <a:rPr lang="en-US" sz="2000" dirty="0" err="1">
                <a:hlinkClick r:id="rId6"/>
              </a:rPr>
              <a:t>Unported</a:t>
            </a:r>
            <a:r>
              <a:rPr lang="en-US" sz="2000" dirty="0"/>
              <a:t>, Wikipedia Commons.</a:t>
            </a:r>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a:t>
            </a:r>
            <a:r>
              <a:rPr lang="el-GR" dirty="0" smtClean="0"/>
              <a:t>Τρίτων</a:t>
            </a:r>
            <a:r>
              <a:rPr lang="en-US" dirty="0" smtClean="0"/>
              <a:t> (2/2)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Εικόνα 8: Στιγμιότυπο Σαντορίνης από </a:t>
            </a:r>
            <a:r>
              <a:rPr lang="en-US" sz="2000" dirty="0" smtClean="0">
                <a:hlinkClick r:id="rId4"/>
              </a:rPr>
              <a:t>Streetview</a:t>
            </a:r>
            <a:r>
              <a:rPr lang="en-US" sz="2000" dirty="0" smtClean="0"/>
              <a:t>, </a:t>
            </a:r>
            <a:r>
              <a:rPr lang="en-GB" sz="2000" dirty="0" smtClean="0"/>
              <a:t>Copyright Google. </a:t>
            </a:r>
            <a:r>
              <a:rPr lang="en-US" sz="2000" dirty="0"/>
              <a:t>All right reserved. </a:t>
            </a:r>
            <a:r>
              <a:rPr lang="en-GB" sz="2000" dirty="0" smtClean="0"/>
              <a:t>Google Maps.</a:t>
            </a:r>
          </a:p>
          <a:p>
            <a:pPr marL="0" indent="0">
              <a:buNone/>
            </a:pPr>
            <a:r>
              <a:rPr lang="el-GR" sz="2000" dirty="0" smtClean="0"/>
              <a:t>Εικόνα 9: </a:t>
            </a:r>
            <a:r>
              <a:rPr lang="el-GR" sz="2000" dirty="0" smtClean="0">
                <a:hlinkClick r:id="rId5"/>
              </a:rPr>
              <a:t>Αφίσα</a:t>
            </a:r>
            <a:r>
              <a:rPr lang="en-US" sz="2000" dirty="0" smtClean="0"/>
              <a:t> </a:t>
            </a:r>
            <a:r>
              <a:rPr lang="el-GR" sz="2000" dirty="0" smtClean="0"/>
              <a:t>της ταινίας </a:t>
            </a:r>
            <a:r>
              <a:rPr lang="en-GB" sz="2000" dirty="0" smtClean="0"/>
              <a:t>Oktapodi</a:t>
            </a:r>
            <a:r>
              <a:rPr lang="el-GR" sz="2000" dirty="0" smtClean="0"/>
              <a:t>, </a:t>
            </a:r>
            <a:r>
              <a:rPr lang="en-GB" sz="2000" dirty="0"/>
              <a:t>Copyright </a:t>
            </a:r>
            <a:r>
              <a:rPr lang="en-GB" sz="2000" dirty="0" err="1"/>
              <a:t>Talantis</a:t>
            </a:r>
            <a:r>
              <a:rPr lang="en-GB" sz="2000" dirty="0"/>
              <a:t> </a:t>
            </a:r>
            <a:r>
              <a:rPr lang="en-GB" sz="2000" dirty="0" smtClean="0"/>
              <a:t>Films</a:t>
            </a:r>
            <a:r>
              <a:rPr lang="el-GR" sz="2000" dirty="0" smtClean="0"/>
              <a:t>. </a:t>
            </a:r>
            <a:r>
              <a:rPr lang="en-US" sz="2000" dirty="0" smtClean="0"/>
              <a:t>All right reserved. Wikimedia Commons.</a:t>
            </a:r>
          </a:p>
          <a:p>
            <a:pPr marL="0" indent="0">
              <a:buNone/>
            </a:pPr>
            <a:endParaRPr lang="en-US" sz="2000" dirty="0"/>
          </a:p>
          <a:p>
            <a:pPr marL="0" indent="0">
              <a:buNone/>
            </a:pPr>
            <a:endParaRPr lang="el-GR" sz="2000" dirty="0"/>
          </a:p>
        </p:txBody>
      </p:sp>
    </p:spTree>
    <p:custDataLst>
      <p:tags r:id="rId1"/>
    </p:custDataLst>
    <p:extLst>
      <p:ext uri="{BB962C8B-B14F-4D97-AF65-F5344CB8AC3E}">
        <p14:creationId xmlns:p14="http://schemas.microsoft.com/office/powerpoint/2010/main" val="12812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Διαβάσαμε το βιβλίο </a:t>
            </a:r>
            <a:r>
              <a:rPr lang="el-GR" dirty="0" smtClean="0"/>
              <a:t>«Το </a:t>
            </a:r>
            <a:r>
              <a:rPr lang="el-GR" dirty="0"/>
              <a:t>γκρίζο </a:t>
            </a:r>
            <a:r>
              <a:rPr lang="el-GR" dirty="0" smtClean="0"/>
              <a:t>γαϊδουράκι», </a:t>
            </a:r>
            <a:r>
              <a:rPr lang="el-GR" dirty="0"/>
              <a:t>στο οποίο είναι αναγνωρίσιμη η κυκλαδίτικη αρχιτεκτονική .</a:t>
            </a:r>
          </a:p>
        </p:txBody>
      </p:sp>
      <p:pic>
        <p:nvPicPr>
          <p:cNvPr id="7" name="Picture 4" descr="Η νηπιαγωγός διαβάζει το βιβλίο."/>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788024" y="1628800"/>
            <a:ext cx="3168352" cy="4295090"/>
          </a:xfrm>
          <a:prstGeom prst="rect">
            <a:avLst/>
          </a:prstGeom>
        </p:spPr>
      </p:pic>
    </p:spTree>
    <p:custDataLst>
      <p:tags r:id="rId1"/>
    </p:custDataLst>
    <p:extLst>
      <p:ext uri="{BB962C8B-B14F-4D97-AF65-F5344CB8AC3E}">
        <p14:creationId xmlns:p14="http://schemas.microsoft.com/office/powerpoint/2010/main" val="255763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dirty="0"/>
              <a:t>Μιλήσαμε για τις Κυκλάδες και δικαιολογήσαμε το όνομά τους: τα νησιά σχηματίζουν κύκλο. Και από όλες τις Κυκλάδες ξεχωρίσαμε τη Σαντορίνη, αφού οι εικόνες του βιβλίου παραπέμπουν σε αυτήν. </a:t>
            </a:r>
          </a:p>
          <a:p>
            <a:endParaRPr lang="el-GR" dirty="0"/>
          </a:p>
        </p:txBody>
      </p:sp>
      <p:pic>
        <p:nvPicPr>
          <p:cNvPr id="1026" name="Picture 2" descr="Παιδάκι δείχνει στο χάρτη τη Σαντορίν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07978" y="1600200"/>
            <a:ext cx="39190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3298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Παρατήρηση φωτογραφιών</a:t>
            </a:r>
            <a:endParaRPr lang="el-GR" dirty="0"/>
          </a:p>
        </p:txBody>
      </p:sp>
      <p:sp>
        <p:nvSpPr>
          <p:cNvPr id="3" name="Θέση περιεχομένου 2"/>
          <p:cNvSpPr>
            <a:spLocks noGrp="1"/>
          </p:cNvSpPr>
          <p:nvPr>
            <p:ph sz="half" idx="1"/>
          </p:nvPr>
        </p:nvSpPr>
        <p:spPr>
          <a:xfrm>
            <a:off x="457200" y="1600200"/>
            <a:ext cx="2890664" cy="4525963"/>
          </a:xfrm>
        </p:spPr>
        <p:txBody>
          <a:bodyPr/>
          <a:lstStyle/>
          <a:p>
            <a:pPr marL="0" indent="0">
              <a:buNone/>
            </a:pPr>
            <a:r>
              <a:rPr lang="el-GR" dirty="0"/>
              <a:t>Παρατηρήσαμε φωτογραφίες και προσπαθήσαμε να τις ταυτίσουμε με τα τοπία του βιβλίου.</a:t>
            </a:r>
          </a:p>
          <a:p>
            <a:endParaRPr lang="el-GR" dirty="0"/>
          </a:p>
        </p:txBody>
      </p:sp>
      <p:pic>
        <p:nvPicPr>
          <p:cNvPr id="5" name="Picture 3" descr="Φωτογραφίες από τη Σαντορίνη"/>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3491880" y="1772816"/>
            <a:ext cx="5154114" cy="3096344"/>
          </a:xfrm>
          <a:prstGeom prst="rect">
            <a:avLst/>
          </a:prstGeom>
        </p:spPr>
      </p:pic>
    </p:spTree>
    <p:custDataLst>
      <p:tags r:id="rId1"/>
    </p:custDataLst>
    <p:extLst>
      <p:ext uri="{BB962C8B-B14F-4D97-AF65-F5344CB8AC3E}">
        <p14:creationId xmlns:p14="http://schemas.microsoft.com/office/powerpoint/2010/main" val="381413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Αντιστοίχιση φωτογραφιών (1/3)</a:t>
            </a:r>
            <a:endParaRPr lang="el-GR" dirty="0"/>
          </a:p>
        </p:txBody>
      </p:sp>
      <p:pic>
        <p:nvPicPr>
          <p:cNvPr id="5" name="Picture 2" descr="Εκκλησία στη Σαντορίνη"/>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779264" y="1600200"/>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Σελίδα του βιβλίου"/>
          <p:cNvPicPr>
            <a:picLocks noGrp="1" noChangeAspect="1"/>
          </p:cNvPicPr>
          <p:nvPr>
            <p:ph sz="half" idx="2"/>
          </p:nvPr>
        </p:nvPicPr>
        <p:blipFill>
          <a:blip r:embed="rId4" cstate="print">
            <a:extLst>
              <a:ext uri="{28A0092B-C50C-407E-A947-70E740481C1C}">
                <a14:useLocalDpi xmlns:a14="http://schemas.microsoft.com/office/drawing/2010/main"/>
              </a:ext>
            </a:extLst>
          </a:blip>
          <a:srcRect/>
          <a:stretch>
            <a:fillRect/>
          </a:stretch>
        </p:blipFill>
        <p:spPr bwMode="auto">
          <a:xfrm>
            <a:off x="4648200" y="2831095"/>
            <a:ext cx="4038600" cy="2064173"/>
          </a:xfrm>
          <a:prstGeom prst="rect">
            <a:avLst/>
          </a:prstGeom>
          <a:noFill/>
          <a:ln w="9525">
            <a:noFill/>
            <a:miter lim="800000"/>
            <a:headEnd/>
            <a:tailEnd/>
          </a:ln>
        </p:spPr>
      </p:pic>
      <p:sp>
        <p:nvSpPr>
          <p:cNvPr id="7" name="TextBox 6"/>
          <p:cNvSpPr txBox="1"/>
          <p:nvPr/>
        </p:nvSpPr>
        <p:spPr>
          <a:xfrm>
            <a:off x="251520"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8" name="TextBox 7"/>
          <p:cNvSpPr txBox="1"/>
          <p:nvPr/>
        </p:nvSpPr>
        <p:spPr>
          <a:xfrm>
            <a:off x="8316416" y="494116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534149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Αντιστοίχιση φωτογραφιών </a:t>
            </a:r>
            <a:r>
              <a:rPr lang="el-GR" dirty="0" smtClean="0"/>
              <a:t>(2/3</a:t>
            </a:r>
            <a:r>
              <a:rPr lang="el-GR" dirty="0"/>
              <a:t>)</a:t>
            </a:r>
          </a:p>
        </p:txBody>
      </p:sp>
      <p:pic>
        <p:nvPicPr>
          <p:cNvPr id="5" name="Picture 5" descr="Σελίδα του βιβλίου"/>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4788024" y="2564904"/>
            <a:ext cx="3810000" cy="1981200"/>
          </a:xfrm>
          <a:prstGeom prst="rect">
            <a:avLst/>
          </a:prstGeom>
          <a:noFill/>
          <a:ln w="9525">
            <a:noFill/>
            <a:miter lim="800000"/>
            <a:headEnd/>
            <a:tailEnd/>
          </a:ln>
        </p:spPr>
      </p:pic>
      <p:pic>
        <p:nvPicPr>
          <p:cNvPr id="5122" name="Picture 2" descr="Πανσέληνος στη Σαντορίνη"/>
          <p:cNvPicPr>
            <a:picLocks noGrp="1" noChangeAspect="1" noChangeArrowheads="1"/>
          </p:cNvPicPr>
          <p:nvPr>
            <p:ph sz="half" idx="1"/>
          </p:nvPr>
        </p:nvPicPr>
        <p:blipFill rotWithShape="1">
          <a:blip r:embed="rId4" cstate="screen">
            <a:extLst>
              <a:ext uri="{28A0092B-C50C-407E-A947-70E740481C1C}">
                <a14:useLocalDpi xmlns:a14="http://schemas.microsoft.com/office/drawing/2010/main"/>
              </a:ext>
            </a:extLst>
          </a:blip>
          <a:srcRect/>
          <a:stretch/>
        </p:blipFill>
        <p:spPr bwMode="auto">
          <a:xfrm flipH="1">
            <a:off x="537751" y="1916832"/>
            <a:ext cx="4031287"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7419" y="5229200"/>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
        <p:nvSpPr>
          <p:cNvPr id="8" name="TextBox 7"/>
          <p:cNvSpPr txBox="1"/>
          <p:nvPr/>
        </p:nvSpPr>
        <p:spPr>
          <a:xfrm>
            <a:off x="8244408" y="465313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936123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Αντιστοίχιση φωτογραφιών </a:t>
            </a:r>
            <a:r>
              <a:rPr lang="el-GR" dirty="0" smtClean="0"/>
              <a:t>(3/3</a:t>
            </a:r>
            <a:r>
              <a:rPr lang="el-GR" dirty="0"/>
              <a:t>)</a:t>
            </a:r>
          </a:p>
        </p:txBody>
      </p:sp>
      <p:pic>
        <p:nvPicPr>
          <p:cNvPr id="7170" name="Picture 2" descr="Σπίτια στη Σαντορίνη"/>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395536" y="1628800"/>
            <a:ext cx="4114743"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Σελίδα του βιβλίου"/>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860032" y="2132856"/>
            <a:ext cx="3783371" cy="2520280"/>
          </a:xfrm>
          <a:prstGeom prst="rect">
            <a:avLst/>
          </a:prstGeom>
          <a:noFill/>
          <a:ln w="9525">
            <a:noFill/>
            <a:miter lim="800000"/>
            <a:headEnd/>
            <a:tailEnd/>
          </a:ln>
        </p:spPr>
      </p:pic>
      <p:sp>
        <p:nvSpPr>
          <p:cNvPr id="7" name="TextBox 6"/>
          <p:cNvSpPr txBox="1"/>
          <p:nvPr/>
        </p:nvSpPr>
        <p:spPr>
          <a:xfrm>
            <a:off x="395536" y="5157192"/>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
        <p:nvSpPr>
          <p:cNvPr id="8" name="TextBox 7"/>
          <p:cNvSpPr txBox="1"/>
          <p:nvPr/>
        </p:nvSpPr>
        <p:spPr>
          <a:xfrm>
            <a:off x="8244408" y="4653136"/>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spTree>
    <p:custDataLst>
      <p:tags r:id="rId1"/>
    </p:custDataLst>
    <p:extLst>
      <p:ext uri="{BB962C8B-B14F-4D97-AF65-F5344CB8AC3E}">
        <p14:creationId xmlns:p14="http://schemas.microsoft.com/office/powerpoint/2010/main" val="101594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8 - Εικόνα" descr="Περιήγηση στη Σαντορίνη μέσω υπολογιστή."/>
          <p:cNvPicPr>
            <a:picLocks noGrp="1" noChangeAspect="1"/>
          </p:cNvPicPr>
          <p:nvPr>
            <p:ph type="pic" idx="1"/>
          </p:nvPr>
        </p:nvPicPr>
        <p:blipFill rotWithShape="1">
          <a:blip r:embed="rId3" cstate="print">
            <a:extLst>
              <a:ext uri="{28A0092B-C50C-407E-A947-70E740481C1C}">
                <a14:useLocalDpi xmlns:a14="http://schemas.microsoft.com/office/drawing/2010/main"/>
              </a:ext>
            </a:extLst>
          </a:blip>
          <a:srcRect/>
          <a:stretch/>
        </p:blipFill>
        <p:spPr bwMode="auto">
          <a:xfrm>
            <a:off x="1158240" y="1556792"/>
            <a:ext cx="6754368" cy="3456384"/>
          </a:xfrm>
          <a:prstGeom prst="rect">
            <a:avLst/>
          </a:prstGeom>
          <a:noFill/>
          <a:ln w="9525">
            <a:noFill/>
            <a:miter lim="800000"/>
            <a:headEnd/>
            <a:tailEnd/>
          </a:ln>
        </p:spPr>
      </p:pic>
      <p:sp>
        <p:nvSpPr>
          <p:cNvPr id="3" name="Θέση περιεχομένου 2"/>
          <p:cNvSpPr>
            <a:spLocks noGrp="1"/>
          </p:cNvSpPr>
          <p:nvPr>
            <p:ph type="body" sz="half" idx="2"/>
          </p:nvPr>
        </p:nvSpPr>
        <p:spPr>
          <a:xfrm>
            <a:off x="1187624" y="5157192"/>
            <a:ext cx="6768752" cy="1015008"/>
          </a:xfrm>
        </p:spPr>
        <p:txBody>
          <a:bodyPr>
            <a:normAutofit/>
          </a:bodyPr>
          <a:lstStyle/>
          <a:p>
            <a:pPr marL="0" indent="0">
              <a:buNone/>
            </a:pPr>
            <a:r>
              <a:rPr lang="el-GR" sz="2400" dirty="0"/>
              <a:t>Με τη βοήθεια </a:t>
            </a:r>
            <a:r>
              <a:rPr lang="el-GR" sz="2400" dirty="0" smtClean="0"/>
              <a:t>της εφαρμογής </a:t>
            </a:r>
            <a:r>
              <a:rPr lang="en-US" sz="2400" dirty="0" smtClean="0">
                <a:hlinkClick r:id="rId4"/>
              </a:rPr>
              <a:t>Google S</a:t>
            </a:r>
            <a:r>
              <a:rPr lang="el-GR" sz="2400" dirty="0" err="1" smtClean="0">
                <a:hlinkClick r:id="rId4"/>
              </a:rPr>
              <a:t>treetview</a:t>
            </a:r>
            <a:r>
              <a:rPr lang="el-GR" sz="2400" dirty="0" smtClean="0"/>
              <a:t> </a:t>
            </a:r>
            <a:r>
              <a:rPr lang="el-GR" sz="2400" dirty="0"/>
              <a:t>κάναμε μια περιήγηση στο νησί.</a:t>
            </a:r>
          </a:p>
          <a:p>
            <a:endParaRPr lang="el-GR" sz="2400" dirty="0"/>
          </a:p>
        </p:txBody>
      </p:sp>
      <p:sp>
        <p:nvSpPr>
          <p:cNvPr id="6" name="Τίτλος 5"/>
          <p:cNvSpPr>
            <a:spLocks noGrp="1"/>
          </p:cNvSpPr>
          <p:nvPr>
            <p:ph type="title"/>
          </p:nvPr>
        </p:nvSpPr>
        <p:spPr/>
        <p:txBody>
          <a:bodyPr/>
          <a:lstStyle/>
          <a:p>
            <a:r>
              <a:rPr lang="el-GR" dirty="0" smtClean="0"/>
              <a:t>Εικονική περιήγηση</a:t>
            </a:r>
            <a:endParaRPr lang="el-GR" dirty="0"/>
          </a:p>
        </p:txBody>
      </p:sp>
      <p:sp>
        <p:nvSpPr>
          <p:cNvPr id="7" name="TextBox 6"/>
          <p:cNvSpPr txBox="1"/>
          <p:nvPr/>
        </p:nvSpPr>
        <p:spPr>
          <a:xfrm>
            <a:off x="8008321" y="4653136"/>
            <a:ext cx="472173" cy="360040"/>
          </a:xfrm>
          <a:prstGeom prst="rect">
            <a:avLst/>
          </a:prstGeom>
        </p:spPr>
        <p:txBody>
          <a:bodyPr vert="horz" wrap="square" lIns="91440" tIns="45720" rIns="91440" bIns="45720" rtlCol="0" anchor="ctr">
            <a:noAutofit/>
          </a:bodyPr>
          <a:lstStyle/>
          <a:p>
            <a:r>
              <a:rPr lang="el-GR" b="1" dirty="0" smtClean="0">
                <a:latin typeface="+mj-lt"/>
              </a:rPr>
              <a:t>[8]</a:t>
            </a:r>
          </a:p>
        </p:txBody>
      </p:sp>
    </p:spTree>
    <p:custDataLst>
      <p:tags r:id="rId1"/>
    </p:custDataLst>
    <p:extLst>
      <p:ext uri="{BB962C8B-B14F-4D97-AF65-F5344CB8AC3E}">
        <p14:creationId xmlns:p14="http://schemas.microsoft.com/office/powerpoint/2010/main" val="913829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 name="ZHAW.ACCESSIBILITYADDIN.CHECKTIMEDATE" val="10/21/2015 11:44:29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2290,12291,8,9,"/>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5,6,7,8,"/>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5,5122,7,8,"/>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7170,6,7,8,"/>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3,6,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8,2052,13,"/>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5,6,"/>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FEEB443-F40A-4173-A194-8BB212A73E8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3307</TotalTime>
  <Words>728</Words>
  <Application>Microsoft Office PowerPoint</Application>
  <PresentationFormat>On-screen Show (4:3)</PresentationFormat>
  <Paragraphs>81</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Ανάγνωση του βιβλίου</vt:lpstr>
      <vt:lpstr>Συζήτηση</vt:lpstr>
      <vt:lpstr>Παρατήρηση φωτογραφιών</vt:lpstr>
      <vt:lpstr>Αντιστοίχιση φωτογραφιών (1/3)</vt:lpstr>
      <vt:lpstr>Αντιστοίχιση φωτογραφιών (2/3)</vt:lpstr>
      <vt:lpstr>Αντιστοίχιση φωτογραφιών (3/3)</vt:lpstr>
      <vt:lpstr>Εικονική περιήγηση</vt:lpstr>
      <vt:lpstr>Προβολή ταινίας (1/2)</vt:lpstr>
      <vt:lpstr>Προβολή ταινίας (2/2)</vt:lpstr>
      <vt:lpstr>Εικαστική δραστηριότητα</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γκρίζο γαϊδουράκι</dc:title>
  <dc:subject>Το Εικονογραφημένο Βιβλίο στην Προσχολική Εκπαίδευση</dc:subject>
  <dc:creator>Αγγελική Γιαννικοπούλου</dc:creator>
  <cp:lastModifiedBy>takis81 mark</cp:lastModifiedBy>
  <cp:revision>331</cp:revision>
  <dcterms:created xsi:type="dcterms:W3CDTF">2012-09-06T09:03:05Z</dcterms:created>
  <dcterms:modified xsi:type="dcterms:W3CDTF">2015-10-29T09:20:26Z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