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8" r:id="rId2"/>
    <p:sldId id="319" r:id="rId3"/>
    <p:sldId id="320" r:id="rId4"/>
    <p:sldId id="327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29" r:id="rId13"/>
    <p:sldId id="330" r:id="rId14"/>
    <p:sldId id="331" r:id="rId15"/>
    <p:sldId id="341" r:id="rId16"/>
    <p:sldId id="342" r:id="rId17"/>
    <p:sldId id="343" r:id="rId18"/>
    <p:sldId id="295" r:id="rId19"/>
    <p:sldId id="299" r:id="rId20"/>
    <p:sldId id="292" r:id="rId21"/>
    <p:sldId id="291" r:id="rId22"/>
    <p:sldId id="294" r:id="rId23"/>
    <p:sldId id="293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18"/>
            <p14:sldId id="319"/>
            <p14:sldId id="320"/>
            <p14:sldId id="327"/>
            <p14:sldId id="334"/>
            <p14:sldId id="335"/>
            <p14:sldId id="336"/>
            <p14:sldId id="337"/>
            <p14:sldId id="338"/>
            <p14:sldId id="339"/>
            <p14:sldId id="340"/>
            <p14:sldId id="329"/>
            <p14:sldId id="330"/>
            <p14:sldId id="331"/>
            <p14:sldId id="341"/>
            <p14:sldId id="342"/>
            <p14:sldId id="343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6" autoAdjust="0"/>
    <p:restoredTop sz="99309" autoAdjust="0"/>
  </p:normalViewPr>
  <p:slideViewPr>
    <p:cSldViewPr>
      <p:cViewPr varScale="1">
        <p:scale>
          <a:sx n="70" d="100"/>
          <a:sy n="70" d="100"/>
        </p:scale>
        <p:origin x="84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16/4/2015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320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Συροϊακωβιτική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Εκκλησία Β -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νεώτερος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εκκλησιαστικός βίος -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Μαρωνίτες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Συροϊακωβιτική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Εκκλησία Β -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νεώτερος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εκκλησιαστικός βίος -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Μαρωνίτες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Συροϊακωβιτική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Εκκλησία Β -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νεώτερος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εκκλησιαστικός βίος -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Μαρωνίτες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6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Συροϊακωβιτική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Εκκλησία Β -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νεώτερος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εκκλησιαστικός βίος -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Μαρωνίτες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Συροϊακωβιτική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Εκκλησία Β -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νεώτερος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εκκλησιαστικός βίος -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Μαρωνίτες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Συροϊακωβιτική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Εκκλησία Β -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νεώτερος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εκκλησιαστικός βίος -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Μαρωνίτες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Συροϊακωβιτική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Εκκλησία Β -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νεώτερος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εκκλησιαστικός βίος -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Μαρωνίτες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OL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ma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onu.com/" TargetMode="External"/><Relationship Id="rId4" Type="http://schemas.openxmlformats.org/officeDocument/2006/relationships/hyperlink" Target="http://www.zonu.com/fullsize-en/2010-01-04-11596/The-Ottoman-Empire-1326-1683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Ιστορία Αρχαίων Ανατολικών Εκκλησιών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9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Η </a:t>
            </a:r>
            <a:r>
              <a:rPr lang="el-GR" sz="2800" dirty="0" err="1" smtClean="0"/>
              <a:t>Συροϊακωβιτική</a:t>
            </a:r>
            <a:r>
              <a:rPr lang="el-GR" sz="2800" dirty="0" smtClean="0"/>
              <a:t> Εκκλησία Β </a:t>
            </a:r>
            <a:r>
              <a:rPr lang="el-GR" sz="2800" dirty="0"/>
              <a:t>- </a:t>
            </a:r>
            <a:r>
              <a:rPr lang="el-GR" sz="2800" dirty="0" err="1"/>
              <a:t>νεώτερος</a:t>
            </a:r>
            <a:r>
              <a:rPr lang="el-GR" sz="2800" dirty="0"/>
              <a:t> </a:t>
            </a:r>
            <a:r>
              <a:rPr lang="el-GR" sz="2800" dirty="0" smtClean="0"/>
              <a:t>εκκλησιαστικός βίος - </a:t>
            </a:r>
            <a:r>
              <a:rPr lang="el-GR" sz="2800" dirty="0" err="1" smtClean="0"/>
              <a:t>Μαρωνίτες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Δημήτριος Ν. Μόσχος</a:t>
            </a:r>
          </a:p>
          <a:p>
            <a:r>
              <a:rPr lang="el-GR" sz="2800" dirty="0" smtClean="0"/>
              <a:t>Θεολογική Σχολή</a:t>
            </a:r>
          </a:p>
          <a:p>
            <a:r>
              <a:rPr lang="el-GR" sz="2800" dirty="0" smtClean="0"/>
              <a:t>Τμήμα Θεολογίας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Εξωτερική άποψη της Μονής Mor Matay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7" y="1268760"/>
            <a:ext cx="7049029" cy="4536504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Μονή </a:t>
            </a:r>
            <a:r>
              <a:rPr lang="en-US" dirty="0" err="1"/>
              <a:t>Mor</a:t>
            </a:r>
            <a:r>
              <a:rPr lang="en-US" dirty="0"/>
              <a:t> </a:t>
            </a:r>
            <a:r>
              <a:rPr lang="en-US" dirty="0" err="1"/>
              <a:t>Matay</a:t>
            </a:r>
            <a:r>
              <a:rPr lang="en-US" dirty="0"/>
              <a:t> (</a:t>
            </a:r>
            <a:r>
              <a:rPr lang="el-GR" dirty="0" err="1"/>
              <a:t>Μοσούλη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968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Φωτογραφία από το εξωτερικό της Μονής Mor Augin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05" y="1268760"/>
            <a:ext cx="6048672" cy="4536504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Εικόνα 6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Μονή </a:t>
            </a:r>
            <a:r>
              <a:rPr lang="en-US" dirty="0" err="1"/>
              <a:t>Mor</a:t>
            </a:r>
            <a:r>
              <a:rPr lang="en-US" dirty="0"/>
              <a:t> </a:t>
            </a:r>
            <a:r>
              <a:rPr lang="en-US" dirty="0" err="1"/>
              <a:t>Augin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9119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Μαρωνίτες</a:t>
            </a:r>
            <a:r>
              <a:rPr lang="el-GR" dirty="0" smtClean="0"/>
              <a:t> 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Ἡ </a:t>
            </a:r>
            <a:r>
              <a:rPr lang="el-GR" dirty="0" err="1" smtClean="0"/>
              <a:t>ὕπαρξή</a:t>
            </a:r>
            <a:r>
              <a:rPr lang="el-GR" dirty="0" smtClean="0"/>
              <a:t> τους </a:t>
            </a:r>
            <a:r>
              <a:rPr lang="el-GR" dirty="0" err="1" smtClean="0"/>
              <a:t>ξεκινᾶ</a:t>
            </a:r>
            <a:r>
              <a:rPr lang="el-GR" dirty="0" smtClean="0"/>
              <a:t> </a:t>
            </a:r>
            <a:r>
              <a:rPr lang="el-GR" dirty="0" err="1" smtClean="0"/>
              <a:t>ἀπό</a:t>
            </a:r>
            <a:r>
              <a:rPr lang="el-GR" dirty="0" smtClean="0"/>
              <a:t> </a:t>
            </a:r>
            <a:r>
              <a:rPr lang="el-GR" dirty="0" err="1" smtClean="0"/>
              <a:t>τόν</a:t>
            </a:r>
            <a:r>
              <a:rPr lang="el-GR" dirty="0" smtClean="0"/>
              <a:t> 7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err="1" smtClean="0"/>
              <a:t>αἰ</a:t>
            </a:r>
            <a:r>
              <a:rPr lang="el-GR" dirty="0" smtClean="0"/>
              <a:t>., </a:t>
            </a:r>
            <a:r>
              <a:rPr lang="el-GR" dirty="0" err="1" smtClean="0"/>
              <a:t>ὁπότε</a:t>
            </a:r>
            <a:r>
              <a:rPr lang="el-GR" dirty="0" smtClean="0"/>
              <a:t> </a:t>
            </a:r>
            <a:r>
              <a:rPr lang="el-GR" dirty="0" err="1" smtClean="0"/>
              <a:t>μέ</a:t>
            </a:r>
            <a:r>
              <a:rPr lang="el-GR" dirty="0" smtClean="0"/>
              <a:t> </a:t>
            </a:r>
            <a:r>
              <a:rPr lang="el-GR" dirty="0" err="1" smtClean="0"/>
              <a:t>τή</a:t>
            </a:r>
            <a:r>
              <a:rPr lang="el-GR" dirty="0" smtClean="0"/>
              <a:t> </a:t>
            </a:r>
            <a:r>
              <a:rPr lang="el-GR" dirty="0" err="1" smtClean="0"/>
              <a:t>μονοθελητική</a:t>
            </a:r>
            <a:r>
              <a:rPr lang="el-GR" dirty="0" smtClean="0"/>
              <a:t> φόρμουλα </a:t>
            </a:r>
            <a:r>
              <a:rPr lang="el-GR" dirty="0" err="1" smtClean="0"/>
              <a:t>τοῦ</a:t>
            </a:r>
            <a:r>
              <a:rPr lang="el-GR" dirty="0" smtClean="0"/>
              <a:t> </a:t>
            </a:r>
            <a:r>
              <a:rPr lang="el-GR" dirty="0" err="1" smtClean="0"/>
              <a:t>βυζαντινοῦ</a:t>
            </a:r>
            <a:r>
              <a:rPr lang="el-GR" dirty="0" smtClean="0"/>
              <a:t> </a:t>
            </a:r>
            <a:r>
              <a:rPr lang="el-GR" dirty="0" err="1" smtClean="0"/>
              <a:t>αὐτοκράτορα</a:t>
            </a:r>
            <a:r>
              <a:rPr lang="el-GR" dirty="0" smtClean="0"/>
              <a:t> </a:t>
            </a:r>
            <a:r>
              <a:rPr lang="el-GR" dirty="0" err="1" smtClean="0"/>
              <a:t>Ἡρακλείου</a:t>
            </a:r>
            <a:r>
              <a:rPr lang="el-GR" dirty="0" smtClean="0"/>
              <a:t>, </a:t>
            </a:r>
            <a:r>
              <a:rPr lang="el-GR" dirty="0" err="1" smtClean="0"/>
              <a:t>τήν</a:t>
            </a:r>
            <a:r>
              <a:rPr lang="el-GR" dirty="0" smtClean="0"/>
              <a:t> "</a:t>
            </a:r>
            <a:r>
              <a:rPr lang="el-GR" dirty="0" err="1" smtClean="0"/>
              <a:t>Έκθεσιν</a:t>
            </a:r>
            <a:r>
              <a:rPr lang="el-GR" dirty="0" smtClean="0"/>
              <a:t>", πείστηκαν </a:t>
            </a:r>
            <a:r>
              <a:rPr lang="el-GR" dirty="0" err="1" smtClean="0"/>
              <a:t>νά</a:t>
            </a:r>
            <a:r>
              <a:rPr lang="el-GR" dirty="0" smtClean="0"/>
              <a:t> </a:t>
            </a:r>
            <a:r>
              <a:rPr lang="el-GR" dirty="0" err="1" smtClean="0"/>
              <a:t>τήν</a:t>
            </a:r>
            <a:r>
              <a:rPr lang="el-GR" dirty="0" smtClean="0"/>
              <a:t> </a:t>
            </a:r>
            <a:r>
              <a:rPr lang="el-GR" dirty="0" err="1" smtClean="0"/>
              <a:t>υἱοθετήσουν</a:t>
            </a:r>
            <a:r>
              <a:rPr lang="el-GR" dirty="0" smtClean="0"/>
              <a:t>. </a:t>
            </a:r>
          </a:p>
          <a:p>
            <a:r>
              <a:rPr lang="el-GR" dirty="0" err="1" smtClean="0"/>
              <a:t>Τό</a:t>
            </a:r>
            <a:r>
              <a:rPr lang="el-GR" dirty="0" smtClean="0"/>
              <a:t> 649 ο </a:t>
            </a:r>
            <a:r>
              <a:rPr lang="el-GR" dirty="0" err="1" smtClean="0"/>
              <a:t>Μονοθελητισμός</a:t>
            </a:r>
            <a:r>
              <a:rPr lang="el-GR" dirty="0" smtClean="0"/>
              <a:t> καταδικάσθηκε </a:t>
            </a:r>
            <a:r>
              <a:rPr lang="el-GR" dirty="0" err="1" smtClean="0"/>
              <a:t>ἀπό</a:t>
            </a:r>
            <a:r>
              <a:rPr lang="el-GR" dirty="0" smtClean="0"/>
              <a:t> </a:t>
            </a:r>
            <a:r>
              <a:rPr lang="el-GR" dirty="0" err="1" smtClean="0"/>
              <a:t>τή</a:t>
            </a:r>
            <a:r>
              <a:rPr lang="el-GR" dirty="0" smtClean="0"/>
              <a:t> Σύνοδο </a:t>
            </a:r>
            <a:r>
              <a:rPr lang="el-GR" dirty="0" err="1" smtClean="0"/>
              <a:t>τοῦ</a:t>
            </a:r>
            <a:r>
              <a:rPr lang="el-GR" dirty="0" smtClean="0"/>
              <a:t> </a:t>
            </a:r>
            <a:r>
              <a:rPr lang="el-GR" dirty="0" err="1" smtClean="0"/>
              <a:t>Λατερανοῦ</a:t>
            </a:r>
            <a:r>
              <a:rPr lang="el-GR" dirty="0" smtClean="0"/>
              <a:t> </a:t>
            </a:r>
            <a:r>
              <a:rPr lang="el-GR" dirty="0" err="1" smtClean="0"/>
              <a:t>καί</a:t>
            </a:r>
            <a:r>
              <a:rPr lang="el-GR" dirty="0" smtClean="0"/>
              <a:t> κατόπιν </a:t>
            </a:r>
            <a:r>
              <a:rPr lang="el-GR" dirty="0" err="1" smtClean="0"/>
              <a:t>ἀπό</a:t>
            </a:r>
            <a:r>
              <a:rPr lang="el-GR" dirty="0" smtClean="0"/>
              <a:t> </a:t>
            </a:r>
            <a:r>
              <a:rPr lang="el-GR" dirty="0" err="1" smtClean="0"/>
              <a:t>τήν</a:t>
            </a:r>
            <a:r>
              <a:rPr lang="el-GR" dirty="0" smtClean="0"/>
              <a:t> ΣΤ' </a:t>
            </a:r>
            <a:r>
              <a:rPr lang="el-GR" dirty="0" err="1" smtClean="0"/>
              <a:t>Οἰκ</a:t>
            </a:r>
            <a:r>
              <a:rPr lang="el-GR" dirty="0" smtClean="0"/>
              <a:t>. Σύνοδο (680). Πιστοί σ’ αυτόν </a:t>
            </a:r>
            <a:r>
              <a:rPr lang="el-GR" dirty="0" err="1" smtClean="0"/>
              <a:t>ἔμειναν</a:t>
            </a:r>
            <a:r>
              <a:rPr lang="el-GR" dirty="0" smtClean="0"/>
              <a:t> μόνο </a:t>
            </a:r>
            <a:r>
              <a:rPr lang="el-GR" dirty="0" err="1" smtClean="0"/>
              <a:t>οἱ</a:t>
            </a:r>
            <a:r>
              <a:rPr lang="el-GR" dirty="0" smtClean="0"/>
              <a:t> κάτοικοι </a:t>
            </a:r>
            <a:r>
              <a:rPr lang="el-GR" dirty="0" err="1" smtClean="0"/>
              <a:t>στήν</a:t>
            </a:r>
            <a:r>
              <a:rPr lang="el-GR" dirty="0" smtClean="0"/>
              <a:t> περιοχή </a:t>
            </a:r>
            <a:r>
              <a:rPr lang="el-GR" dirty="0" err="1" smtClean="0"/>
              <a:t>τοῦ</a:t>
            </a:r>
            <a:r>
              <a:rPr lang="el-GR" dirty="0" smtClean="0"/>
              <a:t> </a:t>
            </a:r>
            <a:r>
              <a:rPr lang="el-GR" dirty="0" err="1" smtClean="0"/>
              <a:t>Ἀντιλιβάνου</a:t>
            </a:r>
            <a:r>
              <a:rPr lang="el-GR" dirty="0" smtClean="0"/>
              <a:t> περί </a:t>
            </a:r>
            <a:r>
              <a:rPr lang="el-GR" dirty="0" err="1" smtClean="0"/>
              <a:t>τήν</a:t>
            </a:r>
            <a:r>
              <a:rPr lang="el-GR" dirty="0" smtClean="0"/>
              <a:t> Μονή </a:t>
            </a:r>
            <a:r>
              <a:rPr lang="el-GR" dirty="0" err="1" smtClean="0"/>
              <a:t>τοῦ</a:t>
            </a:r>
            <a:r>
              <a:rPr lang="el-GR" dirty="0" smtClean="0"/>
              <a:t> </a:t>
            </a:r>
            <a:r>
              <a:rPr lang="el-GR" dirty="0" err="1" smtClean="0"/>
              <a:t>Ἁγ</a:t>
            </a:r>
            <a:r>
              <a:rPr lang="el-GR" dirty="0" smtClean="0"/>
              <a:t>. Μάρωνος.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Μαρωνίτες</a:t>
            </a:r>
            <a:r>
              <a:rPr lang="el-GR" dirty="0" smtClean="0"/>
              <a:t> Β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err="1" smtClean="0"/>
              <a:t>Τό</a:t>
            </a:r>
            <a:r>
              <a:rPr lang="el-GR" dirty="0" smtClean="0"/>
              <a:t> 1017 </a:t>
            </a:r>
            <a:r>
              <a:rPr lang="el-GR" dirty="0" err="1" smtClean="0"/>
              <a:t>ἔφθασαν</a:t>
            </a:r>
            <a:r>
              <a:rPr lang="el-GR" dirty="0" smtClean="0"/>
              <a:t> </a:t>
            </a:r>
            <a:r>
              <a:rPr lang="el-GR" dirty="0" err="1" smtClean="0"/>
              <a:t>ἐκεῖ</a:t>
            </a:r>
            <a:r>
              <a:rPr lang="el-GR" dirty="0" smtClean="0"/>
              <a:t> </a:t>
            </a:r>
            <a:r>
              <a:rPr lang="el-GR" dirty="0" err="1" smtClean="0"/>
              <a:t>καί</a:t>
            </a:r>
            <a:r>
              <a:rPr lang="el-GR" dirty="0" smtClean="0"/>
              <a:t> </a:t>
            </a:r>
            <a:r>
              <a:rPr lang="el-GR" dirty="0" err="1" smtClean="0"/>
              <a:t>οἱ</a:t>
            </a:r>
            <a:r>
              <a:rPr lang="el-GR" dirty="0" smtClean="0"/>
              <a:t> </a:t>
            </a:r>
            <a:r>
              <a:rPr lang="el-GR" dirty="0" err="1" smtClean="0"/>
              <a:t>Δροῦζοι</a:t>
            </a:r>
            <a:r>
              <a:rPr lang="el-GR" dirty="0" smtClean="0"/>
              <a:t> Μουσουλμάνοι. </a:t>
            </a:r>
            <a:r>
              <a:rPr lang="el-GR" dirty="0" err="1" smtClean="0"/>
              <a:t>Οἱ</a:t>
            </a:r>
            <a:r>
              <a:rPr lang="el-GR" dirty="0" smtClean="0"/>
              <a:t> </a:t>
            </a:r>
            <a:r>
              <a:rPr lang="el-GR" dirty="0" err="1" smtClean="0"/>
              <a:t>Μαρωνίτες</a:t>
            </a:r>
            <a:r>
              <a:rPr lang="el-GR" dirty="0" smtClean="0"/>
              <a:t> παρέμειναν </a:t>
            </a:r>
            <a:r>
              <a:rPr lang="el-GR" dirty="0" err="1" smtClean="0"/>
              <a:t>ἀποκομμένοι</a:t>
            </a:r>
            <a:r>
              <a:rPr lang="el-GR" dirty="0" smtClean="0"/>
              <a:t> </a:t>
            </a:r>
            <a:r>
              <a:rPr lang="el-GR" dirty="0" err="1" smtClean="0"/>
              <a:t>ἀπό</a:t>
            </a:r>
            <a:r>
              <a:rPr lang="el-GR" dirty="0" smtClean="0"/>
              <a:t> </a:t>
            </a:r>
            <a:r>
              <a:rPr lang="el-GR" dirty="0" err="1" smtClean="0"/>
              <a:t>τόν</a:t>
            </a:r>
            <a:r>
              <a:rPr lang="el-GR" dirty="0" smtClean="0"/>
              <a:t> χριστιανικό κόσμο </a:t>
            </a:r>
            <a:r>
              <a:rPr lang="el-GR" dirty="0" err="1" smtClean="0"/>
              <a:t>ἐκλέγοντας</a:t>
            </a:r>
            <a:r>
              <a:rPr lang="el-GR" dirty="0" smtClean="0"/>
              <a:t> </a:t>
            </a:r>
            <a:r>
              <a:rPr lang="el-GR" dirty="0" err="1" smtClean="0"/>
              <a:t>τό</a:t>
            </a:r>
            <a:r>
              <a:rPr lang="el-GR" dirty="0" smtClean="0"/>
              <a:t> δικό τους Πατριάρχη </a:t>
            </a:r>
            <a:r>
              <a:rPr lang="el-GR" dirty="0" err="1" smtClean="0"/>
              <a:t>ἀπό</a:t>
            </a:r>
            <a:r>
              <a:rPr lang="el-GR" dirty="0" smtClean="0"/>
              <a:t> </a:t>
            </a:r>
            <a:r>
              <a:rPr lang="el-GR" dirty="0" err="1" smtClean="0"/>
              <a:t>τόν</a:t>
            </a:r>
            <a:r>
              <a:rPr lang="el-GR" dirty="0" smtClean="0"/>
              <a:t> 7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err="1" smtClean="0"/>
              <a:t>αἰώνα</a:t>
            </a:r>
            <a:r>
              <a:rPr lang="el-GR" dirty="0" smtClean="0"/>
              <a:t>, </a:t>
            </a:r>
            <a:r>
              <a:rPr lang="el-GR" dirty="0" err="1" smtClean="0"/>
              <a:t>μέ</a:t>
            </a:r>
            <a:r>
              <a:rPr lang="el-GR" dirty="0" smtClean="0"/>
              <a:t> </a:t>
            </a:r>
            <a:r>
              <a:rPr lang="el-GR" dirty="0" err="1" smtClean="0"/>
              <a:t>πρῶτο</a:t>
            </a:r>
            <a:r>
              <a:rPr lang="el-GR" dirty="0" smtClean="0"/>
              <a:t> </a:t>
            </a:r>
            <a:r>
              <a:rPr lang="el-GR" dirty="0" err="1" smtClean="0"/>
              <a:t>τόν</a:t>
            </a:r>
            <a:r>
              <a:rPr lang="el-GR" dirty="0" smtClean="0"/>
              <a:t> </a:t>
            </a:r>
            <a:r>
              <a:rPr lang="el-GR" dirty="0" err="1" smtClean="0"/>
              <a:t>Ἰωάννη</a:t>
            </a:r>
            <a:r>
              <a:rPr lang="el-GR" dirty="0" smtClean="0"/>
              <a:t> </a:t>
            </a:r>
            <a:r>
              <a:rPr lang="el-GR" dirty="0" err="1" smtClean="0"/>
              <a:t>Μαρούν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Ἀνακαλύφθηκαν</a:t>
            </a:r>
            <a:r>
              <a:rPr lang="el-GR" dirty="0" smtClean="0"/>
              <a:t> </a:t>
            </a:r>
            <a:r>
              <a:rPr lang="el-GR" dirty="0" err="1" smtClean="0"/>
              <a:t>ἀργότερα</a:t>
            </a:r>
            <a:r>
              <a:rPr lang="el-GR" dirty="0" smtClean="0"/>
              <a:t> </a:t>
            </a:r>
            <a:r>
              <a:rPr lang="el-GR" dirty="0" err="1" smtClean="0"/>
              <a:t>ἀπό</a:t>
            </a:r>
            <a:r>
              <a:rPr lang="el-GR" dirty="0" smtClean="0"/>
              <a:t> </a:t>
            </a:r>
            <a:r>
              <a:rPr lang="el-GR" dirty="0" err="1" smtClean="0"/>
              <a:t>τόν</a:t>
            </a:r>
            <a:r>
              <a:rPr lang="el-GR" dirty="0" smtClean="0"/>
              <a:t> </a:t>
            </a:r>
            <a:r>
              <a:rPr lang="el-GR" dirty="0" err="1" smtClean="0"/>
              <a:t>Ραϋμόνδο</a:t>
            </a:r>
            <a:r>
              <a:rPr lang="el-GR" dirty="0" smtClean="0"/>
              <a:t> </a:t>
            </a:r>
            <a:r>
              <a:rPr lang="el-GR" dirty="0" err="1" smtClean="0"/>
              <a:t>τῆς</a:t>
            </a:r>
            <a:r>
              <a:rPr lang="el-GR" dirty="0" smtClean="0"/>
              <a:t> Τουλούζης κατά </a:t>
            </a:r>
            <a:r>
              <a:rPr lang="el-GR" dirty="0" err="1" smtClean="0"/>
              <a:t>τίς</a:t>
            </a:r>
            <a:r>
              <a:rPr lang="el-GR" dirty="0" smtClean="0"/>
              <a:t> σταυροφορίες </a:t>
            </a:r>
            <a:r>
              <a:rPr lang="el-GR" dirty="0" err="1" smtClean="0"/>
              <a:t>καί</a:t>
            </a:r>
            <a:r>
              <a:rPr lang="el-GR" dirty="0" smtClean="0"/>
              <a:t> διακήρυξαν </a:t>
            </a:r>
            <a:r>
              <a:rPr lang="el-GR" dirty="0" err="1" smtClean="0"/>
              <a:t>τήν</a:t>
            </a:r>
            <a:r>
              <a:rPr lang="el-GR" dirty="0" smtClean="0"/>
              <a:t> κοινωνία τους </a:t>
            </a:r>
            <a:r>
              <a:rPr lang="el-GR" dirty="0" err="1" smtClean="0"/>
              <a:t>μέ</a:t>
            </a:r>
            <a:r>
              <a:rPr lang="el-GR" dirty="0" smtClean="0"/>
              <a:t> </a:t>
            </a:r>
            <a:r>
              <a:rPr lang="el-GR" dirty="0" err="1" smtClean="0"/>
              <a:t>τή</a:t>
            </a:r>
            <a:r>
              <a:rPr lang="el-GR" dirty="0" smtClean="0"/>
              <a:t> Ρώμη </a:t>
            </a:r>
            <a:r>
              <a:rPr lang="el-GR" dirty="0" err="1" smtClean="0"/>
              <a:t>τό</a:t>
            </a:r>
            <a:r>
              <a:rPr lang="el-GR" dirty="0" smtClean="0"/>
              <a:t> 1182.</a:t>
            </a:r>
          </a:p>
          <a:p>
            <a:r>
              <a:rPr lang="el-GR" dirty="0" err="1" smtClean="0"/>
              <a:t>Τόν</a:t>
            </a:r>
            <a:r>
              <a:rPr lang="el-GR" dirty="0" smtClean="0"/>
              <a:t> 14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err="1" smtClean="0"/>
              <a:t>αἰ</a:t>
            </a:r>
            <a:r>
              <a:rPr lang="el-GR" dirty="0" smtClean="0"/>
              <a:t>. </a:t>
            </a:r>
            <a:r>
              <a:rPr lang="el-GR" dirty="0" err="1" smtClean="0"/>
              <a:t>ὑπέφεραν</a:t>
            </a:r>
            <a:r>
              <a:rPr lang="el-GR" dirty="0" smtClean="0"/>
              <a:t> κι </a:t>
            </a:r>
            <a:r>
              <a:rPr lang="el-GR" dirty="0" err="1" smtClean="0"/>
              <a:t>αὐτοί</a:t>
            </a:r>
            <a:r>
              <a:rPr lang="el-GR" dirty="0" smtClean="0"/>
              <a:t> </a:t>
            </a:r>
            <a:r>
              <a:rPr lang="el-GR" dirty="0" err="1" smtClean="0"/>
              <a:t>ἀπό</a:t>
            </a:r>
            <a:r>
              <a:rPr lang="el-GR" dirty="0" smtClean="0"/>
              <a:t> τούς </a:t>
            </a:r>
            <a:r>
              <a:rPr lang="el-GR" dirty="0" err="1" smtClean="0"/>
              <a:t>Μαμελούκους</a:t>
            </a:r>
            <a:r>
              <a:rPr lang="el-GR" dirty="0" smtClean="0"/>
              <a:t> </a:t>
            </a:r>
            <a:r>
              <a:rPr lang="el-GR" dirty="0" err="1" smtClean="0"/>
              <a:t>καί</a:t>
            </a:r>
            <a:r>
              <a:rPr lang="el-GR" dirty="0" smtClean="0"/>
              <a:t> </a:t>
            </a:r>
            <a:r>
              <a:rPr lang="el-GR" dirty="0" err="1" smtClean="0"/>
              <a:t>στό</a:t>
            </a:r>
            <a:r>
              <a:rPr lang="el-GR" dirty="0" smtClean="0"/>
              <a:t> νότιο Λίβανο </a:t>
            </a:r>
            <a:r>
              <a:rPr lang="el-GR" dirty="0" err="1" smtClean="0"/>
              <a:t>ἕνα</a:t>
            </a:r>
            <a:r>
              <a:rPr lang="el-GR" dirty="0" smtClean="0"/>
              <a:t> μέρος τους </a:t>
            </a:r>
            <a:r>
              <a:rPr lang="el-GR" dirty="0" err="1" smtClean="0"/>
              <a:t>ἐξοντώθηκε</a:t>
            </a:r>
            <a:r>
              <a:rPr lang="el-GR" dirty="0" smtClean="0"/>
              <a:t> </a:t>
            </a:r>
            <a:r>
              <a:rPr lang="el-GR" dirty="0" err="1" smtClean="0"/>
              <a:t>τό</a:t>
            </a:r>
            <a:r>
              <a:rPr lang="el-GR" dirty="0" smtClean="0"/>
              <a:t> 1307. </a:t>
            </a:r>
            <a:r>
              <a:rPr lang="el-GR" dirty="0" err="1" smtClean="0"/>
              <a:t>Ἕνα</a:t>
            </a:r>
            <a:r>
              <a:rPr lang="el-GR" dirty="0" smtClean="0"/>
              <a:t> μέρος </a:t>
            </a:r>
            <a:r>
              <a:rPr lang="el-GR" dirty="0" err="1" smtClean="0"/>
              <a:t>τῶν</a:t>
            </a:r>
            <a:r>
              <a:rPr lang="el-GR" dirty="0" smtClean="0"/>
              <a:t> </a:t>
            </a:r>
            <a:r>
              <a:rPr lang="el-GR" dirty="0" err="1" smtClean="0"/>
              <a:t>Μαρωνιτῶν</a:t>
            </a:r>
            <a:r>
              <a:rPr lang="el-GR" dirty="0" smtClean="0"/>
              <a:t> </a:t>
            </a:r>
            <a:r>
              <a:rPr lang="el-GR" dirty="0" err="1" smtClean="0"/>
              <a:t>ἐγκαταστάθηκε</a:t>
            </a:r>
            <a:r>
              <a:rPr lang="el-GR" dirty="0" smtClean="0"/>
              <a:t> </a:t>
            </a:r>
            <a:r>
              <a:rPr lang="el-GR" dirty="0" err="1" smtClean="0"/>
              <a:t>καί</a:t>
            </a:r>
            <a:r>
              <a:rPr lang="el-GR" dirty="0" smtClean="0"/>
              <a:t> συνέχισε </a:t>
            </a:r>
            <a:r>
              <a:rPr lang="el-GR" dirty="0" err="1" smtClean="0"/>
              <a:t>νά</a:t>
            </a:r>
            <a:r>
              <a:rPr lang="el-GR" dirty="0" smtClean="0"/>
              <a:t> </a:t>
            </a:r>
            <a:r>
              <a:rPr lang="el-GR" dirty="0" err="1" smtClean="0"/>
              <a:t>ζεῖ</a:t>
            </a:r>
            <a:r>
              <a:rPr lang="el-GR" dirty="0" smtClean="0"/>
              <a:t> </a:t>
            </a:r>
            <a:r>
              <a:rPr lang="el-GR" dirty="0" err="1" smtClean="0"/>
              <a:t>στήν</a:t>
            </a:r>
            <a:r>
              <a:rPr lang="el-GR" dirty="0" smtClean="0"/>
              <a:t> Κύπρο.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Μαρωνίτες</a:t>
            </a:r>
            <a:r>
              <a:rPr lang="el-GR" dirty="0" smtClean="0"/>
              <a:t> Γ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err="1" smtClean="0"/>
              <a:t>Ὡς</a:t>
            </a:r>
            <a:r>
              <a:rPr lang="el-GR" dirty="0" smtClean="0"/>
              <a:t> </a:t>
            </a:r>
            <a:r>
              <a:rPr lang="el-GR" dirty="0" err="1" smtClean="0"/>
              <a:t>ἑνωμένοι</a:t>
            </a:r>
            <a:r>
              <a:rPr lang="el-GR" dirty="0" smtClean="0"/>
              <a:t> </a:t>
            </a:r>
            <a:r>
              <a:rPr lang="el-GR" dirty="0" err="1" smtClean="0"/>
              <a:t>μέ</a:t>
            </a:r>
            <a:r>
              <a:rPr lang="el-GR" dirty="0" smtClean="0"/>
              <a:t> </a:t>
            </a:r>
            <a:r>
              <a:rPr lang="el-GR" dirty="0" err="1" smtClean="0"/>
              <a:t>τή</a:t>
            </a:r>
            <a:r>
              <a:rPr lang="el-GR" dirty="0" smtClean="0"/>
              <a:t> Ρώμη </a:t>
            </a:r>
            <a:r>
              <a:rPr lang="el-GR" dirty="0" err="1" smtClean="0"/>
              <a:t>εἶχαν</a:t>
            </a:r>
            <a:r>
              <a:rPr lang="el-GR" dirty="0" smtClean="0"/>
              <a:t> </a:t>
            </a:r>
            <a:r>
              <a:rPr lang="el-GR" dirty="0" err="1" smtClean="0"/>
              <a:t>εἰδικό</a:t>
            </a:r>
            <a:r>
              <a:rPr lang="el-GR" dirty="0" smtClean="0"/>
              <a:t> καθεστώς </a:t>
            </a:r>
            <a:r>
              <a:rPr lang="el-GR" dirty="0" err="1" smtClean="0"/>
              <a:t>ἑτεροδικίας</a:t>
            </a:r>
            <a:r>
              <a:rPr lang="el-GR" dirty="0" smtClean="0"/>
              <a:t> </a:t>
            </a:r>
            <a:r>
              <a:rPr lang="el-GR" dirty="0" err="1" smtClean="0"/>
              <a:t>στήν</a:t>
            </a:r>
            <a:r>
              <a:rPr lang="el-GR" dirty="0" smtClean="0"/>
              <a:t> </a:t>
            </a:r>
            <a:r>
              <a:rPr lang="el-GR" dirty="0" err="1" smtClean="0"/>
              <a:t>Ὀθωμανική</a:t>
            </a:r>
            <a:r>
              <a:rPr lang="el-GR" dirty="0" smtClean="0"/>
              <a:t> </a:t>
            </a:r>
            <a:r>
              <a:rPr lang="el-GR" dirty="0" err="1" smtClean="0"/>
              <a:t>Αὐτοκρατορία</a:t>
            </a:r>
            <a:r>
              <a:rPr lang="el-GR" dirty="0" smtClean="0"/>
              <a:t> μαζί </a:t>
            </a:r>
            <a:r>
              <a:rPr lang="el-GR" dirty="0" err="1" smtClean="0"/>
              <a:t>μέ</a:t>
            </a:r>
            <a:r>
              <a:rPr lang="el-GR" dirty="0" smtClean="0"/>
              <a:t> τούς Ρωμαιοκαθολικούς.</a:t>
            </a:r>
          </a:p>
          <a:p>
            <a:r>
              <a:rPr lang="el-GR" dirty="0" err="1" smtClean="0"/>
              <a:t>Ἔτσι</a:t>
            </a:r>
            <a:r>
              <a:rPr lang="el-GR" dirty="0" smtClean="0"/>
              <a:t>, </a:t>
            </a:r>
            <a:r>
              <a:rPr lang="el-GR" dirty="0" err="1" smtClean="0"/>
              <a:t>μέ</a:t>
            </a:r>
            <a:r>
              <a:rPr lang="el-GR" dirty="0" smtClean="0"/>
              <a:t> </a:t>
            </a:r>
            <a:r>
              <a:rPr lang="el-GR" dirty="0" err="1" smtClean="0"/>
              <a:t>τή</a:t>
            </a:r>
            <a:r>
              <a:rPr lang="el-GR" dirty="0" smtClean="0"/>
              <a:t> </a:t>
            </a:r>
            <a:r>
              <a:rPr lang="el-GR" dirty="0" err="1" smtClean="0"/>
              <a:t>συνεχῆ</a:t>
            </a:r>
            <a:r>
              <a:rPr lang="el-GR" dirty="0" smtClean="0"/>
              <a:t> </a:t>
            </a:r>
            <a:r>
              <a:rPr lang="el-GR" dirty="0" err="1" smtClean="0"/>
              <a:t>ὑλική</a:t>
            </a:r>
            <a:r>
              <a:rPr lang="el-GR" dirty="0" smtClean="0"/>
              <a:t> στήριξη διαφόρων </a:t>
            </a:r>
            <a:r>
              <a:rPr lang="el-GR" dirty="0" err="1" smtClean="0"/>
              <a:t>μοναστικῶν</a:t>
            </a:r>
            <a:r>
              <a:rPr lang="el-GR" dirty="0" smtClean="0"/>
              <a:t> ταγμάτων </a:t>
            </a:r>
            <a:r>
              <a:rPr lang="el-GR" dirty="0" err="1" smtClean="0"/>
              <a:t>ἀπό</a:t>
            </a:r>
            <a:r>
              <a:rPr lang="el-GR" dirty="0" smtClean="0"/>
              <a:t> </a:t>
            </a:r>
            <a:r>
              <a:rPr lang="el-GR" dirty="0" err="1" smtClean="0"/>
              <a:t>τή</a:t>
            </a:r>
            <a:r>
              <a:rPr lang="el-GR" dirty="0" smtClean="0"/>
              <a:t> Δύση κατάφεραν </a:t>
            </a:r>
            <a:r>
              <a:rPr lang="el-GR" dirty="0" err="1" smtClean="0"/>
              <a:t>ἕνα</a:t>
            </a:r>
            <a:r>
              <a:rPr lang="el-GR" dirty="0" smtClean="0"/>
              <a:t> καλύτερο </a:t>
            </a:r>
            <a:r>
              <a:rPr lang="el-GR" dirty="0" err="1" smtClean="0"/>
              <a:t>ἐκπαιδευτικό</a:t>
            </a:r>
            <a:r>
              <a:rPr lang="el-GR" dirty="0" smtClean="0"/>
              <a:t> </a:t>
            </a:r>
            <a:r>
              <a:rPr lang="el-GR" dirty="0" err="1" smtClean="0"/>
              <a:t>ἐπίπεδο</a:t>
            </a:r>
            <a:r>
              <a:rPr lang="el-GR" dirty="0" smtClean="0"/>
              <a:t>. </a:t>
            </a:r>
            <a:r>
              <a:rPr lang="el-GR" dirty="0" err="1" smtClean="0"/>
              <a:t>Ἤδη</a:t>
            </a:r>
            <a:r>
              <a:rPr lang="el-GR" dirty="0" smtClean="0"/>
              <a:t> </a:t>
            </a:r>
            <a:r>
              <a:rPr lang="el-GR" dirty="0" err="1" smtClean="0"/>
              <a:t>ἀπό</a:t>
            </a:r>
            <a:r>
              <a:rPr lang="el-GR" dirty="0" smtClean="0"/>
              <a:t> </a:t>
            </a:r>
            <a:r>
              <a:rPr lang="el-GR" dirty="0" err="1" smtClean="0"/>
              <a:t>τό</a:t>
            </a:r>
            <a:r>
              <a:rPr lang="el-GR" dirty="0" smtClean="0"/>
              <a:t> 1610 </a:t>
            </a:r>
            <a:r>
              <a:rPr lang="el-GR" dirty="0" err="1" smtClean="0"/>
              <a:t>ἐγκατέστησαν</a:t>
            </a:r>
            <a:r>
              <a:rPr lang="el-GR" dirty="0" smtClean="0"/>
              <a:t> </a:t>
            </a:r>
            <a:r>
              <a:rPr lang="el-GR" dirty="0" err="1" smtClean="0"/>
              <a:t>καί</a:t>
            </a:r>
            <a:r>
              <a:rPr lang="el-GR" dirty="0" smtClean="0"/>
              <a:t> </a:t>
            </a:r>
            <a:r>
              <a:rPr lang="el-GR" dirty="0" err="1" smtClean="0"/>
              <a:t>τυπογραφεῖο</a:t>
            </a:r>
            <a:r>
              <a:rPr lang="el-GR" dirty="0" smtClean="0"/>
              <a:t> </a:t>
            </a:r>
            <a:r>
              <a:rPr lang="el-GR" dirty="0" err="1" smtClean="0"/>
              <a:t>μέ</a:t>
            </a:r>
            <a:r>
              <a:rPr lang="el-GR" dirty="0" smtClean="0"/>
              <a:t> </a:t>
            </a:r>
            <a:r>
              <a:rPr lang="el-GR" dirty="0" err="1" smtClean="0"/>
              <a:t>Ἀραβικά</a:t>
            </a:r>
            <a:r>
              <a:rPr lang="el-GR" dirty="0" smtClean="0"/>
              <a:t> </a:t>
            </a:r>
            <a:r>
              <a:rPr lang="el-GR" dirty="0" err="1" smtClean="0"/>
              <a:t>ἀλλά</a:t>
            </a:r>
            <a:r>
              <a:rPr lang="el-GR" dirty="0" smtClean="0"/>
              <a:t> </a:t>
            </a:r>
            <a:r>
              <a:rPr lang="el-GR" dirty="0" err="1" smtClean="0"/>
              <a:t>καί</a:t>
            </a:r>
            <a:r>
              <a:rPr lang="el-GR" dirty="0" smtClean="0"/>
              <a:t> Συριακά </a:t>
            </a:r>
            <a:r>
              <a:rPr lang="el-GR" dirty="0" err="1" smtClean="0"/>
              <a:t>στοιχεῖα</a:t>
            </a:r>
            <a:r>
              <a:rPr lang="el-GR" dirty="0" smtClean="0"/>
              <a:t> </a:t>
            </a:r>
            <a:r>
              <a:rPr lang="el-GR" dirty="0" err="1" smtClean="0"/>
              <a:t>καί</a:t>
            </a:r>
            <a:r>
              <a:rPr lang="el-GR" dirty="0" smtClean="0"/>
              <a:t> πρωτοστάτησαν </a:t>
            </a:r>
            <a:r>
              <a:rPr lang="el-GR" dirty="0" err="1" smtClean="0"/>
              <a:t>στήν</a:t>
            </a:r>
            <a:r>
              <a:rPr lang="el-GR" dirty="0" smtClean="0"/>
              <a:t> </a:t>
            </a:r>
            <a:r>
              <a:rPr lang="el-GR" dirty="0" err="1" smtClean="0"/>
              <a:t>ἀραβική</a:t>
            </a:r>
            <a:r>
              <a:rPr lang="el-GR" dirty="0" smtClean="0"/>
              <a:t> </a:t>
            </a:r>
            <a:r>
              <a:rPr lang="el-GR" dirty="0" err="1" smtClean="0"/>
              <a:t>Ἀναγέννηση</a:t>
            </a:r>
            <a:r>
              <a:rPr lang="el-GR" dirty="0" smtClean="0"/>
              <a:t> </a:t>
            </a:r>
            <a:r>
              <a:rPr lang="el-GR" dirty="0" err="1" smtClean="0"/>
              <a:t>τοῦ</a:t>
            </a:r>
            <a:r>
              <a:rPr lang="el-GR" dirty="0" smtClean="0"/>
              <a:t> 19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 err="1" smtClean="0"/>
              <a:t>αἰώνα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από μηχάνημα τυπογραφίας Μαρωνιτών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8400"/>
            <a:ext cx="3326209" cy="4900615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 anchor="b"/>
          <a:lstStyle/>
          <a:p>
            <a:r>
              <a:rPr lang="el-GR" dirty="0" smtClean="0"/>
              <a:t>Εικόνα 7: </a:t>
            </a:r>
            <a:r>
              <a:rPr lang="el-GR" dirty="0"/>
              <a:t>Το </a:t>
            </a:r>
            <a:r>
              <a:rPr lang="el-GR" dirty="0" err="1"/>
              <a:t>πρῶτο</a:t>
            </a:r>
            <a:r>
              <a:rPr lang="el-GR" dirty="0"/>
              <a:t> </a:t>
            </a:r>
            <a:r>
              <a:rPr lang="el-GR" dirty="0" err="1"/>
              <a:t>Μαρωνίτικο</a:t>
            </a:r>
            <a:r>
              <a:rPr lang="el-GR" dirty="0"/>
              <a:t> </a:t>
            </a:r>
            <a:r>
              <a:rPr lang="el-GR" dirty="0" err="1"/>
              <a:t>τυπογραφεῖο</a:t>
            </a:r>
            <a:r>
              <a:rPr lang="el-GR" dirty="0"/>
              <a:t> στην κοιλάδα της </a:t>
            </a:r>
            <a:r>
              <a:rPr lang="en-US" dirty="0" err="1"/>
              <a:t>Kadisha</a:t>
            </a:r>
            <a:r>
              <a:rPr lang="en-US" dirty="0"/>
              <a:t> </a:t>
            </a:r>
            <a:r>
              <a:rPr lang="el-GR" dirty="0" err="1"/>
              <a:t>στή</a:t>
            </a:r>
            <a:r>
              <a:rPr lang="el-GR" dirty="0"/>
              <a:t> Μονή </a:t>
            </a:r>
            <a:r>
              <a:rPr lang="en-US" dirty="0" err="1"/>
              <a:t>Qozaya</a:t>
            </a:r>
            <a:r>
              <a:rPr lang="el-GR" dirty="0"/>
              <a:t> με συριακά </a:t>
            </a:r>
            <a:r>
              <a:rPr lang="el-GR" dirty="0" err="1"/>
              <a:t>καί</a:t>
            </a:r>
            <a:r>
              <a:rPr lang="el-GR" dirty="0"/>
              <a:t> </a:t>
            </a:r>
            <a:r>
              <a:rPr lang="el-GR" dirty="0" err="1"/>
              <a:t>γιά</a:t>
            </a:r>
            <a:r>
              <a:rPr lang="el-GR" dirty="0"/>
              <a:t> πρώτη φορά </a:t>
            </a:r>
            <a:r>
              <a:rPr lang="el-GR" dirty="0" err="1"/>
              <a:t>ἀραβικά</a:t>
            </a:r>
            <a:r>
              <a:rPr lang="el-GR" dirty="0"/>
              <a:t> </a:t>
            </a:r>
            <a:r>
              <a:rPr lang="el-GR" dirty="0" err="1"/>
              <a:t>στοιχεῖα</a:t>
            </a:r>
            <a:r>
              <a:rPr lang="el-GR" dirty="0"/>
              <a:t> (1610)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Μαρωνίτικο</a:t>
            </a:r>
            <a:r>
              <a:rPr lang="el-GR" dirty="0"/>
              <a:t> </a:t>
            </a:r>
            <a:r>
              <a:rPr lang="el-GR" dirty="0" err="1"/>
              <a:t>τυπογραφεῖο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649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Φωτογραφία από το εξωτερικό σύγχρονου Μαρωνίτικου ενοριακού κέντρου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6792"/>
            <a:ext cx="5444115" cy="460851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2170584" cy="4608512"/>
          </a:xfrm>
        </p:spPr>
        <p:txBody>
          <a:bodyPr anchor="b"/>
          <a:lstStyle/>
          <a:p>
            <a:r>
              <a:rPr lang="el-GR" dirty="0" smtClean="0"/>
              <a:t>Εικόνα 8: </a:t>
            </a:r>
            <a:r>
              <a:rPr lang="el-GR" dirty="0"/>
              <a:t>Σύγχρονο </a:t>
            </a:r>
            <a:r>
              <a:rPr lang="el-GR" dirty="0" err="1"/>
              <a:t>Μαρωνίτικο</a:t>
            </a:r>
            <a:r>
              <a:rPr lang="el-GR" dirty="0"/>
              <a:t> </a:t>
            </a:r>
            <a:r>
              <a:rPr lang="el-GR" dirty="0" err="1"/>
              <a:t>ἐνοριακό</a:t>
            </a:r>
            <a:r>
              <a:rPr lang="el-GR" dirty="0"/>
              <a:t> κέντρο στο </a:t>
            </a:r>
            <a:r>
              <a:rPr lang="en-US" dirty="0"/>
              <a:t>Saint Louis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τῶν</a:t>
            </a:r>
            <a:r>
              <a:rPr lang="el-GR" dirty="0" smtClean="0"/>
              <a:t> ΗΠΑ.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Σύγχρονο </a:t>
            </a:r>
            <a:r>
              <a:rPr lang="el-GR" dirty="0" err="1"/>
              <a:t>Μαρωνίτικο</a:t>
            </a:r>
            <a:r>
              <a:rPr lang="el-GR" dirty="0"/>
              <a:t> </a:t>
            </a:r>
            <a:r>
              <a:rPr lang="el-GR" dirty="0" err="1" smtClean="0"/>
              <a:t>ἐνοριακό</a:t>
            </a:r>
            <a:r>
              <a:rPr lang="el-GR" dirty="0" smtClean="0"/>
              <a:t> </a:t>
            </a:r>
            <a:r>
              <a:rPr lang="el-GR" dirty="0"/>
              <a:t>κέντρο</a:t>
            </a:r>
          </a:p>
        </p:txBody>
      </p:sp>
    </p:spTree>
    <p:extLst>
      <p:ext uri="{BB962C8B-B14F-4D97-AF65-F5344CB8AC3E}">
        <p14:creationId xmlns:p14="http://schemas.microsoft.com/office/powerpoint/2010/main" val="3184071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28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1.00.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dirty="0" smtClean="0"/>
              <a:t>Επανάληψη βασικών όρων</a:t>
            </a:r>
          </a:p>
          <a:p>
            <a:pPr marL="0"/>
            <a:r>
              <a:rPr lang="el-GR" dirty="0" smtClean="0"/>
              <a:t>Πληροφόρηση για τη νεώτερη </a:t>
            </a:r>
            <a:r>
              <a:rPr lang="el-GR" dirty="0" err="1" smtClean="0"/>
              <a:t>Συροϊακωβιτική</a:t>
            </a:r>
            <a:r>
              <a:rPr lang="el-GR" dirty="0" smtClean="0"/>
              <a:t> Εκκλησία (από την Οθωμανική περίοδο)</a:t>
            </a:r>
          </a:p>
          <a:p>
            <a:pPr marL="0"/>
            <a:r>
              <a:rPr lang="el-GR" dirty="0" smtClean="0"/>
              <a:t>Γνωριμία με σύγχρονα μοναστικά κέντρα του </a:t>
            </a:r>
            <a:r>
              <a:rPr lang="en-US" dirty="0" err="1" smtClean="0"/>
              <a:t>Tur</a:t>
            </a:r>
            <a:r>
              <a:rPr lang="en-US" dirty="0" smtClean="0"/>
              <a:t> </a:t>
            </a:r>
            <a:r>
              <a:rPr lang="en-US" dirty="0" err="1" smtClean="0"/>
              <a:t>Abdin</a:t>
            </a:r>
            <a:endParaRPr lang="en-US" dirty="0" smtClean="0"/>
          </a:p>
          <a:p>
            <a:pPr marL="0"/>
            <a:r>
              <a:rPr lang="el-GR" dirty="0" smtClean="0"/>
              <a:t>Βασικές γνώσεις για την κοινότητα των </a:t>
            </a:r>
            <a:r>
              <a:rPr lang="el-GR" smtClean="0"/>
              <a:t>Μαρωνιτών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Πανεπιστήμιον Αθηνών</a:t>
            </a:r>
            <a:r>
              <a:rPr lang="en-US" sz="2000" dirty="0" smtClean="0"/>
              <a:t>,</a:t>
            </a:r>
            <a:r>
              <a:rPr lang="el-GR" sz="2000" dirty="0" smtClean="0"/>
              <a:t> Δημήτριος Μόσχος 2014. «Η </a:t>
            </a:r>
            <a:r>
              <a:rPr lang="el-GR" sz="2000" dirty="0" err="1" smtClean="0"/>
              <a:t>Συροϊακωβιτική</a:t>
            </a:r>
            <a:r>
              <a:rPr lang="el-GR" sz="2000" dirty="0" smtClean="0"/>
              <a:t> Εκκλησία Β – νεώτερος εκκλησιαστικός βίος - </a:t>
            </a:r>
            <a:r>
              <a:rPr lang="el-GR" sz="2000" dirty="0" err="1" smtClean="0"/>
              <a:t>Μαρωνίτες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http://opencourses.uoa.gr/courses/THEOL1/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</a:t>
            </a:r>
            <a:r>
              <a:rPr lang="en-US" sz="2000" dirty="0"/>
              <a:t> Copyright</a:t>
            </a:r>
            <a:r>
              <a:rPr lang="el-GR" sz="2000" dirty="0"/>
              <a:t>:</a:t>
            </a:r>
            <a:r>
              <a:rPr lang="en-US" sz="2000" dirty="0"/>
              <a:t> Google Maps</a:t>
            </a:r>
            <a:r>
              <a:rPr lang="el-GR" sz="2000" dirty="0"/>
              <a:t>, Πηγή: </a:t>
            </a:r>
            <a:r>
              <a:rPr lang="en-US" sz="2000" dirty="0">
                <a:hlinkClick r:id="rId3"/>
              </a:rPr>
              <a:t>http://www.google.gr/maps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2: </a:t>
            </a:r>
            <a:r>
              <a:rPr lang="en-US" sz="2000" dirty="0" smtClean="0"/>
              <a:t>Copyrighted, </a:t>
            </a:r>
            <a:r>
              <a:rPr lang="el-GR" sz="2000" dirty="0" smtClean="0"/>
              <a:t>Σύνδεσμος: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www.zonu.com/fullsize-en/2010-01-04-11596/The-Ottoman-Empire-1326-1683.html</a:t>
            </a:r>
            <a:r>
              <a:rPr lang="en-US" sz="2000" dirty="0" smtClean="0"/>
              <a:t> </a:t>
            </a:r>
            <a:r>
              <a:rPr lang="el-GR" sz="2000" dirty="0" smtClean="0"/>
              <a:t>Πηγή: </a:t>
            </a:r>
            <a:r>
              <a:rPr lang="en-US" sz="2000" dirty="0">
                <a:hlinkClick r:id="rId5"/>
              </a:rPr>
              <a:t>http://www.zonu.com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3-6:</a:t>
            </a:r>
            <a:r>
              <a:rPr lang="en-US" sz="2000" dirty="0" smtClean="0"/>
              <a:t> Copyrighted, </a:t>
            </a:r>
            <a:r>
              <a:rPr lang="de-DE" sz="2000" dirty="0" err="1"/>
              <a:t>Hollerweger</a:t>
            </a:r>
            <a:r>
              <a:rPr lang="de-DE" sz="2000" dirty="0"/>
              <a:t> H., </a:t>
            </a:r>
            <a:r>
              <a:rPr lang="de-DE" sz="2000" dirty="0" err="1"/>
              <a:t>Tur</a:t>
            </a:r>
            <a:r>
              <a:rPr lang="de-DE" sz="2000" dirty="0"/>
              <a:t> </a:t>
            </a:r>
            <a:r>
              <a:rPr lang="de-DE" sz="2000" dirty="0" err="1"/>
              <a:t>Abdin</a:t>
            </a:r>
            <a:r>
              <a:rPr lang="de-DE" sz="2000" dirty="0"/>
              <a:t>: Lebendiges Kulturerbe, Linz </a:t>
            </a:r>
            <a:r>
              <a:rPr lang="de-DE" sz="2000" dirty="0" smtClean="0"/>
              <a:t>1999.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</a:t>
            </a:r>
            <a:r>
              <a:rPr lang="en-US" sz="2000" dirty="0" smtClean="0"/>
              <a:t> 7</a:t>
            </a:r>
            <a:r>
              <a:rPr lang="el-GR" sz="2000" dirty="0" smtClean="0"/>
              <a:t>: </a:t>
            </a:r>
            <a:r>
              <a:rPr lang="en-US" sz="2000" dirty="0" smtClean="0"/>
              <a:t>Copyrighted.</a:t>
            </a:r>
          </a:p>
          <a:p>
            <a:pPr marL="0" indent="0">
              <a:buNone/>
            </a:pPr>
            <a:r>
              <a:rPr lang="el-GR" sz="2000" dirty="0" smtClean="0"/>
              <a:t>Ε</a:t>
            </a:r>
            <a:r>
              <a:rPr lang="el-GR" sz="2000" dirty="0" smtClean="0"/>
              <a:t>ικόνα 8: </a:t>
            </a:r>
            <a:r>
              <a:rPr lang="en-US" sz="2000" dirty="0" smtClean="0"/>
              <a:t>Copyrighted, </a:t>
            </a:r>
            <a:r>
              <a:rPr lang="el-GR" sz="2000" dirty="0" smtClean="0"/>
              <a:t>φωτογραφία συγγραφέα</a:t>
            </a:r>
            <a:r>
              <a:rPr lang="en-US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Ἀρχαῖες</a:t>
            </a:r>
            <a:r>
              <a:rPr lang="el-GR" dirty="0"/>
              <a:t> </a:t>
            </a:r>
            <a:r>
              <a:rPr lang="el-GR" dirty="0" err="1"/>
              <a:t>Ἀνατολικές</a:t>
            </a:r>
            <a:r>
              <a:rPr lang="el-GR" dirty="0"/>
              <a:t> </a:t>
            </a:r>
            <a:r>
              <a:rPr lang="el-GR" dirty="0" err="1" smtClean="0"/>
              <a:t>Ἐκκλησίες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 err="1"/>
              <a:t>Εἶναι</a:t>
            </a:r>
            <a:r>
              <a:rPr lang="el-GR" dirty="0"/>
              <a:t> </a:t>
            </a:r>
            <a:r>
              <a:rPr lang="el-GR" dirty="0" err="1"/>
              <a:t>οἱ</a:t>
            </a:r>
            <a:r>
              <a:rPr lang="el-GR" dirty="0"/>
              <a:t> </a:t>
            </a:r>
            <a:r>
              <a:rPr lang="el-GR" dirty="0" err="1"/>
              <a:t>ἐκκλησίες</a:t>
            </a:r>
            <a:r>
              <a:rPr lang="el-GR" dirty="0"/>
              <a:t> πού προέκυψαν </a:t>
            </a:r>
            <a:r>
              <a:rPr lang="el-GR" dirty="0" err="1"/>
              <a:t>ἀπό</a:t>
            </a:r>
            <a:r>
              <a:rPr lang="el-GR" dirty="0"/>
              <a:t> </a:t>
            </a:r>
            <a:r>
              <a:rPr lang="el-GR" dirty="0" err="1"/>
              <a:t>τή</a:t>
            </a:r>
            <a:r>
              <a:rPr lang="el-GR" dirty="0"/>
              <a:t> διάσπαση </a:t>
            </a:r>
            <a:r>
              <a:rPr lang="el-GR" dirty="0" err="1"/>
              <a:t>μέ</a:t>
            </a:r>
            <a:r>
              <a:rPr lang="el-GR" dirty="0"/>
              <a:t> βάση (πρόφαση;) </a:t>
            </a:r>
            <a:r>
              <a:rPr lang="el-GR" dirty="0" err="1"/>
              <a:t>τόν</a:t>
            </a:r>
            <a:r>
              <a:rPr lang="el-GR" dirty="0"/>
              <a:t> </a:t>
            </a:r>
            <a:r>
              <a:rPr lang="el-GR" dirty="0" err="1"/>
              <a:t>Χριστολογικό</a:t>
            </a:r>
            <a:r>
              <a:rPr lang="el-GR" dirty="0"/>
              <a:t> </a:t>
            </a:r>
            <a:r>
              <a:rPr lang="el-GR" dirty="0" err="1"/>
              <a:t>Ὅρο</a:t>
            </a:r>
            <a:r>
              <a:rPr lang="el-GR" dirty="0"/>
              <a:t> </a:t>
            </a:r>
            <a:r>
              <a:rPr lang="el-GR" dirty="0" err="1"/>
              <a:t>τῆς</a:t>
            </a:r>
            <a:r>
              <a:rPr lang="el-GR" dirty="0"/>
              <a:t> </a:t>
            </a:r>
            <a:r>
              <a:rPr lang="el-GR" dirty="0" smtClean="0"/>
              <a:t>Χαλκηδόνος</a:t>
            </a:r>
            <a:r>
              <a:rPr lang="en-US" dirty="0" smtClean="0"/>
              <a:t> (451)</a:t>
            </a:r>
            <a:r>
              <a:rPr lang="el-GR" dirty="0" smtClean="0"/>
              <a:t>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Oriental Orthodox Churches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Κοπτική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dirty="0" err="1">
                <a:cs typeface="Times New Roman" pitchFamily="18" charset="0"/>
              </a:rPr>
              <a:t>Αἴγυπτος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καί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ἐξωτερικό</a:t>
            </a:r>
            <a:r>
              <a:rPr lang="el-GR" dirty="0">
                <a:cs typeface="Times New Roman" pitchFamily="18" charset="0"/>
              </a:rPr>
              <a:t>)</a:t>
            </a: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Αἰθιοπική</a:t>
            </a:r>
            <a:endParaRPr lang="el-GR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Ἐκκλησία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τῆς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Ἐρυθραίας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(μετά το 1993)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Συροϊακωβιτική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dirty="0" err="1">
                <a:cs typeface="Times New Roman" pitchFamily="18" charset="0"/>
              </a:rPr>
              <a:t>Συροορθόδοξη</a:t>
            </a:r>
            <a:r>
              <a:rPr lang="el-GR" dirty="0">
                <a:cs typeface="Times New Roman" pitchFamily="18" charset="0"/>
              </a:rPr>
              <a:t> λένε </a:t>
            </a:r>
            <a:r>
              <a:rPr lang="el-GR" dirty="0" err="1">
                <a:cs typeface="Times New Roman" pitchFamily="18" charset="0"/>
              </a:rPr>
              <a:t>οἱ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ἴδιοι</a:t>
            </a:r>
            <a:r>
              <a:rPr lang="el-GR" dirty="0">
                <a:cs typeface="Times New Roman" pitchFamily="18" charset="0"/>
              </a:rPr>
              <a:t>) </a:t>
            </a:r>
            <a:r>
              <a:rPr lang="el-GR" dirty="0" err="1">
                <a:cs typeface="Times New Roman" pitchFamily="18" charset="0"/>
              </a:rPr>
              <a:t>τῆς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Δυτικῆς</a:t>
            </a:r>
            <a:r>
              <a:rPr lang="el-GR" dirty="0">
                <a:cs typeface="Times New Roman" pitchFamily="18" charset="0"/>
              </a:rPr>
              <a:t> Συρίας (σήμερα Συρία, Τουρκία</a:t>
            </a:r>
            <a:r>
              <a:rPr lang="el-GR" dirty="0" smtClean="0">
                <a:cs typeface="Times New Roman" pitchFamily="18" charset="0"/>
              </a:rPr>
              <a:t>)</a:t>
            </a:r>
            <a:endParaRPr lang="en-US" dirty="0" smtClean="0"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Νεστοριανική</a:t>
            </a:r>
            <a:r>
              <a:rPr lang="el-GR" dirty="0" smtClean="0">
                <a:cs typeface="Times New Roman" pitchFamily="18" charset="0"/>
              </a:rPr>
              <a:t> (</a:t>
            </a:r>
            <a:r>
              <a:rPr lang="el-GR" dirty="0" err="1" smtClean="0">
                <a:cs typeface="Times New Roman" pitchFamily="18" charset="0"/>
              </a:rPr>
              <a:t>ἀνατολικῆς</a:t>
            </a:r>
            <a:r>
              <a:rPr lang="el-GR" dirty="0" smtClean="0">
                <a:cs typeface="Times New Roman" pitchFamily="18" charset="0"/>
              </a:rPr>
              <a:t> Συρίας </a:t>
            </a:r>
            <a:r>
              <a:rPr lang="el-GR" dirty="0" err="1" smtClean="0">
                <a:cs typeface="Times New Roman" pitchFamily="18" charset="0"/>
              </a:rPr>
              <a:t>καί</a:t>
            </a:r>
            <a:r>
              <a:rPr lang="el-GR" dirty="0" smtClean="0">
                <a:cs typeface="Times New Roman" pitchFamily="18" charset="0"/>
              </a:rPr>
              <a:t> </a:t>
            </a:r>
            <a:r>
              <a:rPr lang="el-GR" dirty="0" err="1" smtClean="0">
                <a:cs typeface="Times New Roman" pitchFamily="18" charset="0"/>
              </a:rPr>
              <a:t>Ἀσίας</a:t>
            </a:r>
            <a:r>
              <a:rPr lang="el-GR" dirty="0" smtClean="0">
                <a:cs typeface="Times New Roman" pitchFamily="18" charset="0"/>
              </a:rPr>
              <a:t>)</a:t>
            </a:r>
            <a:endParaRPr lang="el-GR" dirty="0"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 </a:t>
            </a:r>
            <a:r>
              <a:rPr lang="el-GR" dirty="0" err="1">
                <a:cs typeface="Times New Roman" pitchFamily="18" charset="0"/>
              </a:rPr>
              <a:t>Συριακή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τῆς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Ἰνδίας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Μαλαμπάρ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στή</a:t>
            </a:r>
            <a:r>
              <a:rPr lang="el-GR" dirty="0">
                <a:cs typeface="Times New Roman" pitchFamily="18" charset="0"/>
              </a:rPr>
              <a:t> Β. </a:t>
            </a:r>
            <a:r>
              <a:rPr lang="el-GR" dirty="0" err="1">
                <a:cs typeface="Times New Roman" pitchFamily="18" charset="0"/>
              </a:rPr>
              <a:t>Ἰνδία</a:t>
            </a:r>
            <a:r>
              <a:rPr lang="el-GR" dirty="0">
                <a:cs typeface="Times New Roman" pitchFamily="18" charset="0"/>
              </a:rPr>
              <a:t>) </a:t>
            </a:r>
            <a:r>
              <a:rPr lang="el-GR" dirty="0" err="1">
                <a:cs typeface="Times New Roman" pitchFamily="18" charset="0"/>
              </a:rPr>
              <a:t>καί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Ἀρμενική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Ἀποστολική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Ἐκκλησία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(</a:t>
            </a:r>
            <a:r>
              <a:rPr lang="el-GR" dirty="0" err="1">
                <a:cs typeface="Times New Roman" pitchFamily="18" charset="0"/>
              </a:rPr>
              <a:t>Ἀρμενία</a:t>
            </a:r>
            <a:r>
              <a:rPr lang="el-GR" dirty="0">
                <a:cs typeface="Times New Roman" pitchFamily="18" charset="0"/>
              </a:rPr>
              <a:t>, Τουρκία </a:t>
            </a:r>
            <a:r>
              <a:rPr lang="el-GR" dirty="0" err="1">
                <a:cs typeface="Times New Roman" pitchFamily="18" charset="0"/>
              </a:rPr>
              <a:t>καί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ἐξωτερικό</a:t>
            </a:r>
            <a:r>
              <a:rPr lang="el-GR" dirty="0">
                <a:cs typeface="Times New Roman" pitchFamily="18" charset="0"/>
              </a:rPr>
              <a:t>).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Χάρτης αρχαίων ανατολικών εκκλησιών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824" y="1332084"/>
            <a:ext cx="5854352" cy="4473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96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Χάρτης που απεικονίζει την επέκταση του Οθωμανικού κράτους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" b="4374"/>
          <a:stretch>
            <a:fillRect/>
          </a:stretch>
        </p:blipFill>
        <p:spPr>
          <a:xfrm>
            <a:off x="1106488" y="1403760"/>
            <a:ext cx="6858000" cy="4320480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65496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2: Η </a:t>
            </a:r>
            <a:r>
              <a:rPr lang="el-GR" dirty="0"/>
              <a:t>επέκταση του Οθωμανικού κράτους από τον 14</a:t>
            </a:r>
            <a:r>
              <a:rPr lang="el-GR" baseline="30000" dirty="0"/>
              <a:t>ο</a:t>
            </a:r>
            <a:r>
              <a:rPr lang="el-GR" dirty="0"/>
              <a:t> έως τον 17</a:t>
            </a:r>
            <a:r>
              <a:rPr lang="el-GR" baseline="30000" dirty="0"/>
              <a:t>ο</a:t>
            </a:r>
            <a:r>
              <a:rPr lang="el-GR" dirty="0"/>
              <a:t> αι.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Οθωμανικού Κράτους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552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1517 - </a:t>
            </a:r>
            <a:r>
              <a:rPr lang="el-GR" dirty="0" err="1"/>
              <a:t>Ὀθωμανική</a:t>
            </a:r>
            <a:r>
              <a:rPr lang="el-GR" dirty="0"/>
              <a:t> κατάκτηση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Βασίλειος Συμεών </a:t>
            </a:r>
            <a:r>
              <a:rPr lang="en-US" dirty="0"/>
              <a:t>at-</a:t>
            </a:r>
            <a:r>
              <a:rPr lang="en-US" dirty="0" err="1"/>
              <a:t>Turani</a:t>
            </a:r>
            <a:r>
              <a:rPr lang="en-US" dirty="0"/>
              <a:t> </a:t>
            </a:r>
            <a:r>
              <a:rPr lang="el-GR" dirty="0"/>
              <a:t>γεν. 1670, </a:t>
            </a:r>
            <a:r>
              <a:rPr lang="el-GR" dirty="0" err="1"/>
              <a:t>Μαφριάν</a:t>
            </a:r>
            <a:r>
              <a:rPr lang="el-GR" dirty="0"/>
              <a:t> 1710-1740</a:t>
            </a:r>
          </a:p>
          <a:p>
            <a:r>
              <a:rPr lang="en-US" dirty="0" err="1"/>
              <a:t>Abd</a:t>
            </a:r>
            <a:r>
              <a:rPr lang="en-US" dirty="0"/>
              <a:t> an-</a:t>
            </a:r>
            <a:r>
              <a:rPr lang="en-US" dirty="0" err="1"/>
              <a:t>Nur</a:t>
            </a:r>
            <a:r>
              <a:rPr lang="en-US" dirty="0"/>
              <a:t> al-</a:t>
            </a:r>
            <a:r>
              <a:rPr lang="en-US" dirty="0" err="1"/>
              <a:t>Amidi</a:t>
            </a:r>
            <a:r>
              <a:rPr lang="en-US" dirty="0"/>
              <a:t> (+1755)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072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Εξωτερική άποψη της Μονής Zafara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>
          <a:xfrm>
            <a:off x="899592" y="1268760"/>
            <a:ext cx="7200900" cy="4536504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Μονή </a:t>
            </a:r>
            <a:r>
              <a:rPr lang="en-US" dirty="0" err="1"/>
              <a:t>Zafaran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324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Άποψη της Μονής Mar Gabriel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07" y="1268760"/>
            <a:ext cx="6981069" cy="4536504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Μονή </a:t>
            </a:r>
            <a:r>
              <a:rPr lang="en-US" dirty="0"/>
              <a:t>Mar Gabriel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262520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768</Words>
  <Application>Microsoft Office PowerPoint</Application>
  <PresentationFormat>Προβολή στην οθόνη (4:3)</PresentationFormat>
  <Paragraphs>90</Paragraphs>
  <Slides>23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Times New Roman</vt:lpstr>
      <vt:lpstr>Wingdings</vt:lpstr>
      <vt:lpstr>Θέμα του Office</vt:lpstr>
      <vt:lpstr>Ιστορία Αρχαίων Ανατολικών Εκκλησιών</vt:lpstr>
      <vt:lpstr>Σκοποί  ενότητας</vt:lpstr>
      <vt:lpstr>Ἀρχαῖες Ἀνατολικές Ἐκκλησίες: Εἶναι οἱ ἐκκλησίες πού προέκυψαν ἀπό τή διάσπαση μέ βάση (πρόφαση;) τόν Χριστολογικό Ὅρο τῆς Χαλκηδόνος (451). </vt:lpstr>
      <vt:lpstr>Oriental Orthodox Churches</vt:lpstr>
      <vt:lpstr>Χάρτης 1</vt:lpstr>
      <vt:lpstr>Χάρτης Οθωμανικού Κράτους</vt:lpstr>
      <vt:lpstr>1517 - Ὀθωμανική κατάκτηση</vt:lpstr>
      <vt:lpstr>Μονή Zafaran</vt:lpstr>
      <vt:lpstr>Μονή Mar Gabriel</vt:lpstr>
      <vt:lpstr>Μονή Mor Matay (Μοσούλη)</vt:lpstr>
      <vt:lpstr>Μονή Mor Augin</vt:lpstr>
      <vt:lpstr>Μαρωνίτες Α</vt:lpstr>
      <vt:lpstr>Μαρωνίτες Β</vt:lpstr>
      <vt:lpstr>Μαρωνίτες Γ</vt:lpstr>
      <vt:lpstr>Μαρωνίτικο τυπογραφεῖο</vt:lpstr>
      <vt:lpstr>Σύγχρονο Μαρωνίτικο ἐνοριακό κέντρο</vt:lpstr>
      <vt:lpstr>Τέλος Ενότητας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Ανθούλα</cp:lastModifiedBy>
  <cp:revision>201</cp:revision>
  <dcterms:created xsi:type="dcterms:W3CDTF">2012-09-06T09:03:05Z</dcterms:created>
  <dcterms:modified xsi:type="dcterms:W3CDTF">2015-04-16T14:43:27Z</dcterms:modified>
</cp:coreProperties>
</file>