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47"/>
  </p:notesMasterIdLst>
  <p:sldIdLst>
    <p:sldId id="256" r:id="rId3"/>
    <p:sldId id="777" r:id="rId4"/>
    <p:sldId id="778" r:id="rId5"/>
    <p:sldId id="779" r:id="rId6"/>
    <p:sldId id="912" r:id="rId7"/>
    <p:sldId id="781" r:id="rId8"/>
    <p:sldId id="782" r:id="rId9"/>
    <p:sldId id="783" r:id="rId10"/>
    <p:sldId id="784" r:id="rId11"/>
    <p:sldId id="785" r:id="rId12"/>
    <p:sldId id="786" r:id="rId13"/>
    <p:sldId id="787" r:id="rId14"/>
    <p:sldId id="788" r:id="rId15"/>
    <p:sldId id="789" r:id="rId16"/>
    <p:sldId id="790" r:id="rId17"/>
    <p:sldId id="791" r:id="rId18"/>
    <p:sldId id="792" r:id="rId19"/>
    <p:sldId id="793" r:id="rId20"/>
    <p:sldId id="794" r:id="rId21"/>
    <p:sldId id="795" r:id="rId22"/>
    <p:sldId id="796" r:id="rId23"/>
    <p:sldId id="797" r:id="rId24"/>
    <p:sldId id="798" r:id="rId25"/>
    <p:sldId id="799" r:id="rId26"/>
    <p:sldId id="800" r:id="rId27"/>
    <p:sldId id="801" r:id="rId28"/>
    <p:sldId id="802" r:id="rId29"/>
    <p:sldId id="803" r:id="rId30"/>
    <p:sldId id="804" r:id="rId31"/>
    <p:sldId id="805" r:id="rId32"/>
    <p:sldId id="913" r:id="rId33"/>
    <p:sldId id="806" r:id="rId34"/>
    <p:sldId id="807" r:id="rId35"/>
    <p:sldId id="809" r:id="rId36"/>
    <p:sldId id="808" r:id="rId37"/>
    <p:sldId id="810" r:id="rId38"/>
    <p:sldId id="811" r:id="rId39"/>
    <p:sldId id="812" r:id="rId40"/>
    <p:sldId id="813" r:id="rId41"/>
    <p:sldId id="814" r:id="rId42"/>
    <p:sldId id="815" r:id="rId43"/>
    <p:sldId id="816" r:id="rId44"/>
    <p:sldId id="817" r:id="rId45"/>
    <p:sldId id="818" r:id="rId46"/>
    <p:sldId id="820" r:id="rId47"/>
    <p:sldId id="819" r:id="rId48"/>
    <p:sldId id="821" r:id="rId49"/>
    <p:sldId id="822" r:id="rId50"/>
    <p:sldId id="823" r:id="rId51"/>
    <p:sldId id="824" r:id="rId52"/>
    <p:sldId id="825" r:id="rId53"/>
    <p:sldId id="826" r:id="rId54"/>
    <p:sldId id="827" r:id="rId55"/>
    <p:sldId id="828" r:id="rId56"/>
    <p:sldId id="829" r:id="rId57"/>
    <p:sldId id="830" r:id="rId58"/>
    <p:sldId id="831" r:id="rId59"/>
    <p:sldId id="832" r:id="rId60"/>
    <p:sldId id="833" r:id="rId61"/>
    <p:sldId id="834" r:id="rId62"/>
    <p:sldId id="835" r:id="rId63"/>
    <p:sldId id="836" r:id="rId64"/>
    <p:sldId id="837" r:id="rId65"/>
    <p:sldId id="838" r:id="rId66"/>
    <p:sldId id="839" r:id="rId67"/>
    <p:sldId id="841" r:id="rId68"/>
    <p:sldId id="840" r:id="rId69"/>
    <p:sldId id="842" r:id="rId70"/>
    <p:sldId id="843" r:id="rId71"/>
    <p:sldId id="844" r:id="rId72"/>
    <p:sldId id="845" r:id="rId73"/>
    <p:sldId id="846" r:id="rId74"/>
    <p:sldId id="847" r:id="rId75"/>
    <p:sldId id="848" r:id="rId76"/>
    <p:sldId id="849" r:id="rId77"/>
    <p:sldId id="850" r:id="rId78"/>
    <p:sldId id="851" r:id="rId79"/>
    <p:sldId id="852" r:id="rId80"/>
    <p:sldId id="853" r:id="rId81"/>
    <p:sldId id="854" r:id="rId82"/>
    <p:sldId id="855" r:id="rId83"/>
    <p:sldId id="856" r:id="rId84"/>
    <p:sldId id="857" r:id="rId85"/>
    <p:sldId id="858" r:id="rId86"/>
    <p:sldId id="859" r:id="rId87"/>
    <p:sldId id="860" r:id="rId88"/>
    <p:sldId id="861" r:id="rId89"/>
    <p:sldId id="862" r:id="rId90"/>
    <p:sldId id="863" r:id="rId91"/>
    <p:sldId id="864" r:id="rId92"/>
    <p:sldId id="865" r:id="rId93"/>
    <p:sldId id="866" r:id="rId94"/>
    <p:sldId id="867" r:id="rId95"/>
    <p:sldId id="868" r:id="rId96"/>
    <p:sldId id="869" r:id="rId97"/>
    <p:sldId id="870" r:id="rId98"/>
    <p:sldId id="871" r:id="rId99"/>
    <p:sldId id="872" r:id="rId100"/>
    <p:sldId id="873" r:id="rId101"/>
    <p:sldId id="874" r:id="rId102"/>
    <p:sldId id="875" r:id="rId103"/>
    <p:sldId id="876" r:id="rId104"/>
    <p:sldId id="877" r:id="rId105"/>
    <p:sldId id="878" r:id="rId106"/>
    <p:sldId id="879" r:id="rId107"/>
    <p:sldId id="880" r:id="rId108"/>
    <p:sldId id="881" r:id="rId109"/>
    <p:sldId id="882" r:id="rId110"/>
    <p:sldId id="883" r:id="rId111"/>
    <p:sldId id="884" r:id="rId112"/>
    <p:sldId id="885" r:id="rId113"/>
    <p:sldId id="886" r:id="rId114"/>
    <p:sldId id="887" r:id="rId115"/>
    <p:sldId id="888" r:id="rId116"/>
    <p:sldId id="889" r:id="rId117"/>
    <p:sldId id="890" r:id="rId118"/>
    <p:sldId id="891" r:id="rId119"/>
    <p:sldId id="892" r:id="rId120"/>
    <p:sldId id="893" r:id="rId121"/>
    <p:sldId id="894" r:id="rId122"/>
    <p:sldId id="895" r:id="rId123"/>
    <p:sldId id="896" r:id="rId124"/>
    <p:sldId id="897" r:id="rId125"/>
    <p:sldId id="898" r:id="rId126"/>
    <p:sldId id="899" r:id="rId127"/>
    <p:sldId id="900" r:id="rId128"/>
    <p:sldId id="901" r:id="rId129"/>
    <p:sldId id="903" r:id="rId130"/>
    <p:sldId id="902" r:id="rId131"/>
    <p:sldId id="904" r:id="rId132"/>
    <p:sldId id="905" r:id="rId133"/>
    <p:sldId id="907" r:id="rId134"/>
    <p:sldId id="906" r:id="rId135"/>
    <p:sldId id="909" r:id="rId136"/>
    <p:sldId id="910" r:id="rId137"/>
    <p:sldId id="911" r:id="rId138"/>
    <p:sldId id="290" r:id="rId139"/>
    <p:sldId id="295" r:id="rId140"/>
    <p:sldId id="299" r:id="rId141"/>
    <p:sldId id="292" r:id="rId142"/>
    <p:sldId id="645" r:id="rId143"/>
    <p:sldId id="646" r:id="rId144"/>
    <p:sldId id="293" r:id="rId145"/>
    <p:sldId id="914" r:id="rId146"/>
  </p:sldIdLst>
  <p:sldSz cx="9144000" cy="6858000" type="screen4x3"/>
  <p:notesSz cx="6858000" cy="9144000"/>
  <p:custDataLst>
    <p:tags r:id="rId148"/>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256"/>
            <p14:sldId id="777"/>
            <p14:sldId id="778"/>
            <p14:sldId id="779"/>
            <p14:sldId id="912"/>
            <p14:sldId id="781"/>
            <p14:sldId id="782"/>
            <p14:sldId id="783"/>
            <p14:sldId id="784"/>
            <p14:sldId id="785"/>
            <p14:sldId id="786"/>
            <p14:sldId id="787"/>
            <p14:sldId id="788"/>
            <p14:sldId id="789"/>
            <p14:sldId id="790"/>
            <p14:sldId id="791"/>
            <p14:sldId id="792"/>
            <p14:sldId id="793"/>
            <p14:sldId id="794"/>
            <p14:sldId id="795"/>
            <p14:sldId id="796"/>
            <p14:sldId id="797"/>
            <p14:sldId id="798"/>
            <p14:sldId id="799"/>
            <p14:sldId id="800"/>
            <p14:sldId id="801"/>
            <p14:sldId id="802"/>
            <p14:sldId id="803"/>
            <p14:sldId id="804"/>
            <p14:sldId id="805"/>
            <p14:sldId id="913"/>
            <p14:sldId id="806"/>
            <p14:sldId id="807"/>
            <p14:sldId id="809"/>
            <p14:sldId id="808"/>
            <p14:sldId id="810"/>
            <p14:sldId id="811"/>
            <p14:sldId id="812"/>
            <p14:sldId id="813"/>
            <p14:sldId id="814"/>
            <p14:sldId id="815"/>
            <p14:sldId id="816"/>
            <p14:sldId id="817"/>
            <p14:sldId id="818"/>
            <p14:sldId id="820"/>
            <p14:sldId id="819"/>
            <p14:sldId id="821"/>
            <p14:sldId id="822"/>
            <p14:sldId id="823"/>
            <p14:sldId id="824"/>
            <p14:sldId id="825"/>
            <p14:sldId id="826"/>
            <p14:sldId id="827"/>
            <p14:sldId id="828"/>
            <p14:sldId id="829"/>
            <p14:sldId id="830"/>
            <p14:sldId id="831"/>
            <p14:sldId id="832"/>
            <p14:sldId id="833"/>
            <p14:sldId id="834"/>
            <p14:sldId id="835"/>
            <p14:sldId id="836"/>
            <p14:sldId id="837"/>
            <p14:sldId id="838"/>
            <p14:sldId id="839"/>
            <p14:sldId id="841"/>
            <p14:sldId id="840"/>
            <p14:sldId id="842"/>
            <p14:sldId id="843"/>
            <p14:sldId id="844"/>
            <p14:sldId id="845"/>
            <p14:sldId id="846"/>
            <p14:sldId id="847"/>
            <p14:sldId id="848"/>
            <p14:sldId id="849"/>
            <p14:sldId id="850"/>
            <p14:sldId id="851"/>
            <p14:sldId id="852"/>
            <p14:sldId id="853"/>
            <p14:sldId id="854"/>
            <p14:sldId id="855"/>
            <p14:sldId id="856"/>
            <p14:sldId id="857"/>
            <p14:sldId id="858"/>
            <p14:sldId id="859"/>
            <p14:sldId id="860"/>
            <p14:sldId id="861"/>
            <p14:sldId id="862"/>
            <p14:sldId id="863"/>
            <p14:sldId id="864"/>
            <p14:sldId id="865"/>
            <p14:sldId id="866"/>
            <p14:sldId id="867"/>
            <p14:sldId id="868"/>
            <p14:sldId id="869"/>
            <p14:sldId id="870"/>
            <p14:sldId id="871"/>
            <p14:sldId id="872"/>
            <p14:sldId id="873"/>
            <p14:sldId id="874"/>
            <p14:sldId id="875"/>
            <p14:sldId id="876"/>
            <p14:sldId id="877"/>
            <p14:sldId id="878"/>
            <p14:sldId id="879"/>
            <p14:sldId id="880"/>
            <p14:sldId id="881"/>
            <p14:sldId id="882"/>
            <p14:sldId id="883"/>
            <p14:sldId id="884"/>
            <p14:sldId id="885"/>
            <p14:sldId id="886"/>
            <p14:sldId id="887"/>
            <p14:sldId id="888"/>
            <p14:sldId id="889"/>
            <p14:sldId id="890"/>
            <p14:sldId id="891"/>
            <p14:sldId id="892"/>
            <p14:sldId id="893"/>
            <p14:sldId id="894"/>
            <p14:sldId id="895"/>
            <p14:sldId id="896"/>
            <p14:sldId id="897"/>
            <p14:sldId id="898"/>
            <p14:sldId id="899"/>
            <p14:sldId id="900"/>
            <p14:sldId id="901"/>
            <p14:sldId id="903"/>
            <p14:sldId id="902"/>
            <p14:sldId id="904"/>
            <p14:sldId id="905"/>
            <p14:sldId id="907"/>
            <p14:sldId id="906"/>
            <p14:sldId id="909"/>
            <p14:sldId id="910"/>
            <p14:sldId id="911"/>
            <p14:sldId id="290"/>
            <p14:sldId id="295"/>
            <p14:sldId id="299"/>
            <p14:sldId id="292"/>
            <p14:sldId id="645"/>
            <p14:sldId id="646"/>
          </p14:sldIdLst>
        </p14:section>
        <p14:section name="Untitled Section" id="{0F1CB131-A6BD-43D0-B8D4-1F27CEF7A05E}">
          <p14:sldIdLst>
            <p14:sldId id="293"/>
            <p14:sldId id="914"/>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C00000"/>
    <a:srgbClr val="000000"/>
    <a:srgbClr val="5075BC"/>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17" autoAdjust="0"/>
    <p:restoredTop sz="99309" autoAdjust="0"/>
  </p:normalViewPr>
  <p:slideViewPr>
    <p:cSldViewPr>
      <p:cViewPr>
        <p:scale>
          <a:sx n="120" d="100"/>
          <a:sy n="120" d="100"/>
        </p:scale>
        <p:origin x="-36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commentAuthors" Target="commentAuthor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presProps" Target="presProps.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5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tags" Target="tags/tag1.xml"/><Relationship Id="rId15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6/3/2016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137</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138</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139</a:t>
            </a:fld>
            <a:endParaRPr lang="el-GR"/>
          </a:p>
        </p:txBody>
      </p:sp>
    </p:spTree>
    <p:extLst>
      <p:ext uri="{BB962C8B-B14F-4D97-AF65-F5344CB8AC3E}">
        <p14:creationId xmlns:p14="http://schemas.microsoft.com/office/powerpoint/2010/main" val="40518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140</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4F57B82-55D5-48B6-A7B9-861FC58016DE}" type="slidenum">
              <a:rPr lang="el-GR" altLang="en-US"/>
              <a:pPr fontAlgn="base">
                <a:spcBef>
                  <a:spcPct val="0"/>
                </a:spcBef>
                <a:spcAft>
                  <a:spcPct val="0"/>
                </a:spcAft>
              </a:pPr>
              <a:t>141</a:t>
            </a:fld>
            <a:endParaRPr lang="el-GR" altLang="en-US"/>
          </a:p>
        </p:txBody>
      </p:sp>
    </p:spTree>
    <p:extLst>
      <p:ext uri="{BB962C8B-B14F-4D97-AF65-F5344CB8AC3E}">
        <p14:creationId xmlns:p14="http://schemas.microsoft.com/office/powerpoint/2010/main" val="3810774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550092-985A-4DAB-B8BD-652609C8C1CA}" type="slidenum">
              <a:rPr lang="el-GR" altLang="en-US"/>
              <a:pPr fontAlgn="base">
                <a:spcBef>
                  <a:spcPct val="0"/>
                </a:spcBef>
                <a:spcAft>
                  <a:spcPct val="0"/>
                </a:spcAft>
              </a:pPr>
              <a:t>142</a:t>
            </a:fld>
            <a:endParaRPr lang="el-GR" altLang="en-US"/>
          </a:p>
        </p:txBody>
      </p:sp>
    </p:spTree>
    <p:extLst>
      <p:ext uri="{BB962C8B-B14F-4D97-AF65-F5344CB8AC3E}">
        <p14:creationId xmlns:p14="http://schemas.microsoft.com/office/powerpoint/2010/main" val="3457340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143</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144</a:t>
            </a:fld>
            <a:endParaRPr lang="el-GR"/>
          </a:p>
        </p:txBody>
      </p:sp>
    </p:spTree>
    <p:extLst>
      <p:ext uri="{BB962C8B-B14F-4D97-AF65-F5344CB8AC3E}">
        <p14:creationId xmlns:p14="http://schemas.microsoft.com/office/powerpoint/2010/main" val="2145123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Ειδολογικές Κατατάξεις</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Ειδολογικές Κατατάξεις</a:t>
            </a:r>
          </a:p>
        </p:txBody>
      </p:sp>
      <p:pic>
        <p:nvPicPr>
          <p:cNvPr id="6" name="Picture 5" descr="[DECORATI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Ειδολογικές Κατατάξεις</a:t>
            </a:r>
          </a:p>
        </p:txBody>
      </p:sp>
      <p:pic>
        <p:nvPicPr>
          <p:cNvPr id="7" name="Picture 6" descr="[DECORATI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Ειδολογικές Κατατάξεις</a:t>
            </a:r>
          </a:p>
        </p:txBody>
      </p:sp>
      <p:pic>
        <p:nvPicPr>
          <p:cNvPr id="9" name="Picture 8" descr="[DECORATI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Ειδολογικές Κατατάξεις</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Ειδολογικές Κατατάξεις</a:t>
            </a:r>
          </a:p>
        </p:txBody>
      </p:sp>
      <p:pic>
        <p:nvPicPr>
          <p:cNvPr id="8" name="Picture 7" descr="[DECORATI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Ειδολογικές Κατατάξεις</a:t>
            </a:r>
          </a:p>
        </p:txBody>
      </p:sp>
      <p:pic>
        <p:nvPicPr>
          <p:cNvPr id="7" name="Picture 6" descr="[DECORATI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image" Target="../media/image104.png"/></Relationships>
</file>

<file path=ppt/slides/_rels/slide10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1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11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bbc.co.uk/doctorwho" TargetMode="Externa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124.jpeg"/></Relationships>
</file>

<file path=ppt/slides/_rels/slide12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40.jpe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hyperlink" Target="http://opencourses.uoa.gr/courses/ECD10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141.png"/><Relationship Id="rId4" Type="http://schemas.openxmlformats.org/officeDocument/2006/relationships/hyperlink" Target="%5b1%5d%20http:/creativecommons.org/licenses/by-nc-sa/4.0/" TargetMode="Externa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hyperlink" Target="http://www.freepik.com/free-vector/superhero-cartoon-banners_758720.htm" TargetMode="External"/><Relationship Id="rId7" Type="http://schemas.openxmlformats.org/officeDocument/2006/relationships/hyperlink" Target="http://www.freepik.com/free-vector/paper-plane-in-cartoon-style_766478.ht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freepik.com/free-vector/comic-backgrounds_778637.htm" TargetMode="External"/><Relationship Id="rId5" Type="http://schemas.openxmlformats.org/officeDocument/2006/relationships/hyperlink" Target="http://www.freepik.com/free-vector/white-speech-bubbles_794249.htm" TargetMode="External"/><Relationship Id="rId4" Type="http://schemas.openxmlformats.org/officeDocument/2006/relationships/hyperlink" Target="http://www.freepik.com/free-vector/banners-in-comic-style_766263.htm"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http://www.freepik.com/free-vector/cloud-in-comic-style_787055.ht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pixabay.com/en/torchlight-torch-fire-light-1133865/" TargetMode="External"/><Relationship Id="rId4" Type="http://schemas.openxmlformats.org/officeDocument/2006/relationships/hyperlink" Target="http://www.freepik.com/free-vector/businessman-with-a-great-idea_834592.htm"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phdtheses.ekt.gr/eadd/handle/10442/35959" TargetMode="Externa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67.png"/></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9.jpeg"/></Relationships>
</file>

<file path=ppt/slides/_rels/slide7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8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404664"/>
            <a:ext cx="4147938" cy="817388"/>
          </a:xfrm>
          <a:prstGeom prst="rect">
            <a:avLst/>
          </a:prstGeom>
        </p:spPr>
      </p:pic>
      <p:sp>
        <p:nvSpPr>
          <p:cNvPr id="2" name="Τίτλος 1"/>
          <p:cNvSpPr>
            <a:spLocks noGrp="1"/>
          </p:cNvSpPr>
          <p:nvPr>
            <p:ph type="ctrTitle"/>
          </p:nvPr>
        </p:nvSpPr>
        <p:spPr>
          <a:xfrm>
            <a:off x="685800" y="2006575"/>
            <a:ext cx="7772400" cy="1470025"/>
          </a:xfrm>
        </p:spPr>
        <p:txBody>
          <a:bodyPr>
            <a:normAutofit/>
          </a:bodyPr>
          <a:lstStyle/>
          <a:p>
            <a:r>
              <a:rPr lang="el-GR" dirty="0" smtClean="0"/>
              <a:t>Διδακτική </a:t>
            </a:r>
            <a:r>
              <a:rPr lang="el-GR" dirty="0"/>
              <a:t>της Λογοτεχνίας στην Προσχολική </a:t>
            </a:r>
            <a:r>
              <a:rPr lang="el-GR" dirty="0" smtClean="0"/>
              <a:t>Εκπαίδευση</a:t>
            </a:r>
            <a:endParaRPr lang="el-GR" dirty="0">
              <a:solidFill>
                <a:srgbClr val="5075BC"/>
              </a:solidFill>
            </a:endParaRPr>
          </a:p>
        </p:txBody>
      </p:sp>
      <p:sp>
        <p:nvSpPr>
          <p:cNvPr id="3" name="Υπότιτλος 2"/>
          <p:cNvSpPr>
            <a:spLocks noGrp="1"/>
          </p:cNvSpPr>
          <p:nvPr>
            <p:ph type="subTitle" idx="1"/>
          </p:nvPr>
        </p:nvSpPr>
        <p:spPr>
          <a:xfrm>
            <a:off x="683568" y="3384823"/>
            <a:ext cx="7776864" cy="1752600"/>
          </a:xfrm>
        </p:spPr>
        <p:txBody>
          <a:bodyPr>
            <a:noAutofit/>
          </a:bodyPr>
          <a:lstStyle/>
          <a:p>
            <a:pPr>
              <a:spcBef>
                <a:spcPts val="0"/>
              </a:spcBef>
            </a:pPr>
            <a:endParaRPr lang="el-GR" sz="2800" dirty="0" smtClean="0"/>
          </a:p>
          <a:p>
            <a:pPr>
              <a:spcBef>
                <a:spcPts val="0"/>
              </a:spcBef>
            </a:pPr>
            <a:r>
              <a:rPr lang="el-GR" sz="2800" dirty="0" smtClean="0"/>
              <a:t>Ειδολογικές Κατατάξεις</a:t>
            </a:r>
            <a:endParaRPr lang="en-US" sz="2800" dirty="0" smtClean="0"/>
          </a:p>
          <a:p>
            <a:endParaRPr lang="en-GB" sz="2800" dirty="0" smtClean="0"/>
          </a:p>
          <a:p>
            <a:r>
              <a:rPr lang="el-GR" sz="2800" dirty="0" smtClean="0"/>
              <a:t>Αγγελική Γιαννικοπούλου</a:t>
            </a:r>
            <a:endParaRPr lang="en-US" sz="2800" dirty="0" smtClean="0"/>
          </a:p>
          <a:p>
            <a:r>
              <a:rPr lang="el-GR" sz="2800" dirty="0"/>
              <a:t>Τμήμα Εκπαίδευσης και </a:t>
            </a:r>
            <a:r>
              <a:rPr lang="el-GR" sz="2800" dirty="0" smtClean="0"/>
              <a:t>Αγωγής</a:t>
            </a:r>
            <a:r>
              <a:rPr lang="en-US" sz="2800" dirty="0"/>
              <a:t> </a:t>
            </a:r>
            <a:r>
              <a:rPr lang="el-GR" sz="2800" dirty="0" smtClean="0"/>
              <a:t>στην </a:t>
            </a:r>
            <a:r>
              <a:rPr lang="el-GR" sz="2800" dirty="0"/>
              <a:t>Προσχολική Ηλικία (ΤΕΑΠΗ</a:t>
            </a:r>
            <a:r>
              <a:rPr lang="el-GR" sz="2800" dirty="0" smtClean="0"/>
              <a:t>)</a:t>
            </a:r>
            <a:endParaRPr lang="el-GR" sz="2800" dirty="0"/>
          </a:p>
        </p:txBody>
      </p:sp>
    </p:spTree>
    <p:custDataLst>
      <p:tags r:id="rId1"/>
    </p:custDataLst>
    <p:extLst>
      <p:ext uri="{BB962C8B-B14F-4D97-AF65-F5344CB8AC3E}">
        <p14:creationId xmlns:p14="http://schemas.microsoft.com/office/powerpoint/2010/main" val="3428195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3η </a:t>
            </a:r>
            <a:r>
              <a:rPr lang="el-GR" dirty="0" smtClean="0"/>
              <a:t>(2/2) </a:t>
            </a:r>
            <a:endParaRPr lang="el-GR" dirty="0"/>
          </a:p>
        </p:txBody>
      </p:sp>
      <p:sp>
        <p:nvSpPr>
          <p:cNvPr id="3" name="Content Placeholder 2"/>
          <p:cNvSpPr>
            <a:spLocks noGrp="1"/>
          </p:cNvSpPr>
          <p:nvPr>
            <p:ph sz="half" idx="1"/>
          </p:nvPr>
        </p:nvSpPr>
        <p:spPr/>
        <p:txBody>
          <a:bodyPr>
            <a:noAutofit/>
          </a:bodyPr>
          <a:lstStyle/>
          <a:p>
            <a:pPr marL="0" indent="0">
              <a:buNone/>
            </a:pPr>
            <a:r>
              <a:rPr lang="el-GR" sz="2600" dirty="0"/>
              <a:t>Εναλλακτικά μπορούμε να χρησιμοποιήσουμε και παιδαγωγικό υλικό με συγκεκριμένη αφηγηματική λογική και αιτιολογική αλληλουχία προκειμένου να κατανοήσουν με σαφήνεια τα παιδιά την ιστορία και να την αφηγηθούν. </a:t>
            </a:r>
          </a:p>
        </p:txBody>
      </p:sp>
      <p:pic>
        <p:nvPicPr>
          <p:cNvPr id="5" name="Content Placeholder 4"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17287" r="10426"/>
          <a:stretch/>
        </p:blipFill>
        <p:spPr>
          <a:xfrm>
            <a:off x="5004048" y="1700808"/>
            <a:ext cx="3545764" cy="4364229"/>
          </a:xfrm>
          <a:noFill/>
        </p:spPr>
      </p:pic>
    </p:spTree>
    <p:extLst>
      <p:ext uri="{BB962C8B-B14F-4D97-AF65-F5344CB8AC3E}">
        <p14:creationId xmlns:p14="http://schemas.microsoft.com/office/powerpoint/2010/main" val="289444628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6η </a:t>
            </a:r>
            <a:r>
              <a:rPr lang="el-GR" dirty="0" smtClean="0"/>
              <a:t>(2/3</a:t>
            </a:r>
            <a:r>
              <a:rPr lang="el-GR" dirty="0"/>
              <a:t>)</a:t>
            </a:r>
          </a:p>
        </p:txBody>
      </p:sp>
      <p:sp>
        <p:nvSpPr>
          <p:cNvPr id="3" name="Content Placeholder 2"/>
          <p:cNvSpPr>
            <a:spLocks noGrp="1"/>
          </p:cNvSpPr>
          <p:nvPr>
            <p:ph sz="half" idx="1"/>
          </p:nvPr>
        </p:nvSpPr>
        <p:spPr>
          <a:xfrm>
            <a:off x="457200" y="1600200"/>
            <a:ext cx="4258816" cy="4525963"/>
          </a:xfrm>
        </p:spPr>
        <p:txBody>
          <a:bodyPr>
            <a:normAutofit/>
          </a:bodyPr>
          <a:lstStyle/>
          <a:p>
            <a:pPr marL="0" indent="0">
              <a:buNone/>
            </a:pPr>
            <a:r>
              <a:rPr lang="el-GR" sz="2600" dirty="0"/>
              <a:t>Όταν ο παίχτης/πιόνι βρεθεί σε κάποιο από αυτά τα σύμβολα, για να μετακινηθεί και να συνεχίσει την πορεία του στα υπόλοιπα τετράγωνα πρέπει να τραβήξει κάρτα που να δηλώνει αυτό που είναι στο τετράγωνο (δηλ. καπνός ή γραμμή). </a:t>
            </a:r>
          </a:p>
        </p:txBody>
      </p:sp>
      <p:pic>
        <p:nvPicPr>
          <p:cNvPr id="7" name="Picture 2"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7402" r="9289"/>
          <a:stretch/>
        </p:blipFill>
        <p:spPr bwMode="auto">
          <a:xfrm>
            <a:off x="5004048" y="1772816"/>
            <a:ext cx="3679342"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9158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6η </a:t>
            </a:r>
            <a:r>
              <a:rPr lang="el-GR" dirty="0" smtClean="0"/>
              <a:t>(3/3</a:t>
            </a:r>
            <a:r>
              <a:rPr lang="el-GR" dirty="0"/>
              <a:t>)</a:t>
            </a:r>
          </a:p>
        </p:txBody>
      </p:sp>
      <p:sp>
        <p:nvSpPr>
          <p:cNvPr id="3" name="Content Placeholder 2"/>
          <p:cNvSpPr>
            <a:spLocks noGrp="1"/>
          </p:cNvSpPr>
          <p:nvPr>
            <p:ph sz="half" idx="1"/>
          </p:nvPr>
        </p:nvSpPr>
        <p:spPr>
          <a:xfrm>
            <a:off x="457200" y="1600200"/>
            <a:ext cx="3826768" cy="4525963"/>
          </a:xfrm>
        </p:spPr>
        <p:txBody>
          <a:bodyPr/>
          <a:lstStyle/>
          <a:p>
            <a:pPr marL="0" indent="0">
              <a:buNone/>
            </a:pPr>
            <a:r>
              <a:rPr lang="el-GR" dirty="0"/>
              <a:t>Κερδίζει αυτός που κατορθώνει να φτάσει πρώτος στο τέρμα.</a:t>
            </a:r>
          </a:p>
          <a:p>
            <a:endParaRPr lang="el-GR" dirty="0"/>
          </a:p>
        </p:txBody>
      </p:sp>
      <p:pic>
        <p:nvPicPr>
          <p:cNvPr id="5" name="Picture 3"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3838" r="4682"/>
          <a:stretch/>
        </p:blipFill>
        <p:spPr bwMode="auto">
          <a:xfrm>
            <a:off x="4499992" y="1628800"/>
            <a:ext cx="4149970"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93085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7η (1/2)</a:t>
            </a:r>
            <a:endParaRPr lang="el-GR" dirty="0"/>
          </a:p>
        </p:txBody>
      </p:sp>
      <p:sp>
        <p:nvSpPr>
          <p:cNvPr id="3" name="Content Placeholder 2"/>
          <p:cNvSpPr>
            <a:spLocks noGrp="1"/>
          </p:cNvSpPr>
          <p:nvPr>
            <p:ph sz="half" idx="1"/>
          </p:nvPr>
        </p:nvSpPr>
        <p:spPr/>
        <p:txBody>
          <a:bodyPr/>
          <a:lstStyle/>
          <a:p>
            <a:pPr marL="0" indent="0">
              <a:buNone/>
            </a:pPr>
            <a:r>
              <a:rPr lang="el-GR" dirty="0"/>
              <a:t>Φτιάχνουμε μια ομαδική αφίσα αποτελούμενη από εικόνες περιοδικών στις οποίες βάζουμε γραμμές.</a:t>
            </a:r>
          </a:p>
        </p:txBody>
      </p:sp>
      <p:pic>
        <p:nvPicPr>
          <p:cNvPr id="7" name="Picture 3"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4008" y="1700808"/>
            <a:ext cx="4038600" cy="3028950"/>
          </a:xfrm>
          <a:noFill/>
        </p:spPr>
      </p:pic>
    </p:spTree>
    <p:extLst>
      <p:ext uri="{BB962C8B-B14F-4D97-AF65-F5344CB8AC3E}">
        <p14:creationId xmlns:p14="http://schemas.microsoft.com/office/powerpoint/2010/main" val="413207346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7η </a:t>
            </a:r>
            <a:r>
              <a:rPr lang="el-GR" dirty="0" smtClean="0"/>
              <a:t>(2/2</a:t>
            </a:r>
            <a:r>
              <a:rPr lang="el-GR" dirty="0"/>
              <a:t>)</a:t>
            </a:r>
          </a:p>
        </p:txBody>
      </p:sp>
      <p:sp>
        <p:nvSpPr>
          <p:cNvPr id="3" name="Content Placeholder 2"/>
          <p:cNvSpPr>
            <a:spLocks noGrp="1"/>
          </p:cNvSpPr>
          <p:nvPr>
            <p:ph sz="half" idx="1"/>
          </p:nvPr>
        </p:nvSpPr>
        <p:spPr/>
        <p:txBody>
          <a:bodyPr/>
          <a:lstStyle/>
          <a:p>
            <a:pPr marL="0" indent="0">
              <a:buNone/>
            </a:pPr>
            <a:r>
              <a:rPr lang="el-GR" dirty="0"/>
              <a:t>Το αποτέλεσμα είναι εντυπωσιακό.</a:t>
            </a:r>
          </a:p>
          <a:p>
            <a:endParaRPr lang="el-GR" dirty="0"/>
          </a:p>
        </p:txBody>
      </p:sp>
      <p:pic>
        <p:nvPicPr>
          <p:cNvPr id="6" name="Picture 3"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170107" y="1772816"/>
            <a:ext cx="4512501"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69406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GB" dirty="0" err="1" smtClean="0"/>
              <a:t>Symbolia</a:t>
            </a:r>
            <a:endParaRPr lang="el-GR" dirty="0"/>
          </a:p>
        </p:txBody>
      </p:sp>
      <p:pic>
        <p:nvPicPr>
          <p:cNvPr id="6" name="Content Placeholder 5" descr="[DECORATIVE]"/>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09019" y="1557338"/>
            <a:ext cx="4525962" cy="4525962"/>
          </a:xfrm>
        </p:spPr>
      </p:pic>
      <p:sp>
        <p:nvSpPr>
          <p:cNvPr id="7" name="TextBox 6"/>
          <p:cNvSpPr txBox="1"/>
          <p:nvPr/>
        </p:nvSpPr>
        <p:spPr>
          <a:xfrm>
            <a:off x="6948264" y="5733256"/>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smtClean="0">
                <a:latin typeface="+mj-lt"/>
              </a:rPr>
              <a:t>6</a:t>
            </a:r>
            <a:r>
              <a:rPr lang="el-GR" b="1" dirty="0" smtClean="0">
                <a:latin typeface="+mj-lt"/>
              </a:rPr>
              <a:t>]</a:t>
            </a:r>
          </a:p>
        </p:txBody>
      </p:sp>
    </p:spTree>
    <p:custDataLst>
      <p:tags r:id="rId1"/>
    </p:custDataLst>
    <p:extLst>
      <p:ext uri="{BB962C8B-B14F-4D97-AF65-F5344CB8AC3E}">
        <p14:creationId xmlns:p14="http://schemas.microsoft.com/office/powerpoint/2010/main" val="386710246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1η </a:t>
            </a:r>
            <a:endParaRPr lang="el-GR" dirty="0"/>
          </a:p>
        </p:txBody>
      </p:sp>
      <p:sp>
        <p:nvSpPr>
          <p:cNvPr id="3" name="Content Placeholder 2"/>
          <p:cNvSpPr>
            <a:spLocks noGrp="1"/>
          </p:cNvSpPr>
          <p:nvPr>
            <p:ph sz="half" idx="1"/>
          </p:nvPr>
        </p:nvSpPr>
        <p:spPr/>
        <p:txBody>
          <a:bodyPr>
            <a:noAutofit/>
          </a:bodyPr>
          <a:lstStyle/>
          <a:p>
            <a:pPr marL="0" indent="0">
              <a:buNone/>
            </a:pPr>
            <a:r>
              <a:rPr lang="el-GR" sz="2600" dirty="0"/>
              <a:t>Βρίσκουμε εικόνες ανθρώπων από περιοδικά και τοποθετούμε πάνω από το κεφάλι αστεράκια ή πουλάκια, καρδιές, κεραυνούς, νότες, κτλ και φτιάχνουμε ένα ομαδικό κάδρο συμβόλων. Εναλλακτικά σε κάθε εικόνα μπορούν ατομικά να τοποθετηθούν σύμβολα.</a:t>
            </a:r>
          </a:p>
        </p:txBody>
      </p:sp>
      <p:pic>
        <p:nvPicPr>
          <p:cNvPr id="20482"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59286" y="1604417"/>
            <a:ext cx="3816427" cy="451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404178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2η</a:t>
            </a:r>
            <a:endParaRPr lang="el-GR" dirty="0"/>
          </a:p>
        </p:txBody>
      </p:sp>
      <p:sp>
        <p:nvSpPr>
          <p:cNvPr id="3" name="Content Placeholder 2"/>
          <p:cNvSpPr>
            <a:spLocks noGrp="1"/>
          </p:cNvSpPr>
          <p:nvPr>
            <p:ph sz="half" idx="1"/>
          </p:nvPr>
        </p:nvSpPr>
        <p:spPr/>
        <p:txBody>
          <a:bodyPr/>
          <a:lstStyle/>
          <a:p>
            <a:pPr marL="0" indent="0">
              <a:buNone/>
            </a:pPr>
            <a:r>
              <a:rPr lang="el-GR" dirty="0" err="1"/>
              <a:t>Οπτικοποίηση</a:t>
            </a:r>
            <a:r>
              <a:rPr lang="el-GR" dirty="0"/>
              <a:t> της μεταφοράς ή παρομοίωσης ‘βλέπω αστράκια’ ή ‘είδα τα άστρα μακαρόνια’ με χρησιμοποίηση αντίστοιχων μακαρονιών (κολλάζ).</a:t>
            </a:r>
            <a:br>
              <a:rPr lang="el-GR" dirty="0"/>
            </a:br>
            <a:endParaRPr lang="el-GR" dirty="0"/>
          </a:p>
        </p:txBody>
      </p:sp>
      <p:pic>
        <p:nvPicPr>
          <p:cNvPr id="5" name="Picture 3"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4008" y="1700808"/>
            <a:ext cx="4038600" cy="3528392"/>
          </a:xfrm>
          <a:noFill/>
        </p:spPr>
      </p:pic>
    </p:spTree>
    <p:extLst>
      <p:ext uri="{BB962C8B-B14F-4D97-AF65-F5344CB8AC3E}">
        <p14:creationId xmlns:p14="http://schemas.microsoft.com/office/powerpoint/2010/main" val="608961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3η (1/4) </a:t>
            </a:r>
            <a:endParaRPr lang="el-GR" dirty="0"/>
          </a:p>
        </p:txBody>
      </p:sp>
      <p:sp>
        <p:nvSpPr>
          <p:cNvPr id="3" name="Content Placeholder 2"/>
          <p:cNvSpPr>
            <a:spLocks noGrp="1"/>
          </p:cNvSpPr>
          <p:nvPr>
            <p:ph sz="half" idx="1"/>
          </p:nvPr>
        </p:nvSpPr>
        <p:spPr>
          <a:xfrm>
            <a:off x="457200" y="1600200"/>
            <a:ext cx="4762872" cy="4525963"/>
          </a:xfrm>
        </p:spPr>
        <p:txBody>
          <a:bodyPr/>
          <a:lstStyle/>
          <a:p>
            <a:pPr marL="0" indent="0">
              <a:buNone/>
            </a:pPr>
            <a:r>
              <a:rPr lang="el-GR" dirty="0"/>
              <a:t>Τα παιδιά ζωγραφίζουν τη δική τους </a:t>
            </a:r>
            <a:r>
              <a:rPr lang="el-GR" dirty="0" err="1"/>
              <a:t>οπτικοποίηση</a:t>
            </a:r>
            <a:r>
              <a:rPr lang="el-GR" dirty="0"/>
              <a:t> μεταφοράς/παρομοίωσης π.χ. ‘είδα τον ουρανό σφοντύλι’ (ζαλίστηκε, ταράχτηκε). </a:t>
            </a:r>
          </a:p>
        </p:txBody>
      </p:sp>
      <p:pic>
        <p:nvPicPr>
          <p:cNvPr id="21506"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652120" y="1556792"/>
            <a:ext cx="299028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103979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3η </a:t>
            </a:r>
            <a:r>
              <a:rPr lang="el-GR" dirty="0" smtClean="0"/>
              <a:t>(2/4</a:t>
            </a:r>
            <a:r>
              <a:rPr lang="el-GR" dirty="0"/>
              <a:t>) </a:t>
            </a:r>
          </a:p>
        </p:txBody>
      </p:sp>
      <p:sp>
        <p:nvSpPr>
          <p:cNvPr id="3" name="Content Placeholder 2"/>
          <p:cNvSpPr>
            <a:spLocks noGrp="1"/>
          </p:cNvSpPr>
          <p:nvPr>
            <p:ph sz="half" idx="1"/>
          </p:nvPr>
        </p:nvSpPr>
        <p:spPr/>
        <p:txBody>
          <a:bodyPr/>
          <a:lstStyle/>
          <a:p>
            <a:pPr marL="0" indent="0">
              <a:buNone/>
            </a:pPr>
            <a:r>
              <a:rPr lang="el-GR" dirty="0"/>
              <a:t>Τα παιδιά ζωγραφίζουν τη δική τους </a:t>
            </a:r>
            <a:r>
              <a:rPr lang="el-GR" dirty="0" err="1"/>
              <a:t>οπτικοποίηση</a:t>
            </a:r>
            <a:r>
              <a:rPr lang="el-GR" dirty="0"/>
              <a:t> μεταφοράς/παρομοίωσης </a:t>
            </a:r>
            <a:r>
              <a:rPr lang="el-GR" dirty="0" smtClean="0"/>
              <a:t>‘τρέχει </a:t>
            </a:r>
            <a:r>
              <a:rPr lang="el-GR" dirty="0"/>
              <a:t>σφαίρα</a:t>
            </a:r>
            <a:r>
              <a:rPr lang="el-GR" dirty="0" smtClean="0"/>
              <a:t>’. </a:t>
            </a:r>
            <a:endParaRPr lang="el-GR" dirty="0"/>
          </a:p>
          <a:p>
            <a:endParaRPr lang="el-GR" dirty="0"/>
          </a:p>
        </p:txBody>
      </p:sp>
      <p:pic>
        <p:nvPicPr>
          <p:cNvPr id="5"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69744" y="1600200"/>
            <a:ext cx="3706712" cy="4525963"/>
          </a:xfrm>
          <a:noFill/>
        </p:spPr>
      </p:pic>
    </p:spTree>
    <p:extLst>
      <p:ext uri="{BB962C8B-B14F-4D97-AF65-F5344CB8AC3E}">
        <p14:creationId xmlns:p14="http://schemas.microsoft.com/office/powerpoint/2010/main" val="231742756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3η </a:t>
            </a:r>
            <a:r>
              <a:rPr lang="el-GR" dirty="0" smtClean="0"/>
              <a:t>(3/4</a:t>
            </a:r>
            <a:r>
              <a:rPr lang="el-GR" dirty="0"/>
              <a:t>) </a:t>
            </a:r>
          </a:p>
        </p:txBody>
      </p:sp>
      <p:sp>
        <p:nvSpPr>
          <p:cNvPr id="7" name="Text Placeholder 6"/>
          <p:cNvSpPr>
            <a:spLocks noGrp="1"/>
          </p:cNvSpPr>
          <p:nvPr>
            <p:ph type="body" idx="1"/>
          </p:nvPr>
        </p:nvSpPr>
        <p:spPr/>
        <p:txBody>
          <a:bodyPr>
            <a:normAutofit/>
          </a:bodyPr>
          <a:lstStyle/>
          <a:p>
            <a:r>
              <a:rPr lang="el-GR" sz="2800" b="0" dirty="0" smtClean="0"/>
              <a:t>«Έλαμπε από χαρά»</a:t>
            </a:r>
            <a:endParaRPr lang="el-GR" sz="2800" b="0" dirty="0"/>
          </a:p>
        </p:txBody>
      </p:sp>
      <p:pic>
        <p:nvPicPr>
          <p:cNvPr id="5"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457301" y="2420889"/>
            <a:ext cx="4039985" cy="3247800"/>
          </a:xfrm>
          <a:noFill/>
        </p:spPr>
      </p:pic>
      <p:pic>
        <p:nvPicPr>
          <p:cNvPr id="6" name="Picture 3" descr="[DECORATIVE]"/>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tretch>
            <a:fillRect/>
          </a:stretch>
        </p:blipFill>
        <p:spPr>
          <a:xfrm>
            <a:off x="4645920" y="2420889"/>
            <a:ext cx="4039985" cy="3247800"/>
          </a:xfrm>
          <a:noFill/>
        </p:spPr>
      </p:pic>
    </p:spTree>
    <p:extLst>
      <p:ext uri="{BB962C8B-B14F-4D97-AF65-F5344CB8AC3E}">
        <p14:creationId xmlns:p14="http://schemas.microsoft.com/office/powerpoint/2010/main" val="38417324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Δραστηριότητα 4η</a:t>
            </a:r>
            <a:endParaRPr lang="el-GR" dirty="0"/>
          </a:p>
        </p:txBody>
      </p:sp>
      <p:sp>
        <p:nvSpPr>
          <p:cNvPr id="3" name="Content Placeholder 2"/>
          <p:cNvSpPr>
            <a:spLocks noGrp="1"/>
          </p:cNvSpPr>
          <p:nvPr>
            <p:ph sz="half" idx="1"/>
          </p:nvPr>
        </p:nvSpPr>
        <p:spPr/>
        <p:txBody>
          <a:bodyPr>
            <a:noAutofit/>
          </a:bodyPr>
          <a:lstStyle/>
          <a:p>
            <a:pPr marL="0" indent="0">
              <a:buNone/>
            </a:pPr>
            <a:r>
              <a:rPr lang="el-GR" sz="2700" dirty="0"/>
              <a:t>Δίνουμε φύλλο εργασίας «Ποιο πάνελ ταιριάζει σε ποια κλειστή γραμμή» όπου στην αριστερή στήλη του φύλλου εργασίας υπάρχουν διαφόρων σχημάτων </a:t>
            </a:r>
            <a:r>
              <a:rPr lang="el-GR" sz="2700" dirty="0" err="1"/>
              <a:t>πάνελς</a:t>
            </a:r>
            <a:r>
              <a:rPr lang="el-GR" sz="2700" dirty="0"/>
              <a:t> από </a:t>
            </a:r>
            <a:r>
              <a:rPr lang="el-GR" sz="2700" dirty="0" err="1"/>
              <a:t>gn</a:t>
            </a:r>
            <a:r>
              <a:rPr lang="el-GR" sz="2700" dirty="0"/>
              <a:t>, τα οποία αντιστοιχίζονται με τις αντίστοιχες κλειστές γραμμές της δεξιάς στήλης.</a:t>
            </a:r>
          </a:p>
        </p:txBody>
      </p:sp>
      <p:pic>
        <p:nvPicPr>
          <p:cNvPr id="8" name="Picture 6"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1175" r="15487"/>
          <a:stretch/>
        </p:blipFill>
        <p:spPr>
          <a:xfrm>
            <a:off x="4923914" y="1700808"/>
            <a:ext cx="3735836" cy="3600400"/>
          </a:xfrm>
          <a:noFill/>
        </p:spPr>
      </p:pic>
    </p:spTree>
    <p:extLst>
      <p:ext uri="{BB962C8B-B14F-4D97-AF65-F5344CB8AC3E}">
        <p14:creationId xmlns:p14="http://schemas.microsoft.com/office/powerpoint/2010/main" val="9509486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3η </a:t>
            </a:r>
            <a:r>
              <a:rPr lang="el-GR" dirty="0" smtClean="0"/>
              <a:t>(4/4</a:t>
            </a:r>
            <a:r>
              <a:rPr lang="el-GR" dirty="0"/>
              <a:t>) </a:t>
            </a:r>
          </a:p>
        </p:txBody>
      </p:sp>
      <p:sp>
        <p:nvSpPr>
          <p:cNvPr id="7" name="Text Placeholder 6"/>
          <p:cNvSpPr>
            <a:spLocks noGrp="1"/>
          </p:cNvSpPr>
          <p:nvPr>
            <p:ph type="body" idx="1"/>
          </p:nvPr>
        </p:nvSpPr>
        <p:spPr/>
        <p:txBody>
          <a:bodyPr>
            <a:normAutofit/>
          </a:bodyPr>
          <a:lstStyle/>
          <a:p>
            <a:r>
              <a:rPr lang="el-GR" sz="2800" b="0" dirty="0" smtClean="0"/>
              <a:t>«δίνει φτερά»</a:t>
            </a:r>
            <a:endParaRPr lang="el-GR" sz="2800" b="0" dirty="0"/>
          </a:p>
        </p:txBody>
      </p:sp>
      <p:pic>
        <p:nvPicPr>
          <p:cNvPr id="5"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457301" y="2420889"/>
            <a:ext cx="4039985" cy="3247800"/>
          </a:xfrm>
          <a:noFill/>
        </p:spPr>
      </p:pic>
      <p:pic>
        <p:nvPicPr>
          <p:cNvPr id="6" name="Picture 3" descr="[DECORATIVE]"/>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tretch>
            <a:fillRect/>
          </a:stretch>
        </p:blipFill>
        <p:spPr>
          <a:xfrm>
            <a:off x="4645920" y="2420889"/>
            <a:ext cx="4039985" cy="3247800"/>
          </a:xfrm>
          <a:noFill/>
        </p:spPr>
      </p:pic>
    </p:spTree>
    <p:extLst>
      <p:ext uri="{BB962C8B-B14F-4D97-AF65-F5344CB8AC3E}">
        <p14:creationId xmlns:p14="http://schemas.microsoft.com/office/powerpoint/2010/main" val="119909988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4η </a:t>
            </a:r>
            <a:r>
              <a:rPr lang="el-GR" dirty="0"/>
              <a:t>(</a:t>
            </a:r>
            <a:r>
              <a:rPr lang="el-GR" dirty="0" smtClean="0"/>
              <a:t>1/3)  </a:t>
            </a:r>
            <a:endParaRPr lang="el-GR" dirty="0"/>
          </a:p>
        </p:txBody>
      </p:sp>
      <p:sp>
        <p:nvSpPr>
          <p:cNvPr id="3" name="Content Placeholder 2"/>
          <p:cNvSpPr>
            <a:spLocks noGrp="1"/>
          </p:cNvSpPr>
          <p:nvPr>
            <p:ph sz="half" idx="1"/>
          </p:nvPr>
        </p:nvSpPr>
        <p:spPr/>
        <p:txBody>
          <a:bodyPr/>
          <a:lstStyle/>
          <a:p>
            <a:pPr marL="0" indent="0">
              <a:buNone/>
            </a:pPr>
            <a:r>
              <a:rPr lang="el-GR" dirty="0"/>
              <a:t>Συζητάμε τι μπορεί να σημαίνει ο αναμμένος λαμπτήρας πάνω από τα κεφάλια των ηρώων/χαρακτήρων σε ένα </a:t>
            </a:r>
            <a:r>
              <a:rPr lang="el-GR" dirty="0" err="1"/>
              <a:t>gn</a:t>
            </a:r>
            <a:r>
              <a:rPr lang="el-GR" dirty="0"/>
              <a:t>.</a:t>
            </a:r>
          </a:p>
        </p:txBody>
      </p:sp>
      <p:pic>
        <p:nvPicPr>
          <p:cNvPr id="26626" name="Picture 2" descr="[DECORATIVE]"/>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556792"/>
            <a:ext cx="40386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956376" y="5085184"/>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a:latin typeface="+mj-lt"/>
              </a:rPr>
              <a:t>7</a:t>
            </a:r>
            <a:r>
              <a:rPr lang="el-GR" b="1" dirty="0" smtClean="0">
                <a:latin typeface="+mj-lt"/>
              </a:rPr>
              <a:t>]</a:t>
            </a:r>
          </a:p>
        </p:txBody>
      </p:sp>
    </p:spTree>
    <p:custDataLst>
      <p:tags r:id="rId1"/>
    </p:custDataLst>
    <p:extLst>
      <p:ext uri="{BB962C8B-B14F-4D97-AF65-F5344CB8AC3E}">
        <p14:creationId xmlns:p14="http://schemas.microsoft.com/office/powerpoint/2010/main" val="305441914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4η </a:t>
            </a:r>
            <a:r>
              <a:rPr lang="el-GR" dirty="0" smtClean="0"/>
              <a:t>(2/3)   </a:t>
            </a:r>
            <a:endParaRPr lang="el-GR" dirty="0"/>
          </a:p>
        </p:txBody>
      </p:sp>
      <p:sp>
        <p:nvSpPr>
          <p:cNvPr id="3" name="Content Placeholder 2"/>
          <p:cNvSpPr>
            <a:spLocks noGrp="1"/>
          </p:cNvSpPr>
          <p:nvPr>
            <p:ph sz="half" idx="1"/>
          </p:nvPr>
        </p:nvSpPr>
        <p:spPr/>
        <p:txBody>
          <a:bodyPr>
            <a:noAutofit/>
          </a:bodyPr>
          <a:lstStyle/>
          <a:p>
            <a:pPr marL="0" indent="0">
              <a:buNone/>
            </a:pPr>
            <a:r>
              <a:rPr lang="el-GR" sz="2400" dirty="0"/>
              <a:t>Στη συνέχεια προβληματιζόμαστε σχετικά με το τι θα μπορούσε να είχαν οι άνθρωποι στα αρχαία χρόνια αντί για λαμπτήρα-ιδέα που βλέπουμε στις σημερινές </a:t>
            </a:r>
            <a:r>
              <a:rPr lang="el-GR" sz="2400" dirty="0" err="1"/>
              <a:t>gn</a:t>
            </a:r>
            <a:r>
              <a:rPr lang="el-GR" sz="2400" dirty="0"/>
              <a:t> (λυχνάρι, κερί, δάδα). Δείχνουμε και αντίστοιχες εικόνες από τη </a:t>
            </a:r>
            <a:r>
              <a:rPr lang="el-GR" sz="2400" dirty="0" err="1"/>
              <a:t>Λυσιστράτη</a:t>
            </a:r>
            <a:r>
              <a:rPr lang="el-GR" sz="2400" dirty="0"/>
              <a:t> των </a:t>
            </a:r>
            <a:r>
              <a:rPr lang="el-GR" sz="2400" dirty="0" err="1"/>
              <a:t>Μανδηλαρά</a:t>
            </a:r>
            <a:r>
              <a:rPr lang="el-GR" sz="2400" dirty="0"/>
              <a:t>-</a:t>
            </a:r>
            <a:r>
              <a:rPr lang="el-GR" sz="2400" dirty="0" err="1"/>
              <a:t>Καπατσούλια</a:t>
            </a:r>
            <a:r>
              <a:rPr lang="el-GR" sz="2400" dirty="0"/>
              <a:t>. </a:t>
            </a:r>
          </a:p>
        </p:txBody>
      </p:sp>
      <p:pic>
        <p:nvPicPr>
          <p:cNvPr id="27650" name="Picture 2" descr="Torchlight, Torch, Fire, Light, The Torch"/>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724128" y="1700808"/>
            <a:ext cx="1930846" cy="38616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80312" y="5265204"/>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smtClean="0">
                <a:latin typeface="+mj-lt"/>
              </a:rPr>
              <a:t>8</a:t>
            </a:r>
            <a:r>
              <a:rPr lang="el-GR" b="1" dirty="0" smtClean="0">
                <a:latin typeface="+mj-lt"/>
              </a:rPr>
              <a:t>]</a:t>
            </a:r>
          </a:p>
        </p:txBody>
      </p:sp>
    </p:spTree>
    <p:custDataLst>
      <p:tags r:id="rId1"/>
    </p:custDataLst>
    <p:extLst>
      <p:ext uri="{BB962C8B-B14F-4D97-AF65-F5344CB8AC3E}">
        <p14:creationId xmlns:p14="http://schemas.microsoft.com/office/powerpoint/2010/main" val="289847950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4η </a:t>
            </a:r>
            <a:r>
              <a:rPr lang="el-GR" dirty="0" smtClean="0"/>
              <a:t>(3/3)   </a:t>
            </a:r>
            <a:endParaRPr lang="el-GR" dirty="0"/>
          </a:p>
        </p:txBody>
      </p:sp>
      <p:sp>
        <p:nvSpPr>
          <p:cNvPr id="3" name="Content Placeholder 2"/>
          <p:cNvSpPr>
            <a:spLocks noGrp="1"/>
          </p:cNvSpPr>
          <p:nvPr>
            <p:ph sz="half" idx="1"/>
          </p:nvPr>
        </p:nvSpPr>
        <p:spPr/>
        <p:txBody>
          <a:bodyPr/>
          <a:lstStyle/>
          <a:p>
            <a:pPr marL="0" indent="0">
              <a:buNone/>
            </a:pPr>
            <a:r>
              <a:rPr lang="el-GR" dirty="0"/>
              <a:t>Τέλος δίνουμε εικόνες από την αρχαία Ελλάδα και τη σύγχρονη εποχή καλώντας τα παιδιά να επιλέξουν τον αντίστοιχο συμβολισμό της ιδέας ανάλογα με την εποχή.</a:t>
            </a:r>
            <a:br>
              <a:rPr lang="el-GR" dirty="0"/>
            </a:br>
            <a:endParaRPr lang="el-GR" dirty="0"/>
          </a:p>
        </p:txBody>
      </p:sp>
      <p:pic>
        <p:nvPicPr>
          <p:cNvPr id="5"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4008" y="1772816"/>
            <a:ext cx="4038600" cy="3028950"/>
          </a:xfrm>
          <a:noFill/>
        </p:spPr>
      </p:pic>
    </p:spTree>
    <p:extLst>
      <p:ext uri="{BB962C8B-B14F-4D97-AF65-F5344CB8AC3E}">
        <p14:creationId xmlns:p14="http://schemas.microsoft.com/office/powerpoint/2010/main" val="33698448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5η </a:t>
            </a:r>
            <a:r>
              <a:rPr lang="el-GR" dirty="0"/>
              <a:t>(</a:t>
            </a:r>
            <a:r>
              <a:rPr lang="el-GR" dirty="0" smtClean="0"/>
              <a:t>1/2)   </a:t>
            </a:r>
            <a:endParaRPr lang="el-GR" dirty="0"/>
          </a:p>
        </p:txBody>
      </p:sp>
      <p:sp>
        <p:nvSpPr>
          <p:cNvPr id="3" name="Content Placeholder 2"/>
          <p:cNvSpPr>
            <a:spLocks noGrp="1"/>
          </p:cNvSpPr>
          <p:nvPr>
            <p:ph sz="half" idx="1"/>
          </p:nvPr>
        </p:nvSpPr>
        <p:spPr/>
        <p:txBody>
          <a:bodyPr>
            <a:noAutofit/>
          </a:bodyPr>
          <a:lstStyle/>
          <a:p>
            <a:pPr marL="0" indent="0">
              <a:buNone/>
            </a:pPr>
            <a:r>
              <a:rPr lang="el-GR" sz="2600" dirty="0"/>
              <a:t>Τα παιδιά χρησιμοποιούν σύμβολα προκειμένου να διαμορφώσουν έναν ομαδικό πίνακα αναφοράς για κάποιες έννοιες: για τη ζαλάδα (αστεράκια, πουλάκια) τη χαρά-αγάπη (καρδιές), το τραγούδι (νότες), το θυμό (κεραυνός), τον ύπνο (ΖΖΖΖΖ). </a:t>
            </a:r>
          </a:p>
        </p:txBody>
      </p:sp>
      <p:pic>
        <p:nvPicPr>
          <p:cNvPr id="9"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69744" y="1600200"/>
            <a:ext cx="339551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316121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5η </a:t>
            </a:r>
            <a:r>
              <a:rPr lang="el-GR" dirty="0" smtClean="0"/>
              <a:t>(2/2)   </a:t>
            </a:r>
            <a:endParaRPr lang="el-GR" dirty="0"/>
          </a:p>
        </p:txBody>
      </p:sp>
      <p:sp>
        <p:nvSpPr>
          <p:cNvPr id="3" name="Content Placeholder 2"/>
          <p:cNvSpPr>
            <a:spLocks noGrp="1"/>
          </p:cNvSpPr>
          <p:nvPr>
            <p:ph sz="half" idx="1"/>
          </p:nvPr>
        </p:nvSpPr>
        <p:spPr/>
        <p:txBody>
          <a:bodyPr/>
          <a:lstStyle/>
          <a:p>
            <a:pPr marL="0" indent="0">
              <a:buNone/>
            </a:pPr>
            <a:r>
              <a:rPr lang="el-GR" dirty="0"/>
              <a:t>Στη συνέχεια ζωγραφίζουν με βάση αυτές τις συμβάσεις.</a:t>
            </a:r>
          </a:p>
          <a:p>
            <a:endParaRPr lang="el-GR" dirty="0"/>
          </a:p>
        </p:txBody>
      </p:sp>
      <p:pic>
        <p:nvPicPr>
          <p:cNvPr id="9" name="Picture 3"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0779" r="13894"/>
          <a:stretch/>
        </p:blipFill>
        <p:spPr bwMode="auto">
          <a:xfrm>
            <a:off x="4860032" y="1772816"/>
            <a:ext cx="3760736"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703567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6η </a:t>
            </a:r>
            <a:r>
              <a:rPr lang="el-GR" dirty="0"/>
              <a:t>(</a:t>
            </a:r>
            <a:r>
              <a:rPr lang="el-GR" dirty="0" smtClean="0"/>
              <a:t>1/4) </a:t>
            </a:r>
            <a:endParaRPr lang="el-GR" dirty="0"/>
          </a:p>
        </p:txBody>
      </p:sp>
      <p:sp>
        <p:nvSpPr>
          <p:cNvPr id="3" name="Content Placeholder 2"/>
          <p:cNvSpPr>
            <a:spLocks noGrp="1"/>
          </p:cNvSpPr>
          <p:nvPr>
            <p:ph sz="half" idx="1"/>
          </p:nvPr>
        </p:nvSpPr>
        <p:spPr/>
        <p:txBody>
          <a:bodyPr>
            <a:normAutofit/>
          </a:bodyPr>
          <a:lstStyle/>
          <a:p>
            <a:pPr marL="0" indent="0">
              <a:buNone/>
            </a:pPr>
            <a:r>
              <a:rPr lang="el-GR" dirty="0"/>
              <a:t>Τα παιδιά/παίκτες παίζουν με μια ‘τράπουλα’, η οποία αποτελείται από κάρτες με ανθρώπινες φιγούρες που δηλώνουν ευδιάκριτα και με σαφήνεια συναισθήματα και καταστάσεις όπως θυμό, </a:t>
            </a:r>
            <a:r>
              <a:rPr lang="el-GR" dirty="0" smtClean="0"/>
              <a:t>λύπη, αγάπη</a:t>
            </a:r>
            <a:r>
              <a:rPr lang="el-GR" dirty="0"/>
              <a:t>, ζαλάδα. </a:t>
            </a:r>
          </a:p>
        </p:txBody>
      </p:sp>
      <p:pic>
        <p:nvPicPr>
          <p:cNvPr id="5"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69744" y="1600200"/>
            <a:ext cx="3395511" cy="4525963"/>
          </a:xfrm>
          <a:noFill/>
        </p:spPr>
      </p:pic>
    </p:spTree>
    <p:extLst>
      <p:ext uri="{BB962C8B-B14F-4D97-AF65-F5344CB8AC3E}">
        <p14:creationId xmlns:p14="http://schemas.microsoft.com/office/powerpoint/2010/main" val="26243501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6η </a:t>
            </a:r>
            <a:r>
              <a:rPr lang="el-GR" dirty="0" smtClean="0"/>
              <a:t>(2/4</a:t>
            </a:r>
            <a:r>
              <a:rPr lang="el-GR" dirty="0"/>
              <a:t>) </a:t>
            </a:r>
          </a:p>
        </p:txBody>
      </p:sp>
      <p:sp>
        <p:nvSpPr>
          <p:cNvPr id="3" name="Content Placeholder 2"/>
          <p:cNvSpPr>
            <a:spLocks noGrp="1"/>
          </p:cNvSpPr>
          <p:nvPr>
            <p:ph sz="half" idx="1"/>
          </p:nvPr>
        </p:nvSpPr>
        <p:spPr/>
        <p:txBody>
          <a:bodyPr/>
          <a:lstStyle/>
          <a:p>
            <a:pPr marL="0" indent="0">
              <a:buNone/>
            </a:pPr>
            <a:r>
              <a:rPr lang="el-GR" dirty="0"/>
              <a:t>Υπάρχει και ξεχωριστά μια άλλη τράπουλα με κάρτες συμβόλων από την οποία τα νήπια ‘τραβάνε’ μια κάρτα κάθε φορά. </a:t>
            </a:r>
          </a:p>
        </p:txBody>
      </p:sp>
      <p:pic>
        <p:nvPicPr>
          <p:cNvPr id="5" name="Picture 3"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4008" y="1772816"/>
            <a:ext cx="4038600" cy="3028950"/>
          </a:xfrm>
          <a:noFill/>
        </p:spPr>
      </p:pic>
    </p:spTree>
    <p:extLst>
      <p:ext uri="{BB962C8B-B14F-4D97-AF65-F5344CB8AC3E}">
        <p14:creationId xmlns:p14="http://schemas.microsoft.com/office/powerpoint/2010/main" val="222400531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6η </a:t>
            </a:r>
            <a:r>
              <a:rPr lang="el-GR" dirty="0" smtClean="0"/>
              <a:t>(3/4</a:t>
            </a:r>
            <a:r>
              <a:rPr lang="el-GR" dirty="0"/>
              <a:t>) </a:t>
            </a:r>
          </a:p>
        </p:txBody>
      </p:sp>
      <p:sp>
        <p:nvSpPr>
          <p:cNvPr id="3" name="Content Placeholder 2"/>
          <p:cNvSpPr>
            <a:spLocks noGrp="1"/>
          </p:cNvSpPr>
          <p:nvPr>
            <p:ph sz="half" idx="1"/>
          </p:nvPr>
        </p:nvSpPr>
        <p:spPr/>
        <p:txBody>
          <a:bodyPr/>
          <a:lstStyle/>
          <a:p>
            <a:pPr marL="0" indent="0">
              <a:buNone/>
            </a:pPr>
            <a:r>
              <a:rPr lang="el-GR" dirty="0"/>
              <a:t>Αναλυτικότερα, αφού μοιραστούν οι κάρτες με τις φιγούρες ανάμεσα στους παίκτες, καθένας με τη σειρά του τραβάει μια κάρτα από την τράπουλα των καρτών με σύμβολα και την αφήνει κάτω. </a:t>
            </a:r>
          </a:p>
        </p:txBody>
      </p:sp>
      <p:pic>
        <p:nvPicPr>
          <p:cNvPr id="5" name="Picture 3"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27491"/>
          <a:stretch/>
        </p:blipFill>
        <p:spPr bwMode="auto">
          <a:xfrm>
            <a:off x="5004048" y="1700808"/>
            <a:ext cx="3649433" cy="377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60106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6η </a:t>
            </a:r>
            <a:r>
              <a:rPr lang="el-GR" dirty="0" smtClean="0"/>
              <a:t>(4/4</a:t>
            </a:r>
            <a:r>
              <a:rPr lang="el-GR" dirty="0"/>
              <a:t>) </a:t>
            </a:r>
          </a:p>
        </p:txBody>
      </p:sp>
      <p:sp>
        <p:nvSpPr>
          <p:cNvPr id="3" name="Content Placeholder 2"/>
          <p:cNvSpPr>
            <a:spLocks noGrp="1"/>
          </p:cNvSpPr>
          <p:nvPr>
            <p:ph sz="half" idx="1"/>
          </p:nvPr>
        </p:nvSpPr>
        <p:spPr/>
        <p:txBody>
          <a:bodyPr>
            <a:noAutofit/>
          </a:bodyPr>
          <a:lstStyle/>
          <a:p>
            <a:pPr marL="0" indent="0">
              <a:buNone/>
            </a:pPr>
            <a:r>
              <a:rPr lang="el-GR" sz="2600" dirty="0"/>
              <a:t>Στην περίπτωση που ο παίκτης έχει αντίστοιχη φιγούρα, που δηλώνει η κάρτα με το σύμβολο  την αφήνει κάτω. Αν δεν έχει, πάει πάσο και συνεχίζει ο άλλος παίχτης. Κερδίζει ο παίκτης εκείνος που απαλλάσσεται πρώτος από όλες τις κάρτες του με τις φιγούρες. </a:t>
            </a:r>
          </a:p>
        </p:txBody>
      </p:sp>
      <p:pic>
        <p:nvPicPr>
          <p:cNvPr id="23554"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80273" y="1600200"/>
            <a:ext cx="397445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09399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5η (1/2)</a:t>
            </a:r>
            <a:endParaRPr lang="el-GR" dirty="0"/>
          </a:p>
        </p:txBody>
      </p:sp>
      <p:sp>
        <p:nvSpPr>
          <p:cNvPr id="3" name="Content Placeholder 2"/>
          <p:cNvSpPr>
            <a:spLocks noGrp="1"/>
          </p:cNvSpPr>
          <p:nvPr>
            <p:ph sz="half" idx="1"/>
          </p:nvPr>
        </p:nvSpPr>
        <p:spPr/>
        <p:txBody>
          <a:bodyPr>
            <a:noAutofit/>
          </a:bodyPr>
          <a:lstStyle/>
          <a:p>
            <a:pPr marL="0" indent="0">
              <a:buNone/>
            </a:pPr>
            <a:r>
              <a:rPr lang="el-GR" sz="2600" dirty="0"/>
              <a:t>Τα παιδιά μπαίνουν στην ιστοσελίδα </a:t>
            </a:r>
            <a:r>
              <a:rPr lang="el-GR" sz="2600" dirty="0" smtClean="0">
                <a:hlinkClick r:id="rId2" tooltip="BBC Dr Who Webpage"/>
              </a:rPr>
              <a:t>www.bbc.co.uk/</a:t>
            </a:r>
            <a:r>
              <a:rPr lang="el-GR" sz="2600" dirty="0" err="1" smtClean="0">
                <a:hlinkClick r:id="rId2" tooltip="BBC Dr Who Webpage"/>
              </a:rPr>
              <a:t>doctorwho</a:t>
            </a:r>
            <a:r>
              <a:rPr lang="el-GR" sz="2600" dirty="0" smtClean="0"/>
              <a:t>, </a:t>
            </a:r>
            <a:r>
              <a:rPr lang="el-GR" sz="2600" dirty="0"/>
              <a:t>με την οποία φτιάχνουν </a:t>
            </a:r>
            <a:r>
              <a:rPr lang="el-GR" sz="2600" dirty="0" err="1"/>
              <a:t>gn</a:t>
            </a:r>
            <a:r>
              <a:rPr lang="el-GR" sz="2600" dirty="0"/>
              <a:t> (μέχρι πέντε σελίδες) χρησιμοποιώντας τον Η/Υ. </a:t>
            </a:r>
          </a:p>
        </p:txBody>
      </p:sp>
      <p:pic>
        <p:nvPicPr>
          <p:cNvPr id="5" name="Picture 2" descr="[DECORATIV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16016" y="1772816"/>
            <a:ext cx="4038600" cy="3028950"/>
          </a:xfrm>
          <a:noFill/>
        </p:spPr>
      </p:pic>
    </p:spTree>
    <p:extLst>
      <p:ext uri="{BB962C8B-B14F-4D97-AF65-F5344CB8AC3E}">
        <p14:creationId xmlns:p14="http://schemas.microsoft.com/office/powerpoint/2010/main" val="349514383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7η (1/2) </a:t>
            </a:r>
            <a:endParaRPr lang="el-GR" dirty="0"/>
          </a:p>
        </p:txBody>
      </p:sp>
      <p:sp>
        <p:nvSpPr>
          <p:cNvPr id="3" name="Content Placeholder 2"/>
          <p:cNvSpPr>
            <a:spLocks noGrp="1"/>
          </p:cNvSpPr>
          <p:nvPr>
            <p:ph sz="half" idx="1"/>
          </p:nvPr>
        </p:nvSpPr>
        <p:spPr/>
        <p:txBody>
          <a:bodyPr>
            <a:normAutofit/>
          </a:bodyPr>
          <a:lstStyle/>
          <a:p>
            <a:pPr marL="0" indent="0">
              <a:buNone/>
            </a:pPr>
            <a:r>
              <a:rPr lang="el-GR" dirty="0"/>
              <a:t>Δίνουμε στα νήπια εικόνες που σημαίνουν: ‘κοιμάται το μωρό’, ‘γίνεται πόλεμος’, ‘είναι ευτυχισμένοι’, ‘αισθάνεται ζαλάδα’. Ακόμη δίνουμε και </a:t>
            </a:r>
            <a:r>
              <a:rPr lang="el-GR" dirty="0" err="1"/>
              <a:t>symbolia</a:t>
            </a:r>
            <a:r>
              <a:rPr lang="el-GR" dirty="0"/>
              <a:t> όπως, ΖΖΖΖ (σε συννεφάκι), κεραυνοί και νεκροκεφαλές, καρδιές. </a:t>
            </a:r>
          </a:p>
        </p:txBody>
      </p:sp>
      <p:pic>
        <p:nvPicPr>
          <p:cNvPr id="5" name="Picture 3"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69744" y="1600200"/>
            <a:ext cx="3395511" cy="4525963"/>
          </a:xfrm>
          <a:noFill/>
        </p:spPr>
      </p:pic>
    </p:spTree>
    <p:extLst>
      <p:ext uri="{BB962C8B-B14F-4D97-AF65-F5344CB8AC3E}">
        <p14:creationId xmlns:p14="http://schemas.microsoft.com/office/powerpoint/2010/main" val="175720425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7η </a:t>
            </a:r>
            <a:r>
              <a:rPr lang="el-GR" dirty="0" smtClean="0"/>
              <a:t>(2/2</a:t>
            </a:r>
            <a:r>
              <a:rPr lang="el-GR" dirty="0"/>
              <a:t>) </a:t>
            </a:r>
          </a:p>
        </p:txBody>
      </p:sp>
      <p:sp>
        <p:nvSpPr>
          <p:cNvPr id="3" name="Content Placeholder 2"/>
          <p:cNvSpPr>
            <a:spLocks noGrp="1"/>
          </p:cNvSpPr>
          <p:nvPr>
            <p:ph sz="half" idx="1"/>
          </p:nvPr>
        </p:nvSpPr>
        <p:spPr>
          <a:xfrm>
            <a:off x="457200" y="1600200"/>
            <a:ext cx="4690864" cy="4525963"/>
          </a:xfrm>
        </p:spPr>
        <p:txBody>
          <a:bodyPr>
            <a:normAutofit/>
          </a:bodyPr>
          <a:lstStyle/>
          <a:p>
            <a:pPr marL="0" indent="0">
              <a:buNone/>
            </a:pPr>
            <a:r>
              <a:rPr lang="el-GR" sz="2700" dirty="0"/>
              <a:t>Τα παιδιά </a:t>
            </a:r>
            <a:r>
              <a:rPr lang="el-GR" sz="2700" dirty="0" err="1" smtClean="0"/>
              <a:t>αντιστιχίζουν</a:t>
            </a:r>
            <a:r>
              <a:rPr lang="el-GR" sz="2700" dirty="0" smtClean="0"/>
              <a:t> </a:t>
            </a:r>
            <a:r>
              <a:rPr lang="el-GR" sz="2700" dirty="0"/>
              <a:t>τις εικόνες με τα </a:t>
            </a:r>
            <a:r>
              <a:rPr lang="el-GR" sz="2700" dirty="0" err="1"/>
              <a:t>symbolia</a:t>
            </a:r>
            <a:r>
              <a:rPr lang="el-GR" sz="2700" dirty="0"/>
              <a:t>. Μπορούν και να ζωγραφίσουν.</a:t>
            </a:r>
          </a:p>
          <a:p>
            <a:endParaRPr lang="el-GR" sz="2700" dirty="0"/>
          </a:p>
        </p:txBody>
      </p:sp>
      <p:pic>
        <p:nvPicPr>
          <p:cNvPr id="5" name="Picture 2" descr="[DECORATIVE]"/>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b="2613"/>
          <a:stretch/>
        </p:blipFill>
        <p:spPr bwMode="auto">
          <a:xfrm>
            <a:off x="5292080" y="1757616"/>
            <a:ext cx="3395511" cy="433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DECORATIVE]"/>
          <p:cNvPicPr>
            <a:picLocks noChangeAspect="1" noChangeArrowheads="1"/>
          </p:cNvPicPr>
          <p:nvPr/>
        </p:nvPicPr>
        <p:blipFill rotWithShape="1">
          <a:blip r:embed="rId4">
            <a:extLst>
              <a:ext uri="{28A0092B-C50C-407E-A947-70E740481C1C}">
                <a14:useLocalDpi xmlns:a14="http://schemas.microsoft.com/office/drawing/2010/main" val="0"/>
              </a:ext>
            </a:extLst>
          </a:blip>
          <a:srcRect l="15706" t="11930" r="18516" b="22337"/>
          <a:stretch/>
        </p:blipFill>
        <p:spPr bwMode="auto">
          <a:xfrm>
            <a:off x="611560" y="3140968"/>
            <a:ext cx="3384376" cy="289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8401205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8η</a:t>
            </a:r>
            <a:endParaRPr lang="el-GR" dirty="0"/>
          </a:p>
        </p:txBody>
      </p:sp>
      <p:sp>
        <p:nvSpPr>
          <p:cNvPr id="3" name="Content Placeholder 2"/>
          <p:cNvSpPr>
            <a:spLocks noGrp="1"/>
          </p:cNvSpPr>
          <p:nvPr>
            <p:ph sz="half" idx="1"/>
          </p:nvPr>
        </p:nvSpPr>
        <p:spPr/>
        <p:txBody>
          <a:bodyPr>
            <a:noAutofit/>
          </a:bodyPr>
          <a:lstStyle/>
          <a:p>
            <a:pPr marL="0" indent="0">
              <a:buNone/>
            </a:pPr>
            <a:r>
              <a:rPr lang="el-GR" sz="2600" dirty="0"/>
              <a:t>Έχουμε εικόνες-</a:t>
            </a:r>
            <a:r>
              <a:rPr lang="el-GR" sz="2600" dirty="0" err="1"/>
              <a:t>panels</a:t>
            </a:r>
            <a:r>
              <a:rPr lang="el-GR" sz="2600" dirty="0"/>
              <a:t> χαρακτήρων που δηλώνουν: έκπληξη-απορία, κίνηση, τρέξιμο και αντίστοιχες εικόνες </a:t>
            </a:r>
            <a:r>
              <a:rPr lang="el-GR" sz="2600" dirty="0" err="1"/>
              <a:t>symbolia</a:t>
            </a:r>
            <a:r>
              <a:rPr lang="el-GR" sz="2600" dirty="0"/>
              <a:t>, δηλ. θαυμαστικό, γραμμή κίνησης, σύννεφο ταχύτητας. Καλούμε τα παιδιά να προβούν σε ταξινομήσεις στο αντίστοιχο σχοινάκι.</a:t>
            </a:r>
          </a:p>
        </p:txBody>
      </p:sp>
      <p:pic>
        <p:nvPicPr>
          <p:cNvPr id="5"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4008" y="1700808"/>
            <a:ext cx="4038600" cy="3816424"/>
          </a:xfrm>
          <a:noFill/>
        </p:spPr>
      </p:pic>
    </p:spTree>
    <p:extLst>
      <p:ext uri="{BB962C8B-B14F-4D97-AF65-F5344CB8AC3E}">
        <p14:creationId xmlns:p14="http://schemas.microsoft.com/office/powerpoint/2010/main" val="332881444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9η (1/3) </a:t>
            </a:r>
            <a:endParaRPr lang="el-GR" dirty="0"/>
          </a:p>
        </p:txBody>
      </p:sp>
      <p:sp>
        <p:nvSpPr>
          <p:cNvPr id="3" name="Content Placeholder 2"/>
          <p:cNvSpPr>
            <a:spLocks noGrp="1"/>
          </p:cNvSpPr>
          <p:nvPr>
            <p:ph sz="half" idx="1"/>
          </p:nvPr>
        </p:nvSpPr>
        <p:spPr/>
        <p:txBody>
          <a:bodyPr>
            <a:noAutofit/>
          </a:bodyPr>
          <a:lstStyle/>
          <a:p>
            <a:pPr marL="0" indent="0">
              <a:buNone/>
            </a:pPr>
            <a:r>
              <a:rPr lang="el-GR" sz="2600" dirty="0"/>
              <a:t>Διαμορφώνουμε ένα ζάρι συμβόλων (θαυμαστικό, λαμπτήρας, καρδιά,). Καλούμε τα παιδιά το κάθε ένα ξεχωριστά να ρίξει το ζάρι. Έχουμε ετοιμάσει και έναν πίνακα αναφοράς με τις λέξεις έκπληξη, ιδέα, αγάπη, οι οποίες δηλώνονται και με το αντίστοιχο σύμβολο.</a:t>
            </a:r>
          </a:p>
        </p:txBody>
      </p:sp>
      <p:pic>
        <p:nvPicPr>
          <p:cNvPr id="5" name="Picture 2"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18764"/>
          <a:stretch/>
        </p:blipFill>
        <p:spPr>
          <a:xfrm>
            <a:off x="4667130" y="1700808"/>
            <a:ext cx="3977750" cy="3672408"/>
          </a:xfrm>
          <a:noFill/>
        </p:spPr>
      </p:pic>
    </p:spTree>
    <p:extLst>
      <p:ext uri="{BB962C8B-B14F-4D97-AF65-F5344CB8AC3E}">
        <p14:creationId xmlns:p14="http://schemas.microsoft.com/office/powerpoint/2010/main" val="28929955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9η </a:t>
            </a:r>
            <a:r>
              <a:rPr lang="el-GR" dirty="0" smtClean="0"/>
              <a:t>(2/3</a:t>
            </a:r>
            <a:r>
              <a:rPr lang="el-GR" dirty="0"/>
              <a:t>) </a:t>
            </a:r>
          </a:p>
        </p:txBody>
      </p:sp>
      <p:sp>
        <p:nvSpPr>
          <p:cNvPr id="3" name="Content Placeholder 2"/>
          <p:cNvSpPr>
            <a:spLocks noGrp="1"/>
          </p:cNvSpPr>
          <p:nvPr>
            <p:ph sz="half" idx="1"/>
          </p:nvPr>
        </p:nvSpPr>
        <p:spPr/>
        <p:txBody>
          <a:bodyPr/>
          <a:lstStyle/>
          <a:p>
            <a:pPr marL="0" indent="0">
              <a:buNone/>
            </a:pPr>
            <a:r>
              <a:rPr lang="el-GR" dirty="0"/>
              <a:t>Επίσης έχουμε και έναν άλλον πίνακα με τρεις στήλες όπου κάθε στήλη έχει μια από αυτές τις λέξεις. </a:t>
            </a:r>
          </a:p>
        </p:txBody>
      </p:sp>
      <p:pic>
        <p:nvPicPr>
          <p:cNvPr id="5" name="Picture 3"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8377"/>
          <a:stretch/>
        </p:blipFill>
        <p:spPr>
          <a:xfrm>
            <a:off x="4644008" y="1772816"/>
            <a:ext cx="4038600" cy="3305872"/>
          </a:xfrm>
          <a:noFill/>
        </p:spPr>
      </p:pic>
    </p:spTree>
    <p:extLst>
      <p:ext uri="{BB962C8B-B14F-4D97-AF65-F5344CB8AC3E}">
        <p14:creationId xmlns:p14="http://schemas.microsoft.com/office/powerpoint/2010/main" val="258492013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9η </a:t>
            </a:r>
            <a:r>
              <a:rPr lang="el-GR" dirty="0" smtClean="0"/>
              <a:t>(3/3</a:t>
            </a:r>
            <a:r>
              <a:rPr lang="el-GR" dirty="0"/>
              <a:t>) </a:t>
            </a:r>
          </a:p>
        </p:txBody>
      </p:sp>
      <p:sp>
        <p:nvSpPr>
          <p:cNvPr id="3" name="Content Placeholder 2"/>
          <p:cNvSpPr>
            <a:spLocks noGrp="1"/>
          </p:cNvSpPr>
          <p:nvPr>
            <p:ph sz="half" idx="1"/>
          </p:nvPr>
        </p:nvSpPr>
        <p:spPr/>
        <p:txBody>
          <a:bodyPr/>
          <a:lstStyle/>
          <a:p>
            <a:pPr marL="0" indent="0">
              <a:buNone/>
            </a:pPr>
            <a:r>
              <a:rPr lang="el-GR" dirty="0"/>
              <a:t>Κάθε φορά το παιδί τοποθετεί ένα </a:t>
            </a:r>
            <a:r>
              <a:rPr lang="el-GR" dirty="0" err="1"/>
              <a:t>αυτοκολλητάκι</a:t>
            </a:r>
            <a:r>
              <a:rPr lang="el-GR" dirty="0"/>
              <a:t> στην αντίστοιχη στήλη του πίνακα ανάλογα με τη ζαριά του. Κερδίζει ο παίκτης/ες με τη στήλη που έχει τα περισσότερα αυτοκόλλητα. </a:t>
            </a:r>
          </a:p>
          <a:p>
            <a:endParaRPr lang="el-GR" dirty="0"/>
          </a:p>
        </p:txBody>
      </p:sp>
      <p:pic>
        <p:nvPicPr>
          <p:cNvPr id="7"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844824"/>
            <a:ext cx="4038600"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15525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l-GR" dirty="0"/>
              <a:t>Δραστηριότητα </a:t>
            </a:r>
            <a:r>
              <a:rPr lang="el-GR" dirty="0" smtClean="0"/>
              <a:t>10η (1/7) </a:t>
            </a:r>
            <a:endParaRPr lang="el-GR" dirty="0"/>
          </a:p>
        </p:txBody>
      </p:sp>
      <p:sp>
        <p:nvSpPr>
          <p:cNvPr id="3" name="Content Placeholder 2"/>
          <p:cNvSpPr>
            <a:spLocks noGrp="1"/>
          </p:cNvSpPr>
          <p:nvPr>
            <p:ph sz="half" idx="1"/>
          </p:nvPr>
        </p:nvSpPr>
        <p:spPr/>
        <p:txBody>
          <a:bodyPr/>
          <a:lstStyle/>
          <a:p>
            <a:pPr marL="0" indent="0">
              <a:buNone/>
            </a:pPr>
            <a:r>
              <a:rPr lang="el-GR" dirty="0"/>
              <a:t>Επιτραπέζιο με σύμβολα: Παίζουν τέσσερα παιδιά που το καθένα ξεκινά από μια γωνιά του παιχνιδιού έχοντας το πιόνι του. </a:t>
            </a:r>
          </a:p>
        </p:txBody>
      </p:sp>
      <p:pic>
        <p:nvPicPr>
          <p:cNvPr id="8"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644008" y="1628800"/>
            <a:ext cx="4038600"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399954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10η </a:t>
            </a:r>
            <a:r>
              <a:rPr lang="el-GR" dirty="0" smtClean="0"/>
              <a:t>(2/7</a:t>
            </a:r>
            <a:r>
              <a:rPr lang="el-GR" dirty="0"/>
              <a:t>) </a:t>
            </a:r>
          </a:p>
        </p:txBody>
      </p:sp>
      <p:sp>
        <p:nvSpPr>
          <p:cNvPr id="3" name="Content Placeholder 2"/>
          <p:cNvSpPr>
            <a:spLocks noGrp="1"/>
          </p:cNvSpPr>
          <p:nvPr>
            <p:ph sz="half" idx="1"/>
          </p:nvPr>
        </p:nvSpPr>
        <p:spPr/>
        <p:txBody>
          <a:bodyPr/>
          <a:lstStyle/>
          <a:p>
            <a:pPr marL="0" indent="0">
              <a:buNone/>
            </a:pPr>
            <a:r>
              <a:rPr lang="el-GR" dirty="0"/>
              <a:t>Το πιόνι κινείται κυκλικά ανάλογα με τον αριθμό που θα τύχει στο ζάρι και κερδίζει αυτός που θα βάλει το πιόνι πρώτος στο τέρμα που βρίσκεται σε κύκλο στο κέντρο του επιτραπέζιου παιχνιδιού. </a:t>
            </a:r>
          </a:p>
        </p:txBody>
      </p:sp>
      <p:pic>
        <p:nvPicPr>
          <p:cNvPr id="5" name="Picture 3"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69744" y="1600200"/>
            <a:ext cx="3706712" cy="4525963"/>
          </a:xfrm>
          <a:noFill/>
        </p:spPr>
      </p:pic>
    </p:spTree>
    <p:extLst>
      <p:ext uri="{BB962C8B-B14F-4D97-AF65-F5344CB8AC3E}">
        <p14:creationId xmlns:p14="http://schemas.microsoft.com/office/powerpoint/2010/main" val="314004792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10η </a:t>
            </a:r>
            <a:r>
              <a:rPr lang="el-GR" dirty="0" smtClean="0"/>
              <a:t>(3/7</a:t>
            </a:r>
            <a:r>
              <a:rPr lang="el-GR" dirty="0"/>
              <a:t>) </a:t>
            </a:r>
          </a:p>
        </p:txBody>
      </p:sp>
      <p:sp>
        <p:nvSpPr>
          <p:cNvPr id="3" name="Content Placeholder 2"/>
          <p:cNvSpPr>
            <a:spLocks noGrp="1"/>
          </p:cNvSpPr>
          <p:nvPr>
            <p:ph sz="half" idx="1"/>
          </p:nvPr>
        </p:nvSpPr>
        <p:spPr/>
        <p:txBody>
          <a:bodyPr/>
          <a:lstStyle/>
          <a:p>
            <a:pPr marL="0" indent="0">
              <a:buNone/>
            </a:pPr>
            <a:r>
              <a:rPr lang="el-GR" dirty="0"/>
              <a:t>Επιπλέον στο επιτραπέζιο υπάρχουν κίτρινα  τετράγωνα στα οποία οι παίκτες κινούνται ελεύθερα και κίτρινα τετράγωνα με μαύρη γραμμή στα όποια χάνεται η σειρά του παίκτη. </a:t>
            </a:r>
          </a:p>
        </p:txBody>
      </p:sp>
      <p:pic>
        <p:nvPicPr>
          <p:cNvPr id="9" name="Picture 4"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0" y="1772816"/>
            <a:ext cx="4038600"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323861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10η </a:t>
            </a:r>
            <a:r>
              <a:rPr lang="el-GR" dirty="0" smtClean="0"/>
              <a:t>(4/7</a:t>
            </a:r>
            <a:r>
              <a:rPr lang="el-GR" dirty="0"/>
              <a:t>) </a:t>
            </a:r>
          </a:p>
        </p:txBody>
      </p:sp>
      <p:sp>
        <p:nvSpPr>
          <p:cNvPr id="3" name="Content Placeholder 2"/>
          <p:cNvSpPr>
            <a:spLocks noGrp="1"/>
          </p:cNvSpPr>
          <p:nvPr>
            <p:ph sz="half" idx="1"/>
          </p:nvPr>
        </p:nvSpPr>
        <p:spPr/>
        <p:txBody>
          <a:bodyPr>
            <a:noAutofit/>
          </a:bodyPr>
          <a:lstStyle/>
          <a:p>
            <a:pPr marL="0" indent="0">
              <a:buNone/>
            </a:pPr>
            <a:r>
              <a:rPr lang="el-GR" dirty="0"/>
              <a:t>Ακόμη υπάρχουν κίτρινα με μπλε γραμμή τετράγωνα και μπλε τετράγωνα στα οποία οι παίκτες τραβούν μπλε κάρτες. </a:t>
            </a:r>
          </a:p>
        </p:txBody>
      </p:sp>
      <p:pic>
        <p:nvPicPr>
          <p:cNvPr id="5"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09040" y="1700808"/>
            <a:ext cx="3843976"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95294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5η </a:t>
            </a:r>
            <a:r>
              <a:rPr lang="el-GR" dirty="0" smtClean="0"/>
              <a:t>(2/2</a:t>
            </a:r>
            <a:r>
              <a:rPr lang="el-GR" dirty="0"/>
              <a:t>)</a:t>
            </a:r>
          </a:p>
        </p:txBody>
      </p:sp>
      <p:sp>
        <p:nvSpPr>
          <p:cNvPr id="3" name="Content Placeholder 2"/>
          <p:cNvSpPr>
            <a:spLocks noGrp="1"/>
          </p:cNvSpPr>
          <p:nvPr>
            <p:ph sz="half" idx="1"/>
          </p:nvPr>
        </p:nvSpPr>
        <p:spPr/>
        <p:txBody>
          <a:bodyPr>
            <a:noAutofit/>
          </a:bodyPr>
          <a:lstStyle/>
          <a:p>
            <a:pPr marL="0" indent="0">
              <a:buNone/>
            </a:pPr>
            <a:r>
              <a:rPr lang="el-GR" sz="2600" dirty="0" smtClean="0"/>
              <a:t>Έτσι </a:t>
            </a:r>
            <a:r>
              <a:rPr lang="el-GR" sz="2600" dirty="0"/>
              <a:t>επιλέγουν διαμόρφωση σελίδας με </a:t>
            </a:r>
            <a:r>
              <a:rPr lang="el-GR" sz="2600" dirty="0" err="1"/>
              <a:t>πάνελς</a:t>
            </a:r>
            <a:r>
              <a:rPr lang="el-GR" sz="2600" dirty="0"/>
              <a:t> (</a:t>
            </a:r>
            <a:r>
              <a:rPr lang="el-GR" sz="2600" dirty="0" err="1"/>
              <a:t>layouts</a:t>
            </a:r>
            <a:r>
              <a:rPr lang="el-GR" sz="2600" dirty="0"/>
              <a:t>), τοποθετούν φιγούρες, μπαλόνια και βλέπουν </a:t>
            </a:r>
            <a:r>
              <a:rPr lang="el-GR" sz="2600" dirty="0" err="1"/>
              <a:t>gn</a:t>
            </a:r>
            <a:r>
              <a:rPr lang="el-GR" sz="2600" dirty="0"/>
              <a:t> που έφτιαξαν ανά πάνελ σαν να είναι κινούμενο σχέδιο (κίνηση). </a:t>
            </a:r>
          </a:p>
        </p:txBody>
      </p:sp>
      <p:pic>
        <p:nvPicPr>
          <p:cNvPr id="5" name="Picture 3"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16016" y="1772816"/>
            <a:ext cx="4038600" cy="3028950"/>
          </a:xfrm>
          <a:noFill/>
        </p:spPr>
      </p:pic>
    </p:spTree>
    <p:extLst>
      <p:ext uri="{BB962C8B-B14F-4D97-AF65-F5344CB8AC3E}">
        <p14:creationId xmlns:p14="http://schemas.microsoft.com/office/powerpoint/2010/main" val="59157247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10η </a:t>
            </a:r>
            <a:r>
              <a:rPr lang="el-GR" dirty="0" smtClean="0"/>
              <a:t>(5/7</a:t>
            </a:r>
            <a:r>
              <a:rPr lang="el-GR" dirty="0"/>
              <a:t>) </a:t>
            </a:r>
          </a:p>
        </p:txBody>
      </p:sp>
      <p:sp>
        <p:nvSpPr>
          <p:cNvPr id="3" name="Content Placeholder 2"/>
          <p:cNvSpPr>
            <a:spLocks noGrp="1"/>
          </p:cNvSpPr>
          <p:nvPr>
            <p:ph sz="half" idx="1"/>
          </p:nvPr>
        </p:nvSpPr>
        <p:spPr>
          <a:xfrm>
            <a:off x="457200" y="1600200"/>
            <a:ext cx="4690864" cy="4525963"/>
          </a:xfrm>
        </p:spPr>
        <p:txBody>
          <a:bodyPr>
            <a:noAutofit/>
          </a:bodyPr>
          <a:lstStyle/>
          <a:p>
            <a:pPr marL="0" indent="0">
              <a:buNone/>
            </a:pPr>
            <a:r>
              <a:rPr lang="el-GR" sz="2600" dirty="0"/>
              <a:t>Οι κάρτες περιέχουν οδηγίες κατεύθυνσης του πιονιού σε ένα από τα τέσσερα σπιτάκια συμβόλων </a:t>
            </a:r>
            <a:r>
              <a:rPr lang="el-GR" sz="2600" dirty="0" err="1"/>
              <a:t>π.χ</a:t>
            </a:r>
            <a:r>
              <a:rPr lang="el-GR" sz="2600" dirty="0"/>
              <a:t> ‘πήγαινε στο σπίτι που είναι ο θυμός’ ή ‘πήγαινε στο σπίτι που είναι η αγάπη’ ή ‘πήγαινε στο σπίτι που είναι η έκπληξη’ ή ‘πήγαινε στο σπίτι που είναι η ιδέα’. </a:t>
            </a:r>
          </a:p>
          <a:p>
            <a:endParaRPr lang="el-GR" sz="2600" dirty="0"/>
          </a:p>
        </p:txBody>
      </p:sp>
      <p:pic>
        <p:nvPicPr>
          <p:cNvPr id="8" name="Picture 3"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8767" r="25451" b="9069"/>
          <a:stretch/>
        </p:blipFill>
        <p:spPr bwMode="auto">
          <a:xfrm>
            <a:off x="5508104" y="1772816"/>
            <a:ext cx="2955998" cy="411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090893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10η </a:t>
            </a:r>
            <a:r>
              <a:rPr lang="el-GR" dirty="0" smtClean="0"/>
              <a:t>(6/7</a:t>
            </a:r>
            <a:r>
              <a:rPr lang="el-GR" dirty="0"/>
              <a:t>) </a:t>
            </a:r>
          </a:p>
        </p:txBody>
      </p:sp>
      <p:sp>
        <p:nvSpPr>
          <p:cNvPr id="3" name="Content Placeholder 2"/>
          <p:cNvSpPr>
            <a:spLocks noGrp="1"/>
          </p:cNvSpPr>
          <p:nvPr>
            <p:ph sz="half" idx="1"/>
          </p:nvPr>
        </p:nvSpPr>
        <p:spPr/>
        <p:txBody>
          <a:bodyPr>
            <a:noAutofit/>
          </a:bodyPr>
          <a:lstStyle/>
          <a:p>
            <a:pPr marL="0" indent="0">
              <a:buNone/>
            </a:pPr>
            <a:r>
              <a:rPr lang="el-GR" sz="2400" dirty="0"/>
              <a:t>Καθένα από τα τέσσερα σπίτια φέρει ένα σύμβολο ως εξής: </a:t>
            </a:r>
            <a:endParaRPr lang="el-GR" sz="2400" dirty="0" smtClean="0"/>
          </a:p>
          <a:p>
            <a:r>
              <a:rPr lang="el-GR" sz="2400" dirty="0" smtClean="0"/>
              <a:t>θαυμαστικό = έκπληξη</a:t>
            </a:r>
            <a:r>
              <a:rPr lang="el-GR" sz="2400" dirty="0"/>
              <a:t>, </a:t>
            </a:r>
            <a:endParaRPr lang="el-GR" sz="2400" dirty="0" smtClean="0"/>
          </a:p>
          <a:p>
            <a:r>
              <a:rPr lang="el-GR" sz="2400" dirty="0" smtClean="0"/>
              <a:t>καρδιά = αγάπη</a:t>
            </a:r>
            <a:r>
              <a:rPr lang="el-GR" sz="2400" dirty="0"/>
              <a:t>, </a:t>
            </a:r>
            <a:endParaRPr lang="el-GR" sz="2400" dirty="0" smtClean="0"/>
          </a:p>
          <a:p>
            <a:r>
              <a:rPr lang="el-GR" sz="2400" dirty="0" smtClean="0"/>
              <a:t>κεραυνός = θυμός</a:t>
            </a:r>
            <a:r>
              <a:rPr lang="el-GR" sz="2400" dirty="0"/>
              <a:t>, </a:t>
            </a:r>
            <a:endParaRPr lang="el-GR" sz="2400" dirty="0" smtClean="0"/>
          </a:p>
          <a:p>
            <a:r>
              <a:rPr lang="el-GR" sz="2400" dirty="0" smtClean="0"/>
              <a:t>λαμπτήρας = ιδέα.</a:t>
            </a:r>
          </a:p>
          <a:p>
            <a:endParaRPr lang="el-GR" sz="2400" dirty="0"/>
          </a:p>
        </p:txBody>
      </p:sp>
      <p:pic>
        <p:nvPicPr>
          <p:cNvPr id="11"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69744" y="1600200"/>
            <a:ext cx="3395511" cy="4525963"/>
          </a:xfrm>
          <a:noFill/>
        </p:spPr>
      </p:pic>
    </p:spTree>
    <p:extLst>
      <p:ext uri="{BB962C8B-B14F-4D97-AF65-F5344CB8AC3E}">
        <p14:creationId xmlns:p14="http://schemas.microsoft.com/office/powerpoint/2010/main" val="263951291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10η </a:t>
            </a:r>
            <a:r>
              <a:rPr lang="el-GR" dirty="0" smtClean="0"/>
              <a:t>(7/7</a:t>
            </a:r>
            <a:r>
              <a:rPr lang="el-GR" dirty="0"/>
              <a:t>) </a:t>
            </a:r>
          </a:p>
        </p:txBody>
      </p:sp>
      <p:sp>
        <p:nvSpPr>
          <p:cNvPr id="3" name="Content Placeholder 2"/>
          <p:cNvSpPr>
            <a:spLocks noGrp="1"/>
          </p:cNvSpPr>
          <p:nvPr>
            <p:ph sz="half" idx="1"/>
          </p:nvPr>
        </p:nvSpPr>
        <p:spPr/>
        <p:txBody>
          <a:bodyPr/>
          <a:lstStyle/>
          <a:p>
            <a:pPr marL="0" indent="0">
              <a:buNone/>
            </a:pPr>
            <a:r>
              <a:rPr lang="el-GR" dirty="0"/>
              <a:t>Προκειμένου να διαβάσουν τα παιδιά τη γραφή των καρτών δημιουργήσαμε και έναν αντίστοιχο πίνακα αναφοράς.</a:t>
            </a:r>
          </a:p>
          <a:p>
            <a:endParaRPr lang="el-GR" dirty="0"/>
          </a:p>
        </p:txBody>
      </p:sp>
      <p:pic>
        <p:nvPicPr>
          <p:cNvPr id="5" name="Picture 3"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69744" y="1600200"/>
            <a:ext cx="339551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71856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Δραστηριότητα 11η (1/4)</a:t>
            </a:r>
            <a:endParaRPr lang="el-GR" dirty="0"/>
          </a:p>
        </p:txBody>
      </p:sp>
      <p:sp>
        <p:nvSpPr>
          <p:cNvPr id="6" name="Content Placeholder 5"/>
          <p:cNvSpPr>
            <a:spLocks noGrp="1"/>
          </p:cNvSpPr>
          <p:nvPr>
            <p:ph sz="half" idx="1"/>
          </p:nvPr>
        </p:nvSpPr>
        <p:spPr>
          <a:xfrm>
            <a:off x="457200" y="1600200"/>
            <a:ext cx="4690864" cy="4525963"/>
          </a:xfrm>
        </p:spPr>
        <p:txBody>
          <a:bodyPr>
            <a:noAutofit/>
          </a:bodyPr>
          <a:lstStyle/>
          <a:p>
            <a:pPr marL="0" indent="0">
              <a:buNone/>
            </a:pPr>
            <a:r>
              <a:rPr lang="el-GR" sz="2400" dirty="0"/>
              <a:t>Φτιάχνουμε ένα επιτραπέζιο που παίζεται με δυο παίκτες και χρησιμοποιείται ρουλέτα αντί για ζάρι. Η ρουλέτα είναι έτσι φτιαγμένη, ώστε η μισή να αντιστοιχεί στη μυρωδιά και έχει κίτρινο χρώμα και η μισή στον ήχο και έχει πορτοκαλί χρώμα. Με τον τρόπο αυτό της φτιαγμένης ρουλέτας εξασφαλίζεται η αναγκαία συνθήκη των ίσων πιθανοτήτων για τους παίκτες. </a:t>
            </a:r>
          </a:p>
        </p:txBody>
      </p:sp>
      <p:pic>
        <p:nvPicPr>
          <p:cNvPr id="7" name="Picture 2"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3312" t="6679"/>
          <a:stretch/>
        </p:blipFill>
        <p:spPr>
          <a:xfrm rot="5400000">
            <a:off x="5047728" y="2089176"/>
            <a:ext cx="4032448" cy="3255713"/>
          </a:xfrm>
          <a:noFill/>
        </p:spPr>
      </p:pic>
    </p:spTree>
    <p:extLst>
      <p:ext uri="{BB962C8B-B14F-4D97-AF65-F5344CB8AC3E}">
        <p14:creationId xmlns:p14="http://schemas.microsoft.com/office/powerpoint/2010/main" val="338485762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11η </a:t>
            </a:r>
            <a:r>
              <a:rPr lang="el-GR" dirty="0" smtClean="0"/>
              <a:t>(2/4</a:t>
            </a:r>
            <a:r>
              <a:rPr lang="el-GR" dirty="0"/>
              <a:t>)</a:t>
            </a:r>
          </a:p>
        </p:txBody>
      </p:sp>
      <p:sp>
        <p:nvSpPr>
          <p:cNvPr id="3" name="Content Placeholder 2"/>
          <p:cNvSpPr>
            <a:spLocks noGrp="1"/>
          </p:cNvSpPr>
          <p:nvPr>
            <p:ph sz="half" idx="1"/>
          </p:nvPr>
        </p:nvSpPr>
        <p:spPr/>
        <p:txBody>
          <a:bodyPr/>
          <a:lstStyle/>
          <a:p>
            <a:pPr marL="0" indent="0">
              <a:buNone/>
            </a:pPr>
            <a:r>
              <a:rPr lang="el-GR" dirty="0"/>
              <a:t>Υπάρχει και αντίστοιχος πίνακας αναφοράς που συνδέει το χρώμα της ρουλέτας με την εικόνα της γραμμής μυρωδιάς ή ήχου, ώστε να διευκολύνονται τα παιδιά. </a:t>
            </a:r>
          </a:p>
        </p:txBody>
      </p:sp>
      <p:pic>
        <p:nvPicPr>
          <p:cNvPr id="5" name="Picture 3"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4008" y="1700808"/>
            <a:ext cx="4038600" cy="3028950"/>
          </a:xfrm>
          <a:noFill/>
        </p:spPr>
      </p:pic>
    </p:spTree>
    <p:extLst>
      <p:ext uri="{BB962C8B-B14F-4D97-AF65-F5344CB8AC3E}">
        <p14:creationId xmlns:p14="http://schemas.microsoft.com/office/powerpoint/2010/main" val="250236538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11η </a:t>
            </a:r>
            <a:r>
              <a:rPr lang="el-GR" dirty="0" smtClean="0"/>
              <a:t>(3/4</a:t>
            </a:r>
            <a:r>
              <a:rPr lang="el-GR" dirty="0"/>
              <a:t>)</a:t>
            </a:r>
          </a:p>
        </p:txBody>
      </p:sp>
      <p:sp>
        <p:nvSpPr>
          <p:cNvPr id="3" name="Content Placeholder 2"/>
          <p:cNvSpPr>
            <a:spLocks noGrp="1"/>
          </p:cNvSpPr>
          <p:nvPr>
            <p:ph sz="half" idx="1"/>
          </p:nvPr>
        </p:nvSpPr>
        <p:spPr/>
        <p:txBody>
          <a:bodyPr/>
          <a:lstStyle/>
          <a:p>
            <a:pPr marL="0" indent="0">
              <a:buNone/>
            </a:pPr>
            <a:r>
              <a:rPr lang="el-GR" dirty="0"/>
              <a:t>Στο επιτραπέζιο υπάρχουν κολλημένες σε ορθογώνια πλαίσια εικόνες/</a:t>
            </a:r>
            <a:r>
              <a:rPr lang="el-GR" dirty="0" err="1"/>
              <a:t>πάνελς</a:t>
            </a:r>
            <a:r>
              <a:rPr lang="el-GR" dirty="0"/>
              <a:t> που οι γραμμές-σύμβολα δηλώνουν είτε μυρωδιά είτε ήχο. </a:t>
            </a:r>
          </a:p>
        </p:txBody>
      </p:sp>
      <p:pic>
        <p:nvPicPr>
          <p:cNvPr id="5" name="Picture 3"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700808"/>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045363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11η </a:t>
            </a:r>
            <a:r>
              <a:rPr lang="el-GR" dirty="0" smtClean="0"/>
              <a:t>(4/4</a:t>
            </a:r>
            <a:r>
              <a:rPr lang="el-GR" dirty="0"/>
              <a:t>)</a:t>
            </a:r>
          </a:p>
        </p:txBody>
      </p:sp>
      <p:sp>
        <p:nvSpPr>
          <p:cNvPr id="3" name="Content Placeholder 2"/>
          <p:cNvSpPr>
            <a:spLocks noGrp="1"/>
          </p:cNvSpPr>
          <p:nvPr>
            <p:ph sz="half" idx="1"/>
          </p:nvPr>
        </p:nvSpPr>
        <p:spPr/>
        <p:txBody>
          <a:bodyPr/>
          <a:lstStyle/>
          <a:p>
            <a:pPr marL="0" indent="0">
              <a:buNone/>
            </a:pPr>
            <a:r>
              <a:rPr lang="el-GR" dirty="0"/>
              <a:t>Ανάλογα με το τι θα φέρει η ρουλέτα κινούνται οι παίκτες διαδοχικά στις εικόνες του επιτραπέζιου. Νικητής είναι αυτός που θα φτάσει πρώτος στο τέρμα. </a:t>
            </a:r>
          </a:p>
          <a:p>
            <a:endParaRPr lang="el-GR" dirty="0"/>
          </a:p>
        </p:txBody>
      </p:sp>
      <p:pic>
        <p:nvPicPr>
          <p:cNvPr id="5"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772816"/>
            <a:ext cx="4038600" cy="3535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44100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custDataLst>
      <p:tags r:id="rId1"/>
    </p:custDataLst>
    <p:extLst>
      <p:ext uri="{BB962C8B-B14F-4D97-AF65-F5344CB8AC3E}">
        <p14:creationId xmlns:p14="http://schemas.microsoft.com/office/powerpoint/2010/main" val="380645845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224857479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p:txBody>
          <a:bodyPr>
            <a:normAutofit/>
          </a:bodyPr>
          <a:lstStyle/>
          <a:p>
            <a:pPr marL="0" indent="0">
              <a:buNone/>
            </a:pPr>
            <a:r>
              <a:rPr lang="el-GR" sz="2000" dirty="0" smtClean="0"/>
              <a:t>Το </a:t>
            </a:r>
            <a:r>
              <a:rPr lang="el-GR" sz="2000" dirty="0"/>
              <a:t>παρόν έργο αποτελεί την </a:t>
            </a:r>
            <a:r>
              <a:rPr lang="el-GR" sz="2000" dirty="0" smtClean="0"/>
              <a:t>έκδοση 1.0.  </a:t>
            </a:r>
            <a:endParaRPr lang="el-GR" sz="2000" dirty="0"/>
          </a:p>
        </p:txBody>
      </p:sp>
    </p:spTree>
    <p:extLst>
      <p:ext uri="{BB962C8B-B14F-4D97-AF65-F5344CB8AC3E}">
        <p14:creationId xmlns:p14="http://schemas.microsoft.com/office/powerpoint/2010/main" val="11605714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Δραστηριότητα 6η (1/2)</a:t>
            </a:r>
            <a:endParaRPr lang="el-GR" dirty="0"/>
          </a:p>
        </p:txBody>
      </p:sp>
      <p:sp>
        <p:nvSpPr>
          <p:cNvPr id="3" name="Content Placeholder 2"/>
          <p:cNvSpPr>
            <a:spLocks noGrp="1"/>
          </p:cNvSpPr>
          <p:nvPr>
            <p:ph sz="half" idx="1"/>
          </p:nvPr>
        </p:nvSpPr>
        <p:spPr/>
        <p:txBody>
          <a:bodyPr/>
          <a:lstStyle/>
          <a:p>
            <a:pPr marL="0" indent="0">
              <a:buNone/>
            </a:pPr>
            <a:r>
              <a:rPr lang="el-GR" dirty="0"/>
              <a:t>Φτιάχνουμε </a:t>
            </a:r>
            <a:r>
              <a:rPr lang="el-GR" dirty="0" err="1"/>
              <a:t>flipbook</a:t>
            </a:r>
            <a:r>
              <a:rPr lang="el-GR" dirty="0"/>
              <a:t> οριζόντιο ή κάθετο και βλέπουμε την κίνηση (ροή εικόνας με έτοιμες εικόνες από το διαδίκτυο). </a:t>
            </a:r>
          </a:p>
        </p:txBody>
      </p:sp>
      <p:pic>
        <p:nvPicPr>
          <p:cNvPr id="4099" name="Picture 3" descr="[DECORATIVE]"/>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648200" y="1670277"/>
            <a:ext cx="4038600" cy="4385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609981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a:t>
            </a:r>
            <a:r>
              <a:rPr lang="el-GR" sz="2000" dirty="0" err="1" smtClean="0"/>
              <a:t>Εθνικόν</a:t>
            </a:r>
            <a:r>
              <a:rPr lang="el-GR" sz="2000" dirty="0" smtClean="0"/>
              <a:t> και </a:t>
            </a:r>
            <a:r>
              <a:rPr lang="el-GR" sz="2000" dirty="0" err="1" smtClean="0"/>
              <a:t>Καποδιστριακόν</a:t>
            </a:r>
            <a:r>
              <a:rPr lang="el-GR" sz="2000" dirty="0" smtClean="0"/>
              <a:t> Πανεπιστήμιον Αθηνών</a:t>
            </a:r>
            <a:r>
              <a:rPr lang="en-US" sz="2000" dirty="0" smtClean="0"/>
              <a:t>, </a:t>
            </a:r>
            <a:r>
              <a:rPr lang="el-GR" sz="2000" dirty="0"/>
              <a:t>Αγγελική </a:t>
            </a:r>
            <a:r>
              <a:rPr lang="el-GR" sz="2000" dirty="0" err="1"/>
              <a:t>Γιαννικοπούου</a:t>
            </a:r>
            <a:r>
              <a:rPr lang="el-GR" sz="2000" dirty="0"/>
              <a:t>, 2015. Αναστασία </a:t>
            </a:r>
            <a:r>
              <a:rPr lang="el-GR" sz="2000" dirty="0" err="1" smtClean="0"/>
              <a:t>Ζέζου</a:t>
            </a:r>
            <a:r>
              <a:rPr lang="el-GR" sz="2000" dirty="0" smtClean="0"/>
              <a:t>, Αγγελική </a:t>
            </a:r>
            <a:r>
              <a:rPr lang="el-GR" sz="2000" dirty="0" err="1" smtClean="0"/>
              <a:t>Γιαννικοπούλου</a:t>
            </a:r>
            <a:r>
              <a:rPr lang="el-GR" sz="2000" dirty="0" smtClean="0"/>
              <a:t>. «Διδακτική της Λογοτεχνίας στην Προσχολική Εκπαίδευση. Ειδολογικές Κατατάξεις. Γραφιστική αφήγηση (</a:t>
            </a:r>
            <a:r>
              <a:rPr lang="el-GR" sz="2000" dirty="0" err="1" smtClean="0"/>
              <a:t>graphic</a:t>
            </a:r>
            <a:r>
              <a:rPr lang="el-GR" sz="2000" dirty="0" smtClean="0"/>
              <a:t> </a:t>
            </a:r>
            <a:r>
              <a:rPr lang="el-GR" sz="2000" dirty="0" err="1" smtClean="0"/>
              <a:t>novel</a:t>
            </a:r>
            <a:r>
              <a:rPr lang="el-GR" sz="2000" dirty="0" smtClean="0"/>
              <a:t>): Ένα νέο είδος για </a:t>
            </a:r>
            <a:r>
              <a:rPr lang="el-GR" sz="2000" dirty="0"/>
              <a:t>παιδιά. Παιγνιώδεις δραστηριότητες στο Νηπιαγωγείο με αφορμή το </a:t>
            </a:r>
            <a:r>
              <a:rPr lang="en-GB" sz="2000" dirty="0" err="1"/>
              <a:t>gn</a:t>
            </a:r>
            <a:r>
              <a:rPr lang="en-GB" sz="2000" dirty="0"/>
              <a:t> </a:t>
            </a:r>
            <a:r>
              <a:rPr lang="el-GR" sz="2000" dirty="0"/>
              <a:t>ως </a:t>
            </a:r>
            <a:r>
              <a:rPr lang="el-GR" sz="2000" dirty="0" err="1"/>
              <a:t>πολυτροπικό</a:t>
            </a:r>
            <a:r>
              <a:rPr lang="el-GR" sz="2000" dirty="0"/>
              <a:t> </a:t>
            </a:r>
            <a:r>
              <a:rPr lang="el-GR" sz="2000" dirty="0" smtClean="0"/>
              <a:t>κείμενο». </a:t>
            </a:r>
            <a:r>
              <a:rPr lang="el-GR" sz="2000" dirty="0" smtClean="0"/>
              <a:t>Έκδοση: 1.0. Αθήνα 2015. Διαθέσιμο από τη δικτυακή διεύθυνση: </a:t>
            </a:r>
            <a:r>
              <a:rPr lang="en-GB" sz="2000" dirty="0" smtClean="0">
                <a:hlinkClick r:id="rId3" tooltip="Ανοιχτό Ακαδημαϊκό Μάθημα Διδακτική της Λογοτεχνίας στην Προσχολική Εκπαίδευση"/>
              </a:rPr>
              <a:t>http://opencourses.uoa.gr/courses/ECD100/</a:t>
            </a:r>
            <a:r>
              <a:rPr lang="el-GR" sz="2000" dirty="0" smtClean="0"/>
              <a:t> .</a:t>
            </a:r>
          </a:p>
          <a:p>
            <a:endParaRPr lang="el-GR" sz="2000" dirty="0"/>
          </a:p>
        </p:txBody>
      </p:sp>
    </p:spTree>
    <p:extLst>
      <p:ext uri="{BB962C8B-B14F-4D97-AF65-F5344CB8AC3E}">
        <p14:creationId xmlns:p14="http://schemas.microsoft.com/office/powerpoint/2010/main" val="120825301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161925"/>
            <a:ext cx="8229600" cy="1143000"/>
          </a:xfrm>
        </p:spPr>
        <p:txBody>
          <a:bodyPr/>
          <a:lstStyle/>
          <a:p>
            <a:r>
              <a:rPr lang="el-GR" altLang="en-US" smtClean="0"/>
              <a:t>Σημείωμα Αδειοδότησης</a:t>
            </a:r>
          </a:p>
        </p:txBody>
      </p:sp>
      <p:sp>
        <p:nvSpPr>
          <p:cNvPr id="34819" name="Content Placeholder 2"/>
          <p:cNvSpPr>
            <a:spLocks noGrp="1"/>
          </p:cNvSpPr>
          <p:nvPr>
            <p:ph idx="1"/>
          </p:nvPr>
        </p:nvSpPr>
        <p:spPr>
          <a:xfrm>
            <a:off x="107950" y="765175"/>
            <a:ext cx="8928100" cy="1439863"/>
          </a:xfrm>
        </p:spPr>
        <p:txBody>
          <a:bodyPr>
            <a:normAutofit fontScale="92500" lnSpcReduction="10000"/>
          </a:bodyPr>
          <a:lstStyle/>
          <a:p>
            <a:pPr marL="0" indent="0">
              <a:buFont typeface="Arial" panose="020B0604020202020204" pitchFamily="34" charset="0"/>
              <a:buNone/>
            </a:pPr>
            <a:r>
              <a:rPr lang="el-GR" altLang="en-US" sz="2000" smtClean="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a:buFont typeface="Arial" panose="020B0604020202020204" pitchFamily="34" charset="0"/>
              <a:buNone/>
            </a:pPr>
            <a:endParaRPr lang="el-GR" altLang="en-US" sz="2000" smtClean="0"/>
          </a:p>
        </p:txBody>
      </p:sp>
      <p:pic>
        <p:nvPicPr>
          <p:cNvPr id="34820" name="Picture 22" descr="Λογότυπο για Άδειες χρήσης Creative Commons BY-NC-ND">
            <a:hlinkClick r:id="rId4"/>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748088" y="2420938"/>
            <a:ext cx="1647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7950" y="2924175"/>
            <a:ext cx="9036050" cy="3457575"/>
          </a:xfrm>
          <a:prstGeom prst="rect">
            <a:avLst/>
          </a:prstGeom>
        </p:spPr>
        <p:txBody>
          <a:bodyPr anchor="ctr">
            <a:normAutofit/>
          </a:bodyPr>
          <a:lstStyle/>
          <a:p>
            <a:pPr eaLnBrk="1" fontAlgn="auto" hangingPunct="1">
              <a:spcBef>
                <a:spcPts val="0"/>
              </a:spcBef>
              <a:spcAft>
                <a:spcPts val="0"/>
              </a:spcAft>
              <a:defRPr/>
            </a:pPr>
            <a:r>
              <a:rPr lang="el-GR" dirty="0">
                <a:latin typeface="+mn-lt"/>
              </a:rPr>
              <a:t>[1] http://creativecommons.org/licenses/by-nc-sa/4.0/ </a:t>
            </a:r>
            <a:endParaRPr lang="en-US" dirty="0">
              <a:latin typeface="+mn-lt"/>
            </a:endParaRPr>
          </a:p>
          <a:p>
            <a:pPr eaLnBrk="1" fontAlgn="auto" hangingPunct="1">
              <a:spcBef>
                <a:spcPts val="0"/>
              </a:spcBef>
              <a:spcAft>
                <a:spcPts val="0"/>
              </a:spcAft>
              <a:defRPr/>
            </a:pPr>
            <a:endParaRPr lang="el-GR" dirty="0">
              <a:latin typeface="+mn-lt"/>
            </a:endParaRPr>
          </a:p>
          <a:p>
            <a:pPr eaLnBrk="1" fontAlgn="auto" hangingPunct="1">
              <a:spcBef>
                <a:spcPts val="0"/>
              </a:spcBef>
              <a:spcAft>
                <a:spcPts val="0"/>
              </a:spcAft>
              <a:defRPr/>
            </a:pPr>
            <a:r>
              <a:rPr lang="el-GR" dirty="0">
                <a:latin typeface="+mn-lt"/>
              </a:rPr>
              <a:t>Ως </a:t>
            </a:r>
            <a:r>
              <a:rPr lang="el-GR" b="1" dirty="0">
                <a:latin typeface="+mn-lt"/>
              </a:rPr>
              <a:t>Μη Εμπορική</a:t>
            </a:r>
            <a:r>
              <a:rPr lang="el-GR" dirty="0">
                <a:latin typeface="+mn-lt"/>
              </a:rPr>
              <a:t> ορίζεται η χρήση:</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 δεν περιλαμβάνει άμεσο ή έμμεσο οικονομικό όφελος από τη χρήση του έργου, για τον διανομέα του έργου και </a:t>
            </a:r>
            <a:r>
              <a:rPr lang="el-GR" dirty="0" err="1">
                <a:latin typeface="+mn-lt"/>
              </a:rPr>
              <a:t>αδειοδόχο</a:t>
            </a:r>
            <a:r>
              <a:rPr lang="el-GR" dirty="0">
                <a:latin typeface="+mn-lt"/>
              </a:rPr>
              <a:t>.</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προσπορίζει στον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τόπο.</a:t>
            </a:r>
            <a:endParaRPr lang="en-US" dirty="0">
              <a:latin typeface="+mn-lt"/>
            </a:endParaRPr>
          </a:p>
          <a:p>
            <a:pPr marL="342900" indent="-342900" eaLnBrk="1" fontAlgn="auto" hangingPunct="1">
              <a:spcBef>
                <a:spcPts val="0"/>
              </a:spcBef>
              <a:spcAft>
                <a:spcPts val="0"/>
              </a:spcAft>
              <a:buFont typeface="Arial" panose="020B0604020202020204" pitchFamily="34" charset="0"/>
              <a:buChar char="•"/>
              <a:defRPr/>
            </a:pPr>
            <a:endParaRPr lang="el-GR" dirty="0">
              <a:latin typeface="+mn-lt"/>
            </a:endParaRPr>
          </a:p>
          <a:p>
            <a:pPr eaLnBrk="1" fontAlgn="auto" hangingPunct="1">
              <a:spcBef>
                <a:spcPts val="0"/>
              </a:spcBef>
              <a:spcAft>
                <a:spcPts val="0"/>
              </a:spcAft>
              <a:defRPr/>
            </a:pPr>
            <a:r>
              <a:rPr lang="el-GR" dirty="0">
                <a:latin typeface="+mn-lt"/>
              </a:rPr>
              <a:t>Ο 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p>
        </p:txBody>
      </p:sp>
    </p:spTree>
    <p:custDataLst>
      <p:tags r:id="rId1"/>
    </p:custDataLst>
    <p:extLst>
      <p:ext uri="{BB962C8B-B14F-4D97-AF65-F5344CB8AC3E}">
        <p14:creationId xmlns:p14="http://schemas.microsoft.com/office/powerpoint/2010/main" val="87338653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l-GR" altLang="en-US" smtClean="0"/>
              <a:t>Διατήρηση Σημειωμάτων</a:t>
            </a:r>
          </a:p>
        </p:txBody>
      </p:sp>
      <p:sp>
        <p:nvSpPr>
          <p:cNvPr id="3" name="Content Placeholder 2"/>
          <p:cNvSpPr>
            <a:spLocks noGrp="1"/>
          </p:cNvSpPr>
          <p:nvPr>
            <p:ph idx="1"/>
          </p:nvPr>
        </p:nvSpPr>
        <p:spPr>
          <a:xfrm>
            <a:off x="463550" y="1557338"/>
            <a:ext cx="8229600" cy="4525962"/>
          </a:xfrm>
        </p:spPr>
        <p:txBody>
          <a:bodyPr rtlCol="0">
            <a:normAutofit/>
          </a:bodyPr>
          <a:lstStyle/>
          <a:p>
            <a:pPr marL="0" indent="0" fontAlgn="auto">
              <a:spcAft>
                <a:spcPts val="0"/>
              </a:spcAft>
              <a:buFont typeface="Arial" panose="020B0604020202020204" pitchFamily="34" charset="0"/>
              <a:buNone/>
              <a:defRPr/>
            </a:pPr>
            <a:r>
              <a:rPr lang="el-GR" sz="2400" dirty="0" smtClean="0"/>
              <a:t>Οποιαδήποτε </a:t>
            </a:r>
            <a:r>
              <a:rPr lang="el-GR" sz="2400" dirty="0"/>
              <a:t>αναπαραγωγή ή διασκευή του υλικού θα πρέπει να συμπεριλαμβάνει:</a:t>
            </a:r>
          </a:p>
          <a:p>
            <a:pPr lvl="1" fontAlgn="auto">
              <a:spcAft>
                <a:spcPts val="0"/>
              </a:spcAft>
              <a:buFont typeface="Wingdings" panose="05000000000000000000" pitchFamily="2" charset="2"/>
              <a:buChar char="§"/>
              <a:defRPr/>
            </a:pPr>
            <a:r>
              <a:rPr lang="el-GR" sz="2000" dirty="0" smtClean="0"/>
              <a:t>το Σημείωμα Αν</a:t>
            </a:r>
            <a:r>
              <a:rPr lang="en-US" sz="2000" dirty="0" smtClean="0"/>
              <a:t>α</a:t>
            </a:r>
            <a:r>
              <a:rPr lang="el-GR" sz="2000" dirty="0" smtClean="0"/>
              <a:t>φοράς,</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a:t>
            </a:r>
            <a:r>
              <a:rPr lang="el-GR" sz="2000" dirty="0" err="1" smtClean="0"/>
              <a:t>Αδειοδότησης</a:t>
            </a:r>
            <a:r>
              <a:rPr lang="el-GR" sz="2000" dirty="0" smtClean="0"/>
              <a:t>,</a:t>
            </a:r>
            <a:endParaRPr lang="el-GR" sz="2000" dirty="0"/>
          </a:p>
          <a:p>
            <a:pPr lvl="1" fontAlgn="auto">
              <a:spcAft>
                <a:spcPts val="0"/>
              </a:spcAft>
              <a:buFont typeface="Wingdings" panose="05000000000000000000" pitchFamily="2" charset="2"/>
              <a:buChar char="§"/>
              <a:defRPr/>
            </a:pPr>
            <a:r>
              <a:rPr lang="el-GR" sz="2000" dirty="0" smtClean="0"/>
              <a:t>τη δήλωση Διατήρησης Σημειωμάτων,</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Χρήσης Έργων Τρίτων </a:t>
            </a:r>
            <a:r>
              <a:rPr lang="el-GR" sz="2000" dirty="0"/>
              <a:t>(εφόσον υπάρχει</a:t>
            </a:r>
            <a:r>
              <a:rPr lang="el-GR" sz="2000" dirty="0" smtClean="0"/>
              <a:t>),</a:t>
            </a:r>
            <a:endParaRPr lang="el-GR" sz="2000" dirty="0"/>
          </a:p>
          <a:p>
            <a:pPr marL="0" indent="0" fontAlgn="auto">
              <a:spcAft>
                <a:spcPts val="0"/>
              </a:spcAft>
              <a:buFont typeface="Arial" panose="020B0604020202020204" pitchFamily="34" charset="0"/>
              <a:buNone/>
              <a:defRPr/>
            </a:pPr>
            <a:r>
              <a:rPr lang="el-GR" sz="2400" dirty="0"/>
              <a:t>μαζί με τους </a:t>
            </a:r>
            <a:r>
              <a:rPr lang="el-GR" sz="2400" dirty="0" smtClean="0"/>
              <a:t>συνοδευτικούς </a:t>
            </a:r>
            <a:r>
              <a:rPr lang="el-GR" sz="2400" dirty="0" err="1" smtClean="0"/>
              <a:t>υπερσυνδέσμους</a:t>
            </a:r>
            <a:r>
              <a:rPr lang="el-GR" sz="2400" dirty="0"/>
              <a:t>.</a:t>
            </a:r>
          </a:p>
          <a:p>
            <a:pPr fontAlgn="auto">
              <a:spcAft>
                <a:spcPts val="0"/>
              </a:spcAft>
              <a:defRPr/>
            </a:pPr>
            <a:endParaRPr lang="el-GR" sz="2000" dirty="0"/>
          </a:p>
        </p:txBody>
      </p:sp>
    </p:spTree>
    <p:extLst>
      <p:ext uri="{BB962C8B-B14F-4D97-AF65-F5344CB8AC3E}">
        <p14:creationId xmlns:p14="http://schemas.microsoft.com/office/powerpoint/2010/main" val="298300588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r>
              <a:rPr lang="en-US" dirty="0" smtClean="0"/>
              <a:t> (1/</a:t>
            </a:r>
            <a:r>
              <a:rPr lang="el-GR" dirty="0" smtClean="0"/>
              <a:t>2</a:t>
            </a:r>
            <a:r>
              <a:rPr lang="en-US" dirty="0" smtClean="0"/>
              <a:t>)</a:t>
            </a:r>
            <a:endParaRPr lang="el-GR" dirty="0"/>
          </a:p>
        </p:txBody>
      </p:sp>
      <p:sp>
        <p:nvSpPr>
          <p:cNvPr id="3" name="Content Placeholder 2"/>
          <p:cNvSpPr>
            <a:spLocks noGrp="1"/>
          </p:cNvSpPr>
          <p:nvPr>
            <p:ph idx="1"/>
          </p:nvPr>
        </p:nvSpPr>
        <p:spPr/>
        <p:txBody>
          <a:bodyPr>
            <a:noAutofit/>
          </a:bodyPr>
          <a:lstStyle/>
          <a:p>
            <a:pPr marL="0" indent="0">
              <a:spcBef>
                <a:spcPts val="600"/>
              </a:spcBef>
              <a:spcAft>
                <a:spcPts val="600"/>
              </a:spcAft>
              <a:buNone/>
            </a:pPr>
            <a:r>
              <a:rPr lang="el-GR" sz="2000" dirty="0" smtClean="0"/>
              <a:t>Το </a:t>
            </a:r>
            <a:r>
              <a:rPr lang="el-GR" sz="2000" dirty="0"/>
              <a:t>Έργο αυτό κάνει χρήση των ακόλουθων έργων:</a:t>
            </a:r>
          </a:p>
          <a:p>
            <a:pPr marL="0" indent="0">
              <a:buNone/>
            </a:pPr>
            <a:r>
              <a:rPr lang="el-GR" sz="2000" dirty="0"/>
              <a:t>Εικόνα 1</a:t>
            </a:r>
            <a:r>
              <a:rPr lang="en-GB" sz="2000" dirty="0"/>
              <a:t>: </a:t>
            </a:r>
            <a:r>
              <a:rPr lang="el-GR" sz="2000" u="sng" dirty="0">
                <a:hlinkClick r:id="rId3"/>
              </a:rPr>
              <a:t>Πάνελ </a:t>
            </a:r>
            <a:r>
              <a:rPr lang="el-GR" sz="2000" u="sng" dirty="0" err="1">
                <a:hlinkClick r:id="rId3"/>
              </a:rPr>
              <a:t>Κόμικ</a:t>
            </a:r>
            <a:r>
              <a:rPr lang="en-GB" sz="2000" dirty="0"/>
              <a:t>. Designed by </a:t>
            </a:r>
            <a:r>
              <a:rPr lang="en-GB" sz="2000" dirty="0" err="1"/>
              <a:t>Freepik</a:t>
            </a:r>
            <a:r>
              <a:rPr lang="en-GB" sz="2000" dirty="0"/>
              <a:t>. Free for commercial use with attribution. Freepk.com.</a:t>
            </a:r>
          </a:p>
          <a:p>
            <a:pPr marL="0" indent="0">
              <a:buNone/>
            </a:pPr>
            <a:r>
              <a:rPr lang="el-GR" sz="2000" dirty="0"/>
              <a:t>Εικόνα 2: </a:t>
            </a:r>
            <a:r>
              <a:rPr lang="el-GR" sz="2000" u="sng" dirty="0">
                <a:hlinkClick r:id="rId4"/>
              </a:rPr>
              <a:t>Πάνελ </a:t>
            </a:r>
            <a:r>
              <a:rPr lang="el-GR" sz="2000" u="sng" dirty="0" err="1">
                <a:hlinkClick r:id="rId4"/>
              </a:rPr>
              <a:t>κόμικ</a:t>
            </a:r>
            <a:r>
              <a:rPr lang="el-GR" sz="2000" u="sng" dirty="0">
                <a:hlinkClick r:id="rId4"/>
              </a:rPr>
              <a:t> με κενό</a:t>
            </a:r>
            <a:r>
              <a:rPr lang="el-GR" sz="2000" dirty="0"/>
              <a:t>. </a:t>
            </a:r>
            <a:r>
              <a:rPr lang="en-GB" sz="2000" dirty="0"/>
              <a:t>Designed by </a:t>
            </a:r>
            <a:r>
              <a:rPr lang="en-GB" sz="2000" dirty="0" err="1"/>
              <a:t>Freepik</a:t>
            </a:r>
            <a:r>
              <a:rPr lang="en-GB" sz="2000" dirty="0"/>
              <a:t>. Free for commercial use with attribution. Freepk.com.</a:t>
            </a:r>
          </a:p>
          <a:p>
            <a:pPr marL="0" indent="0">
              <a:buNone/>
            </a:pPr>
            <a:r>
              <a:rPr lang="el-GR" sz="2000" dirty="0"/>
              <a:t>Εικόνα 3: </a:t>
            </a:r>
            <a:r>
              <a:rPr lang="el-GR" sz="2000" u="sng" dirty="0">
                <a:hlinkClick r:id="rId5"/>
              </a:rPr>
              <a:t>Μπαλόνια</a:t>
            </a:r>
            <a:r>
              <a:rPr lang="el-GR" sz="2000" dirty="0"/>
              <a:t>. </a:t>
            </a:r>
            <a:r>
              <a:rPr lang="en-GB" sz="2000" dirty="0"/>
              <a:t>Designed by </a:t>
            </a:r>
            <a:r>
              <a:rPr lang="en-GB" sz="2000" dirty="0" err="1"/>
              <a:t>Freepik</a:t>
            </a:r>
            <a:r>
              <a:rPr lang="en-GB" sz="2000" dirty="0"/>
              <a:t>. Free for commercial use with attribution. Freepk.com.</a:t>
            </a:r>
          </a:p>
          <a:p>
            <a:pPr marL="0" indent="0">
              <a:buNone/>
            </a:pPr>
            <a:r>
              <a:rPr lang="el-GR" sz="2000" dirty="0"/>
              <a:t>Εικόνα </a:t>
            </a:r>
            <a:r>
              <a:rPr lang="en-GB" sz="2000" dirty="0"/>
              <a:t>4: </a:t>
            </a:r>
            <a:r>
              <a:rPr lang="el-GR" sz="2000" u="sng" dirty="0">
                <a:hlinkClick r:id="rId6"/>
              </a:rPr>
              <a:t>Ήχοι</a:t>
            </a:r>
            <a:r>
              <a:rPr lang="en-GB" sz="2000" dirty="0"/>
              <a:t>. Designed by </a:t>
            </a:r>
            <a:r>
              <a:rPr lang="en-GB" sz="2000" dirty="0" err="1"/>
              <a:t>Freepik</a:t>
            </a:r>
            <a:r>
              <a:rPr lang="en-GB" sz="2000" dirty="0"/>
              <a:t>. Free for commercial use with attribution. Freepk.com.</a:t>
            </a:r>
          </a:p>
          <a:p>
            <a:pPr marL="0" indent="0">
              <a:buNone/>
            </a:pPr>
            <a:r>
              <a:rPr lang="el-GR" sz="2000" dirty="0"/>
              <a:t>Εικόνα </a:t>
            </a:r>
            <a:r>
              <a:rPr lang="en-GB" sz="2000" dirty="0"/>
              <a:t>5: </a:t>
            </a:r>
            <a:r>
              <a:rPr lang="el-GR" sz="2000" u="sng" dirty="0">
                <a:hlinkClick r:id="rId7"/>
              </a:rPr>
              <a:t>Πτήση</a:t>
            </a:r>
            <a:r>
              <a:rPr lang="en-GB" sz="2000" dirty="0"/>
              <a:t>. Designed by </a:t>
            </a:r>
            <a:r>
              <a:rPr lang="en-GB" sz="2000" dirty="0" err="1"/>
              <a:t>Freepik</a:t>
            </a:r>
            <a:r>
              <a:rPr lang="en-GB" sz="2000" dirty="0"/>
              <a:t>. Free for commercial use with attribution. Freepk.com</a:t>
            </a:r>
            <a:r>
              <a:rPr lang="en-GB" sz="2000" dirty="0" smtClean="0"/>
              <a:t>.</a:t>
            </a:r>
            <a:endParaRPr lang="en-GB" sz="2000" dirty="0"/>
          </a:p>
        </p:txBody>
      </p:sp>
    </p:spTree>
    <p:extLst>
      <p:ext uri="{BB962C8B-B14F-4D97-AF65-F5344CB8AC3E}">
        <p14:creationId xmlns:p14="http://schemas.microsoft.com/office/powerpoint/2010/main" val="235304592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r>
              <a:rPr lang="en-US" dirty="0" smtClean="0"/>
              <a:t> (</a:t>
            </a:r>
            <a:r>
              <a:rPr lang="el-GR" dirty="0" smtClean="0"/>
              <a:t>2</a:t>
            </a:r>
            <a:r>
              <a:rPr lang="en-US" dirty="0" smtClean="0"/>
              <a:t>/</a:t>
            </a:r>
            <a:r>
              <a:rPr lang="el-GR" dirty="0" smtClean="0"/>
              <a:t>2</a:t>
            </a:r>
            <a:r>
              <a:rPr lang="en-US" dirty="0" smtClean="0"/>
              <a:t>)</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Εικόνα </a:t>
            </a:r>
            <a:r>
              <a:rPr lang="en-GB" sz="2000" dirty="0"/>
              <a:t>6: </a:t>
            </a:r>
            <a:r>
              <a:rPr lang="el-GR" sz="2000" u="sng" dirty="0">
                <a:hlinkClick r:id="rId3"/>
              </a:rPr>
              <a:t>Σύμβολα</a:t>
            </a:r>
            <a:r>
              <a:rPr lang="en-GB" sz="2000" dirty="0"/>
              <a:t>. Designed by </a:t>
            </a:r>
            <a:r>
              <a:rPr lang="en-GB" sz="2000" dirty="0" err="1"/>
              <a:t>Freepik</a:t>
            </a:r>
            <a:r>
              <a:rPr lang="en-GB" sz="2000" dirty="0"/>
              <a:t>. Free for commercial use with attribution. Freepk.com.</a:t>
            </a:r>
          </a:p>
          <a:p>
            <a:pPr marL="0" indent="0">
              <a:buNone/>
            </a:pPr>
            <a:r>
              <a:rPr lang="el-GR" sz="2000" dirty="0"/>
              <a:t>Εικόνα </a:t>
            </a:r>
            <a:r>
              <a:rPr lang="en-GB" sz="2000" dirty="0"/>
              <a:t>7: </a:t>
            </a:r>
            <a:r>
              <a:rPr lang="el-GR" sz="2000" u="sng" dirty="0">
                <a:hlinkClick r:id="rId4"/>
              </a:rPr>
              <a:t>Ιδέα</a:t>
            </a:r>
            <a:r>
              <a:rPr lang="en-GB" sz="2000" dirty="0"/>
              <a:t>. Designed by </a:t>
            </a:r>
            <a:r>
              <a:rPr lang="en-GB" sz="2000" dirty="0" err="1"/>
              <a:t>Freepik</a:t>
            </a:r>
            <a:r>
              <a:rPr lang="en-GB" sz="2000" dirty="0"/>
              <a:t>. Free for commercial use with attribution. Freepk.com.</a:t>
            </a:r>
          </a:p>
          <a:p>
            <a:pPr marL="0" indent="0">
              <a:buNone/>
            </a:pPr>
            <a:r>
              <a:rPr lang="el-GR" sz="2000" dirty="0"/>
              <a:t>Εικόνα </a:t>
            </a:r>
            <a:r>
              <a:rPr lang="en-GB" sz="2000" dirty="0"/>
              <a:t>8: </a:t>
            </a:r>
            <a:r>
              <a:rPr lang="el-GR" sz="2000" u="sng" dirty="0">
                <a:hlinkClick r:id="rId5"/>
              </a:rPr>
              <a:t>Δάδα</a:t>
            </a:r>
            <a:r>
              <a:rPr lang="en-GB" sz="2000" dirty="0"/>
              <a:t>. Public Domain. </a:t>
            </a:r>
            <a:r>
              <a:rPr lang="en-GB" sz="2000" dirty="0" err="1"/>
              <a:t>Pixabay</a:t>
            </a:r>
            <a:r>
              <a:rPr lang="en-GB" sz="2000" dirty="0"/>
              <a:t>.</a:t>
            </a:r>
          </a:p>
        </p:txBody>
      </p:sp>
    </p:spTree>
    <p:extLst>
      <p:ext uri="{BB962C8B-B14F-4D97-AF65-F5344CB8AC3E}">
        <p14:creationId xmlns:p14="http://schemas.microsoft.com/office/powerpoint/2010/main" val="8299153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6η </a:t>
            </a:r>
            <a:r>
              <a:rPr lang="el-GR" dirty="0" smtClean="0"/>
              <a:t>(2/2</a:t>
            </a:r>
            <a:r>
              <a:rPr lang="el-GR" dirty="0"/>
              <a:t>)</a:t>
            </a:r>
          </a:p>
        </p:txBody>
      </p:sp>
      <p:sp>
        <p:nvSpPr>
          <p:cNvPr id="3" name="Content Placeholder 2"/>
          <p:cNvSpPr>
            <a:spLocks noGrp="1"/>
          </p:cNvSpPr>
          <p:nvPr>
            <p:ph sz="half" idx="1"/>
          </p:nvPr>
        </p:nvSpPr>
        <p:spPr>
          <a:xfrm>
            <a:off x="457200" y="1600200"/>
            <a:ext cx="4618856" cy="4525963"/>
          </a:xfrm>
        </p:spPr>
        <p:txBody>
          <a:bodyPr/>
          <a:lstStyle/>
          <a:p>
            <a:pPr marL="0" indent="0">
              <a:buNone/>
            </a:pPr>
            <a:r>
              <a:rPr lang="el-GR" dirty="0"/>
              <a:t>Επίσης φτιάχνουμε </a:t>
            </a:r>
            <a:r>
              <a:rPr lang="el-GR" dirty="0" err="1"/>
              <a:t>flipbook</a:t>
            </a:r>
            <a:r>
              <a:rPr lang="el-GR" dirty="0"/>
              <a:t> με ένα πρόσωπο που βαθμιαία αρχίζει να κλαίει ή μεγαλώνουμε και μικραίνουμε κάτι. </a:t>
            </a:r>
          </a:p>
        </p:txBody>
      </p:sp>
      <p:pic>
        <p:nvPicPr>
          <p:cNvPr id="5123" name="Picture 3"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364088" y="1556792"/>
            <a:ext cx="328069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5904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7η </a:t>
            </a:r>
            <a:r>
              <a:rPr lang="el-GR" dirty="0"/>
              <a:t>(</a:t>
            </a:r>
            <a:r>
              <a:rPr lang="el-GR" dirty="0" smtClean="0"/>
              <a:t>1/3)</a:t>
            </a:r>
            <a:endParaRPr lang="el-GR" dirty="0"/>
          </a:p>
        </p:txBody>
      </p:sp>
      <p:sp>
        <p:nvSpPr>
          <p:cNvPr id="3" name="Content Placeholder 2"/>
          <p:cNvSpPr>
            <a:spLocks noGrp="1"/>
          </p:cNvSpPr>
          <p:nvPr>
            <p:ph sz="half" idx="1"/>
          </p:nvPr>
        </p:nvSpPr>
        <p:spPr/>
        <p:txBody>
          <a:bodyPr>
            <a:noAutofit/>
          </a:bodyPr>
          <a:lstStyle/>
          <a:p>
            <a:pPr marL="0" indent="0">
              <a:buNone/>
            </a:pPr>
            <a:r>
              <a:rPr lang="el-GR" sz="2600" dirty="0"/>
              <a:t>Τα παιδιά φτιάχνουν τον εαυτό τους σε πάνελ: πώς είναι τώρα, όταν θα πάνε στο γυμνάσιο, όταν θα μεγαλώσουν, όταν θα γεράσουν. </a:t>
            </a:r>
          </a:p>
        </p:txBody>
      </p:sp>
      <p:pic>
        <p:nvPicPr>
          <p:cNvPr id="5" name="Picture 7" descr="[DECORATIVE]"/>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644008" y="1628800"/>
            <a:ext cx="4041086" cy="3391554"/>
          </a:xfrm>
          <a:noFill/>
        </p:spPr>
      </p:pic>
    </p:spTree>
    <p:extLst>
      <p:ext uri="{BB962C8B-B14F-4D97-AF65-F5344CB8AC3E}">
        <p14:creationId xmlns:p14="http://schemas.microsoft.com/office/powerpoint/2010/main" val="6485845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7η (2/3)</a:t>
            </a:r>
            <a:endParaRPr lang="el-GR" dirty="0"/>
          </a:p>
        </p:txBody>
      </p:sp>
      <p:sp>
        <p:nvSpPr>
          <p:cNvPr id="3" name="Content Placeholder 2"/>
          <p:cNvSpPr>
            <a:spLocks noGrp="1"/>
          </p:cNvSpPr>
          <p:nvPr>
            <p:ph sz="half" idx="1"/>
          </p:nvPr>
        </p:nvSpPr>
        <p:spPr/>
        <p:txBody>
          <a:bodyPr>
            <a:noAutofit/>
          </a:bodyPr>
          <a:lstStyle/>
          <a:p>
            <a:pPr marL="0" indent="0">
              <a:buNone/>
            </a:pPr>
            <a:r>
              <a:rPr lang="el-GR" sz="2600" dirty="0" smtClean="0"/>
              <a:t>Τα </a:t>
            </a:r>
            <a:r>
              <a:rPr lang="el-GR" sz="2600" dirty="0"/>
              <a:t>βάζουν στη σειρά και τοποθετούν και βέλη δείχνοντας τη φορά της αφήγησης και ουσιαστικά της διαδοχής του χρόνου.</a:t>
            </a:r>
          </a:p>
        </p:txBody>
      </p:sp>
      <p:pic>
        <p:nvPicPr>
          <p:cNvPr id="6" name="Picture 6"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5962" b="6956"/>
          <a:stretch/>
        </p:blipFill>
        <p:spPr>
          <a:xfrm>
            <a:off x="5004048" y="1700807"/>
            <a:ext cx="3679411" cy="4270651"/>
          </a:xfrm>
          <a:noFill/>
        </p:spPr>
      </p:pic>
    </p:spTree>
    <p:extLst>
      <p:ext uri="{BB962C8B-B14F-4D97-AF65-F5344CB8AC3E}">
        <p14:creationId xmlns:p14="http://schemas.microsoft.com/office/powerpoint/2010/main" val="13569773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DECORATIVE]"/>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 b="1178"/>
          <a:stretch/>
        </p:blipFill>
        <p:spPr bwMode="auto">
          <a:xfrm>
            <a:off x="3563888" y="1628800"/>
            <a:ext cx="5111750"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type="body" sz="half" idx="2"/>
          </p:nvPr>
        </p:nvSpPr>
        <p:spPr/>
        <p:txBody>
          <a:bodyPr>
            <a:normAutofit/>
          </a:bodyPr>
          <a:lstStyle/>
          <a:p>
            <a:pPr marL="0" indent="0">
              <a:buNone/>
            </a:pPr>
            <a:r>
              <a:rPr lang="el-GR" sz="2800" dirty="0"/>
              <a:t>Η φορά της αφήγησης μπορεί να έχει ποικίλες μορφές. </a:t>
            </a:r>
          </a:p>
          <a:p>
            <a:endParaRPr lang="el-GR" sz="2800" dirty="0"/>
          </a:p>
        </p:txBody>
      </p:sp>
      <p:sp>
        <p:nvSpPr>
          <p:cNvPr id="19" name="Title 18"/>
          <p:cNvSpPr>
            <a:spLocks noGrp="1"/>
          </p:cNvSpPr>
          <p:nvPr>
            <p:ph type="title"/>
          </p:nvPr>
        </p:nvSpPr>
        <p:spPr/>
        <p:txBody>
          <a:bodyPr/>
          <a:lstStyle/>
          <a:p>
            <a:r>
              <a:rPr lang="el-GR" dirty="0"/>
              <a:t>Δραστηριότητα 7η </a:t>
            </a:r>
            <a:r>
              <a:rPr lang="el-GR" dirty="0" smtClean="0"/>
              <a:t>(3/3</a:t>
            </a:r>
            <a:r>
              <a:rPr lang="el-GR" dirty="0"/>
              <a:t>)</a:t>
            </a:r>
          </a:p>
        </p:txBody>
      </p:sp>
    </p:spTree>
    <p:extLst>
      <p:ext uri="{BB962C8B-B14F-4D97-AF65-F5344CB8AC3E}">
        <p14:creationId xmlns:p14="http://schemas.microsoft.com/office/powerpoint/2010/main" val="21687328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a:t>Δραστηριότητα 8η (1/2)</a:t>
            </a:r>
          </a:p>
        </p:txBody>
      </p:sp>
      <p:sp>
        <p:nvSpPr>
          <p:cNvPr id="8" name="Content Placeholder 7"/>
          <p:cNvSpPr>
            <a:spLocks noGrp="1"/>
          </p:cNvSpPr>
          <p:nvPr>
            <p:ph sz="half" idx="1"/>
          </p:nvPr>
        </p:nvSpPr>
        <p:spPr/>
        <p:txBody>
          <a:bodyPr>
            <a:normAutofit/>
          </a:bodyPr>
          <a:lstStyle/>
          <a:p>
            <a:pPr marL="0" indent="0">
              <a:buNone/>
            </a:pPr>
            <a:r>
              <a:rPr lang="el-GR" dirty="0"/>
              <a:t>Η έννοια του κυκλικού πάνελ ως </a:t>
            </a:r>
            <a:r>
              <a:rPr lang="el-GR" dirty="0" err="1"/>
              <a:t>κυάλια</a:t>
            </a:r>
            <a:r>
              <a:rPr lang="el-GR" dirty="0"/>
              <a:t>: Τα κυκλικά </a:t>
            </a:r>
            <a:r>
              <a:rPr lang="el-GR" dirty="0" err="1"/>
              <a:t>πάνελς</a:t>
            </a:r>
            <a:r>
              <a:rPr lang="el-GR" dirty="0"/>
              <a:t> χρησιμοποιούνται κυρίως για να δείξουν την αφήγηση μέσα από τα μάτια του ήρωα τα όποια βλέπουν μέσα από κιάλια (μονό). </a:t>
            </a:r>
          </a:p>
        </p:txBody>
      </p:sp>
      <p:pic>
        <p:nvPicPr>
          <p:cNvPr id="10" name="Picture 3"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7257"/>
          <a:stretch/>
        </p:blipFill>
        <p:spPr>
          <a:xfrm>
            <a:off x="4932040" y="1700808"/>
            <a:ext cx="3745523" cy="2571906"/>
          </a:xfrm>
          <a:noFill/>
        </p:spPr>
      </p:pic>
    </p:spTree>
    <p:extLst>
      <p:ext uri="{BB962C8B-B14F-4D97-AF65-F5344CB8AC3E}">
        <p14:creationId xmlns:p14="http://schemas.microsoft.com/office/powerpoint/2010/main" val="14761206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755576" y="2169145"/>
            <a:ext cx="7772400" cy="401836"/>
          </a:xfrm>
        </p:spPr>
        <p:txBody>
          <a:bodyPr>
            <a:normAutofit/>
          </a:bodyPr>
          <a:lstStyle/>
          <a:p>
            <a:r>
              <a:rPr lang="el-GR" dirty="0" smtClean="0"/>
              <a:t>Γραφιστική αφήγηση (</a:t>
            </a:r>
            <a:r>
              <a:rPr lang="el-GR" dirty="0" err="1" smtClean="0"/>
              <a:t>graphic</a:t>
            </a:r>
            <a:r>
              <a:rPr lang="el-GR" dirty="0" smtClean="0"/>
              <a:t> </a:t>
            </a:r>
            <a:r>
              <a:rPr lang="el-GR" dirty="0" err="1" smtClean="0"/>
              <a:t>novel</a:t>
            </a:r>
            <a:r>
              <a:rPr lang="el-GR" dirty="0" smtClean="0"/>
              <a:t>): Ένα νέο είδος για παιδιά</a:t>
            </a:r>
            <a:endParaRPr lang="el-GR" dirty="0"/>
          </a:p>
        </p:txBody>
      </p:sp>
      <p:sp>
        <p:nvSpPr>
          <p:cNvPr id="4" name="Title 3"/>
          <p:cNvSpPr>
            <a:spLocks noGrp="1"/>
          </p:cNvSpPr>
          <p:nvPr>
            <p:ph type="title"/>
          </p:nvPr>
        </p:nvSpPr>
        <p:spPr>
          <a:xfrm>
            <a:off x="755576" y="2570981"/>
            <a:ext cx="7772400" cy="1362075"/>
          </a:xfrm>
        </p:spPr>
        <p:txBody>
          <a:bodyPr>
            <a:noAutofit/>
          </a:bodyPr>
          <a:lstStyle/>
          <a:p>
            <a:r>
              <a:rPr lang="el-GR" sz="2800" dirty="0"/>
              <a:t>Παιγνιώδεις δραστηριότητες στο Νηπιαγωγείο με αφορμή το </a:t>
            </a:r>
            <a:r>
              <a:rPr lang="en-GB" sz="2800" dirty="0" err="1" smtClean="0"/>
              <a:t>gn</a:t>
            </a:r>
            <a:r>
              <a:rPr lang="en-GB" sz="2800" dirty="0" smtClean="0"/>
              <a:t> </a:t>
            </a:r>
            <a:r>
              <a:rPr lang="el-GR" sz="2800" dirty="0"/>
              <a:t>ω</a:t>
            </a:r>
            <a:r>
              <a:rPr lang="el-GR" sz="2800" dirty="0" smtClean="0"/>
              <a:t>ς </a:t>
            </a:r>
            <a:r>
              <a:rPr lang="el-GR" sz="2800" dirty="0" err="1"/>
              <a:t>πολυτροπικό</a:t>
            </a:r>
            <a:r>
              <a:rPr lang="el-GR" sz="2800" dirty="0"/>
              <a:t> κείμενο </a:t>
            </a:r>
          </a:p>
        </p:txBody>
      </p:sp>
      <p:sp>
        <p:nvSpPr>
          <p:cNvPr id="2" name="Rectangle 1"/>
          <p:cNvSpPr/>
          <p:nvPr/>
        </p:nvSpPr>
        <p:spPr>
          <a:xfrm>
            <a:off x="844298" y="5132327"/>
            <a:ext cx="7272808" cy="923330"/>
          </a:xfrm>
          <a:prstGeom prst="rect">
            <a:avLst/>
          </a:prstGeom>
        </p:spPr>
        <p:txBody>
          <a:bodyPr wrap="square">
            <a:spAutoFit/>
          </a:bodyPr>
          <a:lstStyle/>
          <a:p>
            <a:r>
              <a:rPr lang="el-GR" dirty="0" smtClean="0"/>
              <a:t>Παρουσίαση βασισμένη στη διδακτορική διατριβή: </a:t>
            </a:r>
            <a:r>
              <a:rPr lang="el-GR" dirty="0" err="1" smtClean="0"/>
              <a:t>Ζέζου</a:t>
            </a:r>
            <a:r>
              <a:rPr lang="el-GR" dirty="0" smtClean="0"/>
              <a:t>, Α. (2015). </a:t>
            </a:r>
            <a:r>
              <a:rPr lang="el-GR" i="1" dirty="0" smtClean="0">
                <a:hlinkClick r:id="rId3"/>
              </a:rPr>
              <a:t>Γραφιστική </a:t>
            </a:r>
            <a:r>
              <a:rPr lang="el-GR" i="1" dirty="0">
                <a:hlinkClick r:id="rId3"/>
              </a:rPr>
              <a:t>αφήγηση (</a:t>
            </a:r>
            <a:r>
              <a:rPr lang="el-GR" i="1" dirty="0" err="1">
                <a:hlinkClick r:id="rId3"/>
              </a:rPr>
              <a:t>graphic</a:t>
            </a:r>
            <a:r>
              <a:rPr lang="el-GR" i="1" dirty="0">
                <a:hlinkClick r:id="rId3"/>
              </a:rPr>
              <a:t> </a:t>
            </a:r>
            <a:r>
              <a:rPr lang="el-GR" i="1" dirty="0" err="1">
                <a:hlinkClick r:id="rId3"/>
              </a:rPr>
              <a:t>novel</a:t>
            </a:r>
            <a:r>
              <a:rPr lang="el-GR" i="1" dirty="0">
                <a:hlinkClick r:id="rId3"/>
              </a:rPr>
              <a:t>): ένα νέο είδος για </a:t>
            </a:r>
            <a:r>
              <a:rPr lang="el-GR" i="1" dirty="0" smtClean="0">
                <a:hlinkClick r:id="rId3"/>
              </a:rPr>
              <a:t>παιδιά</a:t>
            </a:r>
            <a:r>
              <a:rPr lang="el-GR" dirty="0" smtClean="0"/>
              <a:t>, </a:t>
            </a:r>
            <a:r>
              <a:rPr lang="el-GR" dirty="0"/>
              <a:t>Εθνικό και Καποδιστριακό Πανεπιστήμιο Αθηνών (ΕΚΠΑ</a:t>
            </a:r>
            <a:r>
              <a:rPr lang="el-GR" dirty="0" smtClean="0"/>
              <a:t>). </a:t>
            </a:r>
            <a:endParaRPr lang="el-GR" dirty="0"/>
          </a:p>
        </p:txBody>
      </p:sp>
    </p:spTree>
    <p:custDataLst>
      <p:tags r:id="rId1"/>
    </p:custDataLst>
    <p:extLst>
      <p:ext uri="{BB962C8B-B14F-4D97-AF65-F5344CB8AC3E}">
        <p14:creationId xmlns:p14="http://schemas.microsoft.com/office/powerpoint/2010/main" val="9810355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a:t>Δραστηριότητα 8η </a:t>
            </a:r>
            <a:r>
              <a:rPr lang="el-GR" dirty="0" smtClean="0"/>
              <a:t>(2/2</a:t>
            </a:r>
            <a:r>
              <a:rPr lang="el-GR" dirty="0"/>
              <a:t>)</a:t>
            </a:r>
          </a:p>
        </p:txBody>
      </p:sp>
      <p:sp>
        <p:nvSpPr>
          <p:cNvPr id="8" name="Content Placeholder 7"/>
          <p:cNvSpPr>
            <a:spLocks noGrp="1"/>
          </p:cNvSpPr>
          <p:nvPr>
            <p:ph sz="half" idx="1"/>
          </p:nvPr>
        </p:nvSpPr>
        <p:spPr/>
        <p:txBody>
          <a:bodyPr>
            <a:normAutofit/>
          </a:bodyPr>
          <a:lstStyle/>
          <a:p>
            <a:pPr marL="0" indent="0">
              <a:buNone/>
            </a:pPr>
            <a:r>
              <a:rPr lang="el-GR" dirty="0" smtClean="0"/>
              <a:t>Γι</a:t>
            </a:r>
            <a:r>
              <a:rPr lang="el-GR" dirty="0"/>
              <a:t>’ αυτό παίρνουμε ένα ρολό κουζίνας και βάζουμε τα παιδιά να δουν τον κόσμο (</a:t>
            </a:r>
            <a:r>
              <a:rPr lang="el-GR" dirty="0" err="1" smtClean="0"/>
              <a:t>π.χ</a:t>
            </a:r>
            <a:r>
              <a:rPr lang="en-GB" dirty="0" smtClean="0"/>
              <a:t>.</a:t>
            </a:r>
            <a:r>
              <a:rPr lang="el-GR" dirty="0" smtClean="0"/>
              <a:t>, </a:t>
            </a:r>
            <a:r>
              <a:rPr lang="el-GR" dirty="0"/>
              <a:t>την αυλή, την τάξη) μέσα από αυτό. Στη συνέχεια ζωγραφίζουν αυτό που είδαν.</a:t>
            </a:r>
          </a:p>
          <a:p>
            <a:endParaRPr lang="el-GR" dirty="0"/>
          </a:p>
        </p:txBody>
      </p:sp>
      <p:pic>
        <p:nvPicPr>
          <p:cNvPr id="5"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4008" y="1700808"/>
            <a:ext cx="4038600" cy="3028950"/>
          </a:xfrm>
          <a:noFill/>
        </p:spPr>
      </p:pic>
    </p:spTree>
    <p:extLst>
      <p:ext uri="{BB962C8B-B14F-4D97-AF65-F5344CB8AC3E}">
        <p14:creationId xmlns:p14="http://schemas.microsoft.com/office/powerpoint/2010/main" val="1320488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9η</a:t>
            </a:r>
            <a:endParaRPr lang="el-GR" dirty="0"/>
          </a:p>
        </p:txBody>
      </p:sp>
      <p:sp>
        <p:nvSpPr>
          <p:cNvPr id="3" name="Content Placeholder 2"/>
          <p:cNvSpPr>
            <a:spLocks noGrp="1"/>
          </p:cNvSpPr>
          <p:nvPr>
            <p:ph sz="half" idx="1"/>
          </p:nvPr>
        </p:nvSpPr>
        <p:spPr>
          <a:xfrm>
            <a:off x="457200" y="1600200"/>
            <a:ext cx="4978896" cy="4525963"/>
          </a:xfrm>
        </p:spPr>
        <p:txBody>
          <a:bodyPr>
            <a:noAutofit/>
          </a:bodyPr>
          <a:lstStyle/>
          <a:p>
            <a:pPr marL="0" indent="0">
              <a:buNone/>
            </a:pPr>
            <a:r>
              <a:rPr lang="el-GR" sz="2600" dirty="0"/>
              <a:t>Δίνουμε </a:t>
            </a:r>
            <a:r>
              <a:rPr lang="el-GR" sz="2600" dirty="0" err="1"/>
              <a:t>πάνελς</a:t>
            </a:r>
            <a:r>
              <a:rPr lang="el-GR" sz="2600" dirty="0"/>
              <a:t> σε διαδοχή με κενά ανάμεσά τους, έτσι ώστε να συμπληρώσουν τα παιδιά την ιστορία, δηλ. ουσιαστικά να διαμορφώσουν ιστορία μέσα στην ιστορία, αφού τα </a:t>
            </a:r>
            <a:r>
              <a:rPr lang="el-GR" sz="2600" dirty="0" err="1"/>
              <a:t>πάνελς</a:t>
            </a:r>
            <a:r>
              <a:rPr lang="el-GR" sz="2600" dirty="0"/>
              <a:t> έχουν μεγάλη χρονική απόσταση το ένα από το άλλο που επιτρέπει στα παιδιά να εκφράσουν την προσωπική τους αφήγηση.</a:t>
            </a:r>
          </a:p>
        </p:txBody>
      </p:sp>
      <p:pic>
        <p:nvPicPr>
          <p:cNvPr id="7170"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652120" y="1556792"/>
            <a:ext cx="300371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86906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10η</a:t>
            </a:r>
            <a:endParaRPr lang="el-GR" dirty="0"/>
          </a:p>
        </p:txBody>
      </p:sp>
      <p:sp>
        <p:nvSpPr>
          <p:cNvPr id="3" name="Content Placeholder 2"/>
          <p:cNvSpPr>
            <a:spLocks noGrp="1"/>
          </p:cNvSpPr>
          <p:nvPr>
            <p:ph sz="half" idx="1"/>
          </p:nvPr>
        </p:nvSpPr>
        <p:spPr/>
        <p:txBody>
          <a:bodyPr/>
          <a:lstStyle/>
          <a:p>
            <a:pPr marL="0" indent="0">
              <a:buNone/>
            </a:pPr>
            <a:r>
              <a:rPr lang="el-GR" dirty="0"/>
              <a:t>Δίνουμε φύλλο εργασίας «Από ποιο πάνελ είναι το κομμάτι της εικόνας;», όπου υπάρχουν 3-4 μικρές φιγούρες-κομμάτια  και ζητάμε από τα παιδιά να μας πουν από ποιο πάνελ προέρχονται.</a:t>
            </a:r>
          </a:p>
        </p:txBody>
      </p:sp>
      <p:pic>
        <p:nvPicPr>
          <p:cNvPr id="5" name="Picture 5"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4008" y="1700808"/>
            <a:ext cx="4038600" cy="3028950"/>
          </a:xfrm>
          <a:noFill/>
        </p:spPr>
      </p:pic>
    </p:spTree>
    <p:extLst>
      <p:ext uri="{BB962C8B-B14F-4D97-AF65-F5344CB8AC3E}">
        <p14:creationId xmlns:p14="http://schemas.microsoft.com/office/powerpoint/2010/main" val="9269776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11η</a:t>
            </a:r>
            <a:endParaRPr lang="el-GR" dirty="0"/>
          </a:p>
        </p:txBody>
      </p:sp>
      <p:sp>
        <p:nvSpPr>
          <p:cNvPr id="3" name="Content Placeholder 2"/>
          <p:cNvSpPr>
            <a:spLocks noGrp="1"/>
          </p:cNvSpPr>
          <p:nvPr>
            <p:ph sz="half" idx="1"/>
          </p:nvPr>
        </p:nvSpPr>
        <p:spPr/>
        <p:txBody>
          <a:bodyPr/>
          <a:lstStyle/>
          <a:p>
            <a:pPr marL="0" indent="0">
              <a:buNone/>
            </a:pPr>
            <a:r>
              <a:rPr lang="el-GR" dirty="0"/>
              <a:t>Τα παιδιά ζωγραφίζουν τον εαυτό τους μέσα σε ένα πάνελ που τους δίνεται. </a:t>
            </a:r>
            <a:br>
              <a:rPr lang="el-GR" dirty="0"/>
            </a:br>
            <a:endParaRPr lang="el-GR" dirty="0"/>
          </a:p>
        </p:txBody>
      </p:sp>
      <p:pic>
        <p:nvPicPr>
          <p:cNvPr id="5" name="5 - Θέση περιεχομένου" descr="[DECORATIVE]"/>
          <p:cNvPicPr>
            <a:picLocks noGrp="1"/>
          </p:cNvPicPr>
          <p:nvPr>
            <p:ph sz="half" idx="2"/>
          </p:nvPr>
        </p:nvPicPr>
        <p:blipFill rotWithShape="1">
          <a:blip r:embed="rId2">
            <a:extLst>
              <a:ext uri="{28A0092B-C50C-407E-A947-70E740481C1C}">
                <a14:useLocalDpi xmlns:a14="http://schemas.microsoft.com/office/drawing/2010/main" val="0"/>
              </a:ext>
            </a:extLst>
          </a:blip>
          <a:srcRect r="19751" b="20964"/>
          <a:stretch/>
        </p:blipFill>
        <p:spPr>
          <a:xfrm>
            <a:off x="4788024" y="1700808"/>
            <a:ext cx="3456384" cy="4200397"/>
          </a:xfrm>
        </p:spPr>
      </p:pic>
    </p:spTree>
    <p:extLst>
      <p:ext uri="{BB962C8B-B14F-4D97-AF65-F5344CB8AC3E}">
        <p14:creationId xmlns:p14="http://schemas.microsoft.com/office/powerpoint/2010/main" val="12236816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12η (1/2)</a:t>
            </a:r>
            <a:endParaRPr lang="el-GR" dirty="0"/>
          </a:p>
        </p:txBody>
      </p:sp>
      <p:sp>
        <p:nvSpPr>
          <p:cNvPr id="3" name="Content Placeholder 2"/>
          <p:cNvSpPr>
            <a:spLocks noGrp="1"/>
          </p:cNvSpPr>
          <p:nvPr>
            <p:ph sz="half" idx="1"/>
          </p:nvPr>
        </p:nvSpPr>
        <p:spPr/>
        <p:txBody>
          <a:bodyPr>
            <a:normAutofit/>
          </a:bodyPr>
          <a:lstStyle/>
          <a:p>
            <a:pPr marL="0" indent="0">
              <a:buNone/>
            </a:pPr>
            <a:r>
              <a:rPr lang="el-GR" dirty="0"/>
              <a:t>Παίρνουμε δυο πιάτα χάρτινα και τα τοποθετούμε το ένα πάνω στο άλλο. Στο πίσω πιάτο κολλάμε </a:t>
            </a:r>
            <a:r>
              <a:rPr lang="el-GR" dirty="0" err="1"/>
              <a:t>πάνελς</a:t>
            </a:r>
            <a:r>
              <a:rPr lang="el-GR" dirty="0"/>
              <a:t>/εικόνες σε διαδοχή και στο μπροστινό πιάτο κόβουμε ένα κομμάτι, ώστε ένα τμήμα να είναι κενό.</a:t>
            </a:r>
          </a:p>
        </p:txBody>
      </p:sp>
      <p:pic>
        <p:nvPicPr>
          <p:cNvPr id="5" name="Content Placeholder 4"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60032" y="1772816"/>
            <a:ext cx="3836324" cy="3208713"/>
          </a:xfrm>
          <a:noFill/>
        </p:spPr>
      </p:pic>
    </p:spTree>
    <p:extLst>
      <p:ext uri="{BB962C8B-B14F-4D97-AF65-F5344CB8AC3E}">
        <p14:creationId xmlns:p14="http://schemas.microsoft.com/office/powerpoint/2010/main" val="8860051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12η </a:t>
            </a:r>
            <a:r>
              <a:rPr lang="el-GR" dirty="0" smtClean="0"/>
              <a:t>(2/2</a:t>
            </a:r>
            <a:r>
              <a:rPr lang="el-GR" dirty="0"/>
              <a:t>)</a:t>
            </a:r>
          </a:p>
        </p:txBody>
      </p:sp>
      <p:sp>
        <p:nvSpPr>
          <p:cNvPr id="3" name="Content Placeholder 2"/>
          <p:cNvSpPr>
            <a:spLocks noGrp="1"/>
          </p:cNvSpPr>
          <p:nvPr>
            <p:ph sz="half" idx="1"/>
          </p:nvPr>
        </p:nvSpPr>
        <p:spPr>
          <a:xfrm>
            <a:off x="457200" y="1600200"/>
            <a:ext cx="4618856" cy="4525963"/>
          </a:xfrm>
        </p:spPr>
        <p:txBody>
          <a:bodyPr>
            <a:noAutofit/>
          </a:bodyPr>
          <a:lstStyle/>
          <a:p>
            <a:pPr marL="0" indent="0">
              <a:buNone/>
            </a:pPr>
            <a:r>
              <a:rPr lang="el-GR" sz="2700" dirty="0"/>
              <a:t>Γυρίζοντας το μπροστινό κενό μέρος βλέπουμε σταδιακά τη ροή της εξέλιξης μιας συγκεκριμένης γνωστής ιστορίας στα παιδιά ή μιας πρωτότυπης. Τα παιδιά γυρνώντας το μπροστινό πιάτο βλέπουν τα </a:t>
            </a:r>
            <a:r>
              <a:rPr lang="el-GR" sz="2700" dirty="0" err="1"/>
              <a:t>πάνελς</a:t>
            </a:r>
            <a:r>
              <a:rPr lang="el-GR" sz="2700" dirty="0"/>
              <a:t> και αφηγούνται την ιστορία. </a:t>
            </a:r>
          </a:p>
        </p:txBody>
      </p:sp>
      <p:pic>
        <p:nvPicPr>
          <p:cNvPr id="5" name="Picture 5"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364088" y="1556792"/>
            <a:ext cx="3364770" cy="4470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69634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13η</a:t>
            </a:r>
            <a:endParaRPr lang="el-GR" dirty="0"/>
          </a:p>
        </p:txBody>
      </p:sp>
      <p:sp>
        <p:nvSpPr>
          <p:cNvPr id="3" name="Content Placeholder 2"/>
          <p:cNvSpPr>
            <a:spLocks noGrp="1"/>
          </p:cNvSpPr>
          <p:nvPr>
            <p:ph sz="half" idx="1"/>
          </p:nvPr>
        </p:nvSpPr>
        <p:spPr/>
        <p:txBody>
          <a:bodyPr>
            <a:normAutofit/>
          </a:bodyPr>
          <a:lstStyle/>
          <a:p>
            <a:pPr marL="0" indent="0">
              <a:buNone/>
            </a:pPr>
            <a:r>
              <a:rPr lang="el-GR" dirty="0"/>
              <a:t>Ζητάμε από τα παιδιά να ασχοληθούν στη γωνιά του Η/Υ με το πρόγραμμα σύνθεσης κομματιών, ώστε να διαμορφωθεί μια εικόνα (</a:t>
            </a:r>
            <a:r>
              <a:rPr lang="el-GR" dirty="0" err="1"/>
              <a:t>jigsaw</a:t>
            </a:r>
            <a:r>
              <a:rPr lang="el-GR" dirty="0"/>
              <a:t>), η οποία αποτελεί ανασύνθεση μιας σελίδας </a:t>
            </a:r>
            <a:r>
              <a:rPr lang="el-GR" dirty="0" err="1"/>
              <a:t>gn</a:t>
            </a:r>
            <a:r>
              <a:rPr lang="el-GR" dirty="0"/>
              <a:t> με διαδοχικά </a:t>
            </a:r>
            <a:r>
              <a:rPr lang="el-GR" dirty="0" err="1"/>
              <a:t>πάνελς</a:t>
            </a:r>
            <a:r>
              <a:rPr lang="el-GR" dirty="0"/>
              <a:t>. </a:t>
            </a:r>
            <a:br>
              <a:rPr lang="el-GR" dirty="0"/>
            </a:br>
            <a:endParaRPr lang="el-GR" dirty="0"/>
          </a:p>
        </p:txBody>
      </p:sp>
      <p:pic>
        <p:nvPicPr>
          <p:cNvPr id="8194"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73765" y="1600200"/>
            <a:ext cx="358746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85547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14η</a:t>
            </a:r>
            <a:endParaRPr lang="el-GR" dirty="0"/>
          </a:p>
        </p:txBody>
      </p:sp>
      <p:sp>
        <p:nvSpPr>
          <p:cNvPr id="3" name="Content Placeholder 2"/>
          <p:cNvSpPr>
            <a:spLocks noGrp="1"/>
          </p:cNvSpPr>
          <p:nvPr>
            <p:ph sz="half" idx="1"/>
          </p:nvPr>
        </p:nvSpPr>
        <p:spPr/>
        <p:txBody>
          <a:bodyPr>
            <a:noAutofit/>
          </a:bodyPr>
          <a:lstStyle/>
          <a:p>
            <a:pPr marL="0" indent="0">
              <a:buNone/>
            </a:pPr>
            <a:r>
              <a:rPr lang="el-GR" sz="2400" dirty="0"/>
              <a:t>Κατασκευάζουμε 3 κύβους με διάφορες εικόνες σε κάθε μια από τις έξι πλευρές κάθε κύβου. Το παιδί ρίχνει σταδιακά και τους τρεις κύβους, έτσι που να δημιουργηθούν ουσιαστικά τρία </a:t>
            </a:r>
            <a:r>
              <a:rPr lang="el-GR" sz="2400" dirty="0" err="1"/>
              <a:t>πάνελς</a:t>
            </a:r>
            <a:r>
              <a:rPr lang="el-GR" sz="2400" dirty="0"/>
              <a:t>. Στη συνέχεια δίνεται η δυνατότητα αφήγησης μιας ιστορίας με βάση τη διαδοχή των τριών </a:t>
            </a:r>
            <a:r>
              <a:rPr lang="el-GR" sz="2400" dirty="0" err="1"/>
              <a:t>πάνελς</a:t>
            </a:r>
            <a:r>
              <a:rPr lang="el-GR" sz="2400" dirty="0"/>
              <a:t>. </a:t>
            </a:r>
            <a:br>
              <a:rPr lang="el-GR" sz="2400" dirty="0"/>
            </a:br>
            <a:endParaRPr lang="el-GR" sz="2400" dirty="0"/>
          </a:p>
        </p:txBody>
      </p:sp>
      <p:pic>
        <p:nvPicPr>
          <p:cNvPr id="12" name="Picture 5"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6837" t="14063" r="7172"/>
          <a:stretch/>
        </p:blipFill>
        <p:spPr>
          <a:xfrm>
            <a:off x="4690274" y="1700808"/>
            <a:ext cx="3959864" cy="3888432"/>
          </a:xfrm>
          <a:noFill/>
        </p:spPr>
      </p:pic>
    </p:spTree>
    <p:extLst>
      <p:ext uri="{BB962C8B-B14F-4D97-AF65-F5344CB8AC3E}">
        <p14:creationId xmlns:p14="http://schemas.microsoft.com/office/powerpoint/2010/main" val="8136968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15η</a:t>
            </a:r>
            <a:endParaRPr lang="el-GR" dirty="0"/>
          </a:p>
        </p:txBody>
      </p:sp>
      <p:sp>
        <p:nvSpPr>
          <p:cNvPr id="3" name="Content Placeholder 2"/>
          <p:cNvSpPr>
            <a:spLocks noGrp="1"/>
          </p:cNvSpPr>
          <p:nvPr>
            <p:ph sz="half" idx="1"/>
          </p:nvPr>
        </p:nvSpPr>
        <p:spPr/>
        <p:txBody>
          <a:bodyPr/>
          <a:lstStyle/>
          <a:p>
            <a:pPr marL="0" indent="0">
              <a:buNone/>
            </a:pPr>
            <a:r>
              <a:rPr lang="el-GR" dirty="0"/>
              <a:t>Έχουμε διάφορα </a:t>
            </a:r>
            <a:r>
              <a:rPr lang="el-GR" dirty="0" err="1"/>
              <a:t>πάνελς</a:t>
            </a:r>
            <a:r>
              <a:rPr lang="el-GR" dirty="0"/>
              <a:t>. Ένα παιδί αφηγείται και ένα παιδί τοποθετεί σε σειρά τις εικόνες που θεωρεί ότι ταιριάζουν στην αφήγηση.</a:t>
            </a:r>
            <a:br>
              <a:rPr lang="el-GR" dirty="0"/>
            </a:br>
            <a:endParaRPr lang="el-GR" dirty="0"/>
          </a:p>
        </p:txBody>
      </p:sp>
      <p:pic>
        <p:nvPicPr>
          <p:cNvPr id="5" name="Picture 5"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4008" y="1628800"/>
            <a:ext cx="4038600" cy="3028950"/>
          </a:xfrm>
          <a:noFill/>
        </p:spPr>
      </p:pic>
    </p:spTree>
    <p:extLst>
      <p:ext uri="{BB962C8B-B14F-4D97-AF65-F5344CB8AC3E}">
        <p14:creationId xmlns:p14="http://schemas.microsoft.com/office/powerpoint/2010/main" val="9116393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16η</a:t>
            </a:r>
            <a:endParaRPr lang="el-GR" dirty="0"/>
          </a:p>
        </p:txBody>
      </p:sp>
      <p:sp>
        <p:nvSpPr>
          <p:cNvPr id="3" name="Content Placeholder 2"/>
          <p:cNvSpPr>
            <a:spLocks noGrp="1"/>
          </p:cNvSpPr>
          <p:nvPr>
            <p:ph sz="half" idx="1"/>
          </p:nvPr>
        </p:nvSpPr>
        <p:spPr/>
        <p:txBody>
          <a:bodyPr/>
          <a:lstStyle/>
          <a:p>
            <a:pPr marL="0" indent="0">
              <a:buNone/>
            </a:pPr>
            <a:r>
              <a:rPr lang="el-GR" dirty="0"/>
              <a:t>Φτιάχνουμε μια τηλεόραση και βάζουμε εικόνες σε διαδοχή π.χ. από τη </a:t>
            </a:r>
            <a:r>
              <a:rPr lang="el-GR" dirty="0" smtClean="0"/>
              <a:t>«</a:t>
            </a:r>
            <a:r>
              <a:rPr lang="el-GR" dirty="0" err="1" smtClean="0"/>
              <a:t>Φρουτοπία</a:t>
            </a:r>
            <a:r>
              <a:rPr lang="el-GR" dirty="0" smtClean="0"/>
              <a:t>». </a:t>
            </a:r>
            <a:r>
              <a:rPr lang="el-GR" dirty="0"/>
              <a:t>Γυρνώντας ‘με ειδικό μηχανισμό’, τα παιδιά προσπαθούν να συνθέσουν μια αφήγηση.</a:t>
            </a:r>
          </a:p>
        </p:txBody>
      </p:sp>
      <p:pic>
        <p:nvPicPr>
          <p:cNvPr id="5" name="Picture 6"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4008" y="1700808"/>
            <a:ext cx="4038600" cy="3240360"/>
          </a:xfrm>
          <a:noFill/>
        </p:spPr>
      </p:pic>
    </p:spTree>
    <p:extLst>
      <p:ext uri="{BB962C8B-B14F-4D97-AF65-F5344CB8AC3E}">
        <p14:creationId xmlns:p14="http://schemas.microsoft.com/office/powerpoint/2010/main" val="31496248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dirty="0"/>
              <a:t>Τα </a:t>
            </a:r>
            <a:r>
              <a:rPr lang="el-GR" dirty="0" err="1" smtClean="0"/>
              <a:t>πάνελς</a:t>
            </a:r>
            <a:endParaRPr lang="el-GR" dirty="0"/>
          </a:p>
        </p:txBody>
      </p:sp>
      <p:pic>
        <p:nvPicPr>
          <p:cNvPr id="24578" name="Picture 2" descr="[DECORATIV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15369" y="1557338"/>
            <a:ext cx="4525962" cy="45259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948264" y="5733256"/>
            <a:ext cx="472173" cy="360040"/>
          </a:xfrm>
          <a:prstGeom prst="rect">
            <a:avLst/>
          </a:prstGeom>
        </p:spPr>
        <p:txBody>
          <a:bodyPr vert="horz" wrap="square" lIns="91440" tIns="45720" rIns="91440" bIns="45720" rtlCol="0" anchor="ctr">
            <a:noAutofit/>
          </a:bodyPr>
          <a:lstStyle/>
          <a:p>
            <a:r>
              <a:rPr lang="el-GR" b="1" dirty="0" smtClean="0">
                <a:latin typeface="+mj-lt"/>
              </a:rPr>
              <a:t>[1]</a:t>
            </a:r>
          </a:p>
        </p:txBody>
      </p:sp>
    </p:spTree>
    <p:custDataLst>
      <p:tags r:id="rId1"/>
    </p:custDataLst>
    <p:extLst>
      <p:ext uri="{BB962C8B-B14F-4D97-AF65-F5344CB8AC3E}">
        <p14:creationId xmlns:p14="http://schemas.microsoft.com/office/powerpoint/2010/main" val="40602675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17η</a:t>
            </a:r>
            <a:endParaRPr lang="el-GR" dirty="0"/>
          </a:p>
        </p:txBody>
      </p:sp>
      <p:sp>
        <p:nvSpPr>
          <p:cNvPr id="3" name="Content Placeholder 2"/>
          <p:cNvSpPr>
            <a:spLocks noGrp="1"/>
          </p:cNvSpPr>
          <p:nvPr>
            <p:ph sz="half" idx="1"/>
          </p:nvPr>
        </p:nvSpPr>
        <p:spPr>
          <a:xfrm>
            <a:off x="457200" y="1600200"/>
            <a:ext cx="3826768" cy="4525963"/>
          </a:xfrm>
        </p:spPr>
        <p:txBody>
          <a:bodyPr/>
          <a:lstStyle/>
          <a:p>
            <a:pPr marL="0" indent="0">
              <a:buNone/>
            </a:pPr>
            <a:r>
              <a:rPr lang="el-GR" dirty="0"/>
              <a:t>Τα παιδιά αφηγούνται μια ιστορία μέσα από τα διαδοχικά </a:t>
            </a:r>
            <a:r>
              <a:rPr lang="el-GR" dirty="0" err="1"/>
              <a:t>πάνελς</a:t>
            </a:r>
            <a:r>
              <a:rPr lang="el-GR" dirty="0"/>
              <a:t> που τους δίνονται ή τη διαμορφώνουν μόνα τους με βάση τα </a:t>
            </a:r>
            <a:r>
              <a:rPr lang="el-GR" dirty="0" err="1"/>
              <a:t>πάνελς</a:t>
            </a:r>
            <a:r>
              <a:rPr lang="el-GR" dirty="0"/>
              <a:t> δημιουργώντας προσωπικές εκδοχές.</a:t>
            </a:r>
          </a:p>
        </p:txBody>
      </p:sp>
      <p:pic>
        <p:nvPicPr>
          <p:cNvPr id="5" name="Picture 7"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58139" y="1772816"/>
            <a:ext cx="4224469" cy="3168352"/>
          </a:xfrm>
          <a:noFill/>
        </p:spPr>
      </p:pic>
    </p:spTree>
    <p:extLst>
      <p:ext uri="{BB962C8B-B14F-4D97-AF65-F5344CB8AC3E}">
        <p14:creationId xmlns:p14="http://schemas.microsoft.com/office/powerpoint/2010/main" val="7696496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Το </a:t>
            </a:r>
            <a:r>
              <a:rPr lang="en-GB" dirty="0"/>
              <a:t>gutter</a:t>
            </a:r>
            <a:endParaRPr lang="el-GR" dirty="0"/>
          </a:p>
        </p:txBody>
      </p:sp>
      <p:pic>
        <p:nvPicPr>
          <p:cNvPr id="6" name="Content Placeholder 5" descr="[DECORATIV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09019" y="1557338"/>
            <a:ext cx="4525962" cy="4525962"/>
          </a:xfrm>
        </p:spPr>
      </p:pic>
      <p:sp>
        <p:nvSpPr>
          <p:cNvPr id="7" name="TextBox 6"/>
          <p:cNvSpPr txBox="1"/>
          <p:nvPr/>
        </p:nvSpPr>
        <p:spPr>
          <a:xfrm>
            <a:off x="6948264" y="5733256"/>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smtClean="0">
                <a:latin typeface="+mj-lt"/>
              </a:rPr>
              <a:t>2</a:t>
            </a:r>
            <a:r>
              <a:rPr lang="el-GR" b="1" dirty="0" smtClean="0">
                <a:latin typeface="+mj-lt"/>
              </a:rPr>
              <a:t>]</a:t>
            </a:r>
          </a:p>
        </p:txBody>
      </p:sp>
    </p:spTree>
    <p:custDataLst>
      <p:tags r:id="rId1"/>
    </p:custDataLst>
    <p:extLst>
      <p:ext uri="{BB962C8B-B14F-4D97-AF65-F5344CB8AC3E}">
        <p14:creationId xmlns:p14="http://schemas.microsoft.com/office/powerpoint/2010/main" val="8476158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Δραστηριότητα 1η</a:t>
            </a:r>
            <a:endParaRPr lang="el-GR" dirty="0"/>
          </a:p>
        </p:txBody>
      </p:sp>
      <p:sp>
        <p:nvSpPr>
          <p:cNvPr id="3" name="Content Placeholder 2"/>
          <p:cNvSpPr>
            <a:spLocks noGrp="1"/>
          </p:cNvSpPr>
          <p:nvPr>
            <p:ph sz="half" idx="1"/>
          </p:nvPr>
        </p:nvSpPr>
        <p:spPr/>
        <p:txBody>
          <a:bodyPr>
            <a:noAutofit/>
          </a:bodyPr>
          <a:lstStyle/>
          <a:p>
            <a:pPr marL="0" indent="0">
              <a:buNone/>
            </a:pPr>
            <a:r>
              <a:rPr lang="el-GR" sz="2600" dirty="0"/>
              <a:t>Δίνονται </a:t>
            </a:r>
            <a:r>
              <a:rPr lang="el-GR" sz="2600" dirty="0" err="1"/>
              <a:t>πάνελς</a:t>
            </a:r>
            <a:r>
              <a:rPr lang="el-GR" sz="2600" dirty="0"/>
              <a:t> σε διαδοχή και τα παιδιά καλούνται να συμπληρώσουν στα κενά ανάμεσά τους την ιστορία με δικές τους ζωγραφιές, έτσι ώστε να δημιουργήσουν την ενδιάμεση ιστορία που ενώνει δυο διαδοχικά </a:t>
            </a:r>
            <a:r>
              <a:rPr lang="el-GR" sz="2600" dirty="0" err="1"/>
              <a:t>πάνελς</a:t>
            </a:r>
            <a:r>
              <a:rPr lang="el-GR" sz="2600" dirty="0"/>
              <a:t>.</a:t>
            </a:r>
            <a:br>
              <a:rPr lang="el-GR" sz="2600" dirty="0"/>
            </a:br>
            <a:endParaRPr lang="el-GR" sz="2600" dirty="0"/>
          </a:p>
        </p:txBody>
      </p:sp>
      <p:pic>
        <p:nvPicPr>
          <p:cNvPr id="5" name="Picture 3"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23074" t="2409"/>
          <a:stretch>
            <a:fillRect/>
          </a:stretch>
        </p:blipFill>
        <p:spPr>
          <a:xfrm>
            <a:off x="4716016" y="1772816"/>
            <a:ext cx="3859695" cy="3672408"/>
          </a:xfrm>
          <a:noFill/>
        </p:spPr>
      </p:pic>
    </p:spTree>
    <p:extLst>
      <p:ext uri="{BB962C8B-B14F-4D97-AF65-F5344CB8AC3E}">
        <p14:creationId xmlns:p14="http://schemas.microsoft.com/office/powerpoint/2010/main" val="2464672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2η (1/3)</a:t>
            </a:r>
            <a:endParaRPr lang="el-GR" dirty="0"/>
          </a:p>
        </p:txBody>
      </p:sp>
      <p:sp>
        <p:nvSpPr>
          <p:cNvPr id="3" name="Content Placeholder 2"/>
          <p:cNvSpPr>
            <a:spLocks noGrp="1"/>
          </p:cNvSpPr>
          <p:nvPr>
            <p:ph sz="half" idx="1"/>
          </p:nvPr>
        </p:nvSpPr>
        <p:spPr/>
        <p:txBody>
          <a:bodyPr/>
          <a:lstStyle/>
          <a:p>
            <a:pPr marL="0" indent="0">
              <a:buNone/>
            </a:pPr>
            <a:r>
              <a:rPr lang="el-GR" dirty="0"/>
              <a:t>Δίνονται </a:t>
            </a:r>
            <a:r>
              <a:rPr lang="el-GR" dirty="0" err="1"/>
              <a:t>πάνελς</a:t>
            </a:r>
            <a:r>
              <a:rPr lang="el-GR" dirty="0"/>
              <a:t> σε διαδοχή που ανάμεσά τους υπάρχουν τσέπες. </a:t>
            </a:r>
            <a:endParaRPr lang="el-GR" dirty="0" smtClean="0"/>
          </a:p>
        </p:txBody>
      </p:sp>
      <p:pic>
        <p:nvPicPr>
          <p:cNvPr id="7" name="Content Placeholder 6"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9883" r="1"/>
          <a:stretch/>
        </p:blipFill>
        <p:spPr>
          <a:xfrm>
            <a:off x="4644008" y="1772816"/>
            <a:ext cx="4028762" cy="3497300"/>
          </a:xfrm>
          <a:noFill/>
        </p:spPr>
      </p:pic>
    </p:spTree>
    <p:extLst>
      <p:ext uri="{BB962C8B-B14F-4D97-AF65-F5344CB8AC3E}">
        <p14:creationId xmlns:p14="http://schemas.microsoft.com/office/powerpoint/2010/main" val="916376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2η (2/3</a:t>
            </a:r>
            <a:r>
              <a:rPr lang="el-GR" dirty="0"/>
              <a:t>)</a:t>
            </a:r>
          </a:p>
        </p:txBody>
      </p:sp>
      <p:sp>
        <p:nvSpPr>
          <p:cNvPr id="3" name="Content Placeholder 2"/>
          <p:cNvSpPr>
            <a:spLocks noGrp="1"/>
          </p:cNvSpPr>
          <p:nvPr>
            <p:ph sz="half" idx="1"/>
          </p:nvPr>
        </p:nvSpPr>
        <p:spPr/>
        <p:txBody>
          <a:bodyPr/>
          <a:lstStyle/>
          <a:p>
            <a:pPr marL="0" indent="0">
              <a:buNone/>
            </a:pPr>
            <a:r>
              <a:rPr lang="el-GR" dirty="0" smtClean="0"/>
              <a:t>Τα </a:t>
            </a:r>
            <a:r>
              <a:rPr lang="el-GR" dirty="0"/>
              <a:t>παιδιά, αφού ζωγραφίσουν αυτό που νομίζουν ότι υπάρχει ανάμεσα στα </a:t>
            </a:r>
            <a:r>
              <a:rPr lang="el-GR" dirty="0" err="1"/>
              <a:t>πάνελς</a:t>
            </a:r>
            <a:r>
              <a:rPr lang="el-GR" dirty="0"/>
              <a:t>, το κρύβουν στις τσέπες. </a:t>
            </a:r>
          </a:p>
        </p:txBody>
      </p:sp>
      <p:pic>
        <p:nvPicPr>
          <p:cNvPr id="6" name="Picture 3"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0715" t="1587"/>
          <a:stretch>
            <a:fillRect/>
          </a:stretch>
        </p:blipFill>
        <p:spPr bwMode="auto">
          <a:xfrm>
            <a:off x="4502094" y="1700808"/>
            <a:ext cx="4181064"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71125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2</a:t>
            </a:r>
            <a:r>
              <a:rPr lang="el-GR" dirty="0" smtClean="0"/>
              <a:t>η (3/3</a:t>
            </a:r>
            <a:r>
              <a:rPr lang="el-GR" dirty="0"/>
              <a:t>)</a:t>
            </a:r>
          </a:p>
        </p:txBody>
      </p:sp>
      <p:sp>
        <p:nvSpPr>
          <p:cNvPr id="3" name="Content Placeholder 2"/>
          <p:cNvSpPr>
            <a:spLocks noGrp="1"/>
          </p:cNvSpPr>
          <p:nvPr>
            <p:ph sz="half" idx="1"/>
          </p:nvPr>
        </p:nvSpPr>
        <p:spPr/>
        <p:txBody>
          <a:bodyPr/>
          <a:lstStyle/>
          <a:p>
            <a:pPr marL="0" indent="0">
              <a:buNone/>
            </a:pPr>
            <a:r>
              <a:rPr lang="el-GR" dirty="0"/>
              <a:t>Η νηπιαγωγός αφηγείται την ιστορία στο πάνελ και τα παιδιά αφηγούνται τη δική τους εκδοχή για τον τρόπο ένωσης των </a:t>
            </a:r>
            <a:r>
              <a:rPr lang="el-GR" dirty="0" err="1"/>
              <a:t>πάνελς</a:t>
            </a:r>
            <a:endParaRPr lang="el-GR" dirty="0"/>
          </a:p>
          <a:p>
            <a:endParaRPr lang="el-GR" dirty="0"/>
          </a:p>
        </p:txBody>
      </p:sp>
      <p:pic>
        <p:nvPicPr>
          <p:cNvPr id="5"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772816"/>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964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3η (1/3)</a:t>
            </a:r>
            <a:endParaRPr lang="el-GR" dirty="0"/>
          </a:p>
        </p:txBody>
      </p:sp>
      <p:sp>
        <p:nvSpPr>
          <p:cNvPr id="3" name="Content Placeholder 2"/>
          <p:cNvSpPr>
            <a:spLocks noGrp="1"/>
          </p:cNvSpPr>
          <p:nvPr>
            <p:ph sz="half" idx="1"/>
          </p:nvPr>
        </p:nvSpPr>
        <p:spPr/>
        <p:txBody>
          <a:bodyPr>
            <a:noAutofit/>
          </a:bodyPr>
          <a:lstStyle/>
          <a:p>
            <a:pPr marL="0" indent="0">
              <a:buNone/>
            </a:pPr>
            <a:r>
              <a:rPr lang="el-GR" dirty="0"/>
              <a:t>Παίρνουμε ένα κλειστό χάρτινο κουτί παπουτσιών και στο καπάκι του εξωτερικά κολλάμε δυο </a:t>
            </a:r>
            <a:r>
              <a:rPr lang="el-GR" dirty="0" err="1"/>
              <a:t>πάνελς</a:t>
            </a:r>
            <a:r>
              <a:rPr lang="el-GR" dirty="0"/>
              <a:t>. Ανάμεσά τους υπάρχει κενό/</a:t>
            </a:r>
            <a:r>
              <a:rPr lang="el-GR" dirty="0" err="1"/>
              <a:t>gutter</a:t>
            </a:r>
            <a:r>
              <a:rPr lang="el-GR" dirty="0"/>
              <a:t> που το φτιάχνουμε κόβοντας το καπάκι με το κοπίδι. </a:t>
            </a:r>
          </a:p>
        </p:txBody>
      </p:sp>
      <p:pic>
        <p:nvPicPr>
          <p:cNvPr id="5" name="Picture 2" descr="[DECORATIVE]"/>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700808"/>
            <a:ext cx="4038600" cy="3028950"/>
          </a:xfrm>
          <a:noFill/>
        </p:spPr>
      </p:pic>
    </p:spTree>
    <p:extLst>
      <p:ext uri="{BB962C8B-B14F-4D97-AF65-F5344CB8AC3E}">
        <p14:creationId xmlns:p14="http://schemas.microsoft.com/office/powerpoint/2010/main" val="7135948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3η </a:t>
            </a:r>
            <a:r>
              <a:rPr lang="el-GR" dirty="0" smtClean="0"/>
              <a:t>(2/3)</a:t>
            </a:r>
            <a:endParaRPr lang="el-GR" dirty="0"/>
          </a:p>
        </p:txBody>
      </p:sp>
      <p:sp>
        <p:nvSpPr>
          <p:cNvPr id="3" name="Content Placeholder 2"/>
          <p:cNvSpPr>
            <a:spLocks noGrp="1"/>
          </p:cNvSpPr>
          <p:nvPr>
            <p:ph sz="half" idx="1"/>
          </p:nvPr>
        </p:nvSpPr>
        <p:spPr/>
        <p:txBody>
          <a:bodyPr>
            <a:noAutofit/>
          </a:bodyPr>
          <a:lstStyle/>
          <a:p>
            <a:pPr marL="0" indent="0">
              <a:buNone/>
            </a:pPr>
            <a:r>
              <a:rPr lang="el-GR" dirty="0" smtClean="0"/>
              <a:t>Τα παιδιά ζωγραφίζουν σε μικρά </a:t>
            </a:r>
            <a:r>
              <a:rPr lang="el-GR" dirty="0" err="1" smtClean="0"/>
              <a:t>χαρτονάκια</a:t>
            </a:r>
            <a:r>
              <a:rPr lang="el-GR" dirty="0" smtClean="0"/>
              <a:t> αυτό που νομίζουν ότι γίνεται ανάμεσα στα </a:t>
            </a:r>
            <a:r>
              <a:rPr lang="el-GR" dirty="0" err="1" smtClean="0"/>
              <a:t>πάνελς</a:t>
            </a:r>
            <a:r>
              <a:rPr lang="el-GR" dirty="0" smtClean="0"/>
              <a:t> και το τοποθετούν στο κενό διάστημα. </a:t>
            </a:r>
            <a:endParaRPr lang="el-GR" dirty="0"/>
          </a:p>
        </p:txBody>
      </p:sp>
      <p:pic>
        <p:nvPicPr>
          <p:cNvPr id="5" name="Picture 3"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4008" y="1700808"/>
            <a:ext cx="4038600" cy="3028950"/>
          </a:xfrm>
          <a:noFill/>
        </p:spPr>
      </p:pic>
    </p:spTree>
    <p:extLst>
      <p:ext uri="{BB962C8B-B14F-4D97-AF65-F5344CB8AC3E}">
        <p14:creationId xmlns:p14="http://schemas.microsoft.com/office/powerpoint/2010/main" val="15360697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3η </a:t>
            </a:r>
            <a:r>
              <a:rPr lang="el-GR" dirty="0" smtClean="0"/>
              <a:t>(</a:t>
            </a:r>
            <a:r>
              <a:rPr lang="el-GR" dirty="0"/>
              <a:t>3</a:t>
            </a:r>
            <a:r>
              <a:rPr lang="el-GR" dirty="0" smtClean="0"/>
              <a:t>/3)</a:t>
            </a:r>
            <a:endParaRPr lang="el-GR" dirty="0"/>
          </a:p>
        </p:txBody>
      </p:sp>
      <p:sp>
        <p:nvSpPr>
          <p:cNvPr id="3" name="Content Placeholder 2"/>
          <p:cNvSpPr>
            <a:spLocks noGrp="1"/>
          </p:cNvSpPr>
          <p:nvPr>
            <p:ph sz="half" idx="1"/>
          </p:nvPr>
        </p:nvSpPr>
        <p:spPr/>
        <p:txBody>
          <a:bodyPr/>
          <a:lstStyle/>
          <a:p>
            <a:pPr marL="0" indent="0">
              <a:buNone/>
            </a:pPr>
            <a:r>
              <a:rPr lang="el-GR" dirty="0"/>
              <a:t>Εναλλακτικά χρησιμοποιούν εικόνες-</a:t>
            </a:r>
            <a:r>
              <a:rPr lang="el-GR" dirty="0" err="1"/>
              <a:t>πάνελς</a:t>
            </a:r>
            <a:r>
              <a:rPr lang="el-GR" dirty="0"/>
              <a:t> που τους δίνονται και αποφασίζουν ποιο κατά τη γνώμη τους θα μπορούσε να ‘γεμίσει το κενό’</a:t>
            </a:r>
          </a:p>
          <a:p>
            <a:endParaRPr lang="el-GR" dirty="0"/>
          </a:p>
        </p:txBody>
      </p:sp>
      <p:pic>
        <p:nvPicPr>
          <p:cNvPr id="5" name="Picture 3"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2226" r="153" b="7436"/>
          <a:stretch>
            <a:fillRect/>
          </a:stretch>
        </p:blipFill>
        <p:spPr bwMode="auto">
          <a:xfrm>
            <a:off x="4644008" y="1628800"/>
            <a:ext cx="4033804" cy="273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6512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Τα </a:t>
            </a:r>
            <a:r>
              <a:rPr lang="el-GR" dirty="0" smtClean="0"/>
              <a:t>μπαλόνια</a:t>
            </a:r>
            <a:endParaRPr lang="el-GR" dirty="0"/>
          </a:p>
        </p:txBody>
      </p:sp>
      <p:pic>
        <p:nvPicPr>
          <p:cNvPr id="25602" name="Picture 2" descr="[DECORATIV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15369" y="1557338"/>
            <a:ext cx="4525962" cy="45259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948264" y="5733256"/>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smtClean="0">
                <a:latin typeface="+mj-lt"/>
              </a:rPr>
              <a:t>3</a:t>
            </a:r>
            <a:r>
              <a:rPr lang="el-GR" b="1" dirty="0" smtClean="0">
                <a:latin typeface="+mj-lt"/>
              </a:rPr>
              <a:t>]</a:t>
            </a:r>
          </a:p>
        </p:txBody>
      </p:sp>
    </p:spTree>
    <p:custDataLst>
      <p:tags r:id="rId1"/>
    </p:custDataLst>
    <p:extLst>
      <p:ext uri="{BB962C8B-B14F-4D97-AF65-F5344CB8AC3E}">
        <p14:creationId xmlns:p14="http://schemas.microsoft.com/office/powerpoint/2010/main" val="10866050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Δραστηριότητα 1η (1/2) </a:t>
            </a:r>
            <a:endParaRPr lang="el-GR" dirty="0"/>
          </a:p>
        </p:txBody>
      </p:sp>
      <p:sp>
        <p:nvSpPr>
          <p:cNvPr id="5" name="Content Placeholder 4"/>
          <p:cNvSpPr>
            <a:spLocks noGrp="1"/>
          </p:cNvSpPr>
          <p:nvPr>
            <p:ph sz="half" idx="1"/>
          </p:nvPr>
        </p:nvSpPr>
        <p:spPr>
          <a:xfrm>
            <a:off x="457200" y="1600200"/>
            <a:ext cx="4834880" cy="4525963"/>
          </a:xfrm>
        </p:spPr>
        <p:txBody>
          <a:bodyPr>
            <a:noAutofit/>
          </a:bodyPr>
          <a:lstStyle/>
          <a:p>
            <a:pPr marL="0" indent="0">
              <a:buNone/>
            </a:pPr>
            <a:r>
              <a:rPr lang="el-GR" altLang="en-US" dirty="0">
                <a:latin typeface="+mj-lt"/>
                <a:cs typeface="Times New Roman" pitchFamily="18" charset="0"/>
              </a:rPr>
              <a:t>Φτιάχνουμε </a:t>
            </a:r>
            <a:r>
              <a:rPr lang="en-US" altLang="en-US" dirty="0" err="1">
                <a:latin typeface="+mj-lt"/>
                <a:cs typeface="Times New Roman" pitchFamily="18" charset="0"/>
              </a:rPr>
              <a:t>gn</a:t>
            </a:r>
            <a:r>
              <a:rPr lang="en-US" altLang="en-US" dirty="0">
                <a:latin typeface="+mj-lt"/>
                <a:cs typeface="Times New Roman" pitchFamily="18" charset="0"/>
              </a:rPr>
              <a:t> </a:t>
            </a:r>
            <a:r>
              <a:rPr lang="el-GR" altLang="en-US" dirty="0">
                <a:latin typeface="+mj-lt"/>
                <a:cs typeface="Times New Roman" pitchFamily="18" charset="0"/>
              </a:rPr>
              <a:t>(πάνελ σε διαδοχή) με φωτογραφίες που έχουμε τραβήξει από τις δραστηριότητες της τάξης μιας μέρας. Βάζουμε και διάφορα μπαλόνια σε κάθε πάνελ και έτσι δημιουργούμε μια </a:t>
            </a:r>
            <a:r>
              <a:rPr lang="el-GR" altLang="en-US" dirty="0" err="1">
                <a:latin typeface="+mj-lt"/>
                <a:cs typeface="Times New Roman" pitchFamily="18" charset="0"/>
              </a:rPr>
              <a:t>φωτοαφήγηση</a:t>
            </a:r>
            <a:r>
              <a:rPr lang="el-GR" altLang="en-US" dirty="0">
                <a:latin typeface="+mj-lt"/>
                <a:cs typeface="Times New Roman" pitchFamily="18" charset="0"/>
              </a:rPr>
              <a:t> (</a:t>
            </a:r>
            <a:r>
              <a:rPr lang="el-GR" altLang="en-US" dirty="0" err="1">
                <a:latin typeface="+mj-lt"/>
                <a:cs typeface="Times New Roman" pitchFamily="18" charset="0"/>
              </a:rPr>
              <a:t>φωτο</a:t>
            </a:r>
            <a:r>
              <a:rPr lang="en-US" altLang="en-US" dirty="0" err="1">
                <a:latin typeface="+mj-lt"/>
                <a:cs typeface="Times New Roman" pitchFamily="18" charset="0"/>
              </a:rPr>
              <a:t>gn</a:t>
            </a:r>
            <a:r>
              <a:rPr lang="el-GR" altLang="en-US" dirty="0">
                <a:latin typeface="+mj-lt"/>
                <a:cs typeface="Times New Roman" pitchFamily="18" charset="0"/>
              </a:rPr>
              <a:t>). </a:t>
            </a:r>
            <a:endParaRPr lang="el-GR" dirty="0"/>
          </a:p>
        </p:txBody>
      </p:sp>
      <p:pic>
        <p:nvPicPr>
          <p:cNvPr id="7" name="7 - Εικόνα" descr="[DECORATIVE]"/>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5764" t="8992" r="51678" b="6233"/>
          <a:stretch/>
        </p:blipFill>
        <p:spPr bwMode="auto">
          <a:xfrm>
            <a:off x="5508104" y="1700808"/>
            <a:ext cx="3151584" cy="401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9801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Δραστηριότητα 1η (1/2)</a:t>
            </a:r>
            <a:endParaRPr lang="el-GR" dirty="0"/>
          </a:p>
        </p:txBody>
      </p:sp>
      <p:sp>
        <p:nvSpPr>
          <p:cNvPr id="3" name="Content Placeholder 2"/>
          <p:cNvSpPr>
            <a:spLocks noGrp="1"/>
          </p:cNvSpPr>
          <p:nvPr>
            <p:ph sz="half" idx="1"/>
          </p:nvPr>
        </p:nvSpPr>
        <p:spPr/>
        <p:txBody>
          <a:bodyPr>
            <a:normAutofit/>
          </a:bodyPr>
          <a:lstStyle/>
          <a:p>
            <a:pPr marL="0" indent="0">
              <a:buNone/>
            </a:pPr>
            <a:r>
              <a:rPr lang="el-GR" dirty="0" smtClean="0"/>
              <a:t>Τα </a:t>
            </a:r>
            <a:r>
              <a:rPr lang="el-GR" dirty="0"/>
              <a:t>παιδιά κρατούν δίπλα στο στόμα τους ή πάνω από το κεφάλι τους διάφορα χάρτινα μπαλόνια και εκφράζονται αναλόγως (μπαλόνι λόγου, σκέψης, έντασης, πολυφωνικό μπαλόνι, ψιθύρου). </a:t>
            </a:r>
          </a:p>
        </p:txBody>
      </p:sp>
      <p:pic>
        <p:nvPicPr>
          <p:cNvPr id="107521" name="Picture 1"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16016" y="1772816"/>
            <a:ext cx="3876735" cy="338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45160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p:txBody>
          <a:bodyPr>
            <a:normAutofit/>
          </a:bodyPr>
          <a:lstStyle/>
          <a:p>
            <a:pPr marL="0" indent="0">
              <a:buNone/>
            </a:pPr>
            <a:r>
              <a:rPr lang="el-GR" sz="2800" dirty="0"/>
              <a:t>Τα  μπαλονάκια μπορούν να χρησιμοποιηθούν σε κάθε στιγμή!!!</a:t>
            </a:r>
          </a:p>
          <a:p>
            <a:endParaRPr lang="el-GR" sz="2800" dirty="0"/>
          </a:p>
        </p:txBody>
      </p:sp>
      <p:sp>
        <p:nvSpPr>
          <p:cNvPr id="14" name="Title 13"/>
          <p:cNvSpPr>
            <a:spLocks noGrp="1"/>
          </p:cNvSpPr>
          <p:nvPr>
            <p:ph type="title"/>
          </p:nvPr>
        </p:nvSpPr>
        <p:spPr/>
        <p:txBody>
          <a:bodyPr/>
          <a:lstStyle/>
          <a:p>
            <a:r>
              <a:rPr lang="el-GR" dirty="0"/>
              <a:t>Δραστηριότητα 1η </a:t>
            </a:r>
            <a:r>
              <a:rPr lang="el-GR" dirty="0" smtClean="0"/>
              <a:t>(2/2</a:t>
            </a:r>
            <a:r>
              <a:rPr lang="el-GR" dirty="0"/>
              <a:t>)</a:t>
            </a:r>
          </a:p>
        </p:txBody>
      </p:sp>
      <p:pic>
        <p:nvPicPr>
          <p:cNvPr id="9220" name="Picture 4" descr="[DECORATIV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63888" y="1700808"/>
            <a:ext cx="5108026" cy="3675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1498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Δραστηριότητα </a:t>
            </a:r>
            <a:r>
              <a:rPr lang="el-GR" dirty="0" smtClean="0"/>
              <a:t>2η </a:t>
            </a:r>
            <a:r>
              <a:rPr lang="el-GR" dirty="0"/>
              <a:t>(1/2)</a:t>
            </a:r>
          </a:p>
        </p:txBody>
      </p:sp>
      <p:sp>
        <p:nvSpPr>
          <p:cNvPr id="6" name="Content Placeholder 5"/>
          <p:cNvSpPr>
            <a:spLocks noGrp="1"/>
          </p:cNvSpPr>
          <p:nvPr>
            <p:ph sz="half" idx="1"/>
          </p:nvPr>
        </p:nvSpPr>
        <p:spPr/>
        <p:txBody>
          <a:bodyPr/>
          <a:lstStyle/>
          <a:p>
            <a:pPr marL="0" indent="0">
              <a:buNone/>
            </a:pPr>
            <a:r>
              <a:rPr lang="el-GR" dirty="0"/>
              <a:t>Τα παιδιά φτιάχνουν με πλαστελίνη τους ήρωες ενός παραμυθιού και τους βάζουν χάρτινα μπαλόνια στο στόμα ή στο κεφάλι τους, έτσι που να σκέφτονται, να μιλούν ή να φωνάζουν. </a:t>
            </a:r>
          </a:p>
        </p:txBody>
      </p:sp>
      <p:pic>
        <p:nvPicPr>
          <p:cNvPr id="10242"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808709"/>
            <a:ext cx="4038600" cy="3852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7973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2η </a:t>
            </a:r>
            <a:r>
              <a:rPr lang="el-GR" dirty="0" smtClean="0"/>
              <a:t>(2/2</a:t>
            </a:r>
            <a:r>
              <a:rPr lang="el-GR" dirty="0"/>
              <a:t>)</a:t>
            </a:r>
          </a:p>
        </p:txBody>
      </p:sp>
      <p:sp>
        <p:nvSpPr>
          <p:cNvPr id="3" name="Content Placeholder 2"/>
          <p:cNvSpPr>
            <a:spLocks noGrp="1"/>
          </p:cNvSpPr>
          <p:nvPr>
            <p:ph sz="half" idx="1"/>
          </p:nvPr>
        </p:nvSpPr>
        <p:spPr/>
        <p:txBody>
          <a:bodyPr/>
          <a:lstStyle/>
          <a:p>
            <a:pPr marL="0" indent="0">
              <a:buNone/>
            </a:pPr>
            <a:r>
              <a:rPr lang="el-GR" dirty="0"/>
              <a:t>Το ίδιο κάνουν και σε παιχνίδια της τάξης.</a:t>
            </a:r>
          </a:p>
          <a:p>
            <a:endParaRPr lang="el-GR" dirty="0"/>
          </a:p>
        </p:txBody>
      </p:sp>
      <p:pic>
        <p:nvPicPr>
          <p:cNvPr id="5"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074096" y="1700808"/>
            <a:ext cx="4608512"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8971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3η</a:t>
            </a:r>
            <a:endParaRPr lang="el-GR" dirty="0"/>
          </a:p>
        </p:txBody>
      </p:sp>
      <p:sp>
        <p:nvSpPr>
          <p:cNvPr id="3" name="Content Placeholder 2"/>
          <p:cNvSpPr>
            <a:spLocks noGrp="1"/>
          </p:cNvSpPr>
          <p:nvPr>
            <p:ph sz="half" idx="1"/>
          </p:nvPr>
        </p:nvSpPr>
        <p:spPr/>
        <p:txBody>
          <a:bodyPr>
            <a:noAutofit/>
          </a:bodyPr>
          <a:lstStyle/>
          <a:p>
            <a:pPr marL="0" indent="0">
              <a:buNone/>
            </a:pPr>
            <a:r>
              <a:rPr lang="el-GR" sz="2400" dirty="0"/>
              <a:t>Παίρνουμε τρία κουτιά που το καθένα αντιστοιχεί σε ένα είδος μπαλονιού (ονείρου, έντασης, ψιθύρου). Δίνουμε στα παιδιά μορφές </a:t>
            </a:r>
            <a:r>
              <a:rPr lang="el-GR" sz="2400" dirty="0" smtClean="0"/>
              <a:t>ηρώων/χαρακτήρων </a:t>
            </a:r>
            <a:r>
              <a:rPr lang="el-GR" sz="2400" dirty="0"/>
              <a:t>από </a:t>
            </a:r>
            <a:r>
              <a:rPr lang="el-GR" sz="2400" dirty="0" err="1"/>
              <a:t>gn</a:t>
            </a:r>
            <a:r>
              <a:rPr lang="el-GR" sz="2400" dirty="0"/>
              <a:t> ή από περιοδικά και τα καλούμε να τοποθετήσουν τον ήρωα στο αντίστοιχο κουτί (όνειρο, ένταση, ψίθυρος). </a:t>
            </a:r>
          </a:p>
        </p:txBody>
      </p:sp>
      <p:pic>
        <p:nvPicPr>
          <p:cNvPr id="5" name="Picture 2"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4292"/>
          <a:stretch/>
        </p:blipFill>
        <p:spPr>
          <a:xfrm>
            <a:off x="4788024" y="1772816"/>
            <a:ext cx="3865276" cy="3528392"/>
          </a:xfrm>
          <a:noFill/>
        </p:spPr>
      </p:pic>
    </p:spTree>
    <p:extLst>
      <p:ext uri="{BB962C8B-B14F-4D97-AF65-F5344CB8AC3E}">
        <p14:creationId xmlns:p14="http://schemas.microsoft.com/office/powerpoint/2010/main" val="2750977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4η </a:t>
            </a:r>
            <a:r>
              <a:rPr lang="el-GR" dirty="0"/>
              <a:t>(</a:t>
            </a:r>
            <a:r>
              <a:rPr lang="el-GR" dirty="0" smtClean="0"/>
              <a:t>1/3)</a:t>
            </a:r>
            <a:endParaRPr lang="el-GR" dirty="0"/>
          </a:p>
        </p:txBody>
      </p:sp>
      <p:sp>
        <p:nvSpPr>
          <p:cNvPr id="3" name="Content Placeholder 2"/>
          <p:cNvSpPr>
            <a:spLocks noGrp="1"/>
          </p:cNvSpPr>
          <p:nvPr>
            <p:ph sz="half" idx="1"/>
          </p:nvPr>
        </p:nvSpPr>
        <p:spPr/>
        <p:txBody>
          <a:bodyPr>
            <a:noAutofit/>
          </a:bodyPr>
          <a:lstStyle/>
          <a:p>
            <a:pPr marL="0" indent="0">
              <a:buNone/>
            </a:pPr>
            <a:r>
              <a:rPr lang="el-GR" sz="2700" dirty="0"/>
              <a:t>Σε ένα καλαθάκι τοποθετούμε καρτέλες με τα ονόματα των παιδιών της τάξης. Ο παίκτης διαλέγει μια καρτέλα και η νηπιαγωγός δίνει προφορικά μια οδηγία στον παίκτη ‘Κάνε τον</a:t>
            </a:r>
            <a:r>
              <a:rPr lang="el-GR" sz="2700" dirty="0" smtClean="0"/>
              <a:t>…… να </a:t>
            </a:r>
            <a:r>
              <a:rPr lang="el-GR" sz="2700" dirty="0"/>
              <a:t>ψιθυρίζει’, ή ‘Κάνε την ……να φωνάζει’. </a:t>
            </a:r>
          </a:p>
        </p:txBody>
      </p:sp>
      <p:pic>
        <p:nvPicPr>
          <p:cNvPr id="5" name="Picture 2"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12088"/>
          <a:stretch/>
        </p:blipFill>
        <p:spPr>
          <a:xfrm>
            <a:off x="4647042" y="1628800"/>
            <a:ext cx="4051445" cy="3456384"/>
          </a:xfrm>
          <a:noFill/>
        </p:spPr>
      </p:pic>
    </p:spTree>
    <p:extLst>
      <p:ext uri="{BB962C8B-B14F-4D97-AF65-F5344CB8AC3E}">
        <p14:creationId xmlns:p14="http://schemas.microsoft.com/office/powerpoint/2010/main" val="18873617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4η </a:t>
            </a:r>
            <a:r>
              <a:rPr lang="el-GR" dirty="0" smtClean="0"/>
              <a:t>(2/3)</a:t>
            </a:r>
            <a:endParaRPr lang="el-GR" dirty="0"/>
          </a:p>
        </p:txBody>
      </p:sp>
      <p:sp>
        <p:nvSpPr>
          <p:cNvPr id="3" name="Content Placeholder 2"/>
          <p:cNvSpPr>
            <a:spLocks noGrp="1"/>
          </p:cNvSpPr>
          <p:nvPr>
            <p:ph sz="half" idx="1"/>
          </p:nvPr>
        </p:nvSpPr>
        <p:spPr/>
        <p:txBody>
          <a:bodyPr>
            <a:noAutofit/>
          </a:bodyPr>
          <a:lstStyle/>
          <a:p>
            <a:pPr marL="0" indent="0">
              <a:buNone/>
            </a:pPr>
            <a:r>
              <a:rPr lang="el-GR" sz="2700" dirty="0" smtClean="0"/>
              <a:t>Ο </a:t>
            </a:r>
            <a:r>
              <a:rPr lang="el-GR" sz="2700" dirty="0"/>
              <a:t>παίκτης, με βάση τον πίνακα αναφοράς των ονομάτων της τάξης (φωτογραφία και όνομα) αναγνωρίζει αρχικώς το όνομα του παιδιού και στη συνέχεια πραγματοποιεί την οδηγία της νηπιαγωγού. </a:t>
            </a:r>
          </a:p>
        </p:txBody>
      </p:sp>
      <p:pic>
        <p:nvPicPr>
          <p:cNvPr id="5" name="Content Placeholder 4"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5764" r="9765"/>
          <a:stretch/>
        </p:blipFill>
        <p:spPr>
          <a:xfrm>
            <a:off x="4932040" y="1628799"/>
            <a:ext cx="3771455" cy="3348625"/>
          </a:xfrm>
          <a:noFill/>
        </p:spPr>
      </p:pic>
    </p:spTree>
    <p:extLst>
      <p:ext uri="{BB962C8B-B14F-4D97-AF65-F5344CB8AC3E}">
        <p14:creationId xmlns:p14="http://schemas.microsoft.com/office/powerpoint/2010/main" val="12180639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4η </a:t>
            </a:r>
            <a:r>
              <a:rPr lang="el-GR" dirty="0" smtClean="0"/>
              <a:t>(</a:t>
            </a:r>
            <a:r>
              <a:rPr lang="el-GR" dirty="0"/>
              <a:t>3</a:t>
            </a:r>
            <a:r>
              <a:rPr lang="el-GR" dirty="0" smtClean="0"/>
              <a:t>/3)</a:t>
            </a:r>
            <a:endParaRPr lang="el-GR" dirty="0"/>
          </a:p>
        </p:txBody>
      </p:sp>
      <p:sp>
        <p:nvSpPr>
          <p:cNvPr id="3" name="Content Placeholder 2"/>
          <p:cNvSpPr>
            <a:spLocks noGrp="1"/>
          </p:cNvSpPr>
          <p:nvPr>
            <p:ph sz="half" idx="1"/>
          </p:nvPr>
        </p:nvSpPr>
        <p:spPr>
          <a:xfrm>
            <a:off x="457200" y="1600200"/>
            <a:ext cx="3394720" cy="4525963"/>
          </a:xfrm>
        </p:spPr>
        <p:txBody>
          <a:bodyPr/>
          <a:lstStyle/>
          <a:p>
            <a:pPr marL="0" indent="0">
              <a:buNone/>
            </a:pPr>
            <a:r>
              <a:rPr lang="el-GR" dirty="0"/>
              <a:t>Έτσι παίρνει το αντίστοιχο μπαλόνι, το οποίο και τοποθετηθεί στη φωτογραφία του παιδιού του πίνακα αναφοράς.</a:t>
            </a:r>
          </a:p>
          <a:p>
            <a:endParaRPr lang="el-GR" dirty="0"/>
          </a:p>
        </p:txBody>
      </p:sp>
      <p:pic>
        <p:nvPicPr>
          <p:cNvPr id="11266"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923928" y="1772816"/>
            <a:ext cx="4746443"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18279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5η </a:t>
            </a:r>
            <a:r>
              <a:rPr lang="el-GR" dirty="0"/>
              <a:t>(</a:t>
            </a:r>
            <a:r>
              <a:rPr lang="el-GR" dirty="0" smtClean="0"/>
              <a:t>1/3)</a:t>
            </a:r>
            <a:endParaRPr lang="el-GR" dirty="0"/>
          </a:p>
        </p:txBody>
      </p:sp>
      <p:sp>
        <p:nvSpPr>
          <p:cNvPr id="3" name="Content Placeholder 2"/>
          <p:cNvSpPr>
            <a:spLocks noGrp="1"/>
          </p:cNvSpPr>
          <p:nvPr>
            <p:ph sz="half" idx="1"/>
          </p:nvPr>
        </p:nvSpPr>
        <p:spPr>
          <a:xfrm>
            <a:off x="457200" y="1600200"/>
            <a:ext cx="3970784" cy="4525963"/>
          </a:xfrm>
        </p:spPr>
        <p:txBody>
          <a:bodyPr>
            <a:noAutofit/>
          </a:bodyPr>
          <a:lstStyle/>
          <a:p>
            <a:pPr marL="0" indent="0">
              <a:buNone/>
            </a:pPr>
            <a:r>
              <a:rPr lang="el-GR" sz="2500" dirty="0"/>
              <a:t>Σε ένα κλασικό παραμύθι βάζουμε μπαλόνια σκέψης που υποδηλώνουν τις αντίθετες σκέψεις του χαρακτήρα, σε σύγκριση με αυτά που λέει. </a:t>
            </a:r>
            <a:endParaRPr lang="el-GR" sz="2500" dirty="0" smtClean="0"/>
          </a:p>
          <a:p>
            <a:pPr marL="0" indent="0">
              <a:buNone/>
            </a:pPr>
            <a:r>
              <a:rPr lang="el-GR" sz="2500" dirty="0" smtClean="0"/>
              <a:t>Η δραστηριότητα αυτή αποτελεί και μια </a:t>
            </a:r>
            <a:r>
              <a:rPr lang="el-GR" sz="2500" dirty="0" err="1" smtClean="0"/>
              <a:t>οπτικοποίηση</a:t>
            </a:r>
            <a:r>
              <a:rPr lang="el-GR" sz="2500" dirty="0" smtClean="0"/>
              <a:t> της έκφρασης «άλλα σκέφτεται και άλλα λέει».</a:t>
            </a:r>
            <a:endParaRPr lang="el-GR" sz="2500" dirty="0"/>
          </a:p>
        </p:txBody>
      </p:sp>
      <p:pic>
        <p:nvPicPr>
          <p:cNvPr id="5" name="Picture 2"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12668"/>
          <a:stretch/>
        </p:blipFill>
        <p:spPr bwMode="auto">
          <a:xfrm>
            <a:off x="4734199" y="1700808"/>
            <a:ext cx="3940843"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7121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5η </a:t>
            </a:r>
            <a:r>
              <a:rPr lang="el-GR" dirty="0" smtClean="0"/>
              <a:t>(2/3</a:t>
            </a:r>
            <a:r>
              <a:rPr lang="el-GR" dirty="0"/>
              <a:t>)</a:t>
            </a:r>
          </a:p>
        </p:txBody>
      </p:sp>
      <p:sp>
        <p:nvSpPr>
          <p:cNvPr id="3" name="Content Placeholder 2"/>
          <p:cNvSpPr>
            <a:spLocks noGrp="1"/>
          </p:cNvSpPr>
          <p:nvPr>
            <p:ph sz="half" idx="1"/>
          </p:nvPr>
        </p:nvSpPr>
        <p:spPr/>
        <p:txBody>
          <a:bodyPr>
            <a:normAutofit/>
          </a:bodyPr>
          <a:lstStyle/>
          <a:p>
            <a:pPr marL="0" indent="0">
              <a:buNone/>
            </a:pPr>
            <a:r>
              <a:rPr lang="el-GR" sz="2600" dirty="0"/>
              <a:t>Έτσι, όταν ο κακός λύκος λέει στην Κοκκινοσκουφίτσα να μαζέψει λουλούδια στο δάσος, στην πραγματικότητα σκέφτεται να  φάει τη γιαγιά. </a:t>
            </a:r>
          </a:p>
          <a:p>
            <a:endParaRPr lang="el-GR" sz="2600" dirty="0"/>
          </a:p>
        </p:txBody>
      </p:sp>
      <p:pic>
        <p:nvPicPr>
          <p:cNvPr id="5"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700808"/>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50594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a:t>Δραστηριότητα 1η </a:t>
            </a:r>
            <a:r>
              <a:rPr lang="el-GR" dirty="0" smtClean="0"/>
              <a:t>(2/2</a:t>
            </a:r>
            <a:r>
              <a:rPr lang="el-GR" dirty="0"/>
              <a:t>) </a:t>
            </a:r>
          </a:p>
        </p:txBody>
      </p:sp>
      <p:sp>
        <p:nvSpPr>
          <p:cNvPr id="5" name="Content Placeholder 4"/>
          <p:cNvSpPr>
            <a:spLocks noGrp="1"/>
          </p:cNvSpPr>
          <p:nvPr>
            <p:ph sz="half" idx="1"/>
          </p:nvPr>
        </p:nvSpPr>
        <p:spPr>
          <a:xfrm>
            <a:off x="457200" y="1600200"/>
            <a:ext cx="4186808" cy="4525963"/>
          </a:xfrm>
        </p:spPr>
        <p:txBody>
          <a:bodyPr>
            <a:noAutofit/>
          </a:bodyPr>
          <a:lstStyle/>
          <a:p>
            <a:pPr marL="0" indent="0">
              <a:buNone/>
            </a:pPr>
            <a:r>
              <a:rPr lang="el-GR" altLang="en-US" sz="2600" dirty="0" smtClean="0">
                <a:latin typeface="+mj-lt"/>
                <a:cs typeface="Times New Roman" pitchFamily="18" charset="0"/>
              </a:rPr>
              <a:t>Οι </a:t>
            </a:r>
            <a:r>
              <a:rPr lang="el-GR" altLang="en-US" sz="2600" dirty="0">
                <a:latin typeface="+mj-lt"/>
                <a:cs typeface="Times New Roman" pitchFamily="18" charset="0"/>
              </a:rPr>
              <a:t>φωτογραφίες μπορεί να έχουν κοντινό ή μακρινό </a:t>
            </a:r>
            <a:r>
              <a:rPr lang="el-GR" altLang="en-US" sz="2600" dirty="0" err="1">
                <a:latin typeface="+mj-lt"/>
                <a:cs typeface="Times New Roman" pitchFamily="18" charset="0"/>
              </a:rPr>
              <a:t>καδράρισμα</a:t>
            </a:r>
            <a:r>
              <a:rPr lang="el-GR" altLang="en-US" sz="2600" dirty="0">
                <a:latin typeface="+mj-lt"/>
                <a:cs typeface="Times New Roman" pitchFamily="18" charset="0"/>
              </a:rPr>
              <a:t>. </a:t>
            </a:r>
            <a:endParaRPr lang="en-GB" altLang="en-US" sz="2600" dirty="0" smtClean="0">
              <a:latin typeface="+mj-lt"/>
              <a:cs typeface="Times New Roman" pitchFamily="18" charset="0"/>
            </a:endParaRPr>
          </a:p>
          <a:p>
            <a:pPr marL="0" indent="0">
              <a:buNone/>
            </a:pPr>
            <a:r>
              <a:rPr lang="el-GR" sz="2600" dirty="0"/>
              <a:t>Εναλλακτικά μπορούμε να δημιουργήσουμε </a:t>
            </a:r>
            <a:r>
              <a:rPr lang="el-GR" sz="2600" dirty="0" err="1"/>
              <a:t>gn</a:t>
            </a:r>
            <a:r>
              <a:rPr lang="el-GR" sz="2600" dirty="0"/>
              <a:t> με βάση </a:t>
            </a:r>
            <a:r>
              <a:rPr lang="el-GR" sz="2600" dirty="0" err="1"/>
              <a:t>πάνελς</a:t>
            </a:r>
            <a:r>
              <a:rPr lang="el-GR" sz="2600" dirty="0"/>
              <a:t> και φωτογραφίες από διάφορα περιοδικά. </a:t>
            </a:r>
          </a:p>
          <a:p>
            <a:pPr marL="0" indent="0">
              <a:buNone/>
            </a:pPr>
            <a:endParaRPr lang="el-GR" sz="2600" dirty="0"/>
          </a:p>
        </p:txBody>
      </p:sp>
      <p:pic>
        <p:nvPicPr>
          <p:cNvPr id="7" name="7 - Εικόνα" descr="[DECORATIVE]"/>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47064" r="2721" b="5183"/>
          <a:stretch/>
        </p:blipFill>
        <p:spPr bwMode="auto">
          <a:xfrm>
            <a:off x="5292080" y="1628800"/>
            <a:ext cx="3384376" cy="408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6373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5η </a:t>
            </a:r>
            <a:r>
              <a:rPr lang="el-GR" dirty="0" smtClean="0"/>
              <a:t>(3/3</a:t>
            </a:r>
            <a:r>
              <a:rPr lang="el-GR" dirty="0"/>
              <a:t>)</a:t>
            </a:r>
          </a:p>
        </p:txBody>
      </p:sp>
      <p:sp>
        <p:nvSpPr>
          <p:cNvPr id="3" name="Content Placeholder 2"/>
          <p:cNvSpPr>
            <a:spLocks noGrp="1"/>
          </p:cNvSpPr>
          <p:nvPr>
            <p:ph sz="half" idx="1"/>
          </p:nvPr>
        </p:nvSpPr>
        <p:spPr/>
        <p:txBody>
          <a:bodyPr/>
          <a:lstStyle/>
          <a:p>
            <a:pPr marL="0" indent="0">
              <a:buNone/>
            </a:pPr>
            <a:r>
              <a:rPr lang="el-GR" dirty="0"/>
              <a:t>Ή όταν η μητριά-μάγισσα δίνει στη Χιονάτη το μήλο ως δώρο, σκέφτεται ότι σε λίγο θα πεθάνει από το δηλητήριο.</a:t>
            </a:r>
          </a:p>
          <a:p>
            <a:endParaRPr lang="el-GR" dirty="0"/>
          </a:p>
        </p:txBody>
      </p:sp>
      <p:pic>
        <p:nvPicPr>
          <p:cNvPr id="5" name="Picture 5"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60032" y="1700808"/>
            <a:ext cx="3796818" cy="284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89936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6η </a:t>
            </a:r>
            <a:r>
              <a:rPr lang="el-GR" dirty="0"/>
              <a:t>(</a:t>
            </a:r>
            <a:r>
              <a:rPr lang="el-GR" dirty="0" smtClean="0"/>
              <a:t>1/2) </a:t>
            </a:r>
            <a:endParaRPr lang="el-GR" dirty="0"/>
          </a:p>
        </p:txBody>
      </p:sp>
      <p:sp>
        <p:nvSpPr>
          <p:cNvPr id="3" name="Content Placeholder 2"/>
          <p:cNvSpPr>
            <a:spLocks noGrp="1"/>
          </p:cNvSpPr>
          <p:nvPr>
            <p:ph sz="half" idx="1"/>
          </p:nvPr>
        </p:nvSpPr>
        <p:spPr/>
        <p:txBody>
          <a:bodyPr/>
          <a:lstStyle/>
          <a:p>
            <a:pPr marL="0" indent="0">
              <a:buNone/>
            </a:pPr>
            <a:r>
              <a:rPr lang="el-GR" dirty="0"/>
              <a:t>Τα παιδιά, ζωγραφίζουν με μπαλόνια σκέψης τα όνειρα που είδαν, κατά το μεσημεριανό ύπνο του ολοήμερου προγράμματος. </a:t>
            </a:r>
          </a:p>
        </p:txBody>
      </p:sp>
      <p:pic>
        <p:nvPicPr>
          <p:cNvPr id="5" name="Picture 3"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4008" y="1700808"/>
            <a:ext cx="4038600" cy="3028950"/>
          </a:xfrm>
          <a:noFill/>
        </p:spPr>
      </p:pic>
    </p:spTree>
    <p:extLst>
      <p:ext uri="{BB962C8B-B14F-4D97-AF65-F5344CB8AC3E}">
        <p14:creationId xmlns:p14="http://schemas.microsoft.com/office/powerpoint/2010/main" val="8571735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6η </a:t>
            </a:r>
            <a:r>
              <a:rPr lang="el-GR" dirty="0" smtClean="0"/>
              <a:t>(2/2) </a:t>
            </a:r>
            <a:endParaRPr lang="el-GR" dirty="0"/>
          </a:p>
        </p:txBody>
      </p:sp>
      <p:sp>
        <p:nvSpPr>
          <p:cNvPr id="3" name="Content Placeholder 2"/>
          <p:cNvSpPr>
            <a:spLocks noGrp="1"/>
          </p:cNvSpPr>
          <p:nvPr>
            <p:ph sz="half" idx="1"/>
          </p:nvPr>
        </p:nvSpPr>
        <p:spPr/>
        <p:txBody>
          <a:bodyPr/>
          <a:lstStyle/>
          <a:p>
            <a:pPr marL="0" indent="0">
              <a:buNone/>
            </a:pPr>
            <a:r>
              <a:rPr lang="el-GR" dirty="0"/>
              <a:t>Στη συνέχεια μπορούμε να φτιάξουμε και βιβλίο των ονείρων μας με εξώφυλλο ένα μπαλόνι σκέψης.</a:t>
            </a:r>
          </a:p>
          <a:p>
            <a:endParaRPr lang="el-GR" dirty="0"/>
          </a:p>
        </p:txBody>
      </p:sp>
      <p:pic>
        <p:nvPicPr>
          <p:cNvPr id="5"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700808"/>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9116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7η (1/3) </a:t>
            </a:r>
            <a:endParaRPr lang="el-GR" dirty="0"/>
          </a:p>
        </p:txBody>
      </p:sp>
      <p:sp>
        <p:nvSpPr>
          <p:cNvPr id="3" name="Content Placeholder 2"/>
          <p:cNvSpPr>
            <a:spLocks noGrp="1"/>
          </p:cNvSpPr>
          <p:nvPr>
            <p:ph sz="half" idx="1"/>
          </p:nvPr>
        </p:nvSpPr>
        <p:spPr>
          <a:xfrm>
            <a:off x="457200" y="1600200"/>
            <a:ext cx="4690864" cy="4525963"/>
          </a:xfrm>
        </p:spPr>
        <p:txBody>
          <a:bodyPr>
            <a:noAutofit/>
          </a:bodyPr>
          <a:lstStyle/>
          <a:p>
            <a:pPr marL="0" indent="0">
              <a:buNone/>
            </a:pPr>
            <a:r>
              <a:rPr lang="el-GR" sz="2400" dirty="0"/>
              <a:t>Παίζοντας </a:t>
            </a:r>
            <a:r>
              <a:rPr lang="el-GR" sz="2400" dirty="0" err="1"/>
              <a:t>bingo</a:t>
            </a:r>
            <a:r>
              <a:rPr lang="el-GR" sz="2400" dirty="0"/>
              <a:t> με τα μπαλόνια: </a:t>
            </a:r>
            <a:r>
              <a:rPr lang="el-GR" sz="2400" dirty="0" smtClean="0"/>
              <a:t/>
            </a:r>
            <a:br>
              <a:rPr lang="el-GR" sz="2400" dirty="0" smtClean="0"/>
            </a:br>
            <a:r>
              <a:rPr lang="el-GR" sz="2400" dirty="0" smtClean="0"/>
              <a:t>Τα </a:t>
            </a:r>
            <a:r>
              <a:rPr lang="el-GR" sz="2400" dirty="0"/>
              <a:t>παιδιά καλούνται να παίξουν ένα επιτραπέζιο παιχνίδι (</a:t>
            </a:r>
            <a:r>
              <a:rPr lang="el-GR" sz="2400" dirty="0" err="1"/>
              <a:t>bingo</a:t>
            </a:r>
            <a:r>
              <a:rPr lang="el-GR" sz="2400" dirty="0"/>
              <a:t>). Χωρίζονται σε δυο ομάδες. </a:t>
            </a:r>
            <a:r>
              <a:rPr lang="el-GR" sz="2400" dirty="0" smtClean="0"/>
              <a:t>Κάθε ομάδα παιδιών </a:t>
            </a:r>
            <a:r>
              <a:rPr lang="el-GR" sz="2400" dirty="0"/>
              <a:t>παίρνει μια μεγάλη κάρτα από </a:t>
            </a:r>
            <a:r>
              <a:rPr lang="el-GR" sz="2400" dirty="0" err="1"/>
              <a:t>κανσόν</a:t>
            </a:r>
            <a:r>
              <a:rPr lang="el-GR" sz="2400" dirty="0"/>
              <a:t> χαρτί, η οποία είναι χωρισμένη σε εννέα ίσα τετράγωνα. Η </a:t>
            </a:r>
            <a:r>
              <a:rPr lang="el-GR" sz="2400" dirty="0" smtClean="0"/>
              <a:t>μία κάρτα περιλαμβάνει </a:t>
            </a:r>
            <a:r>
              <a:rPr lang="el-GR" sz="2400" dirty="0"/>
              <a:t>εννέα εικόνες ενός ήρωα που σκέπτεται και η </a:t>
            </a:r>
            <a:r>
              <a:rPr lang="el-GR" sz="2400" dirty="0" smtClean="0"/>
              <a:t>άλλη κάρτα εννέα </a:t>
            </a:r>
            <a:r>
              <a:rPr lang="el-GR" sz="2400" dirty="0"/>
              <a:t>εικόνες ενός άλλου ήρωα που  μιλάει. </a:t>
            </a:r>
          </a:p>
        </p:txBody>
      </p:sp>
      <p:pic>
        <p:nvPicPr>
          <p:cNvPr id="5"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259711" y="1772816"/>
            <a:ext cx="3416745" cy="3312368"/>
          </a:xfrm>
          <a:noFill/>
        </p:spPr>
      </p:pic>
    </p:spTree>
    <p:extLst>
      <p:ext uri="{BB962C8B-B14F-4D97-AF65-F5344CB8AC3E}">
        <p14:creationId xmlns:p14="http://schemas.microsoft.com/office/powerpoint/2010/main" val="19228758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7η </a:t>
            </a:r>
            <a:r>
              <a:rPr lang="el-GR" dirty="0" smtClean="0"/>
              <a:t>(2/3) </a:t>
            </a:r>
            <a:endParaRPr lang="el-GR" dirty="0"/>
          </a:p>
        </p:txBody>
      </p:sp>
      <p:sp>
        <p:nvSpPr>
          <p:cNvPr id="3" name="Content Placeholder 2"/>
          <p:cNvSpPr>
            <a:spLocks noGrp="1"/>
          </p:cNvSpPr>
          <p:nvPr>
            <p:ph sz="half" idx="1"/>
          </p:nvPr>
        </p:nvSpPr>
        <p:spPr/>
        <p:txBody>
          <a:bodyPr>
            <a:noAutofit/>
          </a:bodyPr>
          <a:lstStyle/>
          <a:p>
            <a:pPr marL="0" indent="0">
              <a:buNone/>
            </a:pPr>
            <a:r>
              <a:rPr lang="el-GR" sz="2600" dirty="0"/>
              <a:t>Στη συνέχεια εναλλάξ ένα παιδί από κάθε ομάδα γυρίζει την ειδικά διαμορφωμένη ρουλέτα και ανάλογα με το αποτέλεσμα (του ενός ήρωα/χαρακτήρα ή του άλλου) καλύπτει με ένα αντίστοιχο μπαλονάκι μία από τις εικόνες στην κάρτα που έχει μπροστά του. </a:t>
            </a:r>
          </a:p>
        </p:txBody>
      </p:sp>
      <p:pic>
        <p:nvPicPr>
          <p:cNvPr id="8" name="Picture 3"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9341" r="20145"/>
          <a:stretch/>
        </p:blipFill>
        <p:spPr>
          <a:xfrm>
            <a:off x="4932040" y="1772816"/>
            <a:ext cx="3731248" cy="3968625"/>
          </a:xfrm>
          <a:prstGeom prst="rect">
            <a:avLst/>
          </a:prstGeom>
          <a:noFill/>
        </p:spPr>
      </p:pic>
    </p:spTree>
    <p:extLst>
      <p:ext uri="{BB962C8B-B14F-4D97-AF65-F5344CB8AC3E}">
        <p14:creationId xmlns:p14="http://schemas.microsoft.com/office/powerpoint/2010/main" val="19934807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7η </a:t>
            </a:r>
            <a:r>
              <a:rPr lang="el-GR" dirty="0" smtClean="0"/>
              <a:t>(3/3) </a:t>
            </a:r>
            <a:endParaRPr lang="el-GR" dirty="0"/>
          </a:p>
        </p:txBody>
      </p:sp>
      <p:sp>
        <p:nvSpPr>
          <p:cNvPr id="3" name="Content Placeholder 2"/>
          <p:cNvSpPr>
            <a:spLocks noGrp="1"/>
          </p:cNvSpPr>
          <p:nvPr>
            <p:ph sz="half" idx="1"/>
          </p:nvPr>
        </p:nvSpPr>
        <p:spPr/>
        <p:txBody>
          <a:bodyPr>
            <a:normAutofit/>
          </a:bodyPr>
          <a:lstStyle/>
          <a:p>
            <a:pPr marL="0" indent="0">
              <a:buNone/>
            </a:pPr>
            <a:r>
              <a:rPr lang="el-GR" dirty="0"/>
              <a:t>Νικήτρια είναι η ομάδα που θα καλύψει πρώτη όλες τις εικόνες του ήρωα στην κάρτα της. Εναλλακτικά μπορεί να παιχτεί με τρία ή τέσσερα είδη μπαλονιού και τρεις ομάδες παιδιών ή με δυο είδη μπαλονιού ανά ομάδα. </a:t>
            </a:r>
          </a:p>
          <a:p>
            <a:endParaRPr lang="el-GR" dirty="0"/>
          </a:p>
        </p:txBody>
      </p:sp>
      <p:pic>
        <p:nvPicPr>
          <p:cNvPr id="5" name="Content Placeholder 4"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772816"/>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6005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8η </a:t>
            </a:r>
            <a:r>
              <a:rPr lang="el-GR" dirty="0"/>
              <a:t>(</a:t>
            </a:r>
            <a:r>
              <a:rPr lang="el-GR" dirty="0" smtClean="0"/>
              <a:t>1/3)</a:t>
            </a:r>
            <a:endParaRPr lang="el-GR" dirty="0"/>
          </a:p>
        </p:txBody>
      </p:sp>
      <p:sp>
        <p:nvSpPr>
          <p:cNvPr id="3" name="Content Placeholder 2"/>
          <p:cNvSpPr>
            <a:spLocks noGrp="1"/>
          </p:cNvSpPr>
          <p:nvPr>
            <p:ph sz="half" idx="1"/>
          </p:nvPr>
        </p:nvSpPr>
        <p:spPr/>
        <p:txBody>
          <a:bodyPr/>
          <a:lstStyle/>
          <a:p>
            <a:pPr marL="0" indent="0">
              <a:buNone/>
            </a:pPr>
            <a:r>
              <a:rPr lang="el-GR" dirty="0"/>
              <a:t>Στη χώρα των μπαλονιών (κυκλικό επιτραπέζιο): Φτιάχνουμε ένα επιτραπέζιο στο οποίο τα τετράγωνα έχουν δυο ειδών μπαλόνια, δηλ. αυτά που μιλάνε και αυτά που σκέφτονται. </a:t>
            </a:r>
          </a:p>
        </p:txBody>
      </p:sp>
      <p:pic>
        <p:nvPicPr>
          <p:cNvPr id="5"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16016" y="1772816"/>
            <a:ext cx="3973484" cy="2980113"/>
          </a:xfrm>
          <a:noFill/>
        </p:spPr>
      </p:pic>
    </p:spTree>
    <p:extLst>
      <p:ext uri="{BB962C8B-B14F-4D97-AF65-F5344CB8AC3E}">
        <p14:creationId xmlns:p14="http://schemas.microsoft.com/office/powerpoint/2010/main" val="6921733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8η </a:t>
            </a:r>
            <a:r>
              <a:rPr lang="el-GR" dirty="0" smtClean="0"/>
              <a:t>(2/3)</a:t>
            </a:r>
            <a:endParaRPr lang="el-GR" dirty="0"/>
          </a:p>
        </p:txBody>
      </p:sp>
      <p:sp>
        <p:nvSpPr>
          <p:cNvPr id="3" name="Content Placeholder 2"/>
          <p:cNvSpPr>
            <a:spLocks noGrp="1"/>
          </p:cNvSpPr>
          <p:nvPr>
            <p:ph sz="half" idx="1"/>
          </p:nvPr>
        </p:nvSpPr>
        <p:spPr/>
        <p:txBody>
          <a:bodyPr>
            <a:normAutofit/>
          </a:bodyPr>
          <a:lstStyle/>
          <a:p>
            <a:pPr marL="0" indent="0">
              <a:buNone/>
            </a:pPr>
            <a:r>
              <a:rPr lang="el-GR" dirty="0"/>
              <a:t>Κατασκευάζουμε και κάρτες με τα δυο είδη των μπαλονιών ανακατεμένες και τις τοποθετούμε στο κέντρο του επιτραπέζιου. Τα παιδιά (δυο) διαλέγουν τι μπαλόνι προτιμούν να έχουν και ξεκινούν το πιόνι τους από την κοινή αφετηρία. </a:t>
            </a:r>
          </a:p>
        </p:txBody>
      </p:sp>
      <p:pic>
        <p:nvPicPr>
          <p:cNvPr id="5" name="Picture 5"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4008" y="1772816"/>
            <a:ext cx="4038600" cy="3028950"/>
          </a:xfrm>
          <a:noFill/>
        </p:spPr>
      </p:pic>
    </p:spTree>
    <p:extLst>
      <p:ext uri="{BB962C8B-B14F-4D97-AF65-F5344CB8AC3E}">
        <p14:creationId xmlns:p14="http://schemas.microsoft.com/office/powerpoint/2010/main" val="24552355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8η </a:t>
            </a:r>
            <a:r>
              <a:rPr lang="el-GR" dirty="0" smtClean="0"/>
              <a:t>(3/3)</a:t>
            </a:r>
            <a:endParaRPr lang="el-GR" dirty="0"/>
          </a:p>
        </p:txBody>
      </p:sp>
      <p:sp>
        <p:nvSpPr>
          <p:cNvPr id="3" name="Content Placeholder 2"/>
          <p:cNvSpPr>
            <a:spLocks noGrp="1"/>
          </p:cNvSpPr>
          <p:nvPr>
            <p:ph sz="half" idx="1"/>
          </p:nvPr>
        </p:nvSpPr>
        <p:spPr/>
        <p:txBody>
          <a:bodyPr/>
          <a:lstStyle/>
          <a:p>
            <a:pPr marL="0" indent="0">
              <a:buNone/>
            </a:pPr>
            <a:r>
              <a:rPr lang="el-GR" dirty="0"/>
              <a:t>Προχωρούν μόνο όταν τραβούν κάρτα-εικόνα που ταυτίζεται το μπαλόνι τους. Κερδίζει αυτός ο παίχτης που φτάνει πρώτος στο τέρμα. </a:t>
            </a:r>
          </a:p>
          <a:p>
            <a:endParaRPr lang="el-GR" dirty="0"/>
          </a:p>
        </p:txBody>
      </p:sp>
      <p:pic>
        <p:nvPicPr>
          <p:cNvPr id="5" name="Content Placeholder 4"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772816"/>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17251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9η </a:t>
            </a:r>
            <a:endParaRPr lang="el-GR" dirty="0"/>
          </a:p>
        </p:txBody>
      </p:sp>
      <p:sp>
        <p:nvSpPr>
          <p:cNvPr id="3" name="Content Placeholder 2"/>
          <p:cNvSpPr>
            <a:spLocks noGrp="1"/>
          </p:cNvSpPr>
          <p:nvPr>
            <p:ph sz="half" idx="1"/>
          </p:nvPr>
        </p:nvSpPr>
        <p:spPr/>
        <p:txBody>
          <a:bodyPr/>
          <a:lstStyle/>
          <a:p>
            <a:pPr marL="0" indent="0">
              <a:buNone/>
            </a:pPr>
            <a:r>
              <a:rPr lang="el-GR" dirty="0"/>
              <a:t>Φτιάχνουμε ένα </a:t>
            </a:r>
            <a:r>
              <a:rPr lang="el-GR" dirty="0" err="1"/>
              <a:t>πάτσγουορκ</a:t>
            </a:r>
            <a:r>
              <a:rPr lang="el-GR" dirty="0"/>
              <a:t> με φωτογραφίες παιδιών που λένε το όνομά τους με μπαλόνι λόγου.</a:t>
            </a:r>
          </a:p>
        </p:txBody>
      </p:sp>
      <p:pic>
        <p:nvPicPr>
          <p:cNvPr id="5"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4008" y="1628800"/>
            <a:ext cx="4038600" cy="3960440"/>
          </a:xfrm>
          <a:noFill/>
        </p:spPr>
      </p:pic>
    </p:spTree>
    <p:extLst>
      <p:ext uri="{BB962C8B-B14F-4D97-AF65-F5344CB8AC3E}">
        <p14:creationId xmlns:p14="http://schemas.microsoft.com/office/powerpoint/2010/main" val="40205698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2η (1/3) </a:t>
            </a:r>
            <a:endParaRPr lang="el-GR" dirty="0"/>
          </a:p>
        </p:txBody>
      </p:sp>
      <p:sp>
        <p:nvSpPr>
          <p:cNvPr id="3" name="Content Placeholder 2"/>
          <p:cNvSpPr>
            <a:spLocks noGrp="1"/>
          </p:cNvSpPr>
          <p:nvPr>
            <p:ph sz="half" idx="1"/>
          </p:nvPr>
        </p:nvSpPr>
        <p:spPr/>
        <p:txBody>
          <a:bodyPr/>
          <a:lstStyle/>
          <a:p>
            <a:pPr marL="0" indent="0">
              <a:buNone/>
            </a:pPr>
            <a:r>
              <a:rPr lang="el-GR" dirty="0"/>
              <a:t>Τα παιδιά επιλέγουν διάφορες μορφές </a:t>
            </a:r>
            <a:r>
              <a:rPr lang="el-GR" dirty="0" err="1"/>
              <a:t>layouts</a:t>
            </a:r>
            <a:r>
              <a:rPr lang="el-GR" dirty="0"/>
              <a:t> (μορφές διαμόρφωσης σελίδας) και ζωγραφίζουν ένα κλασικό παραμύθι (την Κοκκινοσκουφίτσα ή τα 3 γουρουνάκια). </a:t>
            </a:r>
          </a:p>
          <a:p>
            <a:endParaRPr lang="el-GR" dirty="0"/>
          </a:p>
        </p:txBody>
      </p:sp>
      <p:pic>
        <p:nvPicPr>
          <p:cNvPr id="1026"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772816"/>
            <a:ext cx="4038600" cy="3943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8225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10η (1/2)</a:t>
            </a:r>
            <a:endParaRPr lang="el-GR" dirty="0"/>
          </a:p>
        </p:txBody>
      </p:sp>
      <p:sp>
        <p:nvSpPr>
          <p:cNvPr id="3" name="Content Placeholder 2"/>
          <p:cNvSpPr>
            <a:spLocks noGrp="1"/>
          </p:cNvSpPr>
          <p:nvPr>
            <p:ph sz="half" idx="1"/>
          </p:nvPr>
        </p:nvSpPr>
        <p:spPr/>
        <p:txBody>
          <a:bodyPr/>
          <a:lstStyle/>
          <a:p>
            <a:pPr marL="0" indent="0">
              <a:buNone/>
            </a:pPr>
            <a:r>
              <a:rPr lang="el-GR" dirty="0"/>
              <a:t>Φτιάχνουμε ένα μεγάλο μπαλόνι έντασης που περικλείει τις φωνές των παιδιών (μπαλόνι μέσα σε μπαλόνι).</a:t>
            </a:r>
          </a:p>
        </p:txBody>
      </p:sp>
      <p:pic>
        <p:nvPicPr>
          <p:cNvPr id="5" name="Picture 3"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4008" y="1772816"/>
            <a:ext cx="4038600" cy="3028950"/>
          </a:xfrm>
          <a:noFill/>
        </p:spPr>
      </p:pic>
    </p:spTree>
    <p:extLst>
      <p:ext uri="{BB962C8B-B14F-4D97-AF65-F5344CB8AC3E}">
        <p14:creationId xmlns:p14="http://schemas.microsoft.com/office/powerpoint/2010/main" val="13921385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ECORATIVE]"/>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942" r="802"/>
          <a:stretch/>
        </p:blipFill>
        <p:spPr bwMode="auto">
          <a:xfrm>
            <a:off x="1597269" y="1556792"/>
            <a:ext cx="5949462"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type="body" sz="half" idx="2"/>
          </p:nvPr>
        </p:nvSpPr>
        <p:spPr/>
        <p:txBody>
          <a:bodyPr/>
          <a:lstStyle/>
          <a:p>
            <a:pPr marL="0" indent="0" algn="ctr">
              <a:buNone/>
            </a:pPr>
            <a:r>
              <a:rPr lang="el-GR" dirty="0"/>
              <a:t>Έτσι ‘μαζεύονται’ πολλές φωνές!!</a:t>
            </a:r>
          </a:p>
          <a:p>
            <a:pPr algn="ctr"/>
            <a:endParaRPr lang="el-GR" dirty="0"/>
          </a:p>
        </p:txBody>
      </p:sp>
      <p:sp>
        <p:nvSpPr>
          <p:cNvPr id="7" name="Title 6"/>
          <p:cNvSpPr>
            <a:spLocks noGrp="1"/>
          </p:cNvSpPr>
          <p:nvPr>
            <p:ph type="title"/>
          </p:nvPr>
        </p:nvSpPr>
        <p:spPr/>
        <p:txBody>
          <a:bodyPr/>
          <a:lstStyle/>
          <a:p>
            <a:r>
              <a:rPr lang="el-GR" dirty="0"/>
              <a:t>Δραστηριότητα 10η </a:t>
            </a:r>
            <a:r>
              <a:rPr lang="el-GR" dirty="0" smtClean="0"/>
              <a:t>(2/2</a:t>
            </a:r>
            <a:r>
              <a:rPr lang="el-GR" dirty="0"/>
              <a:t>)</a:t>
            </a:r>
          </a:p>
        </p:txBody>
      </p:sp>
    </p:spTree>
    <p:extLst>
      <p:ext uri="{BB962C8B-B14F-4D97-AF65-F5344CB8AC3E}">
        <p14:creationId xmlns:p14="http://schemas.microsoft.com/office/powerpoint/2010/main" val="11230293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Δραστηριότητα </a:t>
            </a:r>
            <a:r>
              <a:rPr lang="el-GR" dirty="0" smtClean="0"/>
              <a:t>11η </a:t>
            </a:r>
            <a:r>
              <a:rPr lang="el-GR" dirty="0"/>
              <a:t>(1/2)</a:t>
            </a:r>
          </a:p>
        </p:txBody>
      </p:sp>
      <p:sp>
        <p:nvSpPr>
          <p:cNvPr id="6" name="Content Placeholder 5"/>
          <p:cNvSpPr>
            <a:spLocks noGrp="1"/>
          </p:cNvSpPr>
          <p:nvPr>
            <p:ph sz="half" idx="1"/>
          </p:nvPr>
        </p:nvSpPr>
        <p:spPr/>
        <p:txBody>
          <a:bodyPr/>
          <a:lstStyle/>
          <a:p>
            <a:pPr marL="0" indent="0">
              <a:buNone/>
            </a:pPr>
            <a:r>
              <a:rPr lang="el-GR" dirty="0"/>
              <a:t>Βρίσκουμε από διαφημίσεις μπαλόνια και φτιάχνουμε ένα άλλο μεγαλύτερο μπαλόνι. </a:t>
            </a:r>
          </a:p>
        </p:txBody>
      </p:sp>
      <p:pic>
        <p:nvPicPr>
          <p:cNvPr id="8" name="Picture 5"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4008" y="1628800"/>
            <a:ext cx="4038600" cy="3384376"/>
          </a:xfrm>
          <a:noFill/>
        </p:spPr>
      </p:pic>
    </p:spTree>
    <p:extLst>
      <p:ext uri="{BB962C8B-B14F-4D97-AF65-F5344CB8AC3E}">
        <p14:creationId xmlns:p14="http://schemas.microsoft.com/office/powerpoint/2010/main" val="12168967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Δραστηριότητα 11η </a:t>
            </a:r>
            <a:r>
              <a:rPr lang="el-GR" dirty="0" smtClean="0"/>
              <a:t>(2/2</a:t>
            </a:r>
            <a:r>
              <a:rPr lang="el-GR" dirty="0"/>
              <a:t>)</a:t>
            </a:r>
          </a:p>
        </p:txBody>
      </p:sp>
      <p:sp>
        <p:nvSpPr>
          <p:cNvPr id="6" name="Content Placeholder 5"/>
          <p:cNvSpPr>
            <a:spLocks noGrp="1"/>
          </p:cNvSpPr>
          <p:nvPr>
            <p:ph sz="half" idx="1"/>
          </p:nvPr>
        </p:nvSpPr>
        <p:spPr>
          <a:xfrm>
            <a:off x="457200" y="1600200"/>
            <a:ext cx="4546848" cy="4525963"/>
          </a:xfrm>
        </p:spPr>
        <p:txBody>
          <a:bodyPr/>
          <a:lstStyle/>
          <a:p>
            <a:pPr marL="0" indent="0">
              <a:buNone/>
            </a:pPr>
            <a:r>
              <a:rPr lang="el-GR" dirty="0" smtClean="0"/>
              <a:t>Τα </a:t>
            </a:r>
            <a:r>
              <a:rPr lang="el-GR" dirty="0"/>
              <a:t>παιδιά χρησιμοποιούν το μπαλόνι για να δηλώσουν τα ευρήματά τους.</a:t>
            </a:r>
          </a:p>
        </p:txBody>
      </p:sp>
      <p:pic>
        <p:nvPicPr>
          <p:cNvPr id="10" name="Picture 2"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24380"/>
          <a:stretch/>
        </p:blipFill>
        <p:spPr bwMode="auto">
          <a:xfrm>
            <a:off x="5436096" y="1772816"/>
            <a:ext cx="3170525" cy="413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5572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12η </a:t>
            </a:r>
            <a:r>
              <a:rPr lang="el-GR" dirty="0"/>
              <a:t>(</a:t>
            </a:r>
            <a:r>
              <a:rPr lang="el-GR" dirty="0" smtClean="0"/>
              <a:t>1/3)</a:t>
            </a:r>
            <a:endParaRPr lang="el-GR" dirty="0"/>
          </a:p>
        </p:txBody>
      </p:sp>
      <p:sp>
        <p:nvSpPr>
          <p:cNvPr id="3" name="Content Placeholder 2"/>
          <p:cNvSpPr>
            <a:spLocks noGrp="1"/>
          </p:cNvSpPr>
          <p:nvPr>
            <p:ph sz="half" idx="1"/>
          </p:nvPr>
        </p:nvSpPr>
        <p:spPr/>
        <p:txBody>
          <a:bodyPr>
            <a:noAutofit/>
          </a:bodyPr>
          <a:lstStyle/>
          <a:p>
            <a:pPr marL="0" indent="0">
              <a:buNone/>
            </a:pPr>
            <a:r>
              <a:rPr lang="el-GR" sz="2600" dirty="0"/>
              <a:t>Τα παιδιά διαλέγουν με κλειστά μάτια από ένα κουτί κάποιο είδος μπαλονιού. Ανάλογα με το μπαλόνι που τους τυχαίνει γίνεται αντίστοιχη δραματοποίηση (κάνε </a:t>
            </a:r>
            <a:r>
              <a:rPr lang="el-GR" sz="2600" dirty="0" err="1"/>
              <a:t>ό,τι</a:t>
            </a:r>
            <a:r>
              <a:rPr lang="el-GR" sz="2600" dirty="0"/>
              <a:t> νομίζεις με βάση το μπαλόνι που έχεις επιλέξει).</a:t>
            </a:r>
          </a:p>
        </p:txBody>
      </p:sp>
      <p:pic>
        <p:nvPicPr>
          <p:cNvPr id="5"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4008" y="1772816"/>
            <a:ext cx="4038600" cy="3960440"/>
          </a:xfrm>
          <a:noFill/>
        </p:spPr>
      </p:pic>
    </p:spTree>
    <p:extLst>
      <p:ext uri="{BB962C8B-B14F-4D97-AF65-F5344CB8AC3E}">
        <p14:creationId xmlns:p14="http://schemas.microsoft.com/office/powerpoint/2010/main" val="36718344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12η (2/3)</a:t>
            </a:r>
            <a:endParaRPr lang="el-GR" dirty="0"/>
          </a:p>
        </p:txBody>
      </p:sp>
      <p:sp>
        <p:nvSpPr>
          <p:cNvPr id="3" name="Content Placeholder 2"/>
          <p:cNvSpPr>
            <a:spLocks noGrp="1"/>
          </p:cNvSpPr>
          <p:nvPr>
            <p:ph sz="half" idx="1"/>
          </p:nvPr>
        </p:nvSpPr>
        <p:spPr>
          <a:xfrm>
            <a:off x="457200" y="1600201"/>
            <a:ext cx="4038600" cy="676672"/>
          </a:xfrm>
        </p:spPr>
        <p:txBody>
          <a:bodyPr/>
          <a:lstStyle/>
          <a:p>
            <a:pPr marL="0" indent="0">
              <a:buNone/>
            </a:pPr>
            <a:r>
              <a:rPr lang="el-GR" dirty="0"/>
              <a:t>Έτσι σκεφτόμαστε……</a:t>
            </a:r>
          </a:p>
          <a:p>
            <a:endParaRPr lang="el-GR" dirty="0"/>
          </a:p>
        </p:txBody>
      </p:sp>
      <p:pic>
        <p:nvPicPr>
          <p:cNvPr id="8" name="Picture 2" descr="[DECORATIV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204865"/>
            <a:ext cx="3395511"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1" name="Picture 1" descr="[DECORATIVE]"/>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067944" y="2204865"/>
            <a:ext cx="4526456"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6382900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12η (3/3)</a:t>
            </a:r>
            <a:endParaRPr lang="el-GR" dirty="0"/>
          </a:p>
        </p:txBody>
      </p:sp>
      <p:sp>
        <p:nvSpPr>
          <p:cNvPr id="3" name="Content Placeholder 2"/>
          <p:cNvSpPr>
            <a:spLocks noGrp="1"/>
          </p:cNvSpPr>
          <p:nvPr>
            <p:ph sz="half" idx="1"/>
          </p:nvPr>
        </p:nvSpPr>
        <p:spPr>
          <a:xfrm>
            <a:off x="457200" y="1600201"/>
            <a:ext cx="4038600" cy="676672"/>
          </a:xfrm>
        </p:spPr>
        <p:txBody>
          <a:bodyPr/>
          <a:lstStyle/>
          <a:p>
            <a:pPr marL="0" indent="0">
              <a:buNone/>
            </a:pPr>
            <a:r>
              <a:rPr lang="el-GR" dirty="0"/>
              <a:t>ή ψιθυρίζουμε….</a:t>
            </a:r>
          </a:p>
          <a:p>
            <a:endParaRPr lang="el-GR" dirty="0"/>
          </a:p>
        </p:txBody>
      </p:sp>
      <p:pic>
        <p:nvPicPr>
          <p:cNvPr id="10" name="Picture 2" descr="[DECORAT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1" y="2348880"/>
            <a:ext cx="3384377"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7" name="Picture 1" descr="[DECORATIVE]"/>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067943" y="1700808"/>
            <a:ext cx="4569803" cy="4182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288464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13η </a:t>
            </a:r>
            <a:r>
              <a:rPr lang="el-GR" dirty="0"/>
              <a:t>(</a:t>
            </a:r>
            <a:r>
              <a:rPr lang="el-GR" dirty="0" smtClean="0"/>
              <a:t>1/4)</a:t>
            </a:r>
            <a:endParaRPr lang="el-GR" dirty="0"/>
          </a:p>
        </p:txBody>
      </p:sp>
      <p:sp>
        <p:nvSpPr>
          <p:cNvPr id="3" name="Content Placeholder 2"/>
          <p:cNvSpPr>
            <a:spLocks noGrp="1"/>
          </p:cNvSpPr>
          <p:nvPr>
            <p:ph sz="half" idx="1"/>
          </p:nvPr>
        </p:nvSpPr>
        <p:spPr/>
        <p:txBody>
          <a:bodyPr/>
          <a:lstStyle/>
          <a:p>
            <a:pPr marL="0" indent="0">
              <a:buNone/>
            </a:pPr>
            <a:r>
              <a:rPr lang="el-GR" dirty="0"/>
              <a:t>Δίνουμε έτοιμες σελίδες </a:t>
            </a:r>
            <a:r>
              <a:rPr lang="el-GR" dirty="0" err="1"/>
              <a:t>gn</a:t>
            </a:r>
            <a:r>
              <a:rPr lang="el-GR" dirty="0"/>
              <a:t> χωρίς μπαλόνια. Επίσης δίνουμε στα παιδιά (π.χ. από </a:t>
            </a:r>
            <a:r>
              <a:rPr lang="el-GR" dirty="0" err="1"/>
              <a:t>Φρουτοπία</a:t>
            </a:r>
            <a:r>
              <a:rPr lang="el-GR" dirty="0"/>
              <a:t> ή </a:t>
            </a:r>
            <a:r>
              <a:rPr lang="el-GR" dirty="0" err="1"/>
              <a:t>Arrival</a:t>
            </a:r>
            <a:r>
              <a:rPr lang="el-GR" dirty="0"/>
              <a:t>) ξεχωριστά και χάρτινα μπαλόνια. </a:t>
            </a:r>
          </a:p>
        </p:txBody>
      </p:sp>
      <p:pic>
        <p:nvPicPr>
          <p:cNvPr id="5" name="Picture 2"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35625"/>
          <a:stretch/>
        </p:blipFill>
        <p:spPr>
          <a:xfrm>
            <a:off x="4932040" y="1700808"/>
            <a:ext cx="3724917" cy="4312704"/>
          </a:xfrm>
          <a:noFill/>
        </p:spPr>
      </p:pic>
    </p:spTree>
    <p:extLst>
      <p:ext uri="{BB962C8B-B14F-4D97-AF65-F5344CB8AC3E}">
        <p14:creationId xmlns:p14="http://schemas.microsoft.com/office/powerpoint/2010/main" val="2135783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13η </a:t>
            </a:r>
            <a:r>
              <a:rPr lang="el-GR" dirty="0" smtClean="0"/>
              <a:t>(2/4</a:t>
            </a:r>
            <a:r>
              <a:rPr lang="el-GR" dirty="0"/>
              <a:t>)</a:t>
            </a:r>
          </a:p>
        </p:txBody>
      </p:sp>
      <p:sp>
        <p:nvSpPr>
          <p:cNvPr id="3" name="Content Placeholder 2"/>
          <p:cNvSpPr>
            <a:spLocks noGrp="1"/>
          </p:cNvSpPr>
          <p:nvPr>
            <p:ph sz="half" idx="1"/>
          </p:nvPr>
        </p:nvSpPr>
        <p:spPr/>
        <p:txBody>
          <a:bodyPr>
            <a:normAutofit/>
          </a:bodyPr>
          <a:lstStyle/>
          <a:p>
            <a:pPr marL="0" indent="0">
              <a:buNone/>
            </a:pPr>
            <a:r>
              <a:rPr lang="el-GR" sz="2600" dirty="0"/>
              <a:t>Τα παιδιά καλούνται να συνθέσουν προφορικά την προσωπική εκδοχή της ιστορίας με βάση τη διαδοχή των </a:t>
            </a:r>
            <a:r>
              <a:rPr lang="el-GR" sz="2600" dirty="0" err="1"/>
              <a:t>πάνελς</a:t>
            </a:r>
            <a:r>
              <a:rPr lang="el-GR" sz="2600" dirty="0"/>
              <a:t>, ενώ ταυτόχρονα τοποθετούν τα αντίστοιχα μπαλόνια στους ήρωες, έτσι όπως νομίζουν ότι εξελίσσεται η ιστορία.</a:t>
            </a:r>
          </a:p>
        </p:txBody>
      </p:sp>
      <p:pic>
        <p:nvPicPr>
          <p:cNvPr id="7" name="Picture 3"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6252" r="3935"/>
          <a:stretch/>
        </p:blipFill>
        <p:spPr>
          <a:xfrm>
            <a:off x="4860032" y="1772816"/>
            <a:ext cx="3754821" cy="3528392"/>
          </a:xfrm>
          <a:noFill/>
        </p:spPr>
      </p:pic>
    </p:spTree>
    <p:extLst>
      <p:ext uri="{BB962C8B-B14F-4D97-AF65-F5344CB8AC3E}">
        <p14:creationId xmlns:p14="http://schemas.microsoft.com/office/powerpoint/2010/main" val="62857211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13η </a:t>
            </a:r>
            <a:r>
              <a:rPr lang="el-GR" dirty="0" smtClean="0"/>
              <a:t>(3/4</a:t>
            </a:r>
            <a:r>
              <a:rPr lang="el-GR" dirty="0"/>
              <a:t>)</a:t>
            </a:r>
          </a:p>
        </p:txBody>
      </p:sp>
      <p:sp>
        <p:nvSpPr>
          <p:cNvPr id="3" name="Content Placeholder 2"/>
          <p:cNvSpPr>
            <a:spLocks noGrp="1"/>
          </p:cNvSpPr>
          <p:nvPr>
            <p:ph sz="half" idx="1"/>
          </p:nvPr>
        </p:nvSpPr>
        <p:spPr/>
        <p:txBody>
          <a:bodyPr>
            <a:noAutofit/>
          </a:bodyPr>
          <a:lstStyle/>
          <a:p>
            <a:pPr marL="0" indent="0">
              <a:buNone/>
            </a:pPr>
            <a:r>
              <a:rPr lang="el-GR" sz="2400" dirty="0"/>
              <a:t>Εναλλαγή αυτής της δραστηριότητας αποτελεί το να ακούσουν τα παιδιά από τον/την νηπιαγωγό μια αφήγηση που αφορά μια σελίδα </a:t>
            </a:r>
            <a:r>
              <a:rPr lang="el-GR" sz="2400" dirty="0" err="1"/>
              <a:t>gn</a:t>
            </a:r>
            <a:r>
              <a:rPr lang="el-GR" sz="2400" dirty="0"/>
              <a:t> (</a:t>
            </a:r>
            <a:r>
              <a:rPr lang="el-GR" sz="2400" dirty="0" err="1"/>
              <a:t>silent</a:t>
            </a:r>
            <a:r>
              <a:rPr lang="el-GR" sz="2400" dirty="0"/>
              <a:t>) που δεν έχει μπαλόνια (δηλ. να ακούσουν από τη νηπιαγωγό αυτό που πιθανόν υπονοείται από το εικονιστικό κείμενο της σελίδας). </a:t>
            </a:r>
          </a:p>
        </p:txBody>
      </p:sp>
      <p:pic>
        <p:nvPicPr>
          <p:cNvPr id="6"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60032" y="1700808"/>
            <a:ext cx="3796925" cy="4232437"/>
          </a:xfrm>
          <a:noFill/>
        </p:spPr>
      </p:pic>
    </p:spTree>
    <p:extLst>
      <p:ext uri="{BB962C8B-B14F-4D97-AF65-F5344CB8AC3E}">
        <p14:creationId xmlns:p14="http://schemas.microsoft.com/office/powerpoint/2010/main" val="18533470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2η </a:t>
            </a:r>
            <a:r>
              <a:rPr lang="el-GR" dirty="0" smtClean="0"/>
              <a:t>(2/3) </a:t>
            </a:r>
            <a:endParaRPr lang="el-GR" dirty="0"/>
          </a:p>
        </p:txBody>
      </p:sp>
      <p:sp>
        <p:nvSpPr>
          <p:cNvPr id="3" name="Content Placeholder 2"/>
          <p:cNvSpPr>
            <a:spLocks noGrp="1"/>
          </p:cNvSpPr>
          <p:nvPr>
            <p:ph sz="half" idx="1"/>
          </p:nvPr>
        </p:nvSpPr>
        <p:spPr/>
        <p:txBody>
          <a:bodyPr/>
          <a:lstStyle/>
          <a:p>
            <a:pPr marL="0" indent="0">
              <a:buNone/>
            </a:pPr>
            <a:r>
              <a:rPr lang="el-GR" dirty="0"/>
              <a:t>Εναλλακτικά μπορούμε να δώσουμε μόνο την αρχή του παραμυθιού σε εικόνα ή μόνο το τέλος  και τα παιδιά να ζωγραφίσουν τα ενδιάμεσα </a:t>
            </a:r>
            <a:r>
              <a:rPr lang="el-GR" dirty="0" err="1"/>
              <a:t>πάνελς</a:t>
            </a:r>
            <a:r>
              <a:rPr lang="el-GR" dirty="0"/>
              <a:t>.</a:t>
            </a:r>
          </a:p>
        </p:txBody>
      </p:sp>
      <p:pic>
        <p:nvPicPr>
          <p:cNvPr id="8" name="Picture 4"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4008" y="1772816"/>
            <a:ext cx="4038600" cy="3028950"/>
          </a:xfrm>
          <a:noFill/>
        </p:spPr>
      </p:pic>
    </p:spTree>
    <p:extLst>
      <p:ext uri="{BB962C8B-B14F-4D97-AF65-F5344CB8AC3E}">
        <p14:creationId xmlns:p14="http://schemas.microsoft.com/office/powerpoint/2010/main" val="17200148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13η </a:t>
            </a:r>
            <a:r>
              <a:rPr lang="el-GR" dirty="0" smtClean="0"/>
              <a:t>(4/4</a:t>
            </a:r>
            <a:r>
              <a:rPr lang="el-GR" dirty="0"/>
              <a:t>)</a:t>
            </a:r>
          </a:p>
        </p:txBody>
      </p:sp>
      <p:sp>
        <p:nvSpPr>
          <p:cNvPr id="3" name="Content Placeholder 2"/>
          <p:cNvSpPr>
            <a:spLocks noGrp="1"/>
          </p:cNvSpPr>
          <p:nvPr>
            <p:ph sz="half" idx="1"/>
          </p:nvPr>
        </p:nvSpPr>
        <p:spPr>
          <a:xfrm>
            <a:off x="457200" y="1600200"/>
            <a:ext cx="4474840" cy="4525963"/>
          </a:xfrm>
        </p:spPr>
        <p:txBody>
          <a:bodyPr>
            <a:noAutofit/>
          </a:bodyPr>
          <a:lstStyle/>
          <a:p>
            <a:pPr marL="0" indent="0">
              <a:buNone/>
            </a:pPr>
            <a:r>
              <a:rPr lang="el-GR" sz="2600" dirty="0" smtClean="0"/>
              <a:t>Στη </a:t>
            </a:r>
            <a:r>
              <a:rPr lang="el-GR" sz="2600" dirty="0"/>
              <a:t>συνέχεια, μετά το τέλος της αφήγησης, τοποθετούν τα αντίστοιχα, χάρτινα μπαλόνια στα </a:t>
            </a:r>
            <a:r>
              <a:rPr lang="el-GR" sz="2600" dirty="0" err="1"/>
              <a:t>πάνελς</a:t>
            </a:r>
            <a:r>
              <a:rPr lang="el-GR" sz="2600" dirty="0"/>
              <a:t> και στους χαρακτήρες ανάλογα με την αφήγηση που άκουσαν. </a:t>
            </a:r>
          </a:p>
        </p:txBody>
      </p:sp>
      <p:pic>
        <p:nvPicPr>
          <p:cNvPr id="5"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48064" y="1700808"/>
            <a:ext cx="3508893" cy="413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046151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GB" dirty="0"/>
              <a:t>Onomatopoeia (</a:t>
            </a:r>
            <a:r>
              <a:rPr lang="el-GR" dirty="0"/>
              <a:t>Ονοματοποιία) </a:t>
            </a:r>
          </a:p>
        </p:txBody>
      </p:sp>
      <p:pic>
        <p:nvPicPr>
          <p:cNvPr id="6" name="Content Placeholder 5" descr="[DECORATIVE]"/>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15369" y="1557338"/>
            <a:ext cx="4525962" cy="4525962"/>
          </a:xfrm>
        </p:spPr>
      </p:pic>
      <p:sp>
        <p:nvSpPr>
          <p:cNvPr id="7" name="TextBox 6"/>
          <p:cNvSpPr txBox="1"/>
          <p:nvPr/>
        </p:nvSpPr>
        <p:spPr>
          <a:xfrm>
            <a:off x="6948264" y="5661248"/>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smtClean="0">
                <a:latin typeface="+mj-lt"/>
              </a:rPr>
              <a:t>4</a:t>
            </a:r>
            <a:r>
              <a:rPr lang="el-GR" b="1" dirty="0" smtClean="0">
                <a:latin typeface="+mj-lt"/>
              </a:rPr>
              <a:t>]</a:t>
            </a:r>
          </a:p>
        </p:txBody>
      </p:sp>
    </p:spTree>
    <p:custDataLst>
      <p:tags r:id="rId1"/>
    </p:custDataLst>
    <p:extLst>
      <p:ext uri="{BB962C8B-B14F-4D97-AF65-F5344CB8AC3E}">
        <p14:creationId xmlns:p14="http://schemas.microsoft.com/office/powerpoint/2010/main" val="35039153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1η (1/3)</a:t>
            </a:r>
            <a:endParaRPr lang="el-GR" dirty="0"/>
          </a:p>
        </p:txBody>
      </p:sp>
      <p:sp>
        <p:nvSpPr>
          <p:cNvPr id="3" name="Content Placeholder 2"/>
          <p:cNvSpPr>
            <a:spLocks noGrp="1"/>
          </p:cNvSpPr>
          <p:nvPr>
            <p:ph sz="half" idx="1"/>
          </p:nvPr>
        </p:nvSpPr>
        <p:spPr/>
        <p:txBody>
          <a:bodyPr/>
          <a:lstStyle/>
          <a:p>
            <a:pPr marL="0" indent="0">
              <a:buNone/>
            </a:pPr>
            <a:r>
              <a:rPr lang="el-GR" dirty="0"/>
              <a:t>Τα παιδιά ακούν από ένα cd διάφορους ήχους, π.χ. ζώων, και καταλήγουν στο να γράψουν «πώς μιλάει κάθε ζώο» σε έναν πίνακα αναφοράς. </a:t>
            </a:r>
          </a:p>
        </p:txBody>
      </p:sp>
      <p:pic>
        <p:nvPicPr>
          <p:cNvPr id="5" name="Picture 3"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4008" y="1772816"/>
            <a:ext cx="4038600" cy="3028950"/>
          </a:xfrm>
          <a:noFill/>
        </p:spPr>
      </p:pic>
    </p:spTree>
    <p:extLst>
      <p:ext uri="{BB962C8B-B14F-4D97-AF65-F5344CB8AC3E}">
        <p14:creationId xmlns:p14="http://schemas.microsoft.com/office/powerpoint/2010/main" val="79213885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1η </a:t>
            </a:r>
            <a:r>
              <a:rPr lang="el-GR" dirty="0" smtClean="0"/>
              <a:t>(2/3</a:t>
            </a:r>
            <a:r>
              <a:rPr lang="el-GR" dirty="0"/>
              <a:t>)</a:t>
            </a:r>
          </a:p>
        </p:txBody>
      </p:sp>
      <p:sp>
        <p:nvSpPr>
          <p:cNvPr id="3" name="Content Placeholder 2"/>
          <p:cNvSpPr>
            <a:spLocks noGrp="1"/>
          </p:cNvSpPr>
          <p:nvPr>
            <p:ph sz="half" idx="1"/>
          </p:nvPr>
        </p:nvSpPr>
        <p:spPr/>
        <p:txBody>
          <a:bodyPr>
            <a:noAutofit/>
          </a:bodyPr>
          <a:lstStyle/>
          <a:p>
            <a:pPr marL="0" indent="0">
              <a:buNone/>
            </a:pPr>
            <a:r>
              <a:rPr lang="el-GR" sz="2600" dirty="0"/>
              <a:t>Εναλλακτικά μπορούμε να παίξουμε ένα παιχνίδι με τράπουλα ως εξής: φτιάχνουμε μια τράπουλα με αντίστοιχα ζώα. Ο κάθε παίχτης παίρνει και κρατάει τρεις κάρτες που αντιστοιχούν στους ήχους που ακούει από το </a:t>
            </a:r>
            <a:r>
              <a:rPr lang="el-GR" sz="2600" dirty="0" err="1"/>
              <a:t>cd</a:t>
            </a:r>
            <a:r>
              <a:rPr lang="el-GR" sz="2600" dirty="0"/>
              <a:t>. </a:t>
            </a:r>
          </a:p>
        </p:txBody>
      </p:sp>
      <p:pic>
        <p:nvPicPr>
          <p:cNvPr id="7" name="Picture 2"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3312"/>
          <a:stretch/>
        </p:blipFill>
        <p:spPr>
          <a:xfrm>
            <a:off x="4788024" y="1700808"/>
            <a:ext cx="3911797" cy="3384376"/>
          </a:xfrm>
          <a:noFill/>
        </p:spPr>
      </p:pic>
    </p:spTree>
    <p:extLst>
      <p:ext uri="{BB962C8B-B14F-4D97-AF65-F5344CB8AC3E}">
        <p14:creationId xmlns:p14="http://schemas.microsoft.com/office/powerpoint/2010/main" val="32151089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1η </a:t>
            </a:r>
            <a:r>
              <a:rPr lang="el-GR" dirty="0" smtClean="0"/>
              <a:t>(3/3</a:t>
            </a:r>
            <a:r>
              <a:rPr lang="el-GR" dirty="0"/>
              <a:t>)</a:t>
            </a:r>
          </a:p>
        </p:txBody>
      </p:sp>
      <p:sp>
        <p:nvSpPr>
          <p:cNvPr id="3" name="Content Placeholder 2"/>
          <p:cNvSpPr>
            <a:spLocks noGrp="1"/>
          </p:cNvSpPr>
          <p:nvPr>
            <p:ph sz="half" idx="1"/>
          </p:nvPr>
        </p:nvSpPr>
        <p:spPr/>
        <p:txBody>
          <a:bodyPr/>
          <a:lstStyle/>
          <a:p>
            <a:pPr marL="0" indent="0">
              <a:buNone/>
            </a:pPr>
            <a:r>
              <a:rPr lang="el-GR" dirty="0"/>
              <a:t>Κάθε φορά που ακούει τη φωνή από κάποιο ζώο που αντιστοιχεί στις κάρτες που έχει, τις ‘κατεβάζει’. Κερδίζει αυτός που ‘κατεβάζει’ πρώτος όλες τις κάρτες. </a:t>
            </a:r>
          </a:p>
        </p:txBody>
      </p:sp>
      <p:pic>
        <p:nvPicPr>
          <p:cNvPr id="5" name="Picture 3"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4008" y="1772816"/>
            <a:ext cx="4038600" cy="3028950"/>
          </a:xfrm>
          <a:noFill/>
        </p:spPr>
      </p:pic>
    </p:spTree>
    <p:extLst>
      <p:ext uri="{BB962C8B-B14F-4D97-AF65-F5344CB8AC3E}">
        <p14:creationId xmlns:p14="http://schemas.microsoft.com/office/powerpoint/2010/main" val="5191644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2η (1/5)</a:t>
            </a:r>
            <a:endParaRPr lang="el-GR" dirty="0"/>
          </a:p>
        </p:txBody>
      </p:sp>
      <p:sp>
        <p:nvSpPr>
          <p:cNvPr id="3" name="Content Placeholder 2"/>
          <p:cNvSpPr>
            <a:spLocks noGrp="1"/>
          </p:cNvSpPr>
          <p:nvPr>
            <p:ph sz="half" idx="1"/>
          </p:nvPr>
        </p:nvSpPr>
        <p:spPr/>
        <p:txBody>
          <a:bodyPr/>
          <a:lstStyle/>
          <a:p>
            <a:pPr marL="0" indent="0">
              <a:buNone/>
            </a:pPr>
            <a:r>
              <a:rPr lang="el-GR" dirty="0"/>
              <a:t>Τα παιδιά ακούν διάφορους ήχους και αποφασίζουν πώς θα τους μεταγράψουν σε έναν πίνακα με τη βοήθεια του/της νηπιαγωγού: έτσι το αγωνιστικό αμάξι κάνει ΒΡΟΥΜ, η βροχή ΠΛΑΤΣ κτλ. </a:t>
            </a:r>
          </a:p>
        </p:txBody>
      </p:sp>
      <p:pic>
        <p:nvPicPr>
          <p:cNvPr id="5" name="Picture 2"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7870" t="18813" r="13300"/>
          <a:stretch/>
        </p:blipFill>
        <p:spPr>
          <a:xfrm>
            <a:off x="5004048" y="1700808"/>
            <a:ext cx="3684833" cy="4032448"/>
          </a:xfrm>
          <a:noFill/>
        </p:spPr>
      </p:pic>
    </p:spTree>
    <p:extLst>
      <p:ext uri="{BB962C8B-B14F-4D97-AF65-F5344CB8AC3E}">
        <p14:creationId xmlns:p14="http://schemas.microsoft.com/office/powerpoint/2010/main" val="285215296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2η </a:t>
            </a:r>
            <a:r>
              <a:rPr lang="el-GR" dirty="0" smtClean="0"/>
              <a:t>(2/5)</a:t>
            </a:r>
            <a:endParaRPr lang="el-GR" dirty="0"/>
          </a:p>
        </p:txBody>
      </p:sp>
      <p:sp>
        <p:nvSpPr>
          <p:cNvPr id="3" name="Content Placeholder 2"/>
          <p:cNvSpPr>
            <a:spLocks noGrp="1"/>
          </p:cNvSpPr>
          <p:nvPr>
            <p:ph sz="half" idx="1"/>
          </p:nvPr>
        </p:nvSpPr>
        <p:spPr/>
        <p:txBody>
          <a:bodyPr>
            <a:normAutofit/>
          </a:bodyPr>
          <a:lstStyle/>
          <a:p>
            <a:pPr marL="0" indent="0">
              <a:buNone/>
            </a:pPr>
            <a:r>
              <a:rPr lang="el-GR" sz="2600" dirty="0"/>
              <a:t>Αφού τα παιδιά έχουν συμφωνήσει με τις συμβάσεις των ήχων, παίζουν ένα παιχνίδι με τράπουλα και ζάρι. </a:t>
            </a:r>
            <a:endParaRPr lang="el-GR" sz="2600" dirty="0" smtClean="0"/>
          </a:p>
          <a:p>
            <a:pPr marL="0" indent="0">
              <a:buNone/>
            </a:pPr>
            <a:r>
              <a:rPr lang="el-GR" sz="2600" dirty="0" smtClean="0"/>
              <a:t>Το </a:t>
            </a:r>
            <a:r>
              <a:rPr lang="el-GR" sz="2600" dirty="0"/>
              <a:t>ζάρι έχει εικόνες και τα παιδιά έχουν τρεις καρτέλες με γραμμένους ήχους (με γράμματα). </a:t>
            </a:r>
          </a:p>
        </p:txBody>
      </p:sp>
      <p:pic>
        <p:nvPicPr>
          <p:cNvPr id="5"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772816"/>
            <a:ext cx="4038600"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821624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2η </a:t>
            </a:r>
            <a:r>
              <a:rPr lang="el-GR" dirty="0" smtClean="0"/>
              <a:t>(3/5)</a:t>
            </a:r>
            <a:endParaRPr lang="el-GR" dirty="0"/>
          </a:p>
        </p:txBody>
      </p:sp>
      <p:sp>
        <p:nvSpPr>
          <p:cNvPr id="3" name="Content Placeholder 2"/>
          <p:cNvSpPr>
            <a:spLocks noGrp="1"/>
          </p:cNvSpPr>
          <p:nvPr>
            <p:ph sz="half" idx="1"/>
          </p:nvPr>
        </p:nvSpPr>
        <p:spPr>
          <a:xfrm>
            <a:off x="457200" y="1600200"/>
            <a:ext cx="4906888" cy="4525963"/>
          </a:xfrm>
        </p:spPr>
        <p:txBody>
          <a:bodyPr>
            <a:normAutofit/>
          </a:bodyPr>
          <a:lstStyle/>
          <a:p>
            <a:pPr marL="0" indent="0">
              <a:buNone/>
            </a:pPr>
            <a:r>
              <a:rPr lang="el-GR" sz="2600" dirty="0"/>
              <a:t>Ο παίχτης ρίχνει το ζάρι και ανάλογα με το τι εικόνα θα πέσει ‘βλέπει’ τα χαρτιά του και βγάζει, αν έχει, την κάρτα με τον αντίστοιχο ήχο. </a:t>
            </a:r>
            <a:endParaRPr lang="el-GR" sz="2600" dirty="0" smtClean="0"/>
          </a:p>
          <a:p>
            <a:pPr marL="0" indent="0">
              <a:buNone/>
            </a:pPr>
            <a:r>
              <a:rPr lang="el-GR" sz="2600" dirty="0" smtClean="0"/>
              <a:t>Νικητής </a:t>
            </a:r>
            <a:r>
              <a:rPr lang="el-GR" sz="2600" dirty="0"/>
              <a:t>είναι αυτός που θα τελειώσει πρώτος τις κάρτες του και δε θα έχει καμιά. </a:t>
            </a:r>
          </a:p>
          <a:p>
            <a:endParaRPr lang="el-GR" sz="2600" dirty="0"/>
          </a:p>
        </p:txBody>
      </p:sp>
      <p:pic>
        <p:nvPicPr>
          <p:cNvPr id="14339" name="Picture 3"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24128" y="1556792"/>
            <a:ext cx="289834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331328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2η </a:t>
            </a:r>
            <a:r>
              <a:rPr lang="el-GR" dirty="0" smtClean="0"/>
              <a:t>(4/5)</a:t>
            </a:r>
            <a:endParaRPr lang="el-GR" dirty="0"/>
          </a:p>
        </p:txBody>
      </p:sp>
      <p:sp>
        <p:nvSpPr>
          <p:cNvPr id="3" name="Content Placeholder 2"/>
          <p:cNvSpPr>
            <a:spLocks noGrp="1"/>
          </p:cNvSpPr>
          <p:nvPr>
            <p:ph sz="half" idx="1"/>
          </p:nvPr>
        </p:nvSpPr>
        <p:spPr/>
        <p:txBody>
          <a:bodyPr/>
          <a:lstStyle/>
          <a:p>
            <a:pPr marL="0" indent="0">
              <a:buNone/>
            </a:pPr>
            <a:r>
              <a:rPr lang="el-GR" dirty="0"/>
              <a:t>Εναλλακτικά ένα παιδί κρατώντας αναποδογυρισμένες τις κάρτες-ήχους μοιράζει στα υπόλοιπα. </a:t>
            </a:r>
          </a:p>
        </p:txBody>
      </p:sp>
      <p:pic>
        <p:nvPicPr>
          <p:cNvPr id="7" name="Picture 2" descr="[DECORATIV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4008" y="1700808"/>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DECORATI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772816"/>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808751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2η </a:t>
            </a:r>
            <a:r>
              <a:rPr lang="el-GR" dirty="0" smtClean="0"/>
              <a:t>(5/5</a:t>
            </a:r>
            <a:r>
              <a:rPr lang="el-GR" dirty="0"/>
              <a:t>)</a:t>
            </a:r>
          </a:p>
        </p:txBody>
      </p:sp>
      <p:sp>
        <p:nvSpPr>
          <p:cNvPr id="3" name="Content Placeholder 2"/>
          <p:cNvSpPr>
            <a:spLocks noGrp="1"/>
          </p:cNvSpPr>
          <p:nvPr>
            <p:ph sz="half" idx="1"/>
          </p:nvPr>
        </p:nvSpPr>
        <p:spPr/>
        <p:txBody>
          <a:bodyPr/>
          <a:lstStyle/>
          <a:p>
            <a:pPr marL="0" indent="0">
              <a:buNone/>
            </a:pPr>
            <a:r>
              <a:rPr lang="el-GR" dirty="0" smtClean="0"/>
              <a:t>Τα </a:t>
            </a:r>
            <a:r>
              <a:rPr lang="el-GR" dirty="0"/>
              <a:t>παιδιά διαβάζουν με τη βοήθεια του πίνακα αναφοράς ποιος ήχος είναι.</a:t>
            </a:r>
          </a:p>
          <a:p>
            <a:endParaRPr lang="el-GR" dirty="0"/>
          </a:p>
        </p:txBody>
      </p:sp>
      <p:pic>
        <p:nvPicPr>
          <p:cNvPr id="7"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16016" y="1772816"/>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08912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dirty="0"/>
              <a:t>Δραστηριότητα 2η </a:t>
            </a:r>
            <a:r>
              <a:rPr lang="el-GR" dirty="0" smtClean="0"/>
              <a:t>(3/3) </a:t>
            </a:r>
            <a:endParaRPr lang="el-GR" dirty="0"/>
          </a:p>
        </p:txBody>
      </p:sp>
      <p:sp>
        <p:nvSpPr>
          <p:cNvPr id="3" name="Content Placeholder 2"/>
          <p:cNvSpPr>
            <a:spLocks noGrp="1"/>
          </p:cNvSpPr>
          <p:nvPr>
            <p:ph sz="half" idx="1"/>
          </p:nvPr>
        </p:nvSpPr>
        <p:spPr/>
        <p:txBody>
          <a:bodyPr/>
          <a:lstStyle/>
          <a:p>
            <a:pPr marL="0" indent="0">
              <a:buNone/>
            </a:pPr>
            <a:r>
              <a:rPr lang="el-GR" dirty="0"/>
              <a:t>Ακόμη μπορούμε να δώσουμε όλες τις εικόνες και να φτιάξουμε το παραμύθι σε </a:t>
            </a:r>
            <a:r>
              <a:rPr lang="el-GR" dirty="0" err="1" smtClean="0"/>
              <a:t>gn</a:t>
            </a:r>
            <a:r>
              <a:rPr lang="el-GR" dirty="0" smtClean="0"/>
              <a:t>.</a:t>
            </a:r>
            <a:endParaRPr lang="el-GR" dirty="0"/>
          </a:p>
        </p:txBody>
      </p:sp>
      <p:pic>
        <p:nvPicPr>
          <p:cNvPr id="132098"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88023" y="1600200"/>
            <a:ext cx="381642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64453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3η (1/2)</a:t>
            </a:r>
            <a:endParaRPr lang="el-GR" dirty="0"/>
          </a:p>
        </p:txBody>
      </p:sp>
      <p:sp>
        <p:nvSpPr>
          <p:cNvPr id="3" name="Content Placeholder 2"/>
          <p:cNvSpPr>
            <a:spLocks noGrp="1"/>
          </p:cNvSpPr>
          <p:nvPr>
            <p:ph sz="half" idx="1"/>
          </p:nvPr>
        </p:nvSpPr>
        <p:spPr/>
        <p:txBody>
          <a:bodyPr/>
          <a:lstStyle/>
          <a:p>
            <a:pPr marL="0" indent="0">
              <a:buNone/>
            </a:pPr>
            <a:r>
              <a:rPr lang="el-GR" dirty="0"/>
              <a:t>Δίνουμε στα παιδιά </a:t>
            </a:r>
            <a:r>
              <a:rPr lang="el-GR" dirty="0" err="1"/>
              <a:t>πάνελς</a:t>
            </a:r>
            <a:r>
              <a:rPr lang="el-GR" dirty="0"/>
              <a:t> με βαθμιαία ένταση της λέξης ΚΡΑΚ. Έτσι καθώς μεγαλώνουν τα γράμματα της λέξης εντείνεται και ο ήχος και το αντίστροφο. </a:t>
            </a:r>
          </a:p>
        </p:txBody>
      </p:sp>
      <p:pic>
        <p:nvPicPr>
          <p:cNvPr id="5"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69744" y="1600200"/>
            <a:ext cx="3395511" cy="4525963"/>
          </a:xfrm>
          <a:noFill/>
        </p:spPr>
      </p:pic>
    </p:spTree>
    <p:extLst>
      <p:ext uri="{BB962C8B-B14F-4D97-AF65-F5344CB8AC3E}">
        <p14:creationId xmlns:p14="http://schemas.microsoft.com/office/powerpoint/2010/main" val="412944733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3η </a:t>
            </a:r>
            <a:r>
              <a:rPr lang="el-GR" dirty="0" smtClean="0"/>
              <a:t>(2/2</a:t>
            </a:r>
            <a:r>
              <a:rPr lang="el-GR" dirty="0"/>
              <a:t>)</a:t>
            </a:r>
          </a:p>
        </p:txBody>
      </p:sp>
      <p:sp>
        <p:nvSpPr>
          <p:cNvPr id="3" name="Content Placeholder 2"/>
          <p:cNvSpPr>
            <a:spLocks noGrp="1"/>
          </p:cNvSpPr>
          <p:nvPr>
            <p:ph sz="half" idx="1"/>
          </p:nvPr>
        </p:nvSpPr>
        <p:spPr>
          <a:xfrm>
            <a:off x="457200" y="1600200"/>
            <a:ext cx="3322712" cy="4525963"/>
          </a:xfrm>
        </p:spPr>
        <p:txBody>
          <a:bodyPr/>
          <a:lstStyle/>
          <a:p>
            <a:pPr marL="0" indent="0">
              <a:buNone/>
            </a:pPr>
            <a:r>
              <a:rPr lang="el-GR" dirty="0"/>
              <a:t>Τα παιδιά ανάλογα με το πάνελ και την ένταση της λέξης ΚΡΑΚ δραματοποιούν τον ήχο.</a:t>
            </a:r>
          </a:p>
          <a:p>
            <a:endParaRPr lang="el-GR" dirty="0"/>
          </a:p>
        </p:txBody>
      </p:sp>
      <p:pic>
        <p:nvPicPr>
          <p:cNvPr id="15362"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067944" y="1700808"/>
            <a:ext cx="4614664" cy="2848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404280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4η </a:t>
            </a:r>
            <a:r>
              <a:rPr lang="el-GR" dirty="0"/>
              <a:t>(1/2)</a:t>
            </a:r>
          </a:p>
        </p:txBody>
      </p:sp>
      <p:sp>
        <p:nvSpPr>
          <p:cNvPr id="3" name="Content Placeholder 2"/>
          <p:cNvSpPr>
            <a:spLocks noGrp="1"/>
          </p:cNvSpPr>
          <p:nvPr>
            <p:ph sz="half" idx="1"/>
          </p:nvPr>
        </p:nvSpPr>
        <p:spPr/>
        <p:txBody>
          <a:bodyPr>
            <a:normAutofit fontScale="92500"/>
          </a:bodyPr>
          <a:lstStyle/>
          <a:p>
            <a:pPr marL="0" indent="0">
              <a:buNone/>
            </a:pPr>
            <a:r>
              <a:rPr lang="el-GR" dirty="0"/>
              <a:t>Δίνουμε στα παιδιά τη βαθμιαία ένταση της λέξης ΜΠΑΜ, η οποία συμβατικά έχουμε αποδεχτεί εκ των προτέρων ότι αντιστοιχεί σε αντίστοιχο βηματισμό ζώων (σκύλου, λιονταριού, ελέφαντα). Κάθε φορά που βλέπουν την αντίστοιχη λέξη μιμούνται και το αντίστοιχο ζώο. </a:t>
            </a:r>
          </a:p>
          <a:p>
            <a:endParaRPr lang="el-GR" dirty="0"/>
          </a:p>
        </p:txBody>
      </p:sp>
      <p:pic>
        <p:nvPicPr>
          <p:cNvPr id="6" name="Picture 6"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76056" y="1628800"/>
            <a:ext cx="3587864" cy="429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369791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4η (2/2</a:t>
            </a:r>
            <a:r>
              <a:rPr lang="el-GR" dirty="0"/>
              <a:t>)</a:t>
            </a:r>
          </a:p>
        </p:txBody>
      </p:sp>
      <p:sp>
        <p:nvSpPr>
          <p:cNvPr id="3" name="Content Placeholder 2"/>
          <p:cNvSpPr>
            <a:spLocks noGrp="1"/>
          </p:cNvSpPr>
          <p:nvPr>
            <p:ph sz="half" idx="1"/>
          </p:nvPr>
        </p:nvSpPr>
        <p:spPr>
          <a:xfrm>
            <a:off x="457200" y="1600200"/>
            <a:ext cx="4906888" cy="4525963"/>
          </a:xfrm>
        </p:spPr>
        <p:txBody>
          <a:bodyPr>
            <a:noAutofit/>
          </a:bodyPr>
          <a:lstStyle/>
          <a:p>
            <a:pPr marL="0" indent="0">
              <a:buNone/>
            </a:pPr>
            <a:r>
              <a:rPr lang="el-GR" sz="2600" dirty="0"/>
              <a:t>Εναλλακτικά διαμορφώνουμε το ζάρι του ΜΠΑΜ έχοντας βάλει σε κάθε πλευρά του τις τρεις μορφές έντασης της ηχομιμητικής λέξης. Ανάλογα με το τι θα τύχει σε κάθε παιδί, μιμείται με το σώμα του το αντίστοιχο ζώο (σκύλο, λιοντάρι, ελέφαντα). </a:t>
            </a:r>
          </a:p>
          <a:p>
            <a:endParaRPr lang="el-GR" dirty="0"/>
          </a:p>
        </p:txBody>
      </p:sp>
      <p:pic>
        <p:nvPicPr>
          <p:cNvPr id="16386"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652120" y="1556792"/>
            <a:ext cx="300987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02936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5η </a:t>
            </a:r>
            <a:r>
              <a:rPr lang="el-GR" dirty="0"/>
              <a:t>(1/2</a:t>
            </a:r>
            <a:r>
              <a:rPr lang="el-GR" dirty="0" smtClean="0"/>
              <a:t>) </a:t>
            </a:r>
            <a:endParaRPr lang="el-GR" dirty="0"/>
          </a:p>
        </p:txBody>
      </p:sp>
      <p:sp>
        <p:nvSpPr>
          <p:cNvPr id="3" name="Content Placeholder 2"/>
          <p:cNvSpPr>
            <a:spLocks noGrp="1"/>
          </p:cNvSpPr>
          <p:nvPr>
            <p:ph sz="half" idx="1"/>
          </p:nvPr>
        </p:nvSpPr>
        <p:spPr>
          <a:xfrm>
            <a:off x="457200" y="1600200"/>
            <a:ext cx="4546848" cy="4525963"/>
          </a:xfrm>
        </p:spPr>
        <p:txBody>
          <a:bodyPr>
            <a:normAutofit/>
          </a:bodyPr>
          <a:lstStyle/>
          <a:p>
            <a:pPr marL="0" indent="0">
              <a:buNone/>
            </a:pPr>
            <a:r>
              <a:rPr lang="el-GR" dirty="0"/>
              <a:t>Διαφορά ΑΧ, ΧΑ: Σε κάποιες εικόνες ταιριάζει το ΑΧ (αντιστοιχεί σε καταστάσεις λύπης, έκπληξης) και σε κάποιες το ΧΑ (αντιστοιχεί σε καταστάσεις χαράς) και το αντίστροφο (με βάση τις λέξεις ΑΧ, ΧΑ τοποθετούν τις αντίστοιχες εικόνες). </a:t>
            </a:r>
          </a:p>
        </p:txBody>
      </p:sp>
      <p:pic>
        <p:nvPicPr>
          <p:cNvPr id="17410"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436096" y="1556792"/>
            <a:ext cx="321134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327112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5η </a:t>
            </a:r>
            <a:r>
              <a:rPr lang="el-GR" dirty="0" smtClean="0"/>
              <a:t>(2/2) </a:t>
            </a:r>
            <a:endParaRPr lang="el-GR" dirty="0"/>
          </a:p>
        </p:txBody>
      </p:sp>
      <p:sp>
        <p:nvSpPr>
          <p:cNvPr id="3" name="Content Placeholder 2"/>
          <p:cNvSpPr>
            <a:spLocks noGrp="1"/>
          </p:cNvSpPr>
          <p:nvPr>
            <p:ph sz="half" idx="1"/>
          </p:nvPr>
        </p:nvSpPr>
        <p:spPr/>
        <p:txBody>
          <a:bodyPr/>
          <a:lstStyle/>
          <a:p>
            <a:pPr marL="0" indent="0">
              <a:buNone/>
            </a:pPr>
            <a:r>
              <a:rPr lang="el-GR" dirty="0"/>
              <a:t>Επίσης μπορούν να δραματοποιήσουν με το σώμα ανάλογα με την καρτέλα (ΑΧ, ΧΑ) που τυχαίνει.</a:t>
            </a:r>
          </a:p>
          <a:p>
            <a:endParaRPr lang="el-GR" dirty="0"/>
          </a:p>
        </p:txBody>
      </p:sp>
      <p:pic>
        <p:nvPicPr>
          <p:cNvPr id="5"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16016" y="1628800"/>
            <a:ext cx="4002578" cy="306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21990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6η</a:t>
            </a:r>
            <a:endParaRPr lang="el-GR" dirty="0"/>
          </a:p>
        </p:txBody>
      </p:sp>
      <p:sp>
        <p:nvSpPr>
          <p:cNvPr id="3" name="Content Placeholder 2"/>
          <p:cNvSpPr>
            <a:spLocks noGrp="1"/>
          </p:cNvSpPr>
          <p:nvPr>
            <p:ph sz="half" idx="1"/>
          </p:nvPr>
        </p:nvSpPr>
        <p:spPr/>
        <p:txBody>
          <a:bodyPr>
            <a:normAutofit/>
          </a:bodyPr>
          <a:lstStyle/>
          <a:p>
            <a:pPr marL="0" indent="0">
              <a:buNone/>
            </a:pPr>
            <a:r>
              <a:rPr lang="el-GR" dirty="0"/>
              <a:t>Ψαρεύοντας ηχομιμητικές λέξεις: Ακούν από το cd δυο ήχους: </a:t>
            </a:r>
            <a:r>
              <a:rPr lang="el-GR" dirty="0" err="1"/>
              <a:t>ντριν</a:t>
            </a:r>
            <a:r>
              <a:rPr lang="el-GR" dirty="0"/>
              <a:t> (τηλέφωνο που χτυπά), κρακ (κάτι που σπάει) και ανάλογα με αυτό που ακούν ψαρεύουν με καλάμια-μαγνήτες την αντίστοιχη λέξη-ψαράκι. </a:t>
            </a:r>
            <a:br>
              <a:rPr lang="el-GR" dirty="0"/>
            </a:br>
            <a:endParaRPr lang="el-GR" dirty="0"/>
          </a:p>
        </p:txBody>
      </p:sp>
      <p:pic>
        <p:nvPicPr>
          <p:cNvPr id="5"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939445"/>
            <a:ext cx="4038600" cy="384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258824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Γραμμές </a:t>
            </a:r>
            <a:r>
              <a:rPr lang="el-GR" dirty="0" smtClean="0"/>
              <a:t>κίνησης</a:t>
            </a:r>
            <a:endParaRPr lang="el-GR" dirty="0"/>
          </a:p>
        </p:txBody>
      </p:sp>
      <p:pic>
        <p:nvPicPr>
          <p:cNvPr id="6" name="Content Placeholder 5" descr="[DECORATIV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15369" y="1557338"/>
            <a:ext cx="4525962" cy="4525962"/>
          </a:xfrm>
        </p:spPr>
      </p:pic>
      <p:sp>
        <p:nvSpPr>
          <p:cNvPr id="7" name="TextBox 6"/>
          <p:cNvSpPr txBox="1"/>
          <p:nvPr/>
        </p:nvSpPr>
        <p:spPr>
          <a:xfrm>
            <a:off x="6948264" y="5661248"/>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smtClean="0">
                <a:latin typeface="+mj-lt"/>
              </a:rPr>
              <a:t>5</a:t>
            </a:r>
            <a:r>
              <a:rPr lang="el-GR" b="1" dirty="0" smtClean="0">
                <a:latin typeface="+mj-lt"/>
              </a:rPr>
              <a:t>]</a:t>
            </a:r>
          </a:p>
        </p:txBody>
      </p:sp>
    </p:spTree>
    <p:custDataLst>
      <p:tags r:id="rId1"/>
    </p:custDataLst>
    <p:extLst>
      <p:ext uri="{BB962C8B-B14F-4D97-AF65-F5344CB8AC3E}">
        <p14:creationId xmlns:p14="http://schemas.microsoft.com/office/powerpoint/2010/main" val="369868026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1η </a:t>
            </a:r>
            <a:r>
              <a:rPr lang="el-GR" dirty="0"/>
              <a:t>(</a:t>
            </a:r>
            <a:r>
              <a:rPr lang="el-GR" dirty="0" smtClean="0"/>
              <a:t>1/3) </a:t>
            </a:r>
            <a:endParaRPr lang="el-GR" dirty="0"/>
          </a:p>
        </p:txBody>
      </p:sp>
      <p:sp>
        <p:nvSpPr>
          <p:cNvPr id="3" name="Content Placeholder 2"/>
          <p:cNvSpPr>
            <a:spLocks noGrp="1"/>
          </p:cNvSpPr>
          <p:nvPr>
            <p:ph sz="half" idx="1"/>
          </p:nvPr>
        </p:nvSpPr>
        <p:spPr/>
        <p:txBody>
          <a:bodyPr/>
          <a:lstStyle/>
          <a:p>
            <a:pPr marL="0" indent="0">
              <a:buNone/>
            </a:pPr>
            <a:r>
              <a:rPr lang="el-GR" dirty="0"/>
              <a:t>Βάζουμε στα χέρια και στα πόδια των παιδιών κορδέλες, οι οποίες κινούνται ανάλογα με την κίνηση κάθε μέλους του σώματος. </a:t>
            </a:r>
          </a:p>
        </p:txBody>
      </p:sp>
      <p:pic>
        <p:nvPicPr>
          <p:cNvPr id="5" name="Picture 2"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b="13857"/>
          <a:stretch/>
        </p:blipFill>
        <p:spPr>
          <a:xfrm>
            <a:off x="4716016" y="1700807"/>
            <a:ext cx="3902398" cy="4092868"/>
          </a:xfrm>
          <a:noFill/>
        </p:spPr>
      </p:pic>
    </p:spTree>
    <p:extLst>
      <p:ext uri="{BB962C8B-B14F-4D97-AF65-F5344CB8AC3E}">
        <p14:creationId xmlns:p14="http://schemas.microsoft.com/office/powerpoint/2010/main" val="94269697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1η (2/3) </a:t>
            </a:r>
            <a:endParaRPr lang="el-GR" dirty="0"/>
          </a:p>
        </p:txBody>
      </p:sp>
      <p:sp>
        <p:nvSpPr>
          <p:cNvPr id="3" name="Content Placeholder 2"/>
          <p:cNvSpPr>
            <a:spLocks noGrp="1"/>
          </p:cNvSpPr>
          <p:nvPr>
            <p:ph sz="half" idx="1"/>
          </p:nvPr>
        </p:nvSpPr>
        <p:spPr>
          <a:xfrm>
            <a:off x="457200" y="1600200"/>
            <a:ext cx="4330824" cy="4525963"/>
          </a:xfrm>
        </p:spPr>
        <p:txBody>
          <a:bodyPr/>
          <a:lstStyle/>
          <a:p>
            <a:pPr marL="0" indent="0">
              <a:buNone/>
            </a:pPr>
            <a:r>
              <a:rPr lang="el-GR" dirty="0"/>
              <a:t>Τα νήπια κάνουν παντομίμα με βάση μια αφήγηση από το/τη νηπιαγωγό και βλέπουν την κίνηση των κορδελών. </a:t>
            </a:r>
          </a:p>
        </p:txBody>
      </p:sp>
      <p:pic>
        <p:nvPicPr>
          <p:cNvPr id="6" name="Picture 4"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9434"/>
          <a:stretch/>
        </p:blipFill>
        <p:spPr>
          <a:xfrm>
            <a:off x="5004048" y="1685005"/>
            <a:ext cx="3657600" cy="3760219"/>
          </a:xfrm>
          <a:noFill/>
        </p:spPr>
      </p:pic>
    </p:spTree>
    <p:extLst>
      <p:ext uri="{BB962C8B-B14F-4D97-AF65-F5344CB8AC3E}">
        <p14:creationId xmlns:p14="http://schemas.microsoft.com/office/powerpoint/2010/main" val="20164400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3η (1/2) </a:t>
            </a:r>
            <a:endParaRPr lang="el-GR" dirty="0"/>
          </a:p>
        </p:txBody>
      </p:sp>
      <p:sp>
        <p:nvSpPr>
          <p:cNvPr id="3" name="Content Placeholder 2"/>
          <p:cNvSpPr>
            <a:spLocks noGrp="1"/>
          </p:cNvSpPr>
          <p:nvPr>
            <p:ph sz="half" idx="1"/>
          </p:nvPr>
        </p:nvSpPr>
        <p:spPr>
          <a:xfrm>
            <a:off x="457200" y="1600200"/>
            <a:ext cx="4258816" cy="4525963"/>
          </a:xfrm>
        </p:spPr>
        <p:txBody>
          <a:bodyPr>
            <a:noAutofit/>
          </a:bodyPr>
          <a:lstStyle/>
          <a:p>
            <a:pPr marL="0" indent="0">
              <a:buNone/>
            </a:pPr>
            <a:r>
              <a:rPr lang="el-GR" sz="2600" dirty="0"/>
              <a:t>Σε διάφορες θεματικές με τις οποίες ασχολούμαστε κατά τη διάρκεια της σχολικής χρονιάς (π.χ. η ανάπτυξη ενός φυτού, πώς παρασκευάζεται το ψωμί ή το τυρί), μπορούμε να χρησιμοποιήσουμε τη διαδοχή των </a:t>
            </a:r>
            <a:r>
              <a:rPr lang="el-GR" sz="2600" dirty="0" err="1"/>
              <a:t>πάνελς</a:t>
            </a:r>
            <a:r>
              <a:rPr lang="el-GR" sz="2600" dirty="0"/>
              <a:t>  προκειμένου να γίνει κατανοητή η χρονική εξέλιξη. </a:t>
            </a:r>
          </a:p>
        </p:txBody>
      </p:sp>
      <p:pic>
        <p:nvPicPr>
          <p:cNvPr id="3074"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40415" y="1600200"/>
            <a:ext cx="345417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833739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1η </a:t>
            </a:r>
            <a:r>
              <a:rPr lang="el-GR" dirty="0" smtClean="0"/>
              <a:t>(3/3) </a:t>
            </a:r>
            <a:endParaRPr lang="el-GR" dirty="0"/>
          </a:p>
        </p:txBody>
      </p:sp>
      <p:sp>
        <p:nvSpPr>
          <p:cNvPr id="3" name="Content Placeholder 2"/>
          <p:cNvSpPr>
            <a:spLocks noGrp="1"/>
          </p:cNvSpPr>
          <p:nvPr>
            <p:ph sz="half" idx="1"/>
          </p:nvPr>
        </p:nvSpPr>
        <p:spPr/>
        <p:txBody>
          <a:bodyPr>
            <a:normAutofit/>
          </a:bodyPr>
          <a:lstStyle/>
          <a:p>
            <a:pPr marL="0" indent="0">
              <a:buNone/>
            </a:pPr>
            <a:r>
              <a:rPr lang="el-GR" dirty="0"/>
              <a:t>Τις ίδιες κορδέλες τοποθετούμε και στον χάρτινο «άνθρωπο της τάξης» (το μέγεθος του είναι περίπου σαν ένα μέσο νήπιο) που έχουμε φτιάξει μας (αλλά και σε διάφορους ήρωες-κούκλες), προκειμένου να φαίνονται ότι κινούνται.</a:t>
            </a:r>
          </a:p>
        </p:txBody>
      </p:sp>
      <p:pic>
        <p:nvPicPr>
          <p:cNvPr id="18434"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11107" y="1945823"/>
            <a:ext cx="3712786" cy="3834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110226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2</a:t>
            </a:r>
            <a:r>
              <a:rPr lang="el-GR" dirty="0" smtClean="0"/>
              <a:t>η (1/2) </a:t>
            </a:r>
            <a:endParaRPr lang="el-GR" dirty="0"/>
          </a:p>
        </p:txBody>
      </p:sp>
      <p:sp>
        <p:nvSpPr>
          <p:cNvPr id="3" name="Content Placeholder 2"/>
          <p:cNvSpPr>
            <a:spLocks noGrp="1"/>
          </p:cNvSpPr>
          <p:nvPr>
            <p:ph sz="half" idx="1"/>
          </p:nvPr>
        </p:nvSpPr>
        <p:spPr/>
        <p:txBody>
          <a:bodyPr/>
          <a:lstStyle/>
          <a:p>
            <a:pPr marL="0" indent="0">
              <a:buNone/>
            </a:pPr>
            <a:r>
              <a:rPr lang="el-GR" dirty="0"/>
              <a:t>Σε ένα </a:t>
            </a:r>
            <a:r>
              <a:rPr lang="el-GR" dirty="0" err="1"/>
              <a:t>σκαφάκι</a:t>
            </a:r>
            <a:r>
              <a:rPr lang="el-GR" dirty="0"/>
              <a:t> με άμμο ή αλεύρι ή σε </a:t>
            </a:r>
            <a:r>
              <a:rPr lang="el-GR" dirty="0" err="1"/>
              <a:t>φελιζόλ</a:t>
            </a:r>
            <a:r>
              <a:rPr lang="el-GR" dirty="0"/>
              <a:t> τοποθετούμε διάφορες φιγούρες παιχνιδιών. </a:t>
            </a:r>
          </a:p>
        </p:txBody>
      </p:sp>
      <p:pic>
        <p:nvPicPr>
          <p:cNvPr id="5"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4008" y="1772816"/>
            <a:ext cx="4038600" cy="3028950"/>
          </a:xfrm>
          <a:noFill/>
        </p:spPr>
      </p:pic>
    </p:spTree>
    <p:extLst>
      <p:ext uri="{BB962C8B-B14F-4D97-AF65-F5344CB8AC3E}">
        <p14:creationId xmlns:p14="http://schemas.microsoft.com/office/powerpoint/2010/main" val="377754932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2η (2/2) </a:t>
            </a:r>
            <a:endParaRPr lang="el-GR" dirty="0"/>
          </a:p>
        </p:txBody>
      </p:sp>
      <p:sp>
        <p:nvSpPr>
          <p:cNvPr id="3" name="Content Placeholder 2"/>
          <p:cNvSpPr>
            <a:spLocks noGrp="1"/>
          </p:cNvSpPr>
          <p:nvPr>
            <p:ph sz="half" idx="1"/>
          </p:nvPr>
        </p:nvSpPr>
        <p:spPr/>
        <p:txBody>
          <a:bodyPr/>
          <a:lstStyle/>
          <a:p>
            <a:pPr marL="0" indent="0">
              <a:buNone/>
            </a:pPr>
            <a:r>
              <a:rPr lang="el-GR" dirty="0"/>
              <a:t>Καθώς αυτές κινούνται, αφήνουν πίσω τους ίχνος. Τα παιδιά τον μεταγράφουν σε χαρτί, αφού πρώτα συζητήσουμε από πού προήρθε αυτή η γραμμή.</a:t>
            </a:r>
          </a:p>
          <a:p>
            <a:endParaRPr lang="el-GR" dirty="0"/>
          </a:p>
        </p:txBody>
      </p:sp>
      <p:pic>
        <p:nvPicPr>
          <p:cNvPr id="5" name="Picture 3"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772816"/>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203112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3η </a:t>
            </a:r>
            <a:r>
              <a:rPr lang="el-GR" dirty="0"/>
              <a:t>(1/2</a:t>
            </a:r>
            <a:r>
              <a:rPr lang="el-GR" dirty="0" smtClean="0"/>
              <a:t>)  </a:t>
            </a:r>
            <a:endParaRPr lang="el-GR" dirty="0"/>
          </a:p>
        </p:txBody>
      </p:sp>
      <p:sp>
        <p:nvSpPr>
          <p:cNvPr id="3" name="Content Placeholder 2"/>
          <p:cNvSpPr>
            <a:spLocks noGrp="1"/>
          </p:cNvSpPr>
          <p:nvPr>
            <p:ph sz="half" idx="1"/>
          </p:nvPr>
        </p:nvSpPr>
        <p:spPr/>
        <p:txBody>
          <a:bodyPr/>
          <a:lstStyle/>
          <a:p>
            <a:pPr marL="0" indent="0">
              <a:buNone/>
            </a:pPr>
            <a:r>
              <a:rPr lang="el-GR" dirty="0"/>
              <a:t>Ζωγραφίζουμε και κολλάμε γραμμές κίνησης με μαλλί, εκεί που νομίζουμε ότι υπάρχει αντίστοιχη κίνηση. </a:t>
            </a:r>
          </a:p>
        </p:txBody>
      </p:sp>
      <p:pic>
        <p:nvPicPr>
          <p:cNvPr id="5" name="Picture 3"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4008" y="1772816"/>
            <a:ext cx="4038600" cy="3028950"/>
          </a:xfrm>
          <a:noFill/>
        </p:spPr>
      </p:pic>
    </p:spTree>
    <p:extLst>
      <p:ext uri="{BB962C8B-B14F-4D97-AF65-F5344CB8AC3E}">
        <p14:creationId xmlns:p14="http://schemas.microsoft.com/office/powerpoint/2010/main" val="251697817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DECORATIVE]"/>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t="5302" b="5302"/>
          <a:stretch>
            <a:fillRect/>
          </a:stretch>
        </p:blipFill>
        <p:spPr bwMode="auto">
          <a:xfrm>
            <a:off x="1828800" y="1556792"/>
            <a:ext cx="5486400"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type="body" sz="half" idx="2"/>
          </p:nvPr>
        </p:nvSpPr>
        <p:spPr/>
        <p:txBody>
          <a:bodyPr/>
          <a:lstStyle/>
          <a:p>
            <a:pPr marL="0" indent="0" algn="ctr">
              <a:buNone/>
            </a:pPr>
            <a:r>
              <a:rPr lang="el-GR" dirty="0"/>
              <a:t>Τα παιδιά κατανοούν πολλές κινήσεις!!! </a:t>
            </a:r>
          </a:p>
          <a:p>
            <a:pPr algn="ctr"/>
            <a:endParaRPr lang="el-GR" dirty="0"/>
          </a:p>
        </p:txBody>
      </p:sp>
      <p:sp>
        <p:nvSpPr>
          <p:cNvPr id="19" name="Title 18"/>
          <p:cNvSpPr>
            <a:spLocks noGrp="1"/>
          </p:cNvSpPr>
          <p:nvPr>
            <p:ph type="title"/>
          </p:nvPr>
        </p:nvSpPr>
        <p:spPr/>
        <p:txBody>
          <a:bodyPr/>
          <a:lstStyle/>
          <a:p>
            <a:r>
              <a:rPr lang="el-GR" dirty="0"/>
              <a:t>Δραστηριότητα </a:t>
            </a:r>
            <a:r>
              <a:rPr lang="el-GR" dirty="0" smtClean="0"/>
              <a:t>3η (2/2)  </a:t>
            </a:r>
            <a:endParaRPr lang="el-GR" dirty="0"/>
          </a:p>
        </p:txBody>
      </p:sp>
    </p:spTree>
    <p:extLst>
      <p:ext uri="{BB962C8B-B14F-4D97-AF65-F5344CB8AC3E}">
        <p14:creationId xmlns:p14="http://schemas.microsoft.com/office/powerpoint/2010/main" val="128957047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Δραστηριότητα </a:t>
            </a:r>
            <a:r>
              <a:rPr lang="el-GR" dirty="0" smtClean="0"/>
              <a:t>4η </a:t>
            </a:r>
            <a:r>
              <a:rPr lang="el-GR" dirty="0"/>
              <a:t>(</a:t>
            </a:r>
            <a:r>
              <a:rPr lang="el-GR" dirty="0" smtClean="0"/>
              <a:t>1/3) </a:t>
            </a:r>
            <a:endParaRPr lang="el-GR" dirty="0"/>
          </a:p>
        </p:txBody>
      </p:sp>
      <p:sp>
        <p:nvSpPr>
          <p:cNvPr id="6" name="Content Placeholder 5"/>
          <p:cNvSpPr>
            <a:spLocks noGrp="1"/>
          </p:cNvSpPr>
          <p:nvPr>
            <p:ph sz="half" idx="1"/>
          </p:nvPr>
        </p:nvSpPr>
        <p:spPr/>
        <p:txBody>
          <a:bodyPr/>
          <a:lstStyle/>
          <a:p>
            <a:pPr marL="0" indent="0">
              <a:buNone/>
            </a:pPr>
            <a:r>
              <a:rPr lang="el-GR" dirty="0"/>
              <a:t>Τα παιδιά συζητούν για τις γραμμές των </a:t>
            </a:r>
            <a:r>
              <a:rPr lang="el-GR" dirty="0" err="1"/>
              <a:t>gn</a:t>
            </a:r>
            <a:r>
              <a:rPr lang="el-GR" dirty="0"/>
              <a:t> και γράφουν τις συμβάσεις σε έναν πίνακα. Έτσι έχουμε γραμμή στα </a:t>
            </a:r>
            <a:r>
              <a:rPr lang="el-GR" dirty="0" err="1"/>
              <a:t>gn</a:t>
            </a:r>
            <a:r>
              <a:rPr lang="el-GR" dirty="0"/>
              <a:t> που δηλώνει: κίνηση, ήχο, μυρωδιά. Κάνουμε δραματοποίηση. </a:t>
            </a:r>
          </a:p>
        </p:txBody>
      </p:sp>
      <p:pic>
        <p:nvPicPr>
          <p:cNvPr id="8" name="Picture 2"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2440" t="11233" b="15521"/>
          <a:stretch/>
        </p:blipFill>
        <p:spPr>
          <a:xfrm>
            <a:off x="4932040" y="1700808"/>
            <a:ext cx="3750567" cy="3816424"/>
          </a:xfrm>
          <a:noFill/>
        </p:spPr>
      </p:pic>
    </p:spTree>
    <p:extLst>
      <p:ext uri="{BB962C8B-B14F-4D97-AF65-F5344CB8AC3E}">
        <p14:creationId xmlns:p14="http://schemas.microsoft.com/office/powerpoint/2010/main" val="404151033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4η </a:t>
            </a:r>
            <a:r>
              <a:rPr lang="el-GR" dirty="0" smtClean="0"/>
              <a:t>(2/3) </a:t>
            </a:r>
            <a:endParaRPr lang="el-GR" dirty="0"/>
          </a:p>
        </p:txBody>
      </p:sp>
      <p:sp>
        <p:nvSpPr>
          <p:cNvPr id="3" name="Content Placeholder 2"/>
          <p:cNvSpPr>
            <a:spLocks noGrp="1"/>
          </p:cNvSpPr>
          <p:nvPr>
            <p:ph sz="half" idx="1"/>
          </p:nvPr>
        </p:nvSpPr>
        <p:spPr/>
        <p:txBody>
          <a:bodyPr/>
          <a:lstStyle/>
          <a:p>
            <a:pPr marL="0" indent="0">
              <a:buNone/>
            </a:pPr>
            <a:r>
              <a:rPr lang="el-GR" dirty="0"/>
              <a:t>Επίσης μπορούμε να φτιάξουμε πίνακα στον οποίο κολλάμε αντίστοιχες εικόνες από </a:t>
            </a:r>
            <a:r>
              <a:rPr lang="el-GR" dirty="0" err="1"/>
              <a:t>gn</a:t>
            </a:r>
            <a:r>
              <a:rPr lang="el-GR" dirty="0"/>
              <a:t> που δηλώνουν κίνηση, ήχο, μυρωδιά. </a:t>
            </a:r>
          </a:p>
          <a:p>
            <a:endParaRPr lang="el-GR" dirty="0"/>
          </a:p>
        </p:txBody>
      </p:sp>
      <p:pic>
        <p:nvPicPr>
          <p:cNvPr id="5" name="Picture 3"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b="11689"/>
          <a:stretch/>
        </p:blipFill>
        <p:spPr bwMode="auto">
          <a:xfrm>
            <a:off x="4644008" y="1700808"/>
            <a:ext cx="4038600" cy="34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29525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4</a:t>
            </a:r>
            <a:r>
              <a:rPr lang="el-GR" dirty="0" smtClean="0"/>
              <a:t>η (3/3) </a:t>
            </a:r>
            <a:endParaRPr lang="el-GR" dirty="0"/>
          </a:p>
        </p:txBody>
      </p:sp>
      <p:sp>
        <p:nvSpPr>
          <p:cNvPr id="3" name="Content Placeholder 2"/>
          <p:cNvSpPr>
            <a:spLocks noGrp="1"/>
          </p:cNvSpPr>
          <p:nvPr>
            <p:ph sz="half" idx="1"/>
          </p:nvPr>
        </p:nvSpPr>
        <p:spPr/>
        <p:txBody>
          <a:bodyPr>
            <a:noAutofit/>
          </a:bodyPr>
          <a:lstStyle/>
          <a:p>
            <a:pPr marL="0" indent="0">
              <a:buNone/>
            </a:pPr>
            <a:r>
              <a:rPr lang="el-GR" sz="2600" dirty="0"/>
              <a:t>Εναλλακτικά δίνουμε φύλλο εργασίας με αντικείμενα ή ανθρώπους και καλούμε τα παιδιά να ζωγραφίσουν γραμμές εκεί που νομίζουν ότι δηλώνεται κίνηση, ήχος, μυρωδιά (φαγητό που μαγειρεύεται, άνθρωπος που περπατάει, τηλέφωνο).</a:t>
            </a:r>
          </a:p>
        </p:txBody>
      </p:sp>
      <p:pic>
        <p:nvPicPr>
          <p:cNvPr id="5" name="Picture 2" descr="[DECORA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772816"/>
            <a:ext cx="4038600"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54984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5η</a:t>
            </a:r>
            <a:endParaRPr lang="el-GR" dirty="0"/>
          </a:p>
        </p:txBody>
      </p:sp>
      <p:sp>
        <p:nvSpPr>
          <p:cNvPr id="3" name="Content Placeholder 2"/>
          <p:cNvSpPr>
            <a:spLocks noGrp="1"/>
          </p:cNvSpPr>
          <p:nvPr>
            <p:ph sz="half" idx="1"/>
          </p:nvPr>
        </p:nvSpPr>
        <p:spPr>
          <a:xfrm>
            <a:off x="457200" y="1600200"/>
            <a:ext cx="4474840" cy="4525963"/>
          </a:xfrm>
        </p:spPr>
        <p:txBody>
          <a:bodyPr>
            <a:noAutofit/>
          </a:bodyPr>
          <a:lstStyle/>
          <a:p>
            <a:pPr marL="0" indent="0">
              <a:buNone/>
            </a:pPr>
            <a:r>
              <a:rPr lang="el-GR" sz="2400" dirty="0"/>
              <a:t>Συζητούμε με τα παιδιά πού βλέπουμε συννεφάκι-καπνό (π.χ. σε διάφορα οχήματα) τόσο στα </a:t>
            </a:r>
            <a:r>
              <a:rPr lang="el-GR" sz="2400" dirty="0" err="1"/>
              <a:t>gn</a:t>
            </a:r>
            <a:r>
              <a:rPr lang="el-GR" sz="2400" dirty="0"/>
              <a:t> όσο και στην πραγματικότητα. Αναρωτιόμαστε γιατί στα </a:t>
            </a:r>
            <a:r>
              <a:rPr lang="el-GR" sz="2400" dirty="0" err="1"/>
              <a:t>gn</a:t>
            </a:r>
            <a:r>
              <a:rPr lang="el-GR" sz="2400" dirty="0"/>
              <a:t> υπάρχει σε κάποιες ανθρώπινες μορφές το συννεφάκι αυτό.  Έτσι γίνεται κατανοητή στα παιδιά και η </a:t>
            </a:r>
            <a:r>
              <a:rPr lang="el-GR" sz="2400" dirty="0" err="1"/>
              <a:t>οπτικοποίηση</a:t>
            </a:r>
            <a:r>
              <a:rPr lang="el-GR" sz="2400" dirty="0"/>
              <a:t> της μεταφοράς «έγινε καπνός». Ζωγραφίζουν τη μεταφορά αυτήν.</a:t>
            </a:r>
          </a:p>
        </p:txBody>
      </p:sp>
      <p:pic>
        <p:nvPicPr>
          <p:cNvPr id="5" name="Picture 2"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b="6218"/>
          <a:stretch/>
        </p:blipFill>
        <p:spPr>
          <a:xfrm>
            <a:off x="5364088" y="1628801"/>
            <a:ext cx="3288820" cy="4115508"/>
          </a:xfrm>
          <a:noFill/>
        </p:spPr>
      </p:pic>
    </p:spTree>
    <p:extLst>
      <p:ext uri="{BB962C8B-B14F-4D97-AF65-F5344CB8AC3E}">
        <p14:creationId xmlns:p14="http://schemas.microsoft.com/office/powerpoint/2010/main" val="139605652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Δραστηριότητα </a:t>
            </a:r>
            <a:r>
              <a:rPr lang="el-GR" dirty="0" smtClean="0"/>
              <a:t>6η </a:t>
            </a:r>
            <a:r>
              <a:rPr lang="el-GR" dirty="0"/>
              <a:t>(</a:t>
            </a:r>
            <a:r>
              <a:rPr lang="el-GR" dirty="0" smtClean="0"/>
              <a:t>1/3)</a:t>
            </a:r>
            <a:endParaRPr lang="el-GR" dirty="0"/>
          </a:p>
        </p:txBody>
      </p:sp>
      <p:sp>
        <p:nvSpPr>
          <p:cNvPr id="3" name="Content Placeholder 2"/>
          <p:cNvSpPr>
            <a:spLocks noGrp="1"/>
          </p:cNvSpPr>
          <p:nvPr>
            <p:ph sz="half" idx="1"/>
          </p:nvPr>
        </p:nvSpPr>
        <p:spPr>
          <a:xfrm>
            <a:off x="457200" y="1600200"/>
            <a:ext cx="4474840" cy="4525963"/>
          </a:xfrm>
        </p:spPr>
        <p:txBody>
          <a:bodyPr>
            <a:noAutofit/>
          </a:bodyPr>
          <a:lstStyle/>
          <a:p>
            <a:pPr marL="0" indent="0">
              <a:buNone/>
            </a:pPr>
            <a:r>
              <a:rPr lang="el-GR" sz="2600" dirty="0"/>
              <a:t>Φτιάχνουμε ένα επιτραπέζιο μιας διαδρομής, όπου μπορούν να παίξουν δύο παίκτες. </a:t>
            </a:r>
            <a:endParaRPr lang="el-GR" sz="2600" dirty="0" smtClean="0"/>
          </a:p>
          <a:p>
            <a:pPr marL="0" indent="0">
              <a:buNone/>
            </a:pPr>
            <a:r>
              <a:rPr lang="el-GR" sz="2600" dirty="0" smtClean="0"/>
              <a:t>Τα </a:t>
            </a:r>
            <a:r>
              <a:rPr lang="el-GR" sz="2600" dirty="0"/>
              <a:t>πιόνια κινούνται σε τετράγωνα, σε κάποια από τα οποία  υπάρχει το σύμβολο κίνησης </a:t>
            </a:r>
            <a:r>
              <a:rPr lang="el-GR" sz="2600" dirty="0" smtClean="0"/>
              <a:t>«Γραμμή» </a:t>
            </a:r>
            <a:r>
              <a:rPr lang="el-GR" sz="2600" dirty="0"/>
              <a:t>και το σύμβολο της κίνησης </a:t>
            </a:r>
            <a:r>
              <a:rPr lang="el-GR" sz="2600" dirty="0" smtClean="0"/>
              <a:t>«Καπνός». </a:t>
            </a:r>
            <a:endParaRPr lang="el-GR" sz="2600" dirty="0"/>
          </a:p>
        </p:txBody>
      </p:sp>
      <p:pic>
        <p:nvPicPr>
          <p:cNvPr id="5" name="Picture 3" descr="[DECORATIV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8957" t="5719" r="8604"/>
          <a:stretch/>
        </p:blipFill>
        <p:spPr>
          <a:xfrm>
            <a:off x="5364088" y="1628800"/>
            <a:ext cx="3329354" cy="2855735"/>
          </a:xfrm>
          <a:noFill/>
        </p:spPr>
      </p:pic>
    </p:spTree>
    <p:extLst>
      <p:ext uri="{BB962C8B-B14F-4D97-AF65-F5344CB8AC3E}">
        <p14:creationId xmlns:p14="http://schemas.microsoft.com/office/powerpoint/2010/main" val="278135034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9"/>
  <p:tag name="ZHAW.ACCESSIBILITYADDIN.CHECKTIMEDATE" val="3/6/2016 8:27:46 PM"/>
</p:tagLst>
</file>

<file path=ppt/tags/tag10.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K"/>
</p:tagLst>
</file>

<file path=ppt/tags/tag11.xml><?xml version="1.0" encoding="utf-8"?>
<p:tagLst xmlns:a="http://schemas.openxmlformats.org/drawingml/2006/main" xmlns:r="http://schemas.openxmlformats.org/officeDocument/2006/relationships" xmlns:p="http://schemas.openxmlformats.org/presentationml/2006/main">
  <p:tag name="ZHAW.ACCESSIBILITYADDIN.READINGORDER" val="2,3,7,8,"/>
</p:tagLst>
</file>

<file path=ppt/tags/tag12.xml><?xml version="1.0" encoding="utf-8"?>
<p:tagLst xmlns:a="http://schemas.openxmlformats.org/drawingml/2006/main" xmlns:r="http://schemas.openxmlformats.org/officeDocument/2006/relationships" xmlns:p="http://schemas.openxmlformats.org/presentationml/2006/main">
  <p:tag name="ZHAW.ACCESSIBILITYADDIN.READINGORDER" val="2,6,7,"/>
</p:tagLst>
</file>

<file path=ppt/tags/tag13.xml><?xml version="1.0" encoding="utf-8"?>
<p:tagLst xmlns:a="http://schemas.openxmlformats.org/drawingml/2006/main" xmlns:r="http://schemas.openxmlformats.org/officeDocument/2006/relationships" xmlns:p="http://schemas.openxmlformats.org/presentationml/2006/main">
  <p:tag name="ZHAW.ACCESSIBILITYADDIN.READINGORDER" val="2,6,7,"/>
</p:tagLst>
</file>

<file path=ppt/tags/tag14.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K"/>
</p:tagLst>
</file>

<file path=ppt/tags/tag15.xml><?xml version="1.0" encoding="utf-8"?>
<p:tagLst xmlns:a="http://schemas.openxmlformats.org/drawingml/2006/main" xmlns:r="http://schemas.openxmlformats.org/officeDocument/2006/relationships" xmlns:p="http://schemas.openxmlformats.org/presentationml/2006/main">
  <p:tag name="ZHAW.ACCESSIBILITYADDIN.READINGORDER" val="2,3,26626,6,"/>
</p:tagLst>
</file>

<file path=ppt/tags/tag16.xml><?xml version="1.0" encoding="utf-8"?>
<p:tagLst xmlns:a="http://schemas.openxmlformats.org/drawingml/2006/main" xmlns:r="http://schemas.openxmlformats.org/officeDocument/2006/relationships" xmlns:p="http://schemas.openxmlformats.org/presentationml/2006/main">
  <p:tag name="ZHAW.ACCESSIBILITYADDIN.READINGORDER" val="2,3,27650,6,"/>
</p:tagLst>
</file>

<file path=ppt/tags/tag17.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18.xml><?xml version="1.0" encoding="utf-8"?>
<p:tagLst xmlns:a="http://schemas.openxmlformats.org/drawingml/2006/main" xmlns:r="http://schemas.openxmlformats.org/officeDocument/2006/relationships" xmlns:p="http://schemas.openxmlformats.org/presentationml/2006/main">
  <p:tag name="ZHAW.ACCESSIBILITYADDIN.READINGORDER" val="2,3,7,"/>
</p:tagLst>
</file>

<file path=ppt/tags/tag19.xml><?xml version="1.0" encoding="utf-8"?>
<p:tagLst xmlns:a="http://schemas.openxmlformats.org/drawingml/2006/main" xmlns:r="http://schemas.openxmlformats.org/officeDocument/2006/relationships" xmlns:p="http://schemas.openxmlformats.org/presentationml/2006/main">
  <p:tag name="ZHAW.ACCESSIBILITYADDIN.READINGORDER" val="34818,34819,34820,6,"/>
</p:tagLst>
</file>

<file path=ppt/tags/tag2.xml><?xml version="1.0" encoding="utf-8"?>
<p:tagLst xmlns:a="http://schemas.openxmlformats.org/drawingml/2006/main" xmlns:r="http://schemas.openxmlformats.org/officeDocument/2006/relationships" xmlns:p="http://schemas.openxmlformats.org/presentationml/2006/main">
  <p:tag name="ZHAW.ACCESSIBILITYADDIN.READINGORDER" val="7,2,3,"/>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ZHAW.ACCESSIBILITYADDIN.READINGORDER" val="5,4,2,"/>
</p:tagLst>
</file>

<file path=ppt/tags/tag4.xml><?xml version="1.0" encoding="utf-8"?>
<p:tagLst xmlns:a="http://schemas.openxmlformats.org/drawingml/2006/main" xmlns:r="http://schemas.openxmlformats.org/officeDocument/2006/relationships" xmlns:p="http://schemas.openxmlformats.org/presentationml/2006/main">
  <p:tag name="ZHAW.ACCESSIBILITYADDIN.READINGORDER" val="4,24578,7,"/>
</p:tagLst>
</file>

<file path=ppt/tags/tag5.xml><?xml version="1.0" encoding="utf-8"?>
<p:tagLst xmlns:a="http://schemas.openxmlformats.org/drawingml/2006/main" xmlns:r="http://schemas.openxmlformats.org/officeDocument/2006/relationships" xmlns:p="http://schemas.openxmlformats.org/presentationml/2006/main">
  <p:tag name="ZHAW.ACCESSIBILITYADDIN.READINGORDER" val="2,6,7,"/>
</p:tagLst>
</file>

<file path=ppt/tags/tag6.xml><?xml version="1.0" encoding="utf-8"?>
<p:tagLst xmlns:a="http://schemas.openxmlformats.org/drawingml/2006/main" xmlns:r="http://schemas.openxmlformats.org/officeDocument/2006/relationships" xmlns:p="http://schemas.openxmlformats.org/presentationml/2006/main">
  <p:tag name="ZHAW.ACCESSIBILITYADDIN.READINGORDER" val="2,25602,7,"/>
</p:tagLst>
</file>

<file path=ppt/tags/tag7.xml><?xml version="1.0" encoding="utf-8"?>
<p:tagLst xmlns:a="http://schemas.openxmlformats.org/drawingml/2006/main" xmlns:r="http://schemas.openxmlformats.org/officeDocument/2006/relationships" xmlns:p="http://schemas.openxmlformats.org/presentationml/2006/main">
  <p:tag name="ZHAW.ACCESSIBILITYADDIN.READINGORDER" val="2,3,8,87041,"/>
</p:tagLst>
</file>

<file path=ppt/tags/tag8.xml><?xml version="1.0" encoding="utf-8"?>
<p:tagLst xmlns:a="http://schemas.openxmlformats.org/drawingml/2006/main" xmlns:r="http://schemas.openxmlformats.org/officeDocument/2006/relationships" xmlns:p="http://schemas.openxmlformats.org/presentationml/2006/main">
  <p:tag name="ZHAW.ACCESSIBILITYADDIN.READINGORDER" val="2,3,10,86017,"/>
</p:tagLst>
</file>

<file path=ppt/tags/tag9.xml><?xml version="1.0" encoding="utf-8"?>
<p:tagLst xmlns:a="http://schemas.openxmlformats.org/drawingml/2006/main" xmlns:r="http://schemas.openxmlformats.org/officeDocument/2006/relationships" xmlns:p="http://schemas.openxmlformats.org/presentationml/2006/main">
  <p:tag name="ZHAW.ACCESSIBILITYADDIN.READINGORDER" val="2,6,7,"/>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3EA12644-1240-47E9-AEB9-0659EE020BD1}">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8155</TotalTime>
  <Words>4605</Words>
  <Application>Microsoft Office PowerPoint</Application>
  <PresentationFormat>On-screen Show (4:3)</PresentationFormat>
  <Paragraphs>334</Paragraphs>
  <Slides>144</Slides>
  <Notes>9</Notes>
  <HiddenSlides>0</HiddenSlides>
  <MMClips>0</MMClips>
  <ScaleCrop>false</ScaleCrop>
  <HeadingPairs>
    <vt:vector size="4" baseType="variant">
      <vt:variant>
        <vt:lpstr>Theme</vt:lpstr>
      </vt:variant>
      <vt:variant>
        <vt:i4>1</vt:i4>
      </vt:variant>
      <vt:variant>
        <vt:lpstr>Slide Titles</vt:lpstr>
      </vt:variant>
      <vt:variant>
        <vt:i4>144</vt:i4>
      </vt:variant>
    </vt:vector>
  </HeadingPairs>
  <TitlesOfParts>
    <vt:vector size="145" baseType="lpstr">
      <vt:lpstr>Θέμα του Office</vt:lpstr>
      <vt:lpstr>Διδακτική της Λογοτεχνίας στην Προσχολική Εκπαίδευση</vt:lpstr>
      <vt:lpstr>Παιγνιώδεις δραστηριότητες στο Νηπιαγωγείο με αφορμή το gn ως πολυτροπικό κείμενο </vt:lpstr>
      <vt:lpstr>Τα πάνελς</vt:lpstr>
      <vt:lpstr>Δραστηριότητα 1η (1/2) </vt:lpstr>
      <vt:lpstr>Δραστηριότητα 1η (2/2) </vt:lpstr>
      <vt:lpstr>Δραστηριότητα 2η (1/3) </vt:lpstr>
      <vt:lpstr>Δραστηριότητα 2η (2/3) </vt:lpstr>
      <vt:lpstr>Δραστηριότητα 2η (3/3) </vt:lpstr>
      <vt:lpstr>Δραστηριότητα 3η (1/2) </vt:lpstr>
      <vt:lpstr>Δραστηριότητα 3η (2/2) </vt:lpstr>
      <vt:lpstr>Δραστηριότητα 4η</vt:lpstr>
      <vt:lpstr>Δραστηριότητα 5η (1/2)</vt:lpstr>
      <vt:lpstr>Δραστηριότητα 5η (2/2)</vt:lpstr>
      <vt:lpstr>Δραστηριότητα 6η (1/2)</vt:lpstr>
      <vt:lpstr>Δραστηριότητα 6η (2/2)</vt:lpstr>
      <vt:lpstr>Δραστηριότητα 7η (1/3)</vt:lpstr>
      <vt:lpstr>Δραστηριότητα 7η (2/3)</vt:lpstr>
      <vt:lpstr>Δραστηριότητα 7η (3/3)</vt:lpstr>
      <vt:lpstr>Δραστηριότητα 8η (1/2)</vt:lpstr>
      <vt:lpstr>Δραστηριότητα 8η (2/2)</vt:lpstr>
      <vt:lpstr>Δραστηριότητα 9η</vt:lpstr>
      <vt:lpstr>Δραστηριότητα 10η</vt:lpstr>
      <vt:lpstr>Δραστηριότητα 11η</vt:lpstr>
      <vt:lpstr>Δραστηριότητα 12η (1/2)</vt:lpstr>
      <vt:lpstr>Δραστηριότητα 12η (2/2)</vt:lpstr>
      <vt:lpstr>Δραστηριότητα 13η</vt:lpstr>
      <vt:lpstr>Δραστηριότητα 14η</vt:lpstr>
      <vt:lpstr>Δραστηριότητα 15η</vt:lpstr>
      <vt:lpstr>Δραστηριότητα 16η</vt:lpstr>
      <vt:lpstr>Δραστηριότητα 17η</vt:lpstr>
      <vt:lpstr>Το gutter</vt:lpstr>
      <vt:lpstr>Δραστηριότητα 1η</vt:lpstr>
      <vt:lpstr>Δραστηριότητα 2η (1/3)</vt:lpstr>
      <vt:lpstr>Δραστηριότητα 2η (2/3)</vt:lpstr>
      <vt:lpstr>Δραστηριότητα 2η (3/3)</vt:lpstr>
      <vt:lpstr>Δραστηριότητα 3η (1/3)</vt:lpstr>
      <vt:lpstr>Δραστηριότητα 3η (2/3)</vt:lpstr>
      <vt:lpstr>Δραστηριότητα 3η (3/3)</vt:lpstr>
      <vt:lpstr>Τα μπαλόνια</vt:lpstr>
      <vt:lpstr>Δραστηριότητα 1η (1/2)</vt:lpstr>
      <vt:lpstr>Δραστηριότητα 1η (2/2)</vt:lpstr>
      <vt:lpstr>Δραστηριότητα 2η (1/2)</vt:lpstr>
      <vt:lpstr>Δραστηριότητα 2η (2/2)</vt:lpstr>
      <vt:lpstr>Δραστηριότητα 3η</vt:lpstr>
      <vt:lpstr>Δραστηριότητα 4η (1/3)</vt:lpstr>
      <vt:lpstr>Δραστηριότητα 4η (2/3)</vt:lpstr>
      <vt:lpstr>Δραστηριότητα 4η (3/3)</vt:lpstr>
      <vt:lpstr>Δραστηριότητα 5η (1/3)</vt:lpstr>
      <vt:lpstr>Δραστηριότητα 5η (2/3)</vt:lpstr>
      <vt:lpstr>Δραστηριότητα 5η (3/3)</vt:lpstr>
      <vt:lpstr>Δραστηριότητα 6η (1/2) </vt:lpstr>
      <vt:lpstr>Δραστηριότητα 6η (2/2) </vt:lpstr>
      <vt:lpstr>Δραστηριότητα 7η (1/3) </vt:lpstr>
      <vt:lpstr>Δραστηριότητα 7η (2/3) </vt:lpstr>
      <vt:lpstr>Δραστηριότητα 7η (3/3) </vt:lpstr>
      <vt:lpstr>Δραστηριότητα 8η (1/3)</vt:lpstr>
      <vt:lpstr>Δραστηριότητα 8η (2/3)</vt:lpstr>
      <vt:lpstr>Δραστηριότητα 8η (3/3)</vt:lpstr>
      <vt:lpstr>Δραστηριότητα 9η </vt:lpstr>
      <vt:lpstr>Δραστηριότητα 10η (1/2)</vt:lpstr>
      <vt:lpstr>Δραστηριότητα 10η (2/2)</vt:lpstr>
      <vt:lpstr>Δραστηριότητα 11η (1/2)</vt:lpstr>
      <vt:lpstr>Δραστηριότητα 11η (2/2)</vt:lpstr>
      <vt:lpstr>Δραστηριότητα 12η (1/3)</vt:lpstr>
      <vt:lpstr>Δραστηριότητα 12η (2/3)</vt:lpstr>
      <vt:lpstr>Δραστηριότητα 12η (3/3)</vt:lpstr>
      <vt:lpstr>Δραστηριότητα 13η (1/4)</vt:lpstr>
      <vt:lpstr>Δραστηριότητα 13η (2/4)</vt:lpstr>
      <vt:lpstr>Δραστηριότητα 13η (3/4)</vt:lpstr>
      <vt:lpstr>Δραστηριότητα 13η (4/4)</vt:lpstr>
      <vt:lpstr>Onomatopoeia (Ονοματοποιία) </vt:lpstr>
      <vt:lpstr>Δραστηριότητα 1η (1/3)</vt:lpstr>
      <vt:lpstr>Δραστηριότητα 1η (2/3)</vt:lpstr>
      <vt:lpstr>Δραστηριότητα 1η (3/3)</vt:lpstr>
      <vt:lpstr>Δραστηριότητα 2η (1/5)</vt:lpstr>
      <vt:lpstr>Δραστηριότητα 2η (2/5)</vt:lpstr>
      <vt:lpstr>Δραστηριότητα 2η (3/5)</vt:lpstr>
      <vt:lpstr>Δραστηριότητα 2η (4/5)</vt:lpstr>
      <vt:lpstr>Δραστηριότητα 2η (5/5)</vt:lpstr>
      <vt:lpstr>Δραστηριότητα 3η (1/2)</vt:lpstr>
      <vt:lpstr>Δραστηριότητα 3η (2/2)</vt:lpstr>
      <vt:lpstr>Δραστηριότητα 4η (1/2)</vt:lpstr>
      <vt:lpstr>Δραστηριότητα 4η (2/2)</vt:lpstr>
      <vt:lpstr>Δραστηριότητα 5η (1/2) </vt:lpstr>
      <vt:lpstr>Δραστηριότητα 5η (2/2) </vt:lpstr>
      <vt:lpstr>Δραστηριότητα 6η</vt:lpstr>
      <vt:lpstr>Γραμμές κίνησης</vt:lpstr>
      <vt:lpstr>Δραστηριότητα 1η (1/3) </vt:lpstr>
      <vt:lpstr>Δραστηριότητα 1η (2/3) </vt:lpstr>
      <vt:lpstr>Δραστηριότητα 1η (3/3) </vt:lpstr>
      <vt:lpstr>Δραστηριότητα 2η (1/2) </vt:lpstr>
      <vt:lpstr>Δραστηριότητα 2η (2/2) </vt:lpstr>
      <vt:lpstr>Δραστηριότητα 3η (1/2)  </vt:lpstr>
      <vt:lpstr>Δραστηριότητα 3η (2/2)  </vt:lpstr>
      <vt:lpstr>Δραστηριότητα 4η (1/3) </vt:lpstr>
      <vt:lpstr>Δραστηριότητα 4η (2/3) </vt:lpstr>
      <vt:lpstr>Δραστηριότητα 4η (3/3) </vt:lpstr>
      <vt:lpstr>Δραστηριότητα 5η</vt:lpstr>
      <vt:lpstr>Δραστηριότητα 6η (1/3)</vt:lpstr>
      <vt:lpstr>Δραστηριότητα 6η (2/3)</vt:lpstr>
      <vt:lpstr>Δραστηριότητα 6η (3/3)</vt:lpstr>
      <vt:lpstr>Δραστηριότητα 7η (1/2)</vt:lpstr>
      <vt:lpstr>Δραστηριότητα 7η (2/2)</vt:lpstr>
      <vt:lpstr>Symbolia</vt:lpstr>
      <vt:lpstr>Δραστηριότητα 1η </vt:lpstr>
      <vt:lpstr>Δραστηριότητα 2η</vt:lpstr>
      <vt:lpstr>Δραστηριότητα 3η (1/4) </vt:lpstr>
      <vt:lpstr>Δραστηριότητα 3η (2/4) </vt:lpstr>
      <vt:lpstr>Δραστηριότητα 3η (3/4) </vt:lpstr>
      <vt:lpstr>Δραστηριότητα 3η (4/4) </vt:lpstr>
      <vt:lpstr>Δραστηριότητα 4η (1/3)  </vt:lpstr>
      <vt:lpstr>Δραστηριότητα 4η (2/3)   </vt:lpstr>
      <vt:lpstr>Δραστηριότητα 4η (3/3)   </vt:lpstr>
      <vt:lpstr>Δραστηριότητα 5η (1/2)   </vt:lpstr>
      <vt:lpstr>Δραστηριότητα 5η (2/2)   </vt:lpstr>
      <vt:lpstr>Δραστηριότητα 6η (1/4) </vt:lpstr>
      <vt:lpstr>Δραστηριότητα 6η (2/4) </vt:lpstr>
      <vt:lpstr>Δραστηριότητα 6η (3/4) </vt:lpstr>
      <vt:lpstr>Δραστηριότητα 6η (4/4) </vt:lpstr>
      <vt:lpstr>Δραστηριότητα 7η (1/2) </vt:lpstr>
      <vt:lpstr>Δραστηριότητα 7η (2/2) </vt:lpstr>
      <vt:lpstr>Δραστηριότητα 8η</vt:lpstr>
      <vt:lpstr>Δραστηριότητα 9η (1/3) </vt:lpstr>
      <vt:lpstr>Δραστηριότητα 9η (2/3) </vt:lpstr>
      <vt:lpstr>Δραστηριότητα 9η (3/3) </vt:lpstr>
      <vt:lpstr>Δραστηριότητα 10η (1/7) </vt:lpstr>
      <vt:lpstr>Δραστηριότητα 10η (2/7) </vt:lpstr>
      <vt:lpstr>Δραστηριότητα 10η (3/7) </vt:lpstr>
      <vt:lpstr>Δραστηριότητα 10η (4/7) </vt:lpstr>
      <vt:lpstr>Δραστηριότητα 10η (5/7) </vt:lpstr>
      <vt:lpstr>Δραστηριότητα 10η (6/7) </vt:lpstr>
      <vt:lpstr>Δραστηριότητα 10η (7/7) </vt:lpstr>
      <vt:lpstr>Δραστηριότητα 11η (1/4)</vt:lpstr>
      <vt:lpstr>Δραστηριότητα 11η (2/4)</vt:lpstr>
      <vt:lpstr>Δραστηριότητα 11η (3/4)</vt:lpstr>
      <vt:lpstr>Δραστηριότητα 11η (4/4)</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(1/2)</vt:lpstr>
      <vt:lpstr>Σημείωμα Χρήσης Έργων Τρίτων (2/2)</vt:lpstr>
    </vt:vector>
  </TitlesOfParts>
  <Manager>Τμήμα Εκπαίδευσης και Αγωγής στην Προσχολική Ηλικία (ΤΕΑΠΗ)</Manager>
  <Company>ΕΚΠΑ</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Ειδολογικές Κατατάξεις</dc:title>
  <dc:subject>Διδακτική της Λογοτεχνίας στην Προσχολική Εκπαίδευση</dc:subject>
  <dc:creator>Αγγελική Γιαννικοπούλου</dc:creator>
  <cp:lastModifiedBy>Smaragda Papadopoulou</cp:lastModifiedBy>
  <cp:revision>405</cp:revision>
  <dcterms:created xsi:type="dcterms:W3CDTF">2012-09-06T09:03:05Z</dcterms:created>
  <dcterms:modified xsi:type="dcterms:W3CDTF">2016-03-06T18:28:38Z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ABC65B4D-1D79-474E-8B0E-D3B2C71462CF</vt:lpwstr>
  </property>
  <property fmtid="{D5CDD505-2E9C-101B-9397-08002B2CF9AE}" pid="3" name="ArticulatePath">
    <vt:lpwstr>Βάσω Ψαράκη_new</vt:lpwstr>
  </property>
</Properties>
</file>