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301" r:id="rId4"/>
    <p:sldId id="302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7" r:id="rId18"/>
    <p:sldId id="318" r:id="rId19"/>
    <p:sldId id="290" r:id="rId20"/>
    <p:sldId id="295" r:id="rId21"/>
    <p:sldId id="299" r:id="rId22"/>
    <p:sldId id="292" r:id="rId23"/>
    <p:sldId id="291" r:id="rId24"/>
    <p:sldId id="294" r:id="rId25"/>
    <p:sldId id="319" r:id="rId26"/>
    <p:sldId id="32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8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77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97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05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49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52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19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43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67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98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913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38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66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0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2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50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4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12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Λόγος </a:t>
            </a:r>
            <a:r>
              <a:rPr lang="el-GR" dirty="0"/>
              <a:t>δύο ιχνοστοιχείων με διαφορετική </a:t>
            </a:r>
            <a:r>
              <a:rPr lang="el-GR" dirty="0" smtClean="0"/>
              <a:t>ανταγωνιστικότητα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32" y="1916832"/>
            <a:ext cx="7565536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2360" y="558924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8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Κλασματική Κρυστάλλωση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Ο </a:t>
            </a:r>
            <a:r>
              <a:rPr lang="el-GR" dirty="0">
                <a:latin typeface="Calibri" panose="020F0502020204030204" pitchFamily="34" charset="0"/>
              </a:rPr>
              <a:t>λόγος στοιχείων διαφορετικής ανταγωνιστικότητας (LREE/HREE) δεν διαφέρει πολύ στην κλασματική </a:t>
            </a:r>
            <a:r>
              <a:rPr lang="el-GR" dirty="0" smtClean="0">
                <a:latin typeface="Calibri" panose="020F0502020204030204" pitchFamily="34" charset="0"/>
              </a:rPr>
              <a:t>κρυστάλλωση </a:t>
            </a:r>
            <a:r>
              <a:rPr 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Calibri" panose="020F0502020204030204" pitchFamily="34" charset="0"/>
              </a:rPr>
              <a:t>σταθερό </a:t>
            </a:r>
            <a:r>
              <a:rPr lang="el-GR" dirty="0">
                <a:latin typeface="Calibri" panose="020F0502020204030204" pitchFamily="34" charset="0"/>
              </a:rPr>
              <a:t>“pattern” με παράλληλη μετατόπιση (εμπλουτισμό REE, όσο αυξάνει ο βαθμός Κλ. Κρυστάλλωσης (Fractionation </a:t>
            </a:r>
            <a:r>
              <a:rPr lang="el-GR" dirty="0" smtClean="0">
                <a:latin typeface="Calibri" panose="020F0502020204030204" pitchFamily="34" charset="0"/>
              </a:rPr>
              <a:t>%).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60638"/>
            <a:ext cx="6554301" cy="3316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2360" y="547551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395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Συνοψίζοντας...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Χρησιμοποιούμε </a:t>
            </a:r>
            <a:r>
              <a:rPr lang="el-GR" sz="2400" dirty="0"/>
              <a:t>τα </a:t>
            </a:r>
            <a:r>
              <a:rPr lang="el-GR" sz="2400" b="1" dirty="0"/>
              <a:t>διαγράμματα REE </a:t>
            </a:r>
            <a:r>
              <a:rPr lang="el-GR" sz="2400" dirty="0"/>
              <a:t>(κανονικοποιημένα ως προς τη σύσταση του C1 Χονδρίτη μετωρίτη) για να: 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/>
              <a:t>Π</a:t>
            </a:r>
            <a:r>
              <a:rPr lang="el-GR" sz="2400" dirty="0" smtClean="0"/>
              <a:t>ροσδιορίσουμε </a:t>
            </a:r>
            <a:r>
              <a:rPr lang="el-GR" sz="2400" dirty="0"/>
              <a:t>την </a:t>
            </a:r>
            <a:r>
              <a:rPr lang="el-GR" sz="2400" dirty="0">
                <a:solidFill>
                  <a:srgbClr val="FF0000"/>
                </a:solidFill>
              </a:rPr>
              <a:t>προέλευση</a:t>
            </a:r>
            <a:r>
              <a:rPr lang="el-GR" sz="2400" dirty="0"/>
              <a:t> των μαγμάτων, υποθέτοντας ότι τα πρωταρχικά μάγματα σχηματίζονται στον ανώτερο μανδύα. 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 smtClean="0"/>
              <a:t>Για </a:t>
            </a:r>
            <a:r>
              <a:rPr lang="el-GR" sz="2400" dirty="0"/>
              <a:t>να διακρίνουμε </a:t>
            </a:r>
            <a:r>
              <a:rPr lang="el-GR" sz="2400" dirty="0">
                <a:solidFill>
                  <a:srgbClr val="FF0000"/>
                </a:solidFill>
              </a:rPr>
              <a:t>διεργασίες μερικής τήξης </a:t>
            </a:r>
            <a:r>
              <a:rPr lang="el-GR" sz="2400" dirty="0"/>
              <a:t>ή κλασματικής </a:t>
            </a:r>
            <a:r>
              <a:rPr lang="el-GR" sz="2400" dirty="0" smtClean="0">
                <a:solidFill>
                  <a:srgbClr val="FF0000"/>
                </a:solidFill>
              </a:rPr>
              <a:t>κρυστάλλωση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457200" indent="-457200">
              <a:buFont typeface="+mj-lt"/>
              <a:buAutoNum type="arabicParenR"/>
            </a:pPr>
            <a:r>
              <a:rPr lang="el-GR" sz="2400" dirty="0" smtClean="0"/>
              <a:t>Να </a:t>
            </a:r>
            <a:r>
              <a:rPr lang="el-GR" sz="2400" dirty="0">
                <a:solidFill>
                  <a:srgbClr val="FF0000"/>
                </a:solidFill>
              </a:rPr>
              <a:t>συγκρίνουμε</a:t>
            </a:r>
            <a:r>
              <a:rPr lang="el-GR" sz="2400" dirty="0"/>
              <a:t> πετρώματα διαφορετικών συστάσεων και να προσδιορίσουμε την προέλευση </a:t>
            </a:r>
            <a:r>
              <a:rPr lang="el-GR" sz="2400" dirty="0" smtClean="0"/>
              <a:t>τους.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726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000" dirty="0" smtClean="0"/>
              <a:t>To </a:t>
            </a:r>
            <a:r>
              <a:rPr lang="el-GR" sz="3000" dirty="0"/>
              <a:t>“Pattern” του κανονικοποιημένου διαγράμματος </a:t>
            </a:r>
            <a:r>
              <a:rPr lang="el-GR" sz="3000" dirty="0" smtClean="0"/>
              <a:t>REE</a:t>
            </a:r>
            <a:r>
              <a:rPr lang="en-US" sz="3000" dirty="0" smtClean="0"/>
              <a:t> </a:t>
            </a:r>
            <a:r>
              <a:rPr lang="el-GR" sz="3000" dirty="0" smtClean="0"/>
              <a:t>...</a:t>
            </a:r>
            <a:r>
              <a:rPr lang="en-US" sz="3000" dirty="0" smtClean="0"/>
              <a:t> </a:t>
            </a:r>
            <a:r>
              <a:rPr lang="el-GR" sz="3000" dirty="0" smtClean="0"/>
              <a:t>ταυτότητα </a:t>
            </a:r>
            <a:r>
              <a:rPr lang="el-GR" sz="3000" dirty="0"/>
              <a:t>ενός </a:t>
            </a:r>
            <a:r>
              <a:rPr lang="el-GR" sz="3000" dirty="0" smtClean="0"/>
              <a:t>πετρώματος</a:t>
            </a:r>
            <a:endParaRPr lang="el-GR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6633950" cy="4531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4368" y="565638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741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86705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Αντικατοπτρική </a:t>
            </a:r>
            <a:r>
              <a:rPr lang="el-GR" dirty="0"/>
              <a:t>σχέση σύστασης ηπειρωτικού – ωκεάνειου φλοιού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02" y="1417638"/>
            <a:ext cx="6625395" cy="4747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4757" y="566124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29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847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dirty="0" smtClean="0">
                <a:latin typeface="Calibri" panose="020F0502020204030204" pitchFamily="34" charset="0"/>
              </a:rPr>
              <a:t>Χρήση </a:t>
            </a:r>
            <a:r>
              <a:rPr lang="el-GR" sz="2800" dirty="0">
                <a:latin typeface="Calibri" panose="020F0502020204030204" pitchFamily="34" charset="0"/>
              </a:rPr>
              <a:t>των Ιχνοστοιχείων στα διαγράμματα ταξινόμησης με βάση το τεκτονικό καθεστώς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88639"/>
            <a:ext cx="3779515" cy="619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7" y="5661248"/>
            <a:ext cx="432049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85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των Ιχνοστοιχείων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</a:rPr>
              <a:t>Χρησιμοποιούμε τα ιχνοστοιχεία: </a:t>
            </a:r>
          </a:p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</a:rPr>
              <a:t>1) Κανονικοποιημένα διαγράμματα </a:t>
            </a:r>
          </a:p>
          <a:p>
            <a:pPr marL="400050" lvl="1" indent="0">
              <a:buNone/>
            </a:pPr>
            <a:r>
              <a:rPr lang="el-GR" sz="2400" dirty="0">
                <a:latin typeface="Calibri" panose="020F0502020204030204" pitchFamily="34" charset="0"/>
              </a:rPr>
              <a:t>Α) </a:t>
            </a:r>
            <a:r>
              <a:rPr lang="en-US" sz="2400" dirty="0" smtClean="0">
                <a:latin typeface="Calibri" panose="020F0502020204030204" pitchFamily="34" charset="0"/>
              </a:rPr>
              <a:t>REE</a:t>
            </a:r>
            <a:endParaRPr lang="el-GR" sz="2400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B) </a:t>
            </a:r>
            <a:r>
              <a:rPr lang="en-US" sz="2400" dirty="0" err="1">
                <a:latin typeface="Calibri" panose="020F0502020204030204" pitchFamily="34" charset="0"/>
              </a:rPr>
              <a:t>Spidergramms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</a:rPr>
              <a:t>2) Ταξινόμηση πετρωμάτων μιας μαγματικής σειράς με βάση το τεκτονικό καθεστώς </a:t>
            </a:r>
            <a:endParaRPr lang="en-US" sz="2800" dirty="0"/>
          </a:p>
        </p:txBody>
      </p:sp>
      <p:sp>
        <p:nvSpPr>
          <p:cNvPr id="2" name="Right Brace 1"/>
          <p:cNvSpPr/>
          <p:nvPr/>
        </p:nvSpPr>
        <p:spPr>
          <a:xfrm>
            <a:off x="3491880" y="2708920"/>
            <a:ext cx="360040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95936" y="2915362"/>
            <a:ext cx="3279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latin typeface="Calibri" panose="020F0502020204030204" pitchFamily="34" charset="0"/>
              </a:rPr>
              <a:t>Πρόλευση μάγματος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8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600" dirty="0" smtClean="0"/>
              <a:t>Ο </a:t>
            </a:r>
            <a:r>
              <a:rPr lang="el-GR" sz="1600" dirty="0"/>
              <a:t>πρώτος φλοιός είχε πιθανόν τη σύσταση ενός βασάλτη. Ο πρώτος </a:t>
            </a:r>
            <a:r>
              <a:rPr lang="el-GR" sz="1600" dirty="0">
                <a:solidFill>
                  <a:srgbClr val="FF0000"/>
                </a:solidFill>
              </a:rPr>
              <a:t>ηπειρωτικός φλοιός </a:t>
            </a:r>
            <a:r>
              <a:rPr lang="el-GR" sz="1600" dirty="0"/>
              <a:t>σχηματίστηκε από μερική τήξη του πρωταρχικού μανδύα (primitive mantle), όπου τα μη-ανταγωνιστικά (Κ,Rb, Cs, U, Th, La..) στοιχεία εμπλουτίστηκαν στα μερικά τήγματα. </a:t>
            </a:r>
          </a:p>
          <a:p>
            <a:r>
              <a:rPr lang="el-GR" sz="1600" dirty="0" smtClean="0"/>
              <a:t>Τα </a:t>
            </a:r>
            <a:r>
              <a:rPr lang="el-GR" sz="1600" dirty="0">
                <a:solidFill>
                  <a:srgbClr val="FF0000"/>
                </a:solidFill>
              </a:rPr>
              <a:t>πρωταρχικά μάγματα </a:t>
            </a:r>
            <a:r>
              <a:rPr lang="el-GR" sz="1600" dirty="0"/>
              <a:t>(primary magmas) σχηματίστηκαν από μερική τήξη του </a:t>
            </a:r>
            <a:r>
              <a:rPr lang="el-GR" sz="1600" dirty="0">
                <a:solidFill>
                  <a:srgbClr val="FF0000"/>
                </a:solidFill>
              </a:rPr>
              <a:t>ανώτερου μανδύα</a:t>
            </a:r>
            <a:r>
              <a:rPr lang="el-GR" sz="1600" dirty="0"/>
              <a:t>, λόγω συνθηκών αποσυμπίεσης (decompression) και συνιστούν τις 3 κύριες μαγματικές σειρές</a:t>
            </a:r>
            <a:r>
              <a:rPr lang="el-GR" sz="1600" dirty="0">
                <a:solidFill>
                  <a:srgbClr val="FF0000"/>
                </a:solidFill>
              </a:rPr>
              <a:t>: θολεϊίτες – ασβεσταλκαλικές </a:t>
            </a:r>
            <a:r>
              <a:rPr lang="el-GR" sz="1600" dirty="0"/>
              <a:t>&amp; </a:t>
            </a:r>
            <a:r>
              <a:rPr lang="el-GR" sz="1600" dirty="0">
                <a:solidFill>
                  <a:srgbClr val="FF0000"/>
                </a:solidFill>
              </a:rPr>
              <a:t>αλκαλικές</a:t>
            </a:r>
            <a:r>
              <a:rPr lang="el-GR" sz="1600" dirty="0"/>
              <a:t>. Κάθε μια σειρά έχει ένα εύρος συστάσεων από μαφικές έως πυριτικές συστάσεις. </a:t>
            </a:r>
          </a:p>
          <a:p>
            <a:r>
              <a:rPr lang="el-GR" sz="1600" dirty="0" smtClean="0"/>
              <a:t>Τα </a:t>
            </a:r>
            <a:r>
              <a:rPr lang="el-GR" sz="1600" dirty="0"/>
              <a:t>χαρακτηριστικά </a:t>
            </a:r>
            <a:r>
              <a:rPr lang="el-GR" sz="1600" dirty="0">
                <a:solidFill>
                  <a:srgbClr val="0070C0"/>
                </a:solidFill>
              </a:rPr>
              <a:t>των ιχνοστοιχείων </a:t>
            </a:r>
            <a:r>
              <a:rPr lang="el-GR" sz="1600" dirty="0"/>
              <a:t>στα </a:t>
            </a:r>
            <a:r>
              <a:rPr lang="el-GR" sz="1600" dirty="0">
                <a:solidFill>
                  <a:srgbClr val="FF0000"/>
                </a:solidFill>
              </a:rPr>
              <a:t>πρωταρχικά μάγματα </a:t>
            </a:r>
            <a:r>
              <a:rPr lang="el-GR" sz="1600" dirty="0"/>
              <a:t>καθορίζονται κυρία, από τη σύσταση του πρωταρχικού υλικού, το βαθμό μερικής τήξης του, τους συντελεστές κατανομής των ιχνοστοιχείων και από το μοντέλο μερικής τήξης (ευτηκτική ή με ευτηκτική). </a:t>
            </a:r>
          </a:p>
          <a:p>
            <a:r>
              <a:rPr lang="el-GR" sz="1600" dirty="0" smtClean="0"/>
              <a:t>Σε </a:t>
            </a:r>
            <a:r>
              <a:rPr lang="el-GR" sz="1600" dirty="0"/>
              <a:t>μια συγγενετική ομάδα δειγμάτων ηφαιστειακών πετρωμάτων, οι χημικές μεταβολές των ιχνοστοιχείων μας βοηθούν να διακρίνουμε, </a:t>
            </a:r>
            <a:r>
              <a:rPr lang="el-GR" sz="1600" dirty="0">
                <a:solidFill>
                  <a:srgbClr val="FF0000"/>
                </a:solidFill>
              </a:rPr>
              <a:t>ποιά διεργασία κλασμάτωσης </a:t>
            </a:r>
            <a:r>
              <a:rPr lang="el-GR" sz="1600" dirty="0"/>
              <a:t>κρυστάλλου-τήγματος είναι «υπεύθυνη», η μερική τήξη ή κλασματική κρυστάλλωσή? </a:t>
            </a:r>
          </a:p>
          <a:p>
            <a:r>
              <a:rPr lang="el-GR" sz="1600" dirty="0" smtClean="0"/>
              <a:t>Η </a:t>
            </a:r>
            <a:r>
              <a:rPr lang="el-GR" sz="1600" dirty="0"/>
              <a:t>μελέτη των </a:t>
            </a:r>
            <a:r>
              <a:rPr lang="el-GR" sz="1600" dirty="0">
                <a:solidFill>
                  <a:srgbClr val="0070C0"/>
                </a:solidFill>
              </a:rPr>
              <a:t>μη-ανταγωνιστικών</a:t>
            </a:r>
            <a:r>
              <a:rPr lang="el-GR" sz="1600" dirty="0"/>
              <a:t> και </a:t>
            </a:r>
            <a:r>
              <a:rPr lang="el-GR" sz="1600" dirty="0">
                <a:solidFill>
                  <a:srgbClr val="0070C0"/>
                </a:solidFill>
              </a:rPr>
              <a:t>μη-ευκίνητων</a:t>
            </a:r>
            <a:r>
              <a:rPr lang="el-GR" sz="1600" dirty="0"/>
              <a:t> στοιχείων (π.χ, REE) σε μια συγγενετική ομάδα ηφαιστειακών πετρωμάτων, μας βοηθά να προσδιορίσουμε το </a:t>
            </a:r>
            <a:r>
              <a:rPr lang="el-GR" sz="1600" u="sng" dirty="0"/>
              <a:t>παλαιο-τεκτονικό καθεστώς</a:t>
            </a:r>
            <a:r>
              <a:rPr lang="el-GR" sz="1600" dirty="0"/>
              <a:t> σχηματισμού τους. </a:t>
            </a:r>
          </a:p>
        </p:txBody>
      </p:sp>
    </p:spTree>
    <p:extLst>
      <p:ext uri="{BB962C8B-B14F-4D97-AF65-F5344CB8AC3E}">
        <p14:creationId xmlns:p14="http://schemas.microsoft.com/office/powerpoint/2010/main" val="5749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/>
              <a:t>ΓΕΩΧΗΜΕΙΑ </a:t>
            </a:r>
            <a:r>
              <a:rPr lang="el-GR" dirty="0" smtClean="0"/>
              <a:t>ΙΧΝΟΣΤΟΙΧΕΙΩΝ</a:t>
            </a:r>
            <a:endParaRPr lang="en-US" dirty="0" smtClean="0"/>
          </a:p>
          <a:p>
            <a:r>
              <a:rPr lang="el-GR" dirty="0" smtClean="0"/>
              <a:t>Μέρος </a:t>
            </a:r>
            <a:r>
              <a:rPr lang="el-GR" dirty="0"/>
              <a:t>ΙΙ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</a:t>
            </a:r>
            <a:r>
              <a:rPr lang="en-US" sz="2000" dirty="0" smtClean="0"/>
              <a:t>Partial </a:t>
            </a:r>
            <a:r>
              <a:rPr lang="en-US" sz="2000" dirty="0" smtClean="0"/>
              <a:t>melt composition, Residue composition.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</a:t>
            </a:r>
            <a:r>
              <a:rPr lang="el-GR" sz="2000" dirty="0">
                <a:latin typeface="Calibri" panose="020F0502020204030204" pitchFamily="34" charset="0"/>
              </a:rPr>
              <a:t>Μεταβολή </a:t>
            </a:r>
            <a:r>
              <a:rPr lang="el-GR" sz="2000" dirty="0" smtClean="0">
                <a:latin typeface="Calibri" panose="020F0502020204030204" pitchFamily="34" charset="0"/>
              </a:rPr>
              <a:t>συγκέντρωσης μη-ανταγωνιστικού ιχνοστοιχείου </a:t>
            </a:r>
            <a:r>
              <a:rPr lang="el-GR" sz="2000" dirty="0">
                <a:latin typeface="Calibri" panose="020F0502020204030204" pitchFamily="34" charset="0"/>
              </a:rPr>
              <a:t>σε σχέση με τη συσκέντρωση του αρχικού μάγματος, κατά την κλασματική </a:t>
            </a:r>
            <a:r>
              <a:rPr lang="el-GR" sz="2000" dirty="0" smtClean="0">
                <a:latin typeface="Calibri" panose="020F0502020204030204" pitchFamily="34" charset="0"/>
              </a:rPr>
              <a:t>κρυστάλλωση. </a:t>
            </a:r>
            <a:r>
              <a:rPr lang="en-US" sz="2000" dirty="0" smtClean="0"/>
              <a:t>Copyright 2012 Kula C. </a:t>
            </a:r>
            <a:r>
              <a:rPr lang="en-US" sz="2000" dirty="0" err="1" smtClean="0"/>
              <a:t>Misra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/>
              <a:t>Πηγή: </a:t>
            </a:r>
            <a:r>
              <a:rPr lang="en-US" sz="2000" dirty="0" smtClean="0"/>
              <a:t>Introduction to Geochemistry: Principles and Applications, First Edition, Kula C. </a:t>
            </a:r>
            <a:r>
              <a:rPr lang="en-US" sz="2000" dirty="0" err="1" smtClean="0"/>
              <a:t>Misra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 </a:t>
            </a:r>
            <a:r>
              <a:rPr lang="el-GR" sz="2000" dirty="0" smtClean="0"/>
              <a:t>Μερική τήξη γρανατικού περιδοτίτη.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5: </a:t>
            </a:r>
            <a:r>
              <a:rPr lang="el-GR" sz="2000" dirty="0"/>
              <a:t>Λόγος δύο ιχνοστοιχείων με διαφορετική </a:t>
            </a:r>
            <a:r>
              <a:rPr lang="el-GR" sz="2000" dirty="0" smtClean="0"/>
              <a:t>ανταγωνιστικότητα. </a:t>
            </a:r>
            <a:r>
              <a:rPr lang="en-US" sz="2000" dirty="0" smtClean="0"/>
              <a:t>Copyrighted.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727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6: Κλασματική </a:t>
            </a:r>
            <a:r>
              <a:rPr lang="el-GR" sz="2000" dirty="0" smtClean="0"/>
              <a:t>Κρυστάλλωση.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7: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8: Αντικατοπτρική σχέση σύστασης ηπειρωτικού – ωκεάνειου </a:t>
            </a:r>
            <a:r>
              <a:rPr lang="el-GR" sz="2000" dirty="0" smtClean="0"/>
              <a:t>φλοιού. </a:t>
            </a:r>
            <a:r>
              <a:rPr lang="en-US" sz="2000" dirty="0" smtClean="0"/>
              <a:t>Copyright </a:t>
            </a:r>
            <a:r>
              <a:rPr lang="en-US" sz="2000" dirty="0"/>
              <a:t>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9</a:t>
            </a:r>
            <a:r>
              <a:rPr lang="el-GR" sz="2000" dirty="0" smtClean="0"/>
              <a:t>: </a:t>
            </a:r>
            <a:r>
              <a:rPr lang="el-GR" sz="2000" dirty="0">
                <a:latin typeface="Calibri" panose="020F0502020204030204" pitchFamily="34" charset="0"/>
              </a:rPr>
              <a:t>Χρήση των Ιχνοστοιχείων στα διαγράμματα ταξινόμησης με βάση το τεκτονικό </a:t>
            </a:r>
            <a:r>
              <a:rPr lang="el-GR" sz="2000" dirty="0" smtClean="0">
                <a:latin typeface="Calibri" panose="020F0502020204030204" pitchFamily="34" charset="0"/>
              </a:rPr>
              <a:t>καθεστώς.</a:t>
            </a:r>
            <a:r>
              <a:rPr lang="en-US" sz="2000" dirty="0"/>
              <a:t> 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Κλασμάτωση </a:t>
            </a:r>
            <a:r>
              <a:rPr lang="el-GR" sz="2800" dirty="0"/>
              <a:t>ιχνοστοιχείων κατά τη μερική τήξη (Τrace element fractionation</a:t>
            </a:r>
            <a:r>
              <a:rPr lang="el-GR" sz="2800" dirty="0" smtClean="0"/>
              <a:t>)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Κανονικοποιημένα διαγράμματα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481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Μερική </a:t>
            </a:r>
            <a:r>
              <a:rPr lang="el-GR" dirty="0"/>
              <a:t>τήξη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Πως </a:t>
            </a:r>
            <a:r>
              <a:rPr lang="el-GR" sz="1800" dirty="0"/>
              <a:t>κατανέμονται τα ιχνοστοιχεία μεταξύ τήγματος &amp; ορυκτών, όταν μεταβάλεται ο βαθμός μερικής τήξης? </a:t>
            </a:r>
          </a:p>
          <a:p>
            <a:pPr marL="0" indent="0">
              <a:buNone/>
            </a:pPr>
            <a:r>
              <a:rPr lang="el-GR" sz="1800" u="sng" dirty="0" smtClean="0"/>
              <a:t>Δεδομένα</a:t>
            </a:r>
            <a:endParaRPr lang="el-GR" sz="1800" u="sng" dirty="0"/>
          </a:p>
          <a:p>
            <a:r>
              <a:rPr lang="el-GR" sz="1800" dirty="0" smtClean="0"/>
              <a:t>Μαγματικό </a:t>
            </a:r>
            <a:r>
              <a:rPr lang="el-GR" sz="1800" dirty="0"/>
              <a:t>πέτρωμα (πολυφασικό &amp; πολυκρυσταλλικό σύστημα) </a:t>
            </a:r>
          </a:p>
          <a:p>
            <a:r>
              <a:rPr lang="el-GR" sz="1800" dirty="0" smtClean="0"/>
              <a:t>Χρησιμοποιούμε </a:t>
            </a:r>
            <a:r>
              <a:rPr lang="el-GR" sz="1800" dirty="0"/>
              <a:t>το </a:t>
            </a:r>
            <a:r>
              <a:rPr lang="el-GR" sz="1800" b="1" dirty="0"/>
              <a:t>D </a:t>
            </a:r>
            <a:r>
              <a:rPr lang="el-GR" sz="1800" dirty="0"/>
              <a:t>(Ολικό Συντελεστή Κατανομής) ιχνοστοιχείου </a:t>
            </a:r>
            <a:endParaRPr lang="en-US" sz="1800" dirty="0"/>
          </a:p>
          <a:p>
            <a:pPr marL="0" indent="0">
              <a:buNone/>
            </a:pPr>
            <a:r>
              <a:rPr lang="el-GR" sz="1800" dirty="0"/>
              <a:t>Μοντέλα Μερικής Τήξης </a:t>
            </a:r>
          </a:p>
          <a:p>
            <a:pPr marL="400050" lvl="1" indent="0">
              <a:buNone/>
            </a:pPr>
            <a:r>
              <a:rPr lang="el-GR" sz="1400" dirty="0"/>
              <a:t>1) Μερική Τήξη σε συνθήκες ισορροπίας (batch melting) </a:t>
            </a:r>
          </a:p>
          <a:p>
            <a:pPr marL="400050" lvl="1" indent="0">
              <a:buNone/>
            </a:pPr>
            <a:r>
              <a:rPr lang="el-GR" sz="1400" dirty="0" smtClean="0"/>
              <a:t>α</a:t>
            </a:r>
            <a:r>
              <a:rPr lang="el-GR" sz="1400" dirty="0"/>
              <a:t>) Ευτηκτική τήξη (Απλή περίπτωση) </a:t>
            </a:r>
          </a:p>
          <a:p>
            <a:pPr marL="0" indent="0">
              <a:buNone/>
            </a:pPr>
            <a:r>
              <a:rPr lang="el-GR" sz="1800" dirty="0" smtClean="0"/>
              <a:t>β</a:t>
            </a:r>
            <a:r>
              <a:rPr lang="el-GR" sz="1800" dirty="0"/>
              <a:t>) Μη ευτηκτική τήξη (περίπλοκη περίπτωση) </a:t>
            </a:r>
          </a:p>
          <a:p>
            <a:pPr marL="0" indent="0">
              <a:buNone/>
            </a:pPr>
            <a:r>
              <a:rPr lang="el-GR" sz="1800" dirty="0" smtClean="0"/>
              <a:t>2</a:t>
            </a:r>
            <a:r>
              <a:rPr lang="el-GR" sz="1800" dirty="0"/>
              <a:t>) Μερική Τήξη κατά κλάσματα (Fractional melting) </a:t>
            </a:r>
          </a:p>
          <a:p>
            <a:pPr marL="400050" lvl="1" indent="0">
              <a:buNone/>
            </a:pPr>
            <a:r>
              <a:rPr lang="el-GR" sz="1400" dirty="0" smtClean="0"/>
              <a:t>α</a:t>
            </a:r>
            <a:r>
              <a:rPr lang="el-GR" sz="1400" dirty="0"/>
              <a:t>) Ευτηκτική τήξη (Απλή περίπτωση) </a:t>
            </a:r>
          </a:p>
          <a:p>
            <a:pPr marL="400050" lvl="1" indent="0">
              <a:buNone/>
            </a:pPr>
            <a:r>
              <a:rPr lang="el-GR" sz="1400" dirty="0" smtClean="0"/>
              <a:t>β</a:t>
            </a:r>
            <a:r>
              <a:rPr lang="el-GR" sz="1400" dirty="0"/>
              <a:t>) Μη ευτηκτική τήξη (περίπλοκη περίπτωση) 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057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Μερική </a:t>
            </a:r>
            <a:r>
              <a:rPr lang="el-GR" dirty="0"/>
              <a:t>τήξη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</a:t>
            </a:r>
            <a:r>
              <a:rPr lang="el-GR" dirty="0"/>
              <a:t>) Ευτηκτική </a:t>
            </a:r>
            <a:r>
              <a:rPr lang="el-GR" dirty="0" smtClean="0"/>
              <a:t>τήξη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23528" y="1417638"/>
            <a:ext cx="836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Η </a:t>
            </a:r>
            <a:r>
              <a:rPr lang="el-GR" dirty="0">
                <a:latin typeface="Calibri" panose="020F0502020204030204" pitchFamily="34" charset="0"/>
              </a:rPr>
              <a:t>σχετική αναλογία των ορυκτών στο αρχικό στερεό (αρχικό πέτρωμα=πηγή μάγματος) και στο τήγμα (liquid), παραμένει ίδια κατά τη διάρκεια της </a:t>
            </a:r>
            <a:r>
              <a:rPr lang="el-GR" dirty="0" smtClean="0">
                <a:latin typeface="Calibri" panose="020F0502020204030204" pitchFamily="34" charset="0"/>
              </a:rPr>
              <a:t>τήξης.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D</a:t>
            </a:r>
            <a:r>
              <a:rPr lang="el-GR" dirty="0">
                <a:latin typeface="Calibri" panose="020F0502020204030204" pitchFamily="34" charset="0"/>
              </a:rPr>
              <a:t>, (Ολικό Συντελεστή Κατανομής) ιχνοστοιχείου = σταθερό, κατά τη διάρκεια της </a:t>
            </a:r>
            <a:r>
              <a:rPr lang="el-GR" dirty="0" smtClean="0">
                <a:latin typeface="Calibri" panose="020F0502020204030204" pitchFamily="34" charset="0"/>
              </a:rPr>
              <a:t>τήξης.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560638"/>
            <a:ext cx="3322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Ο </a:t>
            </a:r>
            <a:r>
              <a:rPr lang="el-GR" dirty="0">
                <a:latin typeface="Calibri" panose="020F0502020204030204" pitchFamily="34" charset="0"/>
              </a:rPr>
              <a:t>λόγος </a:t>
            </a:r>
            <a:r>
              <a:rPr lang="el-GR" b="1" dirty="0">
                <a:latin typeface="Calibri" panose="020F0502020204030204" pitchFamily="34" charset="0"/>
              </a:rPr>
              <a:t>Cl/Co</a:t>
            </a:r>
            <a:r>
              <a:rPr lang="el-GR" dirty="0">
                <a:latin typeface="Calibri" panose="020F0502020204030204" pitchFamily="34" charset="0"/>
              </a:rPr>
              <a:t>, μας δείχνει τη μεταβολή στη συγκέντρωση του ιχνοστοιχείου στο </a:t>
            </a:r>
            <a:r>
              <a:rPr lang="el-GR" dirty="0" smtClean="0">
                <a:latin typeface="Calibri" panose="020F0502020204030204" pitchFamily="34" charset="0"/>
              </a:rPr>
              <a:t>τήγμα.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Fraction </a:t>
            </a:r>
            <a:r>
              <a:rPr lang="el-GR" dirty="0">
                <a:latin typeface="Calibri" panose="020F0502020204030204" pitchFamily="34" charset="0"/>
              </a:rPr>
              <a:t>of melt (F): ο βαθμός μερικής τήξης (πχ. 0.4 ή 40</a:t>
            </a:r>
            <a:r>
              <a:rPr lang="el-GR" dirty="0" smtClean="0">
                <a:latin typeface="Calibri" panose="020F0502020204030204" pitchFamily="34" charset="0"/>
              </a:rPr>
              <a:t>%).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Αλλαγή </a:t>
            </a:r>
            <a:r>
              <a:rPr lang="el-GR" dirty="0">
                <a:latin typeface="Calibri" panose="020F0502020204030204" pitchFamily="34" charset="0"/>
              </a:rPr>
              <a:t>στο D, </a:t>
            </a:r>
            <a:r>
              <a:rPr lang="el-GR" dirty="0" smtClean="0">
                <a:latin typeface="Calibri" panose="020F0502020204030204" pitchFamily="34" charset="0"/>
              </a:rPr>
              <a:t>σημαίνει</a:t>
            </a:r>
            <a:r>
              <a:rPr 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 smtClean="0">
                <a:latin typeface="Calibri" panose="020F0502020204030204" pitchFamily="34" charset="0"/>
              </a:rPr>
              <a:t>μεταβολή </a:t>
            </a:r>
            <a:r>
              <a:rPr lang="el-GR" dirty="0">
                <a:latin typeface="Calibri" panose="020F0502020204030204" pitchFamily="34" charset="0"/>
              </a:rPr>
              <a:t>στην ανταγωνιστικότητα του </a:t>
            </a:r>
            <a:r>
              <a:rPr lang="el-GR" dirty="0" smtClean="0">
                <a:latin typeface="Calibri" panose="020F0502020204030204" pitchFamily="34" charset="0"/>
              </a:rPr>
              <a:t>ιχνοστοιχείου.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39" y="2560638"/>
            <a:ext cx="5122961" cy="3398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0392" y="5805264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637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Κρυστάλλωση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b="1" dirty="0" smtClean="0"/>
              <a:t>Κρυστάλλωση </a:t>
            </a:r>
            <a:r>
              <a:rPr lang="el-GR" sz="1500" b="1" dirty="0"/>
              <a:t>&lt;-&gt; Μερικής </a:t>
            </a:r>
            <a:r>
              <a:rPr lang="el-GR" sz="1500" b="1" dirty="0" smtClean="0"/>
              <a:t>τήξης</a:t>
            </a:r>
            <a:endParaRPr lang="el-GR" sz="1500" dirty="0"/>
          </a:p>
          <a:p>
            <a:pPr marL="0" indent="0">
              <a:buNone/>
            </a:pPr>
            <a:r>
              <a:rPr lang="el-GR" sz="1500" b="1" dirty="0">
                <a:solidFill>
                  <a:srgbClr val="FF0000"/>
                </a:solidFill>
              </a:rPr>
              <a:t>Α) Κρυστάλλωση σε συνθήκες </a:t>
            </a:r>
            <a:r>
              <a:rPr lang="el-GR" sz="1500" b="1" dirty="0" smtClean="0">
                <a:solidFill>
                  <a:srgbClr val="FF0000"/>
                </a:solidFill>
              </a:rPr>
              <a:t>ισορροπίας </a:t>
            </a:r>
            <a:r>
              <a:rPr lang="el-GR" sz="1500" dirty="0"/>
              <a:t>(Equilibrium crystallization): </a:t>
            </a:r>
            <a:r>
              <a:rPr lang="el-GR" sz="1500" dirty="0" smtClean="0"/>
              <a:t>κρύσταλλοι </a:t>
            </a:r>
            <a:r>
              <a:rPr lang="el-GR" sz="1500" dirty="0"/>
              <a:t>&amp; τήγμα σε θερμοδυναμική ισορροπία (αργή κρυστάλλωση) </a:t>
            </a:r>
            <a:r>
              <a:rPr lang="en-US" sz="1500" dirty="0" smtClean="0">
                <a:sym typeface="Wingdings" panose="05000000000000000000" pitchFamily="2" charset="2"/>
              </a:rPr>
              <a:t></a:t>
            </a:r>
            <a:r>
              <a:rPr lang="el-GR" sz="1500" dirty="0" smtClean="0"/>
              <a:t> </a:t>
            </a:r>
            <a:r>
              <a:rPr lang="el-GR" sz="1500" dirty="0"/>
              <a:t>δεν δημιουργείται ζώνωση στους </a:t>
            </a:r>
            <a:r>
              <a:rPr lang="el-GR" sz="1500" dirty="0" smtClean="0"/>
              <a:t>κρυστάλλους</a:t>
            </a:r>
            <a:endParaRPr lang="el-GR" sz="1500" dirty="0"/>
          </a:p>
          <a:p>
            <a:pPr marL="0" indent="0">
              <a:buNone/>
            </a:pPr>
            <a:r>
              <a:rPr lang="en-US" sz="1500" b="1" dirty="0" err="1" smtClean="0"/>
              <a:t>C</a:t>
            </a:r>
            <a:r>
              <a:rPr lang="en-US" sz="1500" b="1" baseline="-25000" dirty="0" err="1" smtClean="0"/>
              <a:t>i</a:t>
            </a:r>
            <a:r>
              <a:rPr lang="en-US" sz="1500" b="1" baseline="30000" dirty="0" err="1" smtClean="0"/>
              <a:t>res</a:t>
            </a:r>
            <a:r>
              <a:rPr lang="en-US" sz="1500" b="1" baseline="30000" dirty="0"/>
              <a:t>. magma</a:t>
            </a:r>
            <a:r>
              <a:rPr lang="en-US" sz="1500" b="1" dirty="0"/>
              <a:t>/C</a:t>
            </a:r>
            <a:r>
              <a:rPr lang="en-US" sz="1500" b="1" baseline="-25000" dirty="0"/>
              <a:t>(</a:t>
            </a:r>
            <a:r>
              <a:rPr lang="en-US" sz="1500" b="1" baseline="-25000" dirty="0" err="1"/>
              <a:t>i</a:t>
            </a:r>
            <a:r>
              <a:rPr lang="en-US" sz="1500" b="1" baseline="-25000" dirty="0"/>
              <a:t>)</a:t>
            </a:r>
            <a:r>
              <a:rPr lang="en-US" sz="1500" b="1" baseline="-25000" dirty="0" err="1"/>
              <a:t>o</a:t>
            </a:r>
            <a:r>
              <a:rPr lang="en-US" sz="1500" b="1" baseline="30000" dirty="0" err="1"/>
              <a:t>magma</a:t>
            </a:r>
            <a:r>
              <a:rPr lang="en-US" sz="1500" b="1" dirty="0"/>
              <a:t> = 1 / </a:t>
            </a:r>
            <a:r>
              <a:rPr lang="en-US" sz="1500" b="1" dirty="0" err="1"/>
              <a:t>D</a:t>
            </a:r>
            <a:r>
              <a:rPr lang="en-US" sz="1500" b="1" baseline="-25000" dirty="0" err="1"/>
              <a:t>i</a:t>
            </a:r>
            <a:r>
              <a:rPr lang="en-US" sz="1500" b="1" baseline="30000" dirty="0" err="1"/>
              <a:t>cryst</a:t>
            </a:r>
            <a:r>
              <a:rPr lang="en-US" sz="1500" b="1" dirty="0"/>
              <a:t> + F (1-D</a:t>
            </a:r>
            <a:r>
              <a:rPr lang="en-US" sz="1500" b="1" baseline="-25000" dirty="0"/>
              <a:t>i</a:t>
            </a:r>
            <a:r>
              <a:rPr lang="en-US" sz="1500" b="1" baseline="30000" dirty="0"/>
              <a:t>cryst</a:t>
            </a:r>
            <a:r>
              <a:rPr lang="en-US" sz="1500" b="1" dirty="0" smtClean="0"/>
              <a:t>),    </a:t>
            </a:r>
            <a:r>
              <a:rPr lang="en-US" sz="1500" dirty="0" smtClean="0"/>
              <a:t>(</a:t>
            </a:r>
            <a:r>
              <a:rPr lang="en-US" sz="1500" dirty="0"/>
              <a:t>Wood &amp; Fraser, 1976 , </a:t>
            </a:r>
            <a:r>
              <a:rPr lang="en-US" sz="1500" dirty="0" err="1"/>
              <a:t>Allegre</a:t>
            </a:r>
            <a:r>
              <a:rPr lang="en-US" sz="1500" dirty="0"/>
              <a:t> &amp; Minster, 1978) </a:t>
            </a:r>
          </a:p>
          <a:p>
            <a:pPr marL="0" indent="0">
              <a:buNone/>
            </a:pPr>
            <a:r>
              <a:rPr lang="el-GR" sz="1500" dirty="0"/>
              <a:t>όπου, i είναι το ιχνοστοιχείο </a:t>
            </a:r>
          </a:p>
          <a:p>
            <a:pPr marL="0" indent="0">
              <a:buNone/>
            </a:pPr>
            <a:r>
              <a:rPr lang="en-US" sz="1500" b="1" dirty="0" err="1"/>
              <a:t>C</a:t>
            </a:r>
            <a:r>
              <a:rPr lang="en-US" sz="1500" b="1" baseline="-25000" dirty="0" err="1"/>
              <a:t>i</a:t>
            </a:r>
            <a:r>
              <a:rPr lang="en-US" sz="1500" b="1" baseline="30000" dirty="0" err="1"/>
              <a:t>res</a:t>
            </a:r>
            <a:r>
              <a:rPr lang="en-US" sz="1500" b="1" baseline="30000" dirty="0"/>
              <a:t>. </a:t>
            </a:r>
            <a:r>
              <a:rPr lang="en-US" sz="1500" b="1" baseline="30000" dirty="0" smtClean="0"/>
              <a:t>Magma </a:t>
            </a:r>
            <a:r>
              <a:rPr lang="el-GR" sz="1500" dirty="0" smtClean="0"/>
              <a:t>: </a:t>
            </a:r>
            <a:r>
              <a:rPr lang="el-GR" sz="1500" dirty="0"/>
              <a:t>συγκέντρωση του i στο υπόλοιπο μάγμα </a:t>
            </a:r>
          </a:p>
          <a:p>
            <a:pPr marL="0" indent="0">
              <a:buNone/>
            </a:pPr>
            <a:r>
              <a:rPr lang="en-US" sz="1500" b="1" dirty="0"/>
              <a:t>C</a:t>
            </a:r>
            <a:r>
              <a:rPr lang="en-US" sz="1500" b="1" baseline="-25000" dirty="0"/>
              <a:t>(</a:t>
            </a:r>
            <a:r>
              <a:rPr lang="en-US" sz="1500" b="1" baseline="-25000" dirty="0" err="1"/>
              <a:t>i</a:t>
            </a:r>
            <a:r>
              <a:rPr lang="en-US" sz="1500" b="1" baseline="-25000" dirty="0"/>
              <a:t>)</a:t>
            </a:r>
            <a:r>
              <a:rPr lang="en-US" sz="1500" b="1" baseline="-25000" dirty="0" err="1"/>
              <a:t>o</a:t>
            </a:r>
            <a:r>
              <a:rPr lang="en-US" sz="1500" b="1" baseline="30000" dirty="0" err="1"/>
              <a:t>magma</a:t>
            </a:r>
            <a:r>
              <a:rPr lang="en-US" sz="1500" dirty="0"/>
              <a:t> </a:t>
            </a:r>
            <a:r>
              <a:rPr lang="el-GR" sz="1500" dirty="0" smtClean="0"/>
              <a:t> </a:t>
            </a:r>
            <a:r>
              <a:rPr lang="el-GR" sz="1500" dirty="0"/>
              <a:t>: συγκέντρωση του i στο αρχικό μάγμα </a:t>
            </a:r>
          </a:p>
          <a:p>
            <a:pPr marL="0" indent="0">
              <a:buNone/>
            </a:pPr>
            <a:r>
              <a:rPr lang="en-US" sz="1500" b="1" dirty="0" err="1"/>
              <a:t>D</a:t>
            </a:r>
            <a:r>
              <a:rPr lang="en-US" sz="1500" b="1" baseline="-25000" dirty="0" err="1"/>
              <a:t>i</a:t>
            </a:r>
            <a:r>
              <a:rPr lang="en-US" sz="1500" b="1" baseline="30000" dirty="0" err="1"/>
              <a:t>cryst</a:t>
            </a:r>
            <a:r>
              <a:rPr lang="el-GR" sz="1500" dirty="0" smtClean="0"/>
              <a:t> </a:t>
            </a:r>
            <a:r>
              <a:rPr lang="el-GR" sz="1500" dirty="0"/>
              <a:t>: Ολικός Συντ. Κατανομής των κρυστάλλων που σχηματίστηκαν </a:t>
            </a:r>
          </a:p>
          <a:p>
            <a:pPr marL="0" indent="0">
              <a:buNone/>
            </a:pPr>
            <a:r>
              <a:rPr lang="el-GR" sz="1500" b="1" dirty="0"/>
              <a:t>F</a:t>
            </a:r>
            <a:r>
              <a:rPr lang="el-GR" sz="1500" dirty="0"/>
              <a:t> : το κλάσμα του μάγματος που δεν έχει κρυσταλλωθεί (που παραμένει) </a:t>
            </a:r>
          </a:p>
          <a:p>
            <a:pPr marL="0" indent="0">
              <a:buNone/>
            </a:pPr>
            <a:r>
              <a:rPr lang="el-GR" sz="1500" b="1" dirty="0">
                <a:solidFill>
                  <a:srgbClr val="0070C0"/>
                </a:solidFill>
              </a:rPr>
              <a:t>B) Κλασματική κρυστάλλωση </a:t>
            </a:r>
            <a:r>
              <a:rPr lang="el-GR" sz="1500" dirty="0"/>
              <a:t>(Fractional Crystallization ή Rayleigh fractionation): κρύσταλλοι αποχωρίζονται συνεχώς από το υπόλοιπο τήγμα, με αποτέλεσμα να μην υπάρχει ισορροπία μεταξύ κρυστάλλων και υπόλοιπου τήγματος </a:t>
            </a:r>
            <a:r>
              <a:rPr lang="en-US" sz="1500" dirty="0" smtClean="0">
                <a:sym typeface="Wingdings" panose="05000000000000000000" pitchFamily="2" charset="2"/>
              </a:rPr>
              <a:t></a:t>
            </a:r>
            <a:r>
              <a:rPr lang="el-GR" sz="1500" dirty="0" smtClean="0"/>
              <a:t> </a:t>
            </a:r>
            <a:r>
              <a:rPr lang="el-GR" sz="1500" dirty="0"/>
              <a:t>ζώνωση κρυστάλλων </a:t>
            </a:r>
          </a:p>
          <a:p>
            <a:pPr marL="0" indent="0">
              <a:buNone/>
            </a:pPr>
            <a:r>
              <a:rPr lang="en-US" sz="1500" b="1" dirty="0" err="1"/>
              <a:t>C</a:t>
            </a:r>
            <a:r>
              <a:rPr lang="en-US" sz="1500" b="1" baseline="-25000" dirty="0" err="1"/>
              <a:t>i</a:t>
            </a:r>
            <a:r>
              <a:rPr lang="en-US" sz="1500" b="1" baseline="30000" dirty="0" err="1"/>
              <a:t>res</a:t>
            </a:r>
            <a:r>
              <a:rPr lang="en-US" sz="1500" b="1" baseline="30000" dirty="0"/>
              <a:t>. magma</a:t>
            </a:r>
            <a:r>
              <a:rPr lang="en-US" sz="1500" b="1" dirty="0"/>
              <a:t>/C</a:t>
            </a:r>
            <a:r>
              <a:rPr lang="en-US" sz="1500" b="1" baseline="-25000" dirty="0"/>
              <a:t>(</a:t>
            </a:r>
            <a:r>
              <a:rPr lang="en-US" sz="1500" b="1" baseline="-25000" dirty="0" err="1"/>
              <a:t>i</a:t>
            </a:r>
            <a:r>
              <a:rPr lang="en-US" sz="1500" b="1" baseline="-25000" dirty="0"/>
              <a:t>)</a:t>
            </a:r>
            <a:r>
              <a:rPr lang="en-US" sz="1500" b="1" baseline="-25000" dirty="0" err="1"/>
              <a:t>o</a:t>
            </a:r>
            <a:r>
              <a:rPr lang="en-US" sz="1500" b="1" baseline="30000" dirty="0" err="1"/>
              <a:t>magma</a:t>
            </a:r>
            <a:r>
              <a:rPr lang="en-US" sz="1500" b="1" dirty="0"/>
              <a:t> = F </a:t>
            </a:r>
            <a:r>
              <a:rPr lang="en-US" sz="1500" b="1" baseline="30000" dirty="0"/>
              <a:t>(D -1</a:t>
            </a:r>
            <a:r>
              <a:rPr lang="en-US" sz="1500" b="1" baseline="30000" dirty="0" smtClean="0"/>
              <a:t>)</a:t>
            </a:r>
            <a:endParaRPr lang="el-GR" sz="1500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466152" y="2492896"/>
            <a:ext cx="3529784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389" y="5589240"/>
            <a:ext cx="2421427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Κλασματική Κρυστάλλωση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94" y="1417638"/>
            <a:ext cx="6084811" cy="3739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15739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Σχ</a:t>
            </a:r>
            <a:r>
              <a:rPr lang="el-GR" dirty="0">
                <a:latin typeface="Calibri" panose="020F0502020204030204" pitchFamily="34" charset="0"/>
              </a:rPr>
              <a:t>. 2 Μεταβολή της συγκέντρωσης (C</a:t>
            </a:r>
            <a:r>
              <a:rPr lang="el-GR" sz="1200" dirty="0">
                <a:latin typeface="Calibri" panose="020F0502020204030204" pitchFamily="34" charset="0"/>
              </a:rPr>
              <a:t>res.magma</a:t>
            </a:r>
            <a:r>
              <a:rPr lang="el-GR" dirty="0">
                <a:latin typeface="Calibri" panose="020F0502020204030204" pitchFamily="34" charset="0"/>
              </a:rPr>
              <a:t>/C</a:t>
            </a:r>
            <a:r>
              <a:rPr lang="el-GR" sz="1200" dirty="0">
                <a:latin typeface="Calibri" panose="020F0502020204030204" pitchFamily="34" charset="0"/>
              </a:rPr>
              <a:t>(o) magma</a:t>
            </a:r>
            <a:r>
              <a:rPr lang="el-GR" dirty="0">
                <a:latin typeface="Calibri" panose="020F0502020204030204" pitchFamily="34" charset="0"/>
              </a:rPr>
              <a:t>) ενός μη-ανταγωνιστικού ιχνοστοιχείου (i) σε σχέση με τη συσκέντρωση του αρχικού μάγματος, κατά την κλασματική κρυστάλλωση.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450912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943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</a:t>
            </a:r>
            <a:r>
              <a:rPr lang="el-GR" dirty="0"/>
              <a:t>ξέρουμε για τη συμπεριφορά των ιχνοστοιχείων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Γενικά</a:t>
            </a:r>
            <a:r>
              <a:rPr lang="el-GR" dirty="0">
                <a:latin typeface="Calibri" panose="020F0502020204030204" pitchFamily="34" charset="0"/>
              </a:rPr>
              <a:t>, στα ορυκτά του μανδύα (πηγή των πρωταρχικών μαγμάτων) </a:t>
            </a:r>
            <a:endParaRPr lang="el-GR" dirty="0" smtClean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</a:rPr>
              <a:t>Μη Ανταγωνιστικά </a:t>
            </a:r>
            <a:r>
              <a:rPr lang="el-GR" dirty="0">
                <a:latin typeface="Calibri" panose="020F0502020204030204" pitchFamily="34" charset="0"/>
              </a:rPr>
              <a:t>στοιχεία είναι: </a:t>
            </a:r>
          </a:p>
          <a:p>
            <a:r>
              <a:rPr lang="en-US" dirty="0">
                <a:latin typeface="Calibri" panose="020F0502020204030204" pitchFamily="34" charset="0"/>
              </a:rPr>
              <a:t>- K, </a:t>
            </a:r>
            <a:r>
              <a:rPr lang="en-US" dirty="0" err="1">
                <a:latin typeface="Calibri" panose="020F0502020204030204" pitchFamily="34" charset="0"/>
              </a:rPr>
              <a:t>Rb</a:t>
            </a:r>
            <a:r>
              <a:rPr lang="en-US" dirty="0">
                <a:latin typeface="Calibri" panose="020F0502020204030204" pitchFamily="34" charset="0"/>
              </a:rPr>
              <a:t>, Cs, Ta, </a:t>
            </a:r>
            <a:r>
              <a:rPr lang="en-US" dirty="0" err="1">
                <a:latin typeface="Calibri" panose="020F0502020204030204" pitchFamily="34" charset="0"/>
              </a:rPr>
              <a:t>Nb</a:t>
            </a:r>
            <a:r>
              <a:rPr lang="en-US" dirty="0">
                <a:latin typeface="Calibri" panose="020F0502020204030204" pitchFamily="34" charset="0"/>
              </a:rPr>
              <a:t>, U, </a:t>
            </a:r>
            <a:r>
              <a:rPr lang="en-US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, Y, </a:t>
            </a:r>
            <a:r>
              <a:rPr lang="en-US" dirty="0" err="1">
                <a:latin typeface="Calibri" panose="020F0502020204030204" pitchFamily="34" charset="0"/>
              </a:rPr>
              <a:t>Hf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Zr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</a:rPr>
              <a:t>και </a:t>
            </a:r>
          </a:p>
          <a:p>
            <a:r>
              <a:rPr lang="el-GR" dirty="0">
                <a:latin typeface="Calibri" panose="020F0502020204030204" pitchFamily="34" charset="0"/>
              </a:rPr>
              <a:t>- Σπάνιες Γαίες [</a:t>
            </a:r>
            <a:r>
              <a:rPr lang="en-US" dirty="0">
                <a:latin typeface="Calibri" panose="020F0502020204030204" pitchFamily="34" charset="0"/>
              </a:rPr>
              <a:t>REE: La, Ce, </a:t>
            </a:r>
            <a:r>
              <a:rPr lang="en-US" dirty="0" err="1">
                <a:latin typeface="Calibri" panose="020F0502020204030204" pitchFamily="34" charset="0"/>
              </a:rPr>
              <a:t>Pr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</a:rPr>
              <a:t>, Pm, Sm, </a:t>
            </a:r>
            <a:r>
              <a:rPr lang="en-US" dirty="0" err="1">
                <a:latin typeface="Calibri" panose="020F0502020204030204" pitchFamily="34" charset="0"/>
              </a:rPr>
              <a:t>Eu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Gd</a:t>
            </a:r>
            <a:r>
              <a:rPr lang="en-US" dirty="0">
                <a:latin typeface="Calibri" panose="020F0502020204030204" pitchFamily="34" charset="0"/>
              </a:rPr>
              <a:t>, Tb, </a:t>
            </a:r>
            <a:r>
              <a:rPr lang="en-US" dirty="0" err="1">
                <a:latin typeface="Calibri" panose="020F0502020204030204" pitchFamily="34" charset="0"/>
              </a:rPr>
              <a:t>Dy</a:t>
            </a:r>
            <a:r>
              <a:rPr lang="en-US" dirty="0">
                <a:latin typeface="Calibri" panose="020F0502020204030204" pitchFamily="34" charset="0"/>
              </a:rPr>
              <a:t>, Ho,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, Tm, </a:t>
            </a:r>
            <a:r>
              <a:rPr lang="en-US" dirty="0" err="1">
                <a:latin typeface="Calibri" panose="020F0502020204030204" pitchFamily="34" charset="0"/>
              </a:rPr>
              <a:t>Yb</a:t>
            </a:r>
            <a:r>
              <a:rPr lang="en-US" dirty="0">
                <a:latin typeface="Calibri" panose="020F0502020204030204" pitchFamily="34" charset="0"/>
              </a:rPr>
              <a:t>, &amp; Lu]. 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Τα </a:t>
            </a:r>
            <a:r>
              <a:rPr lang="el-GR" dirty="0">
                <a:latin typeface="Calibri" panose="020F0502020204030204" pitchFamily="34" charset="0"/>
              </a:rPr>
              <a:t>περισσότερα από τα παραπάνω στοιχεία έχουν μεγάλη ιοντική ακτίνα, συγκριτικά με τις διαστάσεις των θέσεων στο κρύσταλλο των κοινών ορυκτών του μανδύα: </a:t>
            </a:r>
          </a:p>
          <a:p>
            <a:r>
              <a:rPr lang="el-GR" dirty="0">
                <a:latin typeface="Calibri" panose="020F0502020204030204" pitchFamily="34" charset="0"/>
              </a:rPr>
              <a:t>-ολιβίνης, πυρόξενος, σπινέλιος και γρανάτης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Ανταγωνιστικά</a:t>
            </a:r>
            <a:r>
              <a:rPr lang="el-GR" b="1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στοιχεία είναι: </a:t>
            </a:r>
          </a:p>
          <a:p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</a:rPr>
              <a:t>Ni, Cr, Co, V, </a:t>
            </a:r>
            <a:r>
              <a:rPr lang="el-GR" dirty="0">
                <a:latin typeface="Calibri" panose="020F0502020204030204" pitchFamily="34" charset="0"/>
              </a:rPr>
              <a:t>και </a:t>
            </a:r>
            <a:r>
              <a:rPr lang="en-US" b="1" dirty="0" err="1">
                <a:latin typeface="Calibri" panose="020F0502020204030204" pitchFamily="34" charset="0"/>
              </a:rPr>
              <a:t>Sc</a:t>
            </a:r>
            <a:r>
              <a:rPr lang="en-US" dirty="0">
                <a:latin typeface="Calibri" panose="020F0502020204030204" pitchFamily="34" charset="0"/>
              </a:rPr>
              <a:t>, </a:t>
            </a:r>
          </a:p>
          <a:p>
            <a:r>
              <a:rPr lang="el-GR" dirty="0">
                <a:latin typeface="Calibri" panose="020F0502020204030204" pitchFamily="34" charset="0"/>
              </a:rPr>
              <a:t>Τα οποία έχουν ιοντική ακτίνα μικρότερη και ταιριάζουν ευκολότερα στις κρυσταλλογραφικές θέσεις του Mg Fe.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24" y="2348880"/>
            <a:ext cx="2862921" cy="324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5809" y="5710145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06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</a:t>
            </a:r>
            <a:br>
              <a:rPr lang="el-GR" dirty="0" smtClean="0"/>
            </a:br>
            <a:r>
              <a:rPr lang="el-GR" dirty="0" smtClean="0"/>
              <a:t>μερικής </a:t>
            </a:r>
            <a:r>
              <a:rPr lang="el-GR" dirty="0"/>
              <a:t>τήξης ανώτερου μανδύα</a:t>
            </a:r>
            <a:r>
              <a:rPr lang="el-GR" dirty="0" smtClean="0"/>
              <a:t>....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Μη </a:t>
            </a:r>
            <a:r>
              <a:rPr lang="el-GR" sz="2000" dirty="0">
                <a:latin typeface="Calibri" panose="020F0502020204030204" pitchFamily="34" charset="0"/>
              </a:rPr>
              <a:t>ανταγωνιστικά στοιχεία: ό λες οι REE, και ειδικότερα οι ελαφριές (LREE) περισσότερο μη-ανταγωνιστικές από τις βαριές (HREE)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64197"/>
            <a:ext cx="6408712" cy="3343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6213" y="5494081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093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1466</Words>
  <Application>Microsoft Office PowerPoint</Application>
  <PresentationFormat>On-screen Show (4:3)</PresentationFormat>
  <Paragraphs>175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Θέμα του Office</vt:lpstr>
      <vt:lpstr>Γεωχημεία</vt:lpstr>
      <vt:lpstr>Γεωχημικές διεργασίες στο εσωτερικό της γης</vt:lpstr>
      <vt:lpstr>Περιεχόμενα </vt:lpstr>
      <vt:lpstr>Μερική τήξη </vt:lpstr>
      <vt:lpstr>Μερική τήξη  α) Ευτηκτική τήξη</vt:lpstr>
      <vt:lpstr>Κρυστάλλωση</vt:lpstr>
      <vt:lpstr>Κλασματική Κρυστάλλωση</vt:lpstr>
      <vt:lpstr>Τι ξέρουμε για τη συμπεριφορά των ιχνοστοιχείων:</vt:lpstr>
      <vt:lpstr>Παράδειγμα  μερικής τήξης ανώτερου μανδύα....</vt:lpstr>
      <vt:lpstr>Λόγος δύο ιχνοστοιχείων με διαφορετική ανταγωνιστικότητα</vt:lpstr>
      <vt:lpstr>Κλασματική Κρυστάλλωση</vt:lpstr>
      <vt:lpstr>Συνοψίζοντας...</vt:lpstr>
      <vt:lpstr>To “Pattern” του κανονικοποιημένου διαγράμματος REE ... ταυτότητα ενός πετρώματος</vt:lpstr>
      <vt:lpstr>PowerPoint Presentation</vt:lpstr>
      <vt:lpstr>Αντικατοπτρική σχέση σύστασης ηπειρωτικού – ωκεάνειου φλοιού </vt:lpstr>
      <vt:lpstr>PowerPoint Presentation</vt:lpstr>
      <vt:lpstr>Χρήση των Ιχνοστοιχείων </vt:lpstr>
      <vt:lpstr>Συμπεράσματα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201</cp:revision>
  <dcterms:created xsi:type="dcterms:W3CDTF">2012-09-06T09:03:05Z</dcterms:created>
  <dcterms:modified xsi:type="dcterms:W3CDTF">2015-05-11T09:26:27Z</dcterms:modified>
</cp:coreProperties>
</file>