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sldIdLst>
    <p:sldId id="322" r:id="rId3"/>
    <p:sldId id="309" r:id="rId4"/>
    <p:sldId id="310" r:id="rId5"/>
    <p:sldId id="314" r:id="rId6"/>
    <p:sldId id="323" r:id="rId7"/>
    <p:sldId id="311" r:id="rId8"/>
    <p:sldId id="256" r:id="rId9"/>
    <p:sldId id="257" r:id="rId10"/>
    <p:sldId id="258" r:id="rId11"/>
    <p:sldId id="259" r:id="rId12"/>
    <p:sldId id="325" r:id="rId13"/>
    <p:sldId id="261" r:id="rId14"/>
    <p:sldId id="264" r:id="rId15"/>
    <p:sldId id="265" r:id="rId16"/>
    <p:sldId id="263" r:id="rId17"/>
    <p:sldId id="287" r:id="rId18"/>
    <p:sldId id="312" r:id="rId19"/>
    <p:sldId id="313" r:id="rId20"/>
    <p:sldId id="316" r:id="rId21"/>
    <p:sldId id="317" r:id="rId22"/>
    <p:sldId id="318" r:id="rId23"/>
    <p:sldId id="319" r:id="rId24"/>
    <p:sldId id="320" r:id="rId25"/>
    <p:sldId id="321" r:id="rId26"/>
    <p:sldId id="324" r:id="rId27"/>
    <p:sldId id="326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E702-85BA-45A7-ABE7-929C068F2127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6374-8FFB-45F6-A9ED-368606E2A89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189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courses/larrymyth/images/3A-Apollo-Hyacinthus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courses/larrymyth/images/1H-Apollo-Belvedere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0CD6-9126-4088-8943-5B636C0C737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116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09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Apollo,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Hyakinthos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Kyparissos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Alexander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Ivanov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1831-34.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Tretyakov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Gallery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Moscow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779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144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367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8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0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8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45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303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50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214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59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3480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296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881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072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1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*Marble sculpture of the Apollo Belvedere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Leochares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Imperial Roman copy of a Late Classical Greek original. Vatican Museums. 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statue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Apollo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Belvedere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03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374-8FFB-45F6-A9ED-368606E2A89E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998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6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Γ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Μύθος και θρησκεία. Α. Μαντεία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03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36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46448" y="188640"/>
            <a:ext cx="7632848" cy="51845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19672" y="5589240"/>
            <a:ext cx="5486400" cy="6480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286065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36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Γ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Μύθος και θρησκεία. Α. Μαντεία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65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97560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Γ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Μύθος και θρησκεία. Α. Μαντεία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25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: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39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Γ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Μύθος και θρησκεία. Α. Μαντεία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26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59632" y="5733256"/>
            <a:ext cx="6696744" cy="43894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Γ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Μύθος και θρησκεία. Α. Μαντεία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91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945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Γ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: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Μύθος και θρησκεία. Α. Μαντεία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37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568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920060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PHIL5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flickr.com/photos/rpianka/466384867/in/photolist-HdkYp-6Mw93y-otxkn-rGjK2G-4RJvee-rsmYyd-abkawZ-2qJkTf-dyxVv-4hiZi6-5aJt5r-4DpS7E-4WuBBC-pSPWJW-oxnXVB-7b2VWo-qN2HWe-dGVvZB-6MrTdv-pyPVUc-4CDBeZ-duSGFa-4CHPVw-86o7WZ-f153-oe8izQ-o8SeSZ-gveaEB-kJ7bzp-9ivbCU-r38mP-5MdPaL-95xEQK-q2ays1-eV6zys-dH1VGo-8fBC2P-7VY5cr-4ns2hj-9iYvFP-cWtDfN-78e4Km-fSn8kH-2RrKQ9-bFnc9K-9Kia3Y-ay5wHf-5Mu7DF-tbnULd-3wPUHP" TargetMode="External"/><Relationship Id="rId7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exas.edu/courses/larrymyth/images/1E1-Apollo-Muses-Sarcoph.jpg" TargetMode="External"/><Relationship Id="rId5" Type="http://schemas.openxmlformats.org/officeDocument/2006/relationships/hyperlink" Target="https://el.wikipedia.org/wiki/%CE%91%CF%80%CF%8C%CE%BB%CE%BB%CF%89%CE%BD#/media/File:R%C3%B6mischer_Meister_um_50_001.jpg" TargetMode="External"/><Relationship Id="rId4" Type="http://schemas.openxmlformats.org/officeDocument/2006/relationships/hyperlink" Target="https://www.utexas.edu/courses/larrymyth/5Apollo2009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Apollo_of_the_Belvedere.jpg#/media/File:Apollo_of_the_Belvedere.jpg" TargetMode="External"/><Relationship Id="rId3" Type="http://schemas.openxmlformats.org/officeDocument/2006/relationships/hyperlink" Target="http://www.beazley.ox.ac.uk/dictionary/Dict/image/Apollo7.jpg" TargetMode="External"/><Relationship Id="rId7" Type="http://schemas.openxmlformats.org/officeDocument/2006/relationships/hyperlink" Target="http://www.theoi.com/Gallerie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oi.com/Gallery/K5.9.html" TargetMode="External"/><Relationship Id="rId5" Type="http://schemas.openxmlformats.org/officeDocument/2006/relationships/hyperlink" Target="http://www.beazley.ox.ac.uk/" TargetMode="External"/><Relationship Id="rId4" Type="http://schemas.openxmlformats.org/officeDocument/2006/relationships/hyperlink" Target="https://webmail01.uoa.gr/images/blank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iovanni_Battista_Tiepolo_-_Apollo_Pursuing_Daphne,_1755-1760.jpg" TargetMode="External"/><Relationship Id="rId7" Type="http://schemas.openxmlformats.org/officeDocument/2006/relationships/hyperlink" Target="https://www.utexas.edu/courses/larrymyth/images/8A-Niobe-Vase-Color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exas.edu/courses/larrymyth/images/3A-Apollo-Hyacinthus.jpg" TargetMode="External"/><Relationship Id="rId5" Type="http://schemas.openxmlformats.org/officeDocument/2006/relationships/hyperlink" Target="https://en.wikipedia.org/wiki/List_of_countries'_copyright_length" TargetMode="External"/><Relationship Id="rId4" Type="http://schemas.openxmlformats.org/officeDocument/2006/relationships/hyperlink" Target="https://en.wikipedia.org/wiki/public_doma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089537"/>
            <a:ext cx="7632848" cy="1339463"/>
          </a:xfrm>
        </p:spPr>
        <p:txBody>
          <a:bodyPr>
            <a:normAutofit fontScale="90000"/>
          </a:bodyPr>
          <a:lstStyle/>
          <a:p>
            <a:r>
              <a:rPr lang="el-GR" dirty="0"/>
              <a:t>ΚΦΑ 14 Εισαγωγή στην Αρχαία Ελληνική Μυθολογία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smtClean="0"/>
              <a:t>Θρησκεία</a:t>
            </a:r>
            <a:endParaRPr lang="en-US" sz="3600" dirty="0">
              <a:solidFill>
                <a:srgbClr val="5075B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463718"/>
            <a:ext cx="7560840" cy="2592288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5075BC"/>
                </a:solidFill>
              </a:rPr>
              <a:t>Ενότητα</a:t>
            </a:r>
            <a:r>
              <a:rPr lang="en-US" sz="2400" dirty="0">
                <a:solidFill>
                  <a:srgbClr val="5075BC"/>
                </a:solidFill>
              </a:rPr>
              <a:t> </a:t>
            </a:r>
            <a:r>
              <a:rPr lang="el-GR" sz="2400" dirty="0">
                <a:solidFill>
                  <a:srgbClr val="5075BC"/>
                </a:solidFill>
              </a:rPr>
              <a:t>Γ </a:t>
            </a:r>
            <a:r>
              <a:rPr lang="en-US" sz="2400" dirty="0">
                <a:solidFill>
                  <a:srgbClr val="5075BC"/>
                </a:solidFill>
              </a:rPr>
              <a:t> :</a:t>
            </a:r>
            <a:r>
              <a:rPr lang="el-GR" sz="2400" dirty="0">
                <a:solidFill>
                  <a:srgbClr val="5075BC"/>
                </a:solidFill>
              </a:rPr>
              <a:t> </a:t>
            </a:r>
            <a:r>
              <a:rPr lang="el-GR" sz="2400" dirty="0"/>
              <a:t>Μύθος και θρησκεία. Α. Μαντεία</a:t>
            </a:r>
            <a:endParaRPr lang="en-US" sz="2400" dirty="0"/>
          </a:p>
          <a:p>
            <a:r>
              <a:rPr lang="el-GR" sz="2400" dirty="0" smtClean="0"/>
              <a:t>Μάθημα 5</a:t>
            </a:r>
            <a:r>
              <a:rPr lang="el-GR" sz="2400" baseline="30000" dirty="0" smtClean="0"/>
              <a:t>ο</a:t>
            </a:r>
            <a:r>
              <a:rPr lang="el-GR" sz="2400" dirty="0"/>
              <a:t>: </a:t>
            </a:r>
            <a:r>
              <a:rPr lang="el-GR" sz="2400" dirty="0" smtClean="0"/>
              <a:t>«</a:t>
            </a:r>
            <a:r>
              <a:rPr lang="el-GR" sz="2400" dirty="0"/>
              <a:t>Απόλλων και η Ίδρυση του Μαντείου των Δελφών»</a:t>
            </a:r>
            <a:endParaRPr lang="en-US" sz="2400" dirty="0"/>
          </a:p>
          <a:p>
            <a:endParaRPr lang="el-GR" sz="2400" dirty="0"/>
          </a:p>
          <a:p>
            <a:r>
              <a:rPr lang="el-GR" sz="2400" dirty="0"/>
              <a:t>Σοφία</a:t>
            </a:r>
            <a:r>
              <a:rPr lang="en-US" sz="2400" dirty="0"/>
              <a:t> </a:t>
            </a:r>
            <a:r>
              <a:rPr lang="el-GR" sz="2400" dirty="0"/>
              <a:t>Παπαϊωάννου</a:t>
            </a:r>
          </a:p>
          <a:p>
            <a:r>
              <a:rPr lang="el-GR" sz="2400" dirty="0"/>
              <a:t>Φιλοσοφική Σχολή</a:t>
            </a:r>
          </a:p>
          <a:p>
            <a:r>
              <a:rPr lang="el-GR" sz="2400" dirty="0"/>
              <a:t>Τμήμα </a:t>
            </a:r>
            <a:r>
              <a:rPr lang="el-GR" sz="2400" dirty="0" smtClean="0"/>
              <a:t>Φιλολογίας</a:t>
            </a:r>
            <a:endParaRPr lang="en-US" sz="2400" dirty="0"/>
          </a:p>
          <a:p>
            <a:endParaRPr lang="el-GR" sz="2400" dirty="0"/>
          </a:p>
          <a:p>
            <a:endParaRPr lang="el-GR" sz="900" dirty="0" smtClean="0"/>
          </a:p>
          <a:p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xmlns="" val="38596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εικόνας 3" descr="Apollo. Phocis/Locris coin (Reverse: Delphi), c. 336 BCE. Athens. &#10;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3" b="-621"/>
          <a:stretch/>
        </p:blipFill>
        <p:spPr>
          <a:xfrm>
            <a:off x="3275856" y="548680"/>
            <a:ext cx="5556776" cy="5542806"/>
          </a:xfrm>
        </p:spPr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437803" y="3068960"/>
            <a:ext cx="2550021" cy="158417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Εικόνα 5</a:t>
            </a:r>
            <a:r>
              <a:rPr lang="el-GR" b="1" dirty="0" smtClean="0"/>
              <a:t>.</a:t>
            </a:r>
            <a:r>
              <a:rPr lang="en-US" b="1" dirty="0" smtClean="0"/>
              <a:t> </a:t>
            </a:r>
            <a:r>
              <a:rPr lang="el-GR" dirty="0" smtClean="0"/>
              <a:t>Απόλλων</a:t>
            </a:r>
            <a:r>
              <a:rPr lang="en-US" dirty="0" smtClean="0"/>
              <a:t>. </a:t>
            </a:r>
            <a:r>
              <a:rPr lang="el-GR" dirty="0" smtClean="0"/>
              <a:t>Νόμισμα από τη Φωκίδα ή Λοκρίδα </a:t>
            </a:r>
            <a:r>
              <a:rPr lang="en-US" i="1" dirty="0" smtClean="0"/>
              <a:t>(</a:t>
            </a:r>
            <a:r>
              <a:rPr lang="el-GR" i="1" dirty="0" smtClean="0"/>
              <a:t>Στην άλλη πλευρά</a:t>
            </a:r>
            <a:r>
              <a:rPr lang="en-US" i="1" dirty="0" smtClean="0"/>
              <a:t>:</a:t>
            </a:r>
            <a:r>
              <a:rPr lang="el-GR" i="1" dirty="0" smtClean="0"/>
              <a:t> </a:t>
            </a:r>
            <a:r>
              <a:rPr lang="el-GR" i="1" dirty="0" smtClean="0"/>
              <a:t>Δελφοί</a:t>
            </a:r>
            <a:r>
              <a:rPr lang="en-US" i="1" dirty="0" smtClean="0"/>
              <a:t>), c</a:t>
            </a:r>
            <a:r>
              <a:rPr lang="en-US" i="1" dirty="0" smtClean="0"/>
              <a:t>a</a:t>
            </a:r>
            <a:r>
              <a:rPr lang="en-US" i="1" dirty="0" smtClean="0"/>
              <a:t>. </a:t>
            </a:r>
            <a:r>
              <a:rPr lang="en-US" i="1" dirty="0"/>
              <a:t>336 </a:t>
            </a:r>
            <a:r>
              <a:rPr lang="el-GR" i="1" dirty="0" err="1" smtClean="0"/>
              <a:t>π.Χ</a:t>
            </a:r>
            <a:r>
              <a:rPr lang="en-US" i="1" dirty="0" smtClean="0"/>
              <a:t>. </a:t>
            </a:r>
            <a:r>
              <a:rPr lang="el-GR" dirty="0" smtClean="0"/>
              <a:t>Αθήνα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495" y="580728"/>
            <a:ext cx="3106688" cy="1144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Απόλλων, νόμισμα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εικόνας 3" descr="APOLLON RIDING WINGED TRIPOD. Hydria. Museum Collection: Museo Gregoriano Etrusco, Vatican City 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60" b="788"/>
          <a:stretch/>
        </p:blipFill>
        <p:spPr>
          <a:xfrm>
            <a:off x="4154557" y="1451592"/>
            <a:ext cx="4532243" cy="4104456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500034" y="5157192"/>
            <a:ext cx="3135862" cy="398856"/>
          </a:xfrm>
        </p:spPr>
        <p:txBody>
          <a:bodyPr>
            <a:noAutofit/>
          </a:bodyPr>
          <a:lstStyle/>
          <a:p>
            <a:r>
              <a:rPr lang="el-GR" sz="1400" b="1" dirty="0" smtClean="0"/>
              <a:t>Εικόνα </a:t>
            </a:r>
            <a:r>
              <a:rPr lang="en-US" sz="1400" b="1" dirty="0" smtClean="0"/>
              <a:t>6</a:t>
            </a:r>
            <a:r>
              <a:rPr lang="el-GR" sz="1400" b="1" dirty="0" smtClean="0"/>
              <a:t>. </a:t>
            </a:r>
            <a:r>
              <a:rPr lang="el-GR" sz="1400" b="1" dirty="0" smtClean="0"/>
              <a:t>Ο Απόλλων καθισμένος στον τρίποδα</a:t>
            </a:r>
            <a:r>
              <a:rPr lang="en-US" sz="1400" dirty="0" smtClean="0"/>
              <a:t>. </a:t>
            </a:r>
            <a:endParaRPr lang="el-GR" sz="1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Απόλλων </a:t>
            </a:r>
            <a:r>
              <a:rPr lang="el-GR" dirty="0" smtClean="0"/>
              <a:t>στον τρίποδα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55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 descr="Marble sculpture of the Apollo Belvedere by Leochares. Imperial Roman copy of a Late Classical Greek original. Vatican Museums. [Know that this statue is called &quot;The Apollo Belvedere&quot;]&#10;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" t="-503" r="-12" b="4937"/>
          <a:stretch/>
        </p:blipFill>
        <p:spPr>
          <a:xfrm>
            <a:off x="4788024" y="116632"/>
            <a:ext cx="3996952" cy="652263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3845945"/>
            <a:ext cx="3744416" cy="202312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Εικόνα </a:t>
            </a:r>
            <a:r>
              <a:rPr lang="en-US" b="1" dirty="0" smtClean="0"/>
              <a:t>7</a:t>
            </a:r>
            <a:r>
              <a:rPr lang="el-GR" b="1" dirty="0" smtClean="0"/>
              <a:t>. </a:t>
            </a:r>
          </a:p>
          <a:p>
            <a:r>
              <a:rPr lang="el-GR" dirty="0" smtClean="0"/>
              <a:t>Μαρμάρινο άγαλμα του Απόλλωνα </a:t>
            </a:r>
            <a:r>
              <a:rPr lang="el-GR" dirty="0" err="1" smtClean="0"/>
              <a:t>Μπελβεντέρε</a:t>
            </a:r>
            <a:r>
              <a:rPr lang="el-GR" dirty="0" smtClean="0"/>
              <a:t>, έργο του Λεωχάρη</a:t>
            </a:r>
            <a:r>
              <a:rPr lang="en-US" dirty="0" smtClean="0"/>
              <a:t>. </a:t>
            </a:r>
            <a:r>
              <a:rPr lang="el-GR" i="1" dirty="0" smtClean="0"/>
              <a:t>Ρωμαϊκό αντίγραφο αυτοκρατορικής εποχής, έργου της Ύστερης Κλασικής τέχνης. Μουσεία Βατικανού</a:t>
            </a:r>
            <a:r>
              <a:rPr lang="en-US" i="1" dirty="0" smtClean="0"/>
              <a:t>.</a:t>
            </a:r>
            <a:r>
              <a:rPr lang="en-US" i="1" dirty="0"/>
              <a:t> </a:t>
            </a:r>
            <a:r>
              <a:rPr lang="el-GR" dirty="0"/>
              <a:t>[</a:t>
            </a:r>
            <a:r>
              <a:rPr lang="el-GR" b="1" dirty="0" err="1"/>
              <a:t>Know</a:t>
            </a:r>
            <a:r>
              <a:rPr lang="el-GR" b="1" dirty="0"/>
              <a:t> </a:t>
            </a:r>
            <a:r>
              <a:rPr lang="el-GR" b="1" dirty="0" err="1"/>
              <a:t>that</a:t>
            </a:r>
            <a:r>
              <a:rPr lang="el-GR" b="1" dirty="0"/>
              <a:t> </a:t>
            </a:r>
            <a:r>
              <a:rPr lang="el-GR" b="1" dirty="0" err="1"/>
              <a:t>this</a:t>
            </a:r>
            <a:r>
              <a:rPr lang="el-GR" b="1" dirty="0"/>
              <a:t> </a:t>
            </a:r>
            <a:r>
              <a:rPr lang="el-GR" b="1" dirty="0" err="1"/>
              <a:t>statue</a:t>
            </a:r>
            <a:r>
              <a:rPr lang="el-GR" b="1" dirty="0"/>
              <a:t> </a:t>
            </a:r>
            <a:r>
              <a:rPr lang="el-GR" b="1" dirty="0" err="1"/>
              <a:t>is</a:t>
            </a:r>
            <a:r>
              <a:rPr lang="el-GR" b="1" dirty="0"/>
              <a:t> </a:t>
            </a:r>
            <a:r>
              <a:rPr lang="el-GR" b="1" dirty="0" err="1"/>
              <a:t>called</a:t>
            </a:r>
            <a:r>
              <a:rPr lang="el-GR" b="1" dirty="0"/>
              <a:t> "The </a:t>
            </a:r>
            <a:r>
              <a:rPr lang="el-GR" b="1" dirty="0" err="1"/>
              <a:t>Apollo</a:t>
            </a:r>
            <a:r>
              <a:rPr lang="el-GR" b="1" dirty="0"/>
              <a:t> </a:t>
            </a:r>
            <a:r>
              <a:rPr lang="el-GR" b="1" dirty="0" err="1"/>
              <a:t>Belvedere</a:t>
            </a:r>
            <a:r>
              <a:rPr lang="el-GR" b="1" dirty="0"/>
              <a:t>"</a:t>
            </a:r>
            <a:r>
              <a:rPr lang="el-GR" dirty="0"/>
              <a:t>]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3744416" cy="1931264"/>
          </a:xfrm>
        </p:spPr>
        <p:txBody>
          <a:bodyPr/>
          <a:lstStyle/>
          <a:p>
            <a:r>
              <a:rPr lang="el-GR" dirty="0" smtClean="0"/>
              <a:t>Ο Απόλλων του </a:t>
            </a:r>
            <a:r>
              <a:rPr lang="el-GR" dirty="0" err="1" smtClean="0"/>
              <a:t>Μπελβεντέρε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Apollo and Daphne by Giancarlo Bernini. Galleria Borghese, Roma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90" b="6108"/>
          <a:stretch/>
        </p:blipFill>
        <p:spPr>
          <a:xfrm>
            <a:off x="4541738" y="404664"/>
            <a:ext cx="4201813" cy="5459656"/>
          </a:xfrm>
        </p:spPr>
      </p:pic>
      <p:sp>
        <p:nvSpPr>
          <p:cNvPr id="3" name="Θέση κειμένου 2" descr="Apollo and Daphne, Gianlorenzo Bernini, 1625. Galleria Borghese, Rome"/>
          <p:cNvSpPr>
            <a:spLocks noGrp="1"/>
          </p:cNvSpPr>
          <p:nvPr>
            <p:ph type="body" sz="half" idx="2"/>
          </p:nvPr>
        </p:nvSpPr>
        <p:spPr>
          <a:xfrm>
            <a:off x="725314" y="4653136"/>
            <a:ext cx="3816424" cy="1335596"/>
          </a:xfrm>
        </p:spPr>
        <p:txBody>
          <a:bodyPr>
            <a:normAutofit lnSpcReduction="10000"/>
          </a:bodyPr>
          <a:lstStyle/>
          <a:p>
            <a:pPr lvl="0"/>
            <a:r>
              <a:rPr lang="el-GR" b="1" dirty="0" smtClean="0"/>
              <a:t>Εικόνα </a:t>
            </a:r>
            <a:r>
              <a:rPr lang="en-US" b="1" dirty="0" smtClean="0"/>
              <a:t>8</a:t>
            </a:r>
            <a:r>
              <a:rPr lang="el-GR" b="1" dirty="0" smtClean="0"/>
              <a:t>.</a:t>
            </a:r>
          </a:p>
          <a:p>
            <a:pPr lvl="0"/>
            <a:r>
              <a:rPr lang="el-GR" dirty="0" smtClean="0"/>
              <a:t>Απόλλων και Δάφνη</a:t>
            </a:r>
            <a:r>
              <a:rPr lang="en-US" dirty="0" smtClean="0"/>
              <a:t>, </a:t>
            </a:r>
            <a:r>
              <a:rPr lang="en-US" i="1" dirty="0" err="1"/>
              <a:t>Gianlorenzo</a:t>
            </a:r>
            <a:r>
              <a:rPr lang="en-US" i="1" dirty="0"/>
              <a:t> </a:t>
            </a:r>
            <a:r>
              <a:rPr lang="en-US" b="1" i="1" dirty="0"/>
              <a:t>Bernini</a:t>
            </a:r>
            <a:r>
              <a:rPr lang="en-US" i="1" dirty="0"/>
              <a:t>, 1625. </a:t>
            </a:r>
            <a:r>
              <a:rPr lang="el-GR" i="1" dirty="0" err="1"/>
              <a:t>Galleria</a:t>
            </a:r>
            <a:r>
              <a:rPr lang="el-GR" i="1" dirty="0"/>
              <a:t> </a:t>
            </a:r>
            <a:r>
              <a:rPr lang="el-GR" i="1" dirty="0" err="1"/>
              <a:t>Borghese</a:t>
            </a:r>
            <a:r>
              <a:rPr lang="el-GR" i="1" dirty="0"/>
              <a:t>, </a:t>
            </a:r>
            <a:r>
              <a:rPr lang="el-GR" i="1" dirty="0" smtClean="0"/>
              <a:t>Ρώμη</a:t>
            </a:r>
            <a:r>
              <a:rPr lang="el-GR" i="1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4258816" cy="2363312"/>
          </a:xfrm>
        </p:spPr>
        <p:txBody>
          <a:bodyPr/>
          <a:lstStyle/>
          <a:p>
            <a:r>
              <a:rPr lang="el-GR" dirty="0" smtClean="0"/>
              <a:t>Απόλλων και Δάφνη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Εικόνα 9. Apollo Pursuing Daphne. Giovanni Battista Tiepolo, c. 1755. National gallery of Art, Washington D.C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4" b="9584"/>
          <a:stretch>
            <a:fillRect/>
          </a:stretch>
        </p:blipFill>
        <p:spPr>
          <a:xfrm>
            <a:off x="1526468" y="1196752"/>
            <a:ext cx="6091064" cy="3837317"/>
          </a:xfrm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780108" cy="1015008"/>
          </a:xfrm>
        </p:spPr>
        <p:txBody>
          <a:bodyPr>
            <a:normAutofit/>
          </a:bodyPr>
          <a:lstStyle/>
          <a:p>
            <a:r>
              <a:rPr lang="el-GR" b="1" dirty="0" smtClean="0"/>
              <a:t>Εικόνα </a:t>
            </a:r>
            <a:r>
              <a:rPr lang="en-US" b="1" dirty="0" smtClean="0"/>
              <a:t>9</a:t>
            </a:r>
            <a:r>
              <a:rPr lang="el-GR" b="1" dirty="0" smtClean="0"/>
              <a:t>. </a:t>
            </a:r>
            <a:r>
              <a:rPr lang="el-GR" dirty="0" smtClean="0"/>
              <a:t>Ο Απόλλων καταδιώκει τη Δάφνη</a:t>
            </a:r>
            <a:r>
              <a:rPr lang="en-US" dirty="0" smtClean="0"/>
              <a:t>. </a:t>
            </a:r>
            <a:r>
              <a:rPr lang="en-US" i="1" dirty="0" smtClean="0"/>
              <a:t>Giovanni </a:t>
            </a:r>
            <a:r>
              <a:rPr lang="en-US" i="1" dirty="0"/>
              <a:t>Battista Tiepolo, c. 1755</a:t>
            </a:r>
            <a:r>
              <a:rPr lang="en-US" i="1" dirty="0" smtClean="0"/>
              <a:t>.</a:t>
            </a:r>
            <a:r>
              <a:rPr lang="el-GR" i="1" dirty="0" smtClean="0"/>
              <a:t> Εθνική Πινακοθήκη (</a:t>
            </a:r>
            <a:r>
              <a:rPr lang="en-US" i="1" dirty="0" smtClean="0"/>
              <a:t>National Gallery of Art)</a:t>
            </a:r>
            <a:r>
              <a:rPr lang="el-GR" i="1" dirty="0" smtClean="0"/>
              <a:t>, </a:t>
            </a:r>
            <a:r>
              <a:rPr lang="el-GR" i="1" dirty="0" err="1"/>
              <a:t>Washington</a:t>
            </a:r>
            <a:r>
              <a:rPr lang="el-GR" i="1" dirty="0"/>
              <a:t> D.C.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75917"/>
            <a:ext cx="8229600" cy="797712"/>
          </a:xfrm>
        </p:spPr>
        <p:txBody>
          <a:bodyPr/>
          <a:lstStyle/>
          <a:p>
            <a:r>
              <a:rPr lang="el-GR" dirty="0" smtClean="0"/>
              <a:t>Ο Απόλλων κυνηγά τη Δάφνη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εικόνας 3" descr="Apollo, Hyakinthos and Kyparissos, Alexander Ivanov, 1831-34. Tretyakov Gallery, Moscow.  &#10;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6" b="6536"/>
          <a:stretch>
            <a:fillRect/>
          </a:stretch>
        </p:blipFill>
        <p:spPr>
          <a:xfrm>
            <a:off x="1259632" y="1221223"/>
            <a:ext cx="6480720" cy="4082797"/>
          </a:xfrm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>
          <a:xfrm>
            <a:off x="1245915" y="5304020"/>
            <a:ext cx="6164088" cy="1015008"/>
          </a:xfrm>
        </p:spPr>
        <p:txBody>
          <a:bodyPr>
            <a:normAutofit/>
          </a:bodyPr>
          <a:lstStyle/>
          <a:p>
            <a:r>
              <a:rPr lang="el-GR" b="1" dirty="0" smtClean="0"/>
              <a:t>Εικόνα 1</a:t>
            </a:r>
            <a:r>
              <a:rPr lang="en-US" b="1" dirty="0" smtClean="0"/>
              <a:t>0</a:t>
            </a:r>
            <a:r>
              <a:rPr lang="el-GR" b="1" dirty="0" smtClean="0"/>
              <a:t>.</a:t>
            </a:r>
            <a:r>
              <a:rPr lang="en-US" b="1" dirty="0" smtClean="0"/>
              <a:t> </a:t>
            </a:r>
            <a:r>
              <a:rPr lang="el-GR" b="1" dirty="0" smtClean="0"/>
              <a:t>Απόλλων, Υάκινθος και Κυπάρισσος.</a:t>
            </a:r>
            <a:r>
              <a:rPr lang="en-US" dirty="0" smtClean="0"/>
              <a:t> </a:t>
            </a:r>
            <a:r>
              <a:rPr lang="en-US" i="1" dirty="0"/>
              <a:t>Alexander Ivanov, 1831-34. </a:t>
            </a:r>
            <a:r>
              <a:rPr lang="el-GR" i="1" dirty="0" smtClean="0"/>
              <a:t>Πινακοθήκη </a:t>
            </a:r>
            <a:r>
              <a:rPr lang="el-GR" i="1" dirty="0" err="1" smtClean="0"/>
              <a:t>Tretyakov</a:t>
            </a:r>
            <a:r>
              <a:rPr lang="el-GR" i="1" dirty="0" smtClean="0"/>
              <a:t>, Μόσχα.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Απόλλων, Υάκινθος και Κυπάρισσος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 Ο φόνος των Νιοβίδων από τον Απόλλωνα και την Άρτεμη, c. 450 BCE. Musée du Louvre, Paris.  &#10;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4" b="-652"/>
          <a:stretch/>
        </p:blipFill>
        <p:spPr>
          <a:xfrm>
            <a:off x="3815354" y="404664"/>
            <a:ext cx="5155894" cy="5616624"/>
          </a:xfrm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>
          <a:xfrm>
            <a:off x="467519" y="3933056"/>
            <a:ext cx="3312368" cy="1437930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Εικόνα 1</a:t>
            </a:r>
            <a:r>
              <a:rPr lang="en-US" b="1" dirty="0" smtClean="0"/>
              <a:t>1</a:t>
            </a:r>
            <a:r>
              <a:rPr lang="el-GR" b="1" dirty="0" smtClean="0"/>
              <a:t>. </a:t>
            </a:r>
            <a:r>
              <a:rPr lang="el-GR" i="1" dirty="0" smtClean="0"/>
              <a:t>Ο </a:t>
            </a:r>
            <a:r>
              <a:rPr lang="el-GR" i="1" dirty="0"/>
              <a:t>φόνος των </a:t>
            </a:r>
            <a:r>
              <a:rPr lang="el-GR" i="1" dirty="0" err="1"/>
              <a:t>Νιοβίδων</a:t>
            </a:r>
            <a:r>
              <a:rPr lang="el-GR" i="1" dirty="0"/>
              <a:t> από τον Απόλλωνα και την Άρτεμη</a:t>
            </a:r>
            <a:r>
              <a:rPr lang="en-US" i="1" dirty="0"/>
              <a:t>, </a:t>
            </a:r>
            <a:r>
              <a:rPr lang="en-US" i="1" dirty="0" smtClean="0"/>
              <a:t>ca. </a:t>
            </a:r>
            <a:r>
              <a:rPr lang="en-US" i="1" dirty="0"/>
              <a:t>450 </a:t>
            </a:r>
            <a:r>
              <a:rPr lang="el-GR" i="1" dirty="0" err="1" smtClean="0"/>
              <a:t>π.Χ</a:t>
            </a:r>
            <a:r>
              <a:rPr lang="en-US" i="1" dirty="0" smtClean="0"/>
              <a:t>.</a:t>
            </a:r>
            <a:r>
              <a:rPr lang="el-GR" i="1" dirty="0" smtClean="0"/>
              <a:t> Μουσεία του Λούβρου</a:t>
            </a:r>
            <a:r>
              <a:rPr lang="en-US" i="1" dirty="0" smtClean="0"/>
              <a:t>.</a:t>
            </a:r>
            <a:r>
              <a:rPr lang="el-GR" i="1" dirty="0" smtClean="0"/>
              <a:t> Παρίσι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3106688" cy="2435320"/>
          </a:xfrm>
        </p:spPr>
        <p:txBody>
          <a:bodyPr/>
          <a:lstStyle/>
          <a:p>
            <a:r>
              <a:rPr lang="el-GR" dirty="0"/>
              <a:t>Ο φόνος των </a:t>
            </a:r>
            <a:r>
              <a:rPr lang="el-GR" dirty="0" err="1"/>
              <a:t>Νιοβίδων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Ιδιαιτερότητα της Φύσης του Απόλλωνα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Ένας θεός στο μεταίχμιο</a:t>
            </a:r>
          </a:p>
          <a:p>
            <a:pPr>
              <a:buNone/>
            </a:pPr>
            <a:r>
              <a:rPr lang="el-GR" dirty="0" smtClean="0"/>
              <a:t>Θεός της μουσικής και του πολιτισμού ΑΛΛΑ επίσης θεός απίστευτα σκληρός και βίαιος</a:t>
            </a:r>
          </a:p>
          <a:p>
            <a:pPr>
              <a:buNone/>
            </a:pPr>
            <a:r>
              <a:rPr lang="el-GR" dirty="0" smtClean="0"/>
              <a:t>Θεός της Ιατρικής αλλά και θεός της αρρώστιας </a:t>
            </a:r>
          </a:p>
          <a:p>
            <a:pPr>
              <a:buNone/>
            </a:pPr>
            <a:r>
              <a:rPr lang="el-GR" dirty="0" smtClean="0"/>
              <a:t>Αιώνια παγιδευμένος μεταξύ ενηλικίωσης και εφηβείας</a:t>
            </a:r>
          </a:p>
          <a:p>
            <a:pPr>
              <a:buNone/>
            </a:pPr>
            <a:r>
              <a:rPr lang="el-GR" dirty="0" smtClean="0"/>
              <a:t>Ο θεός των μεταβατικών σταδίων-ενσαρκώνει την πορεία από το γνωστό και ελεγχόμενο στο άγνωστο και μη ελεγχόμενο.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Θεός Ελληνικός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καμιά άλλη θρησκεία της Ανατολής δεν υπάρχει αντίστοιχη θεότητα </a:t>
            </a:r>
          </a:p>
          <a:p>
            <a:r>
              <a:rPr lang="el-GR" dirty="0" smtClean="0"/>
              <a:t>Προσωποποιεί τις αντιθέσεις και τις απότομες αλλαγές του ελληνικού </a:t>
            </a:r>
            <a:r>
              <a:rPr lang="el-GR" dirty="0" err="1" smtClean="0"/>
              <a:t>γεωπεριβάλλοντος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Θεός του Φωτός / Ήλιος </a:t>
            </a:r>
          </a:p>
          <a:p>
            <a:r>
              <a:rPr lang="el-GR" dirty="0" smtClean="0"/>
              <a:t>Θεός του πολιτισμού και </a:t>
            </a:r>
            <a:r>
              <a:rPr lang="el-GR" smtClean="0"/>
              <a:t>της γνώσης (μαντική</a:t>
            </a:r>
            <a:r>
              <a:rPr lang="el-GR" dirty="0" smtClean="0"/>
              <a:t>, ιατρική</a:t>
            </a:r>
            <a:r>
              <a:rPr lang="el-GR" smtClean="0"/>
              <a:t>, μουσική)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500" dirty="0"/>
              <a:t>Το παρόν εκπαιδευτικό υλικό έχει αναπτυχθεί </a:t>
            </a:r>
            <a:r>
              <a:rPr lang="el-GR" sz="1500" dirty="0" err="1"/>
              <a:t>στ</a:t>
            </a:r>
            <a:r>
              <a:rPr lang="en-US" sz="1500" dirty="0"/>
              <a:t>o</a:t>
            </a:r>
            <a:r>
              <a:rPr lang="el-GR" sz="1500" dirty="0"/>
              <a:t> </a:t>
            </a:r>
            <a:r>
              <a:rPr lang="el-GR" sz="1500" dirty="0" err="1"/>
              <a:t>πλαίσι</a:t>
            </a:r>
            <a:r>
              <a:rPr lang="en-US" sz="1500" dirty="0"/>
              <a:t>o</a:t>
            </a:r>
            <a:r>
              <a:rPr lang="el-GR" sz="1500" dirty="0"/>
              <a:t> του εκπαιδευτικού έργου του διδάσκοντα.</a:t>
            </a:r>
            <a:endParaRPr lang="en-US" sz="1500" dirty="0"/>
          </a:p>
          <a:p>
            <a:r>
              <a:rPr lang="el-GR" sz="1500" dirty="0"/>
              <a:t>Το έργο «</a:t>
            </a:r>
            <a:r>
              <a:rPr lang="el-GR" sz="1500" b="1" dirty="0"/>
              <a:t>Ανοικτά Ακαδημαϊκά Μαθήματα στο Πανεπιστήμιο Αθηνών</a:t>
            </a:r>
            <a:r>
              <a:rPr lang="el-GR" sz="1500" dirty="0"/>
              <a:t>» έχει χρηματοδοτήσει μόνο την αναδιαμόρφωση του εκπαιδευτικού υλικού. </a:t>
            </a:r>
            <a:endParaRPr lang="en-US" sz="1500" dirty="0"/>
          </a:p>
          <a:p>
            <a:r>
              <a:rPr lang="el-GR" sz="15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754" y="4347102"/>
            <a:ext cx="4126230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6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4000" dirty="0" smtClean="0">
                <a:cs typeface="Times" charset="0"/>
              </a:rPr>
              <a:t>Ο Ομηρικός Ύμνος εις Απόλλωνα </a:t>
            </a:r>
            <a:r>
              <a:rPr lang="en-US" sz="4000" dirty="0" smtClean="0">
                <a:cs typeface="Times" charset="0"/>
              </a:rPr>
              <a:t>(3.179-546:</a:t>
            </a:r>
            <a:r>
              <a:rPr lang="el-GR" sz="4000" dirty="0" smtClean="0">
                <a:cs typeface="Times" charset="0"/>
              </a:rPr>
              <a:t> Εις Απόλλωνα </a:t>
            </a:r>
            <a:r>
              <a:rPr lang="el-GR" sz="4000" dirty="0" err="1" smtClean="0">
                <a:cs typeface="Times" charset="0"/>
              </a:rPr>
              <a:t>Πύθιον</a:t>
            </a:r>
            <a:r>
              <a:rPr lang="en-US" sz="4000" dirty="0" smtClean="0">
                <a:cs typeface="Times" charset="0"/>
              </a:rPr>
              <a:t>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12776"/>
            <a:ext cx="8643998" cy="482453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cs typeface="Times" charset="0"/>
              </a:rPr>
              <a:t>Ο Απόλλων γίνεται δεκτός στην ομήγυρη των Ολυμπίων</a:t>
            </a:r>
            <a:endParaRPr lang="en-US" dirty="0" smtClean="0">
              <a:cs typeface="Times" charset="0"/>
            </a:endParaRPr>
          </a:p>
          <a:p>
            <a:r>
              <a:rPr lang="el-GR" dirty="0" smtClean="0">
                <a:cs typeface="Times" charset="0"/>
              </a:rPr>
              <a:t>Ο Απόλλων αναζητά μια τοποθεσία για μαντείο</a:t>
            </a:r>
          </a:p>
          <a:p>
            <a:r>
              <a:rPr lang="el-GR" dirty="0" smtClean="0">
                <a:cs typeface="Times" charset="0"/>
              </a:rPr>
              <a:t>Η </a:t>
            </a:r>
            <a:r>
              <a:rPr lang="el-GR" dirty="0" err="1" smtClean="0">
                <a:cs typeface="Times" charset="0"/>
              </a:rPr>
              <a:t>Τελφούσα</a:t>
            </a:r>
            <a:r>
              <a:rPr lang="el-GR" dirty="0" smtClean="0">
                <a:cs typeface="Times" charset="0"/>
              </a:rPr>
              <a:t> τον ξεγελά και τον στέλνει στην </a:t>
            </a:r>
            <a:r>
              <a:rPr lang="el-GR" dirty="0" err="1" smtClean="0">
                <a:cs typeface="Times" charset="0"/>
              </a:rPr>
              <a:t>Κρίσα</a:t>
            </a:r>
            <a:endParaRPr lang="en-US" dirty="0" smtClean="0">
              <a:cs typeface="Times" charset="0"/>
            </a:endParaRPr>
          </a:p>
          <a:p>
            <a:r>
              <a:rPr lang="el-GR" dirty="0" smtClean="0">
                <a:cs typeface="Times" charset="0"/>
              </a:rPr>
              <a:t>Ο Απόλλων χτίζει τον ναό του στην περιοχή των Δελφών</a:t>
            </a:r>
          </a:p>
          <a:p>
            <a:r>
              <a:rPr lang="el-GR" dirty="0" smtClean="0">
                <a:cs typeface="Times" charset="0"/>
              </a:rPr>
              <a:t>Εκεί υπήρχε μια πηγή την οποία φύλαγε μία δράκαινα</a:t>
            </a:r>
          </a:p>
          <a:p>
            <a:pPr lvl="1"/>
            <a:r>
              <a:rPr lang="el-GR" dirty="0" smtClean="0">
                <a:cs typeface="Times" charset="0"/>
              </a:rPr>
              <a:t>Η Ήρα γεννά τον </a:t>
            </a:r>
            <a:r>
              <a:rPr lang="el-GR" dirty="0" err="1" smtClean="0">
                <a:cs typeface="Times" charset="0"/>
              </a:rPr>
              <a:t>Τυφάωνα</a:t>
            </a:r>
            <a:r>
              <a:rPr lang="el-GR" dirty="0" smtClean="0">
                <a:cs typeface="Times" charset="0"/>
              </a:rPr>
              <a:t>, ένα τέρας, και το δίνει στη δράκαινα </a:t>
            </a:r>
            <a:endParaRPr lang="en-US" dirty="0" smtClean="0">
              <a:cs typeface="Times" charset="0"/>
            </a:endParaRPr>
          </a:p>
          <a:p>
            <a:r>
              <a:rPr lang="el-GR" dirty="0" smtClean="0">
                <a:cs typeface="Times" charset="0"/>
              </a:rPr>
              <a:t>Ο Απόλλων καυχάται για το κατόρθωμά του να φονεύσει την </a:t>
            </a:r>
            <a:r>
              <a:rPr lang="el-GR" dirty="0" err="1" smtClean="0">
                <a:cs typeface="Times" charset="0"/>
              </a:rPr>
              <a:t>Πυθώ</a:t>
            </a:r>
            <a:r>
              <a:rPr lang="el-GR" dirty="0" smtClean="0">
                <a:cs typeface="Times" charset="0"/>
              </a:rPr>
              <a:t>, τη δράκαινα της πηγής</a:t>
            </a:r>
            <a:endParaRPr lang="en-US" dirty="0" smtClean="0">
              <a:cs typeface="Times" charset="0"/>
            </a:endParaRPr>
          </a:p>
          <a:p>
            <a:r>
              <a:rPr lang="el-GR" dirty="0" smtClean="0"/>
              <a:t>Ο Απόλλων απαγάγει </a:t>
            </a:r>
            <a:r>
              <a:rPr lang="el-GR" dirty="0" err="1" smtClean="0"/>
              <a:t>Κρήτες</a:t>
            </a:r>
            <a:r>
              <a:rPr lang="el-GR" dirty="0" smtClean="0"/>
              <a:t> ναυτικούς και τους διορίζει ιερείς του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3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83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063229"/>
            <a:ext cx="6858000" cy="85725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2155" y="2276872"/>
            <a:ext cx="643968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</a:t>
            </a:r>
          </a:p>
        </p:txBody>
      </p:sp>
    </p:spTree>
    <p:extLst>
      <p:ext uri="{BB962C8B-B14F-4D97-AF65-F5344CB8AC3E}">
        <p14:creationId xmlns:p14="http://schemas.microsoft.com/office/powerpoint/2010/main" xmlns="" val="6718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dirty="0" err="1"/>
              <a:t>Copyright</a:t>
            </a:r>
            <a:r>
              <a:rPr lang="el-GR" sz="1500" dirty="0"/>
              <a:t> </a:t>
            </a:r>
            <a:r>
              <a:rPr lang="el-GR" sz="1500" dirty="0" err="1"/>
              <a:t>Εθνικόν</a:t>
            </a:r>
            <a:r>
              <a:rPr lang="el-GR" sz="1500" dirty="0"/>
              <a:t> και </a:t>
            </a:r>
            <a:r>
              <a:rPr lang="el-GR" sz="1500" dirty="0" err="1"/>
              <a:t>Καποδιστριακόν</a:t>
            </a:r>
            <a:r>
              <a:rPr lang="el-GR" sz="1500" dirty="0"/>
              <a:t> </a:t>
            </a:r>
            <a:r>
              <a:rPr lang="el-GR" sz="1500" dirty="0" err="1"/>
              <a:t>Πανεπιστήμιον</a:t>
            </a:r>
            <a:r>
              <a:rPr lang="el-GR" sz="1500" dirty="0"/>
              <a:t> Αθηνών</a:t>
            </a:r>
            <a:r>
              <a:rPr lang="en-US" sz="1500" dirty="0"/>
              <a:t>, </a:t>
            </a:r>
            <a:r>
              <a:rPr lang="el-GR" sz="1500" dirty="0"/>
              <a:t>Σοφία Παπαϊωάννου 2014</a:t>
            </a:r>
            <a:r>
              <a:rPr lang="en-US" sz="1500" dirty="0"/>
              <a:t>.</a:t>
            </a:r>
            <a:r>
              <a:rPr lang="el-GR" sz="1500" dirty="0"/>
              <a:t> Σοφία Παπαϊωάννου 2014. Τίτλος μαθήματος: «Εισαγωγή στην Αρχαία Ελληνική Μυθολογία</a:t>
            </a:r>
            <a:r>
              <a:rPr lang="en-US" sz="1500" dirty="0"/>
              <a:t> </a:t>
            </a:r>
            <a:r>
              <a:rPr lang="el-GR" sz="1500" dirty="0"/>
              <a:t>και Θρησκεία. Τίτλος ενότητας </a:t>
            </a:r>
            <a:r>
              <a:rPr lang="el-GR" sz="1500" dirty="0" smtClean="0"/>
              <a:t>«</a:t>
            </a:r>
            <a:r>
              <a:rPr lang="el-GR" sz="1400" dirty="0">
                <a:solidFill>
                  <a:srgbClr val="5075BC"/>
                </a:solidFill>
              </a:rPr>
              <a:t>Ενότητα</a:t>
            </a:r>
            <a:r>
              <a:rPr lang="en-US" sz="1400" dirty="0">
                <a:solidFill>
                  <a:srgbClr val="5075BC"/>
                </a:solidFill>
              </a:rPr>
              <a:t> </a:t>
            </a:r>
            <a:r>
              <a:rPr lang="el-GR" sz="1400" dirty="0">
                <a:solidFill>
                  <a:srgbClr val="5075BC"/>
                </a:solidFill>
              </a:rPr>
              <a:t>Γ </a:t>
            </a:r>
            <a:r>
              <a:rPr lang="en-US" sz="1400" dirty="0">
                <a:solidFill>
                  <a:srgbClr val="5075BC"/>
                </a:solidFill>
              </a:rPr>
              <a:t> :</a:t>
            </a:r>
            <a:r>
              <a:rPr lang="el-GR" sz="1400" dirty="0">
                <a:solidFill>
                  <a:srgbClr val="5075BC"/>
                </a:solidFill>
              </a:rPr>
              <a:t> </a:t>
            </a:r>
            <a:r>
              <a:rPr lang="el-GR" sz="1400" dirty="0"/>
              <a:t>Μύθος και θρησκεία. Α. </a:t>
            </a:r>
            <a:r>
              <a:rPr lang="el-GR" sz="1400" dirty="0" smtClean="0"/>
              <a:t>Μαντεία</a:t>
            </a:r>
            <a:r>
              <a:rPr lang="el-GR" sz="1500" dirty="0" smtClean="0"/>
              <a:t>»</a:t>
            </a:r>
            <a:r>
              <a:rPr lang="en-US" sz="1500" dirty="0" smtClean="0"/>
              <a:t>, </a:t>
            </a:r>
            <a:r>
              <a:rPr lang="el-GR" sz="1400" dirty="0"/>
              <a:t>Μάθημα 5</a:t>
            </a:r>
            <a:r>
              <a:rPr lang="el-GR" sz="1400" baseline="30000" dirty="0"/>
              <a:t>ο</a:t>
            </a:r>
            <a:r>
              <a:rPr lang="el-GR" sz="1400" dirty="0"/>
              <a:t>: «Απόλλων και η Ίδρυση του Μαντείου των </a:t>
            </a:r>
            <a:r>
              <a:rPr lang="el-GR" sz="1400" dirty="0" smtClean="0"/>
              <a:t>Δελφών»</a:t>
            </a:r>
            <a:r>
              <a:rPr lang="en-US" sz="1400" dirty="0" smtClean="0"/>
              <a:t>. </a:t>
            </a:r>
            <a:r>
              <a:rPr lang="el-GR" sz="1500" dirty="0" smtClean="0"/>
              <a:t>Έκδοση</a:t>
            </a:r>
            <a:r>
              <a:rPr lang="el-GR" sz="1500" dirty="0"/>
              <a:t>: 1.0. Αθήνα 2014. </a:t>
            </a:r>
            <a:endParaRPr lang="en-US" sz="1500" dirty="0"/>
          </a:p>
          <a:p>
            <a:pPr marL="0" indent="0">
              <a:buNone/>
            </a:pPr>
            <a:r>
              <a:rPr lang="el-GR" sz="1500" dirty="0"/>
              <a:t>Διαθέσιμο από τη δικτυακή διεύθυνση:  (</a:t>
            </a:r>
            <a:r>
              <a:rPr lang="en-US" sz="1500" dirty="0">
                <a:hlinkClick r:id="rId3" tooltip="Αυτή η εξωτερική σύνδεση θα ανοίξει σε ένα νέο παράθυρο"/>
              </a:rPr>
              <a:t>http://opencourses.uoa.gr/courses/PHIL5/</a:t>
            </a:r>
            <a:r>
              <a:rPr lang="en-US" sz="1500" dirty="0"/>
              <a:t>)</a:t>
            </a:r>
            <a:endParaRPr lang="el-GR" sz="1500" dirty="0"/>
          </a:p>
          <a:p>
            <a:pPr marL="0" indent="0">
              <a:buNone/>
            </a:pP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17372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35546"/>
            <a:ext cx="6172200" cy="85725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430779"/>
            <a:ext cx="6696744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500" dirty="0" err="1"/>
              <a:t>κ.λ.π</a:t>
            </a:r>
            <a:r>
              <a:rPr lang="el-GR" sz="15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15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753" y="2672916"/>
            <a:ext cx="12364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3050958"/>
            <a:ext cx="6777372" cy="259228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l-GR" sz="1350" dirty="0">
                <a:solidFill>
                  <a:prstClr val="black"/>
                </a:solidFill>
              </a:rPr>
              <a:t>[1] http://creativecommons.org/licenses/by-nc-sa/4.0/ </a:t>
            </a:r>
            <a:endParaRPr lang="en-US" sz="1350">
              <a:solidFill>
                <a:prstClr val="black"/>
              </a:solidFill>
            </a:endParaRPr>
          </a:p>
          <a:p>
            <a:endParaRPr lang="el-GR" sz="1350" dirty="0">
              <a:solidFill>
                <a:prstClr val="black"/>
              </a:solidFill>
            </a:endParaRPr>
          </a:p>
          <a:p>
            <a:r>
              <a:rPr lang="el-GR" sz="1350" dirty="0">
                <a:solidFill>
                  <a:prstClr val="black"/>
                </a:solidFill>
              </a:rPr>
              <a:t>Ως </a:t>
            </a:r>
            <a:r>
              <a:rPr lang="el-GR" sz="1350" b="1" dirty="0">
                <a:solidFill>
                  <a:prstClr val="black"/>
                </a:solidFill>
              </a:rPr>
              <a:t>Μη Εμπορική</a:t>
            </a:r>
            <a:r>
              <a:rPr lang="el-GR" sz="1350" dirty="0">
                <a:solidFill>
                  <a:prstClr val="black"/>
                </a:solidFill>
              </a:rPr>
              <a:t> ορίζεται η χρήση: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350" dirty="0" err="1">
                <a:solidFill>
                  <a:prstClr val="black"/>
                </a:solidFill>
              </a:rPr>
              <a:t>αδειοδόχο</a:t>
            </a:r>
            <a:endParaRPr lang="el-GR" sz="135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που</a:t>
            </a:r>
            <a:r>
              <a:rPr lang="en-GB" sz="1350" dirty="0">
                <a:solidFill>
                  <a:prstClr val="black"/>
                </a:solidFill>
              </a:rPr>
              <a:t> </a:t>
            </a:r>
            <a:r>
              <a:rPr lang="el-GR" sz="135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που</a:t>
            </a:r>
            <a:r>
              <a:rPr lang="en-GB" sz="1350" dirty="0">
                <a:solidFill>
                  <a:prstClr val="black"/>
                </a:solidFill>
              </a:rPr>
              <a:t> </a:t>
            </a:r>
            <a:r>
              <a:rPr lang="el-GR" sz="135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350" dirty="0">
                <a:solidFill>
                  <a:prstClr val="black"/>
                </a:solidFill>
              </a:rPr>
              <a:t> </a:t>
            </a:r>
            <a:r>
              <a:rPr lang="el-GR" sz="1350" dirty="0" err="1">
                <a:solidFill>
                  <a:prstClr val="black"/>
                </a:solidFill>
              </a:rPr>
              <a:t>αδειοδόχο</a:t>
            </a:r>
            <a:r>
              <a:rPr lang="en-GB" sz="1350" dirty="0">
                <a:solidFill>
                  <a:prstClr val="black"/>
                </a:solidFill>
              </a:rPr>
              <a:t> </a:t>
            </a:r>
            <a:r>
              <a:rPr lang="el-GR" sz="135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sz="135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l-GR" sz="1350" dirty="0">
              <a:solidFill>
                <a:prstClr val="black"/>
              </a:solidFill>
            </a:endParaRPr>
          </a:p>
          <a:p>
            <a:r>
              <a:rPr lang="el-GR" sz="1350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sz="1350" dirty="0" err="1">
                <a:solidFill>
                  <a:prstClr val="black"/>
                </a:solidFill>
              </a:rPr>
              <a:t>αδειοδόχο</a:t>
            </a:r>
            <a:r>
              <a:rPr lang="el-GR" sz="1350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xmlns="" val="8633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857250"/>
          </a:xfrm>
        </p:spPr>
        <p:txBody>
          <a:bodyPr>
            <a:noAutofit/>
          </a:bodyPr>
          <a:lstStyle/>
          <a:p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 (1/3)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453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Το Έργο αυτό κάνει χρήση των ακόλουθων έργων:</a:t>
            </a:r>
            <a:endParaRPr lang="el-GR" sz="1500" b="1" dirty="0"/>
          </a:p>
          <a:p>
            <a:pPr marL="0" indent="0">
              <a:buNone/>
            </a:pPr>
            <a:r>
              <a:rPr lang="el-GR" sz="1500" b="1" dirty="0"/>
              <a:t>Εικόνα 1</a:t>
            </a:r>
            <a:r>
              <a:rPr lang="en-US" sz="1500" b="1" dirty="0"/>
              <a:t>. </a:t>
            </a:r>
            <a:r>
              <a:rPr lang="el-GR" sz="1500" dirty="0" smtClean="0"/>
              <a:t>Ομφαλός. Μουσείο των Δελφών </a:t>
            </a:r>
            <a:r>
              <a:rPr lang="en-US" sz="1500" dirty="0" smtClean="0">
                <a:hlinkClick r:id="rId3"/>
              </a:rPr>
              <a:t>https</a:t>
            </a:r>
            <a:r>
              <a:rPr lang="en-US" sz="1500" dirty="0">
                <a:hlinkClick r:id="rId3"/>
              </a:rPr>
              <a:t>://</a:t>
            </a:r>
            <a:r>
              <a:rPr lang="en-US" sz="1500" dirty="0" smtClean="0">
                <a:hlinkClick r:id="rId3"/>
              </a:rPr>
              <a:t>www.flickr.com/photos/rpianka/466384867/in/photolist-HdkYp-6Mw93y-otxkn-rGjK2G-4RJvee-rsmYyd-abkawZ-2qJkTf-dyxVv-4hiZi6-5aJt5r-4DpS7E-4WuBBC-pSPWJW-oxnXVB-7b2VWo-qN2HWe-dGVvZB-6MrTdv-pyPVUc-4CDBeZ-duSGFa-4CHPVw-86o7WZ-f153-oe8izQ-o8SeSZ-gveaEB-kJ7bzp-9ivbCU-r38mP-5MdPaL-95xEQK-q2ays1-eV6zys-dH1VGo-8fBC2P-7VY5cr-4ns2hj-9iYvFP-cWtDfN-78e4Km-fSn8kH-2RrKQ9-bFnc9K-9Kia3Y-ay5wHf-5Mu7DF-tbnULd-3wPUHP</a:t>
            </a:r>
            <a:r>
              <a:rPr lang="el-GR" sz="1500" dirty="0" smtClean="0"/>
              <a:t> </a:t>
            </a:r>
            <a:r>
              <a:rPr lang="en-US" sz="1500" b="1" dirty="0" smtClean="0"/>
              <a:t>cc</a:t>
            </a:r>
            <a:r>
              <a:rPr lang="en-US" sz="1500" dirty="0" smtClean="0"/>
              <a:t> </a:t>
            </a:r>
            <a:r>
              <a:rPr lang="en-US" sz="1600" b="1" dirty="0" smtClean="0"/>
              <a:t>BY</a:t>
            </a:r>
            <a:r>
              <a:rPr lang="en-US" sz="1600" dirty="0"/>
              <a:t> </a:t>
            </a:r>
            <a:r>
              <a:rPr lang="en-US" sz="1600" dirty="0" smtClean="0"/>
              <a:t>-</a:t>
            </a:r>
            <a:r>
              <a:rPr lang="en-US" sz="1600" b="1" dirty="0" smtClean="0"/>
              <a:t>NC</a:t>
            </a:r>
            <a:r>
              <a:rPr lang="en-US" sz="1600" dirty="0"/>
              <a:t> </a:t>
            </a:r>
            <a:r>
              <a:rPr lang="en-US" sz="1600" dirty="0" smtClean="0"/>
              <a:t>-</a:t>
            </a:r>
            <a:r>
              <a:rPr lang="en-US" sz="1600" b="1" dirty="0" smtClean="0"/>
              <a:t>SA</a:t>
            </a:r>
            <a:r>
              <a:rPr lang="en-US" sz="1600" dirty="0"/>
              <a:t> </a:t>
            </a:r>
            <a:endParaRPr lang="el-GR" sz="1500" dirty="0"/>
          </a:p>
          <a:p>
            <a:pPr marL="0" indent="0">
              <a:buNone/>
            </a:pPr>
            <a:r>
              <a:rPr lang="el-GR" sz="1500" b="1" dirty="0"/>
              <a:t>Εικόνα 2</a:t>
            </a:r>
            <a:r>
              <a:rPr lang="el-GR" sz="1500" dirty="0" smtClean="0"/>
              <a:t>. Απόλλων, κεφαλή ορειχάλκινου αγάλματος </a:t>
            </a:r>
            <a:r>
              <a:rPr lang="en-US" sz="1500" dirty="0">
                <a:hlinkClick r:id="rId4" tooltip="Αυτή η εξωτερική σύνδεση θα ανοίξει σε ένα νέο παράθυρο"/>
              </a:rPr>
              <a:t>https://www.utexas.edu/courses/larrymyth/5Apollo2009.html</a:t>
            </a:r>
            <a:endParaRPr lang="el-GR" sz="1500" dirty="0"/>
          </a:p>
          <a:p>
            <a:pPr marL="0" indent="0">
              <a:buNone/>
            </a:pPr>
            <a:r>
              <a:rPr lang="el-GR" sz="1500" b="1" dirty="0" smtClean="0"/>
              <a:t>Εικόνα </a:t>
            </a:r>
            <a:r>
              <a:rPr lang="el-GR" sz="1500" b="1" dirty="0"/>
              <a:t>3.</a:t>
            </a:r>
            <a:r>
              <a:rPr lang="el-GR" sz="1500" dirty="0"/>
              <a:t> </a:t>
            </a:r>
            <a:r>
              <a:rPr lang="el-GR" sz="1600" dirty="0"/>
              <a:t>Ο «κιθαρωδός» Απόλλωνας. </a:t>
            </a:r>
            <a:r>
              <a:rPr lang="en-US" sz="1600" dirty="0" smtClean="0"/>
              <a:t>N</a:t>
            </a:r>
            <a:r>
              <a:rPr lang="el-GR" sz="1600" dirty="0" err="1" smtClean="0"/>
              <a:t>ωπογραφία</a:t>
            </a:r>
            <a:r>
              <a:rPr lang="el-GR" sz="1600" dirty="0" smtClean="0"/>
              <a:t> </a:t>
            </a:r>
            <a:r>
              <a:rPr lang="el-GR" sz="1600" dirty="0"/>
              <a:t>στον, Οίκο του Αυγούστου στην Ρώμη, περ. 20 π.Χ</a:t>
            </a:r>
            <a:r>
              <a:rPr lang="el-GR" sz="1600" dirty="0" smtClean="0"/>
              <a:t>.</a:t>
            </a:r>
            <a:r>
              <a:rPr lang="el-GR" sz="1600" dirty="0"/>
              <a:t/>
            </a:r>
            <a:br>
              <a:rPr lang="el-GR" sz="1600" dirty="0"/>
            </a:br>
            <a:r>
              <a:rPr lang="en-US" sz="1500" dirty="0" smtClean="0">
                <a:hlinkClick r:id="rId5"/>
              </a:rPr>
              <a:t>https</a:t>
            </a:r>
            <a:r>
              <a:rPr lang="en-US" sz="1500" dirty="0">
                <a:hlinkClick r:id="rId5"/>
              </a:rPr>
              <a:t>://el.wikipedia.org/wiki/%CE%91%CF%80%CF%8C%CE%BB%CE%BB%CF%89%CE%BD#/</a:t>
            </a:r>
            <a:r>
              <a:rPr lang="en-US" sz="1500" dirty="0" smtClean="0">
                <a:hlinkClick r:id="rId5"/>
              </a:rPr>
              <a:t>media/File:R%C3%B6mischer_Meister_um_50_001.jpg</a:t>
            </a:r>
            <a:r>
              <a:rPr lang="el-GR" sz="1500" dirty="0" smtClean="0"/>
              <a:t> Κοινό κτήμα.</a:t>
            </a:r>
            <a:endParaRPr lang="en-US" sz="1500" dirty="0" smtClean="0"/>
          </a:p>
          <a:p>
            <a:pPr marL="0" indent="0">
              <a:buNone/>
            </a:pPr>
            <a:r>
              <a:rPr lang="el-GR" sz="1500" b="1" dirty="0"/>
              <a:t>Εικόνα </a:t>
            </a:r>
            <a:r>
              <a:rPr lang="en-US" sz="1500" b="1" dirty="0"/>
              <a:t>4</a:t>
            </a:r>
            <a:r>
              <a:rPr lang="en-US" sz="1500" dirty="0"/>
              <a:t>. Imperial Roman sarcophagus, 1st-2nd c. CE. Woburn Abbey, Bedfordshire, England. </a:t>
            </a:r>
            <a:r>
              <a:rPr lang="en-US" sz="1500" b="1" dirty="0">
                <a:hlinkClick r:id="rId6"/>
              </a:rPr>
              <a:t>http://</a:t>
            </a:r>
            <a:r>
              <a:rPr lang="en-US" sz="1500" b="1" dirty="0" smtClean="0">
                <a:hlinkClick r:id="rId6"/>
              </a:rPr>
              <a:t>www.utexas.edu/courses/larrymyth/images/1E1-Apollo-Muses-Sarcoph.jpg</a:t>
            </a:r>
            <a:r>
              <a:rPr lang="en-US" sz="1500" b="1" dirty="0" smtClean="0"/>
              <a:t> </a:t>
            </a:r>
            <a:endParaRPr lang="el-GR" sz="1500" dirty="0" smtClean="0"/>
          </a:p>
          <a:p>
            <a:pPr marL="0" indent="0">
              <a:buNone/>
            </a:pPr>
            <a:endParaRPr lang="el-GR" sz="1500" dirty="0" smtClean="0"/>
          </a:p>
          <a:p>
            <a:pPr marL="0" indent="0">
              <a:buNone/>
            </a:pPr>
            <a:endParaRPr lang="el-GR" sz="1500" dirty="0"/>
          </a:p>
        </p:txBody>
      </p:sp>
      <p:pic>
        <p:nvPicPr>
          <p:cNvPr id="5" name="Picture 22" descr="Λογότυπο για Άδειες χρήσης Creative Commons BY-NC-N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864096" cy="30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3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857250"/>
          </a:xfrm>
        </p:spPr>
        <p:txBody>
          <a:bodyPr>
            <a:noAutofit/>
          </a:bodyPr>
          <a:lstStyle/>
          <a:p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 (</a:t>
            </a:r>
            <a:r>
              <a:rPr lang="en-US" sz="4000" dirty="0" smtClean="0"/>
              <a:t>2</a:t>
            </a:r>
            <a:r>
              <a:rPr lang="el-GR" sz="4000" dirty="0" smtClean="0"/>
              <a:t>/3)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453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Το Έργο αυτό κάνει χρήση των ακόλουθων έργων:</a:t>
            </a:r>
            <a:endParaRPr lang="el-GR" sz="1500" b="1" dirty="0"/>
          </a:p>
          <a:p>
            <a:pPr marL="0" indent="0">
              <a:buNone/>
            </a:pPr>
            <a:r>
              <a:rPr lang="el-GR" sz="1500" b="1" dirty="0"/>
              <a:t>Εικόνα </a:t>
            </a:r>
            <a:r>
              <a:rPr lang="en-US" sz="1500" b="1" dirty="0" smtClean="0"/>
              <a:t>5</a:t>
            </a:r>
            <a:r>
              <a:rPr lang="en-US" sz="1500" b="1" dirty="0"/>
              <a:t>. </a:t>
            </a:r>
            <a:r>
              <a:rPr lang="en-US" sz="1600" dirty="0"/>
              <a:t> Phocis Locris coin </a:t>
            </a:r>
            <a:r>
              <a:rPr lang="en-US" sz="1600" i="1" dirty="0"/>
              <a:t>Rev.</a:t>
            </a:r>
            <a:r>
              <a:rPr lang="en-US" sz="1600" dirty="0"/>
              <a:t> Delphi, c. 336 BC. Athens </a:t>
            </a:r>
            <a:r>
              <a:rPr lang="en-US" sz="1500" b="1" dirty="0" smtClean="0">
                <a:hlinkClick r:id="rId3"/>
              </a:rPr>
              <a:t>http</a:t>
            </a:r>
            <a:r>
              <a:rPr lang="en-US" sz="1500" b="1" dirty="0">
                <a:hlinkClick r:id="rId3"/>
              </a:rPr>
              <a:t>://</a:t>
            </a:r>
            <a:r>
              <a:rPr lang="en-US" sz="1500" b="1" dirty="0" smtClean="0">
                <a:hlinkClick r:id="rId3"/>
              </a:rPr>
              <a:t>www.beazley.ox.ac.uk/dictionary/Dict/image/Apollo7.jpg</a:t>
            </a:r>
            <a:r>
              <a:rPr lang="en-US" sz="1500" b="1" dirty="0" smtClean="0"/>
              <a:t> </a:t>
            </a:r>
            <a:r>
              <a:rPr lang="en-US" sz="1600" dirty="0"/>
              <a:t>The Beazley Archive (This image is under copyright. Not for Publication. It may be used only for educational purposes.) </a:t>
            </a:r>
            <a:r>
              <a:rPr lang="en-US" sz="1600" dirty="0">
                <a:hlinkClick r:id="rId4" tooltip="Αυτή η εξωτερική σύνδεση θα ανοίξει σε ένα νέο παράθυρο"/>
              </a:rPr>
              <a:t>http://</a:t>
            </a:r>
            <a:r>
              <a:rPr lang="en-US" sz="1600" dirty="0">
                <a:hlinkClick r:id="rId5" tooltip="Αυτή η εξωτερική σύνδεση θα ανοίξει σε ένα νέο παράθυρο"/>
              </a:rPr>
              <a:t>www.beazley.ox.ac.uk</a:t>
            </a:r>
            <a:endParaRPr lang="en-US" sz="1500" b="1" dirty="0"/>
          </a:p>
          <a:p>
            <a:pPr marL="0" indent="0">
              <a:buNone/>
            </a:pPr>
            <a:r>
              <a:rPr lang="el-GR" sz="1500" b="1" dirty="0" smtClean="0"/>
              <a:t>Εικόνα </a:t>
            </a:r>
            <a:r>
              <a:rPr lang="en-US" sz="1500" b="1" dirty="0"/>
              <a:t>6. </a:t>
            </a:r>
            <a:r>
              <a:rPr lang="en-US" sz="1500" b="1" dirty="0" smtClean="0"/>
              <a:t>  </a:t>
            </a:r>
            <a:r>
              <a:rPr lang="en-US" sz="1600" b="1" dirty="0"/>
              <a:t>APOLLON RIDING WINGED </a:t>
            </a:r>
            <a:r>
              <a:rPr lang="en-US" sz="1600" b="1" dirty="0" smtClean="0"/>
              <a:t>TRIPOD, hydria, </a:t>
            </a:r>
            <a:r>
              <a:rPr lang="en-US" sz="1600" dirty="0" smtClean="0"/>
              <a:t>Museum </a:t>
            </a:r>
            <a:r>
              <a:rPr lang="en-US" sz="1600" dirty="0"/>
              <a:t>Collection: </a:t>
            </a:r>
            <a:r>
              <a:rPr lang="en-US" sz="1600" dirty="0" err="1"/>
              <a:t>Museo</a:t>
            </a:r>
            <a:r>
              <a:rPr lang="en-US" sz="1600" dirty="0"/>
              <a:t> </a:t>
            </a:r>
            <a:r>
              <a:rPr lang="en-US" sz="1600" dirty="0" err="1"/>
              <a:t>Gregoriano</a:t>
            </a:r>
            <a:r>
              <a:rPr lang="en-US" sz="1600" dirty="0"/>
              <a:t> </a:t>
            </a:r>
            <a:r>
              <a:rPr lang="en-US" sz="1600" dirty="0" err="1"/>
              <a:t>Etrusco</a:t>
            </a:r>
            <a:r>
              <a:rPr lang="en-US" sz="1600" dirty="0"/>
              <a:t>, Vatican City </a:t>
            </a:r>
            <a:r>
              <a:rPr lang="en-US" sz="1500" b="1" dirty="0" smtClean="0">
                <a:hlinkClick r:id="rId6"/>
              </a:rPr>
              <a:t>http</a:t>
            </a:r>
            <a:r>
              <a:rPr lang="en-US" sz="1500" b="1" dirty="0">
                <a:hlinkClick r:id="rId6"/>
              </a:rPr>
              <a:t>://</a:t>
            </a:r>
            <a:r>
              <a:rPr lang="en-US" sz="1500" b="1" dirty="0" smtClean="0">
                <a:hlinkClick r:id="rId6"/>
              </a:rPr>
              <a:t>www.theoi.com/Gallery/K5.9.html</a:t>
            </a:r>
            <a:r>
              <a:rPr lang="en-US" sz="1500" b="1" dirty="0" smtClean="0"/>
              <a:t> . P</a:t>
            </a:r>
            <a:r>
              <a:rPr lang="el-GR" sz="1600" dirty="0"/>
              <a:t> Περί των δικαιωμάτων χρήσης των </a:t>
            </a:r>
            <a:r>
              <a:rPr lang="el-GR" sz="1600" dirty="0" smtClean="0"/>
              <a:t>περιεχομένων</a:t>
            </a:r>
            <a:r>
              <a:rPr lang="en-US" sz="1600" dirty="0" smtClean="0"/>
              <a:t> </a:t>
            </a:r>
            <a:r>
              <a:rPr lang="el-GR" sz="1600" dirty="0" smtClean="0"/>
              <a:t>του ανωτέρω </a:t>
            </a:r>
            <a:r>
              <a:rPr lang="el-GR" sz="1600" dirty="0" err="1" smtClean="0"/>
              <a:t>ιστοτόπου</a:t>
            </a:r>
            <a:r>
              <a:rPr lang="el-GR" sz="1600" dirty="0" smtClean="0"/>
              <a:t> </a:t>
            </a:r>
            <a:r>
              <a:rPr lang="en-US" sz="1600" dirty="0">
                <a:hlinkClick r:id="rId7"/>
              </a:rPr>
              <a:t>http://www.theoi.com/Galleries.html</a:t>
            </a:r>
            <a:endParaRPr lang="el-GR" sz="1500" b="1" dirty="0" smtClean="0"/>
          </a:p>
          <a:p>
            <a:pPr marL="0" indent="0">
              <a:buNone/>
            </a:pPr>
            <a:r>
              <a:rPr lang="el-GR" sz="1500" b="1" dirty="0" smtClean="0"/>
              <a:t>Εικόνα 7.</a:t>
            </a:r>
            <a:r>
              <a:rPr lang="en-US" sz="1500" b="1" dirty="0"/>
              <a:t> "Apollo of the Belvedere" by Livioandronico2013 - Own work. Licensed under CC BY-SA 4.0 via Commons - </a:t>
            </a:r>
            <a:r>
              <a:rPr lang="en-US" sz="1500" b="1" dirty="0">
                <a:hlinkClick r:id="rId8"/>
              </a:rPr>
              <a:t>https://commons.wikimedia.org/wiki/File:Apollo_of_the_Belvedere.jpg#/</a:t>
            </a:r>
            <a:r>
              <a:rPr lang="en-US" sz="1500" b="1" dirty="0" smtClean="0">
                <a:hlinkClick r:id="rId8"/>
              </a:rPr>
              <a:t>media/File:Apollo_of_the_Belvedere.jpg</a:t>
            </a:r>
            <a:r>
              <a:rPr lang="en-US" sz="1500" b="1" dirty="0" smtClean="0"/>
              <a:t> </a:t>
            </a:r>
            <a:endParaRPr lang="el-GR" sz="1500" b="1" dirty="0" smtClean="0"/>
          </a:p>
          <a:p>
            <a:pPr marL="0" indent="0">
              <a:buNone/>
            </a:pPr>
            <a:r>
              <a:rPr lang="el-GR" sz="1500" b="1" dirty="0"/>
              <a:t>Εικόνα </a:t>
            </a:r>
            <a:r>
              <a:rPr lang="el-GR" sz="1500" b="1" dirty="0" smtClean="0"/>
              <a:t>8</a:t>
            </a:r>
            <a:r>
              <a:rPr lang="it-IT" sz="1600" dirty="0"/>
              <a:t> Apollo and Daphne by Giancarlo Bernini. Galleria Borghese, Roma </a:t>
            </a:r>
            <a:r>
              <a:rPr lang="en-US" sz="1500" b="1" dirty="0" smtClean="0"/>
              <a:t>"</a:t>
            </a:r>
            <a:r>
              <a:rPr lang="en-US" sz="1500" b="1" dirty="0"/>
              <a:t>Apollo &amp; Daphne September 2a" by </a:t>
            </a:r>
            <a:r>
              <a:rPr lang="en-US" sz="1500" b="1" dirty="0" err="1"/>
              <a:t>Alvesgaspar</a:t>
            </a:r>
            <a:r>
              <a:rPr lang="en-US" sz="1500" b="1" dirty="0"/>
              <a:t> - Own work. Licensed under CC BY-SA 4.0 via Commons - https://commons.wikimedia.org/wiki/File:Apollo_%26_Daphne_September_2a.jpg#/media/File:Apollo_%</a:t>
            </a:r>
            <a:r>
              <a:rPr lang="en-US" sz="1500" b="1" dirty="0" smtClean="0"/>
              <a:t>26_Daphne_September_2a.jpg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32246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857250"/>
          </a:xfrm>
        </p:spPr>
        <p:txBody>
          <a:bodyPr>
            <a:noAutofit/>
          </a:bodyPr>
          <a:lstStyle/>
          <a:p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 (3/3)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453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Το Έργο αυτό κάνει χρήση των ακόλουθων έργων:</a:t>
            </a:r>
            <a:endParaRPr lang="el-GR" sz="1500" b="1" dirty="0"/>
          </a:p>
          <a:p>
            <a:pPr marL="0" indent="0">
              <a:buNone/>
            </a:pPr>
            <a:r>
              <a:rPr lang="el-GR" sz="1500" b="1" dirty="0"/>
              <a:t>Εικόνα </a:t>
            </a:r>
            <a:r>
              <a:rPr lang="el-GR" sz="1500" b="1" dirty="0" smtClean="0"/>
              <a:t>9</a:t>
            </a:r>
            <a:r>
              <a:rPr lang="en-US" sz="1500" b="1" dirty="0"/>
              <a:t>. </a:t>
            </a:r>
            <a:r>
              <a:rPr lang="it-IT" sz="1600" dirty="0"/>
              <a:t>Giovanni Battista Tiepolo - Apollo Pursuing </a:t>
            </a:r>
            <a:r>
              <a:rPr lang="it-IT" sz="1600" dirty="0" smtClean="0"/>
              <a:t>Daphne</a:t>
            </a:r>
            <a:r>
              <a:rPr lang="el-GR" sz="1600" dirty="0" smtClean="0"/>
              <a:t>,</a:t>
            </a:r>
            <a:r>
              <a:rPr lang="el-GR" sz="1500" b="1" dirty="0" smtClean="0"/>
              <a:t> </a:t>
            </a:r>
            <a:r>
              <a:rPr lang="en-US" sz="1500" b="1" dirty="0" smtClean="0">
                <a:hlinkClick r:id="rId3"/>
              </a:rPr>
              <a:t>https</a:t>
            </a:r>
            <a:r>
              <a:rPr lang="en-US" sz="1500" b="1" dirty="0">
                <a:hlinkClick r:id="rId3"/>
              </a:rPr>
              <a:t>://commons.wikimedia.org/wiki/File%3AGiovanni_Battista_Tiepolo_-_</a:t>
            </a:r>
            <a:r>
              <a:rPr lang="en-US" sz="1500" b="1" dirty="0" smtClean="0">
                <a:hlinkClick r:id="rId3"/>
              </a:rPr>
              <a:t>Apollo_Pursuing_Daphne%2C_1755-1760.jpg</a:t>
            </a:r>
            <a:r>
              <a:rPr lang="el-GR" sz="1500" b="1" dirty="0" smtClean="0"/>
              <a:t> </a:t>
            </a:r>
            <a:r>
              <a:rPr lang="en-US" sz="1600" dirty="0"/>
              <a:t>This work is in the </a:t>
            </a:r>
            <a:r>
              <a:rPr lang="en-US" sz="1600" b="1" dirty="0">
                <a:hlinkClick r:id="rId4" tooltip="en:public domain"/>
              </a:rPr>
              <a:t>public domain</a:t>
            </a:r>
            <a:r>
              <a:rPr lang="en-US" sz="1600" dirty="0"/>
              <a:t> in its country of origin and other countries and areas where the </a:t>
            </a:r>
            <a:r>
              <a:rPr lang="en-US" sz="1600" dirty="0">
                <a:hlinkClick r:id="rId5" tooltip="w:List of countries' copyright length"/>
              </a:rPr>
              <a:t>copyright term</a:t>
            </a:r>
            <a:r>
              <a:rPr lang="en-US" sz="1600" dirty="0"/>
              <a:t> is the author's life plus 100 years or less.</a:t>
            </a:r>
            <a:endParaRPr lang="el-GR" sz="1600" dirty="0" smtClean="0"/>
          </a:p>
          <a:p>
            <a:pPr marL="0" indent="0">
              <a:buNone/>
            </a:pPr>
            <a:r>
              <a:rPr lang="el-GR" sz="1500" b="1" dirty="0" smtClean="0"/>
              <a:t>Εικόνα 10</a:t>
            </a:r>
            <a:r>
              <a:rPr lang="en-US" sz="1500" b="1" dirty="0"/>
              <a:t>. </a:t>
            </a:r>
            <a:r>
              <a:rPr lang="en-US" sz="1600" dirty="0"/>
              <a:t>Apollo, </a:t>
            </a:r>
            <a:r>
              <a:rPr lang="en-US" sz="1600" dirty="0" err="1"/>
              <a:t>Hyakinthos</a:t>
            </a:r>
            <a:r>
              <a:rPr lang="en-US" sz="1600" dirty="0"/>
              <a:t> and </a:t>
            </a:r>
            <a:r>
              <a:rPr lang="en-US" sz="1600" dirty="0" err="1"/>
              <a:t>Kyparissos</a:t>
            </a:r>
            <a:r>
              <a:rPr lang="en-US" sz="1600" dirty="0"/>
              <a:t>, </a:t>
            </a:r>
            <a:r>
              <a:rPr lang="en-US" sz="1600" i="1" dirty="0"/>
              <a:t>Alexander Ivanov, 1831-34. </a:t>
            </a:r>
            <a:r>
              <a:rPr lang="en-US" sz="1500" b="1" dirty="0" smtClean="0">
                <a:hlinkClick r:id="rId6"/>
              </a:rPr>
              <a:t>http</a:t>
            </a:r>
            <a:r>
              <a:rPr lang="en-US" sz="1500" b="1" dirty="0">
                <a:hlinkClick r:id="rId6"/>
              </a:rPr>
              <a:t>://</a:t>
            </a:r>
            <a:r>
              <a:rPr lang="en-US" sz="1500" b="1" dirty="0" smtClean="0">
                <a:hlinkClick r:id="rId6"/>
              </a:rPr>
              <a:t>www.utexas.edu/courses/larrymyth/images/3A-Apollo-Hyacinthus.jpg</a:t>
            </a:r>
            <a:r>
              <a:rPr lang="en-US" sz="1500" b="1" dirty="0" smtClean="0"/>
              <a:t> </a:t>
            </a:r>
            <a:br>
              <a:rPr lang="en-US" sz="1500" b="1" dirty="0" smtClean="0"/>
            </a:br>
            <a:r>
              <a:rPr lang="en-US" sz="1400" dirty="0" smtClean="0"/>
              <a:t>This </a:t>
            </a:r>
            <a:r>
              <a:rPr lang="en-US" sz="1400" dirty="0"/>
              <a:t>work is in the </a:t>
            </a:r>
            <a:r>
              <a:rPr lang="en-US" sz="1400" b="1" dirty="0">
                <a:hlinkClick r:id="rId4" tooltip="en:public domain"/>
              </a:rPr>
              <a:t>public domain</a:t>
            </a:r>
            <a:r>
              <a:rPr lang="en-US" sz="1400" dirty="0"/>
              <a:t> in its country of origin and other countries and areas where the </a:t>
            </a:r>
            <a:r>
              <a:rPr lang="en-US" sz="1400" dirty="0">
                <a:hlinkClick r:id="rId5" tooltip="w:List of countries' copyright length"/>
              </a:rPr>
              <a:t>copyright term</a:t>
            </a:r>
            <a:r>
              <a:rPr lang="en-US" sz="1400" dirty="0"/>
              <a:t> is the author's life plus 100 years or less.</a:t>
            </a:r>
            <a:endParaRPr lang="el-GR" sz="1400" dirty="0"/>
          </a:p>
          <a:p>
            <a:pPr marL="0" indent="0">
              <a:buNone/>
              <a:tabLst>
                <a:tab pos="2422525" algn="l"/>
              </a:tabLst>
            </a:pPr>
            <a:r>
              <a:rPr lang="el-GR" sz="1500" b="1" dirty="0" smtClean="0"/>
              <a:t>Εικόνα 11.</a:t>
            </a:r>
            <a:r>
              <a:rPr lang="en-US" sz="1500" b="1" dirty="0" smtClean="0"/>
              <a:t> </a:t>
            </a:r>
            <a:r>
              <a:rPr lang="en-US" sz="1600" b="1" dirty="0"/>
              <a:t> </a:t>
            </a:r>
            <a:r>
              <a:rPr lang="en-US" sz="1600" dirty="0"/>
              <a:t>DEATH OF THE </a:t>
            </a:r>
            <a:r>
              <a:rPr lang="en-US" sz="1600" dirty="0" smtClean="0"/>
              <a:t>NIOBIDES</a:t>
            </a:r>
            <a:r>
              <a:rPr lang="en-US" sz="1600" b="1" dirty="0" smtClean="0"/>
              <a:t>, </a:t>
            </a:r>
            <a:r>
              <a:rPr lang="en-US" sz="1600" dirty="0" smtClean="0"/>
              <a:t>Museum </a:t>
            </a:r>
            <a:r>
              <a:rPr lang="en-US" sz="1600" dirty="0"/>
              <a:t>Collection: </a:t>
            </a:r>
            <a:r>
              <a:rPr lang="en-US" sz="1600" dirty="0" err="1"/>
              <a:t>Musée</a:t>
            </a:r>
            <a:r>
              <a:rPr lang="en-US" sz="1600" dirty="0"/>
              <a:t> du </a:t>
            </a:r>
            <a:r>
              <a:rPr lang="en-US" sz="1600" dirty="0" smtClean="0"/>
              <a:t>Louvre</a:t>
            </a:r>
            <a:r>
              <a:rPr lang="en-US" sz="1500" b="1" dirty="0" smtClean="0"/>
              <a:t>  </a:t>
            </a:r>
            <a:r>
              <a:rPr lang="en-US" sz="1500" b="1" dirty="0" smtClean="0">
                <a:hlinkClick r:id="rId7"/>
              </a:rPr>
              <a:t>https</a:t>
            </a:r>
            <a:r>
              <a:rPr lang="en-US" sz="1500" b="1" dirty="0">
                <a:hlinkClick r:id="rId7"/>
              </a:rPr>
              <a:t>://</a:t>
            </a:r>
            <a:r>
              <a:rPr lang="en-US" sz="1500" b="1" dirty="0" smtClean="0">
                <a:hlinkClick r:id="rId7"/>
              </a:rPr>
              <a:t>www.utexas.edu/courses/larrymyth/images/8A-Niobe-Vase-Color.jpg</a:t>
            </a:r>
            <a:r>
              <a:rPr lang="en-US" sz="1500" b="1" dirty="0" smtClean="0"/>
              <a:t>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xmlns="" val="2252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Πύθιος Απόλλων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454025">
              <a:buNone/>
              <a:tabLst>
                <a:tab pos="2595563" algn="l"/>
              </a:tabLst>
            </a:pPr>
            <a:r>
              <a:rPr lang="el-GR" dirty="0" smtClean="0">
                <a:cs typeface="Times" charset="0"/>
              </a:rPr>
              <a:t>Η </a:t>
            </a:r>
            <a:r>
              <a:rPr lang="el-GR" dirty="0" err="1" smtClean="0">
                <a:cs typeface="Times" charset="0"/>
              </a:rPr>
              <a:t>Κρίσα</a:t>
            </a:r>
            <a:r>
              <a:rPr lang="el-GR" dirty="0" smtClean="0">
                <a:cs typeface="Times" charset="0"/>
              </a:rPr>
              <a:t> είναι κάτω από τον Παρνασσό</a:t>
            </a:r>
            <a:endParaRPr lang="en-US" dirty="0" smtClean="0">
              <a:cs typeface="Times" charset="0"/>
            </a:endParaRPr>
          </a:p>
          <a:p>
            <a:pPr marL="0" indent="0" defTabSz="454025">
              <a:buNone/>
              <a:tabLst>
                <a:tab pos="2595563" algn="l"/>
              </a:tabLst>
            </a:pPr>
            <a:r>
              <a:rPr lang="el-GR" dirty="0" smtClean="0">
                <a:cs typeface="Times" charset="0"/>
              </a:rPr>
              <a:t>Ο Φόνος της </a:t>
            </a:r>
            <a:r>
              <a:rPr lang="el-GR" dirty="0" err="1" smtClean="0">
                <a:cs typeface="Times" charset="0"/>
              </a:rPr>
              <a:t>Πυθώς</a:t>
            </a:r>
            <a:endParaRPr lang="el-GR" dirty="0" smtClean="0">
              <a:cs typeface="Times" charset="0"/>
            </a:endParaRPr>
          </a:p>
          <a:p>
            <a:pPr marL="0" indent="0" defTabSz="454025">
              <a:buNone/>
              <a:tabLst>
                <a:tab pos="2595563" algn="l"/>
              </a:tabLst>
            </a:pPr>
            <a:r>
              <a:rPr lang="el-GR" dirty="0" smtClean="0">
                <a:cs typeface="Times" charset="0"/>
              </a:rPr>
              <a:t>‘</a:t>
            </a:r>
            <a:r>
              <a:rPr lang="el-GR" dirty="0" err="1" smtClean="0">
                <a:cs typeface="Times" charset="0"/>
              </a:rPr>
              <a:t>Πύθω</a:t>
            </a:r>
            <a:r>
              <a:rPr lang="el-GR" dirty="0" smtClean="0">
                <a:cs typeface="Times" charset="0"/>
              </a:rPr>
              <a:t>’ = «σαπίζω, αποσυντίθεμαι» &lt; Πυθία </a:t>
            </a:r>
            <a:endParaRPr lang="en-US" dirty="0" smtClean="0">
              <a:cs typeface="Times" charset="0"/>
            </a:endParaRPr>
          </a:p>
          <a:p>
            <a:pPr marL="0" indent="0" defTabSz="454025">
              <a:buNone/>
              <a:tabLst>
                <a:tab pos="2595563" algn="l"/>
              </a:tabLst>
            </a:pPr>
            <a:r>
              <a:rPr lang="el-GR" dirty="0" smtClean="0">
                <a:cs typeface="Times" charset="0"/>
              </a:rPr>
              <a:t>Γη - Θέμις</a:t>
            </a:r>
          </a:p>
          <a:p>
            <a:pPr marL="0" indent="0" defTabSz="454025">
              <a:buNone/>
              <a:tabLst>
                <a:tab pos="2595563" algn="l"/>
              </a:tabLst>
            </a:pPr>
            <a:r>
              <a:rPr lang="el-GR" dirty="0" smtClean="0">
                <a:cs typeface="Times" charset="0"/>
              </a:rPr>
              <a:t>Ομφαλός </a:t>
            </a:r>
            <a:endParaRPr lang="en-US" dirty="0" smtClean="0">
              <a:cs typeface="Times" charset="0"/>
            </a:endParaRPr>
          </a:p>
          <a:p>
            <a:pPr marL="0" indent="0" defTabSz="454025">
              <a:buNone/>
            </a:pPr>
            <a:r>
              <a:rPr lang="el-GR" dirty="0">
                <a:cs typeface="Times" charset="0"/>
              </a:rPr>
              <a:t>Οι </a:t>
            </a:r>
            <a:r>
              <a:rPr lang="el-GR" dirty="0" err="1">
                <a:cs typeface="Times" charset="0"/>
              </a:rPr>
              <a:t>Κρήτες</a:t>
            </a:r>
            <a:r>
              <a:rPr lang="el-GR" dirty="0">
                <a:cs typeface="Times" charset="0"/>
              </a:rPr>
              <a:t> ναυτικοί και η σύνδεσή τους με το δελφίνι</a:t>
            </a:r>
            <a:endParaRPr lang="en-US" dirty="0">
              <a:cs typeface="Times" charset="0"/>
            </a:endParaRPr>
          </a:p>
          <a:p>
            <a:pPr marL="0" indent="0" defTabSz="454025">
              <a:buNone/>
            </a:pPr>
            <a:r>
              <a:rPr lang="el-GR" dirty="0" err="1">
                <a:cs typeface="Times" charset="0"/>
              </a:rPr>
              <a:t>Δελφίνιος</a:t>
            </a:r>
            <a:r>
              <a:rPr lang="el-GR" dirty="0">
                <a:cs typeface="Times" charset="0"/>
              </a:rPr>
              <a:t> Απόλλων </a:t>
            </a:r>
            <a:endParaRPr lang="en-US" dirty="0">
              <a:cs typeface="Times" charset="0"/>
            </a:endParaRP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454025">
              <a:buNone/>
            </a:pPr>
            <a:r>
              <a:rPr lang="el-GR" dirty="0" smtClean="0">
                <a:cs typeface="Times" charset="0"/>
              </a:rPr>
              <a:t>Πανελλήνιο </a:t>
            </a:r>
            <a:r>
              <a:rPr lang="el-GR" dirty="0">
                <a:cs typeface="Times" charset="0"/>
              </a:rPr>
              <a:t>Ιερό</a:t>
            </a:r>
            <a:endParaRPr lang="en-US" dirty="0">
              <a:cs typeface="Times" charset="0"/>
            </a:endParaRPr>
          </a:p>
          <a:p>
            <a:pPr marL="0" indent="0" defTabSz="454025">
              <a:buNone/>
            </a:pPr>
            <a:r>
              <a:rPr lang="el-GR" dirty="0">
                <a:cs typeface="Times" charset="0"/>
              </a:rPr>
              <a:t>Τα Πύθια</a:t>
            </a:r>
            <a:r>
              <a:rPr lang="en-US" dirty="0">
                <a:cs typeface="Times" charset="0"/>
              </a:rPr>
              <a:t> (509 </a:t>
            </a:r>
            <a:r>
              <a:rPr lang="el-GR" dirty="0">
                <a:cs typeface="Times" charset="0"/>
              </a:rPr>
              <a:t>π.Χ.</a:t>
            </a:r>
            <a:r>
              <a:rPr lang="en-US" dirty="0">
                <a:cs typeface="Times" charset="0"/>
              </a:rPr>
              <a:t>)</a:t>
            </a:r>
            <a:endParaRPr lang="el-GR" dirty="0">
              <a:cs typeface="Times" charset="0"/>
            </a:endParaRPr>
          </a:p>
          <a:p>
            <a:pPr marL="0" indent="0" defTabSz="454025">
              <a:buNone/>
            </a:pPr>
            <a:r>
              <a:rPr lang="el-GR" dirty="0">
                <a:cs typeface="Times" charset="0"/>
              </a:rPr>
              <a:t>ΑΛΛΑ</a:t>
            </a:r>
          </a:p>
          <a:p>
            <a:pPr marL="0" indent="0" defTabSz="454025">
              <a:buNone/>
            </a:pPr>
            <a:r>
              <a:rPr lang="el-GR" dirty="0">
                <a:cs typeface="Times" charset="0"/>
              </a:rPr>
              <a:t>Οι Χρησμοί και η σύνθεσή τους σε εξάμετρο </a:t>
            </a:r>
          </a:p>
          <a:p>
            <a:pPr marL="0" indent="0" defTabSz="454025">
              <a:buNone/>
            </a:pPr>
            <a:r>
              <a:rPr lang="el-GR" dirty="0">
                <a:cs typeface="Times" charset="0"/>
              </a:rPr>
              <a:t>Απόλλων </a:t>
            </a:r>
            <a:r>
              <a:rPr lang="el-GR" dirty="0" err="1">
                <a:cs typeface="Times" charset="0"/>
              </a:rPr>
              <a:t>Λοξίας</a:t>
            </a:r>
            <a:r>
              <a:rPr lang="el-GR" dirty="0">
                <a:cs typeface="Times" charset="0"/>
              </a:rPr>
              <a:t> </a:t>
            </a:r>
            <a:r>
              <a:rPr lang="en-US" dirty="0">
                <a:cs typeface="Times" charset="0"/>
              </a:rPr>
              <a:t> / </a:t>
            </a:r>
            <a:r>
              <a:rPr lang="el-GR" dirty="0">
                <a:cs typeface="Times" charset="0"/>
              </a:rPr>
              <a:t>Η Πυθία</a:t>
            </a:r>
            <a:endParaRPr lang="en-US" dirty="0">
              <a:cs typeface="Times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22114"/>
          </a:xfrm>
        </p:spPr>
        <p:txBody>
          <a:bodyPr/>
          <a:lstStyle/>
          <a:p>
            <a:r>
              <a:rPr lang="el-GR" dirty="0" smtClean="0"/>
              <a:t>Τελετουργικό Μύησης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Θεωρία του </a:t>
            </a:r>
            <a:r>
              <a:rPr lang="en-US" dirty="0" smtClean="0"/>
              <a:t>Campbell  (</a:t>
            </a:r>
            <a:r>
              <a:rPr lang="el-GR" dirty="0" smtClean="0"/>
              <a:t>Το ταξίδι του ήρωα)</a:t>
            </a:r>
          </a:p>
          <a:p>
            <a:r>
              <a:rPr lang="el-GR" dirty="0" smtClean="0"/>
              <a:t>Αποχωρισμός</a:t>
            </a:r>
          </a:p>
          <a:p>
            <a:r>
              <a:rPr lang="el-GR" dirty="0" smtClean="0"/>
              <a:t>Περιθωριοποίηση</a:t>
            </a:r>
          </a:p>
          <a:p>
            <a:r>
              <a:rPr lang="el-GR" dirty="0" smtClean="0"/>
              <a:t>Κατορθώματα</a:t>
            </a:r>
          </a:p>
          <a:p>
            <a:r>
              <a:rPr lang="el-GR" dirty="0" smtClean="0"/>
              <a:t>Ενηλ</a:t>
            </a:r>
            <a:r>
              <a:rPr lang="el-GR" dirty="0" smtClean="0"/>
              <a:t>ι</a:t>
            </a:r>
            <a:r>
              <a:rPr lang="el-GR" dirty="0" smtClean="0"/>
              <a:t>κίωση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Omphalos. Μουσείο των Δελφών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5" b="8005"/>
          <a:stretch/>
        </p:blipFill>
        <p:spPr>
          <a:xfrm>
            <a:off x="1259632" y="1221223"/>
            <a:ext cx="6590556" cy="4151993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50405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l-GR" b="1" dirty="0" smtClean="0"/>
              <a:t>Εικόνα</a:t>
            </a:r>
            <a:r>
              <a:rPr lang="en-US" b="1" dirty="0" smtClean="0"/>
              <a:t> </a:t>
            </a:r>
            <a:r>
              <a:rPr lang="el-GR" b="1" dirty="0" smtClean="0"/>
              <a:t>1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smtClean="0"/>
              <a:t>Ομφαλός</a:t>
            </a:r>
            <a:r>
              <a:rPr lang="el-GR" dirty="0" smtClean="0"/>
              <a:t>. </a:t>
            </a:r>
            <a:r>
              <a:rPr lang="el-GR" dirty="0" smtClean="0"/>
              <a:t>Μουσείο των Δελφών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Ομφαλός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73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el-GR" dirty="0" smtClean="0"/>
              <a:t>Ο Απόλλων εραστής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lnSpcReduction="10000"/>
          </a:bodyPr>
          <a:lstStyle/>
          <a:p>
            <a:pPr defTabSz="454025">
              <a:buNone/>
            </a:pPr>
            <a:r>
              <a:rPr lang="el-GR" dirty="0" smtClean="0">
                <a:cs typeface="Times" charset="0"/>
              </a:rPr>
              <a:t>Η Σίβυλλα της Κύμης</a:t>
            </a: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Η Κασσάνδρα της Τροίας </a:t>
            </a:r>
            <a:endParaRPr lang="en-US" dirty="0" smtClean="0">
              <a:cs typeface="Times" charset="0"/>
            </a:endParaRP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Απόλλων-</a:t>
            </a:r>
            <a:r>
              <a:rPr lang="el-GR" dirty="0" err="1" smtClean="0">
                <a:cs typeface="Times" charset="0"/>
              </a:rPr>
              <a:t>Μάρπησσα</a:t>
            </a:r>
            <a:r>
              <a:rPr lang="el-GR" dirty="0" smtClean="0">
                <a:cs typeface="Times" charset="0"/>
              </a:rPr>
              <a:t>-</a:t>
            </a:r>
            <a:r>
              <a:rPr lang="el-GR" dirty="0" err="1" smtClean="0">
                <a:cs typeface="Times" charset="0"/>
              </a:rPr>
              <a:t>Ίδας</a:t>
            </a:r>
            <a:endParaRPr lang="en-US" dirty="0" smtClean="0">
              <a:cs typeface="Times" charset="0"/>
            </a:endParaRP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Απόλλων και Δάφνη</a:t>
            </a: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Απόλλων και </a:t>
            </a:r>
            <a:r>
              <a:rPr lang="el-GR" dirty="0" err="1" smtClean="0">
                <a:cs typeface="Times" charset="0"/>
              </a:rPr>
              <a:t>Κορωνίς</a:t>
            </a:r>
            <a:endParaRPr lang="en-US" dirty="0" smtClean="0">
              <a:cs typeface="Times" charset="0"/>
            </a:endParaRP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ΕΠΙΣΗΣ</a:t>
            </a: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Υάκινθος</a:t>
            </a:r>
          </a:p>
          <a:p>
            <a:pPr defTabSz="454025">
              <a:buNone/>
            </a:pPr>
            <a:r>
              <a:rPr lang="el-GR" dirty="0" smtClean="0">
                <a:cs typeface="Times" charset="0"/>
              </a:rPr>
              <a:t>Κυπάρισσος</a:t>
            </a:r>
            <a:r>
              <a:rPr lang="en-US" dirty="0" smtClean="0">
                <a:cs typeface="Times" charset="0"/>
              </a:rPr>
              <a:t>	</a:t>
            </a:r>
            <a:endParaRPr lang="el-GR" dirty="0" smtClean="0">
              <a:cs typeface="Times" charset="0"/>
            </a:endParaRPr>
          </a:p>
          <a:p>
            <a:pPr defTabSz="454025">
              <a:buNone/>
            </a:pPr>
            <a:r>
              <a:rPr lang="el-GR" dirty="0" smtClean="0"/>
              <a:t>			Ερωτικές Τραγωδίες. Γιατί;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εικόνας 11" descr="Κεφαλή ορειχάλκινου αγάλματος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325" r="-539" b="-565"/>
          <a:stretch/>
        </p:blipFill>
        <p:spPr>
          <a:xfrm>
            <a:off x="4507458" y="5705"/>
            <a:ext cx="4523133" cy="5904656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51520" y="4725144"/>
            <a:ext cx="3528392" cy="1015008"/>
          </a:xfrm>
        </p:spPr>
        <p:txBody>
          <a:bodyPr/>
          <a:lstStyle/>
          <a:p>
            <a:r>
              <a:rPr lang="el-GR" b="1" dirty="0" smtClean="0"/>
              <a:t>Εικόνα 2.</a:t>
            </a:r>
          </a:p>
          <a:p>
            <a:r>
              <a:rPr lang="el-GR" dirty="0" smtClean="0"/>
              <a:t>Απόλλων, ορειχάλκινο άγαλμα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4618856" cy="1144800"/>
          </a:xfrm>
        </p:spPr>
        <p:txBody>
          <a:bodyPr/>
          <a:lstStyle/>
          <a:p>
            <a:r>
              <a:rPr lang="el-GR" dirty="0" smtClean="0"/>
              <a:t>Απόλλων, άγαλμα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Φρεσκογραφία στον, Οίκο του Αυγούστου στην Ρώμη, περ. 20 π.Χ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3" b="14683"/>
          <a:stretch>
            <a:fillRect/>
          </a:stretch>
        </p:blipFill>
        <p:spPr>
          <a:xfrm>
            <a:off x="1436712" y="1206784"/>
            <a:ext cx="6270576" cy="395040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87624" y="5157192"/>
            <a:ext cx="7056784" cy="1015008"/>
          </a:xfrm>
        </p:spPr>
        <p:txBody>
          <a:bodyPr>
            <a:normAutofit/>
          </a:bodyPr>
          <a:lstStyle/>
          <a:p>
            <a:r>
              <a:rPr lang="el-GR" b="1" dirty="0" smtClean="0"/>
              <a:t>Εικόνα 3</a:t>
            </a:r>
            <a:r>
              <a:rPr lang="el-GR" b="1" dirty="0" smtClean="0"/>
              <a:t>. </a:t>
            </a:r>
            <a:r>
              <a:rPr lang="el-GR" dirty="0" smtClean="0"/>
              <a:t>Απόλλων κιθαριστής</a:t>
            </a:r>
            <a:r>
              <a:rPr lang="en-US" dirty="0" smtClean="0"/>
              <a:t>. </a:t>
            </a:r>
            <a:r>
              <a:rPr lang="el-GR" dirty="0" smtClean="0"/>
              <a:t>Τοιχογραφία της αυτοκρατορικής εποχής από τον ευρύτερο χώρο της οικίας του Αυγούστου στον Παλατίνο λόφο.</a:t>
            </a:r>
            <a:r>
              <a:rPr lang="en-US" i="1" dirty="0" smtClean="0"/>
              <a:t> </a:t>
            </a:r>
            <a:r>
              <a:rPr lang="el-GR" i="1" dirty="0" smtClean="0"/>
              <a:t>Μουσεία του Παλατίνου λόφου</a:t>
            </a:r>
            <a:r>
              <a:rPr lang="en-US" i="1" dirty="0" smtClean="0"/>
              <a:t>, </a:t>
            </a:r>
            <a:r>
              <a:rPr lang="el-GR" i="1" dirty="0" smtClean="0"/>
              <a:t>Ρώμη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Απόλλων με κιθάρα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 Imperial Roman sarcophagus, 1st-2nd c. CE. Woburn Abbey, Bedfordshire, England. &#10;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2" r="3962"/>
          <a:stretch>
            <a:fillRect/>
          </a:stretch>
        </p:blipFill>
        <p:spPr>
          <a:xfrm>
            <a:off x="1776883" y="1418400"/>
            <a:ext cx="5934673" cy="3738792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00166" y="5301208"/>
            <a:ext cx="6786610" cy="648072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Εικόνα 4</a:t>
            </a:r>
            <a:r>
              <a:rPr lang="el-GR" sz="1600" b="1" dirty="0" smtClean="0"/>
              <a:t>. </a:t>
            </a:r>
            <a:r>
              <a:rPr lang="el-GR" sz="1600" dirty="0" smtClean="0"/>
              <a:t>Ο Απόλλων, η Αθηνά και οι Μούσες</a:t>
            </a:r>
            <a:r>
              <a:rPr lang="en-US" sz="1600" dirty="0" smtClean="0"/>
              <a:t>. </a:t>
            </a:r>
            <a:r>
              <a:rPr lang="el-GR" sz="1600" i="1" dirty="0" smtClean="0"/>
              <a:t>Ρωμαϊκή σαρκοφάγος της αυτοκρατορικής περιόδου</a:t>
            </a:r>
            <a:r>
              <a:rPr lang="en-US" sz="1600" i="1" dirty="0" smtClean="0"/>
              <a:t>, </a:t>
            </a:r>
            <a:r>
              <a:rPr lang="el-GR" sz="1600" i="1" dirty="0" smtClean="0"/>
              <a:t>1</a:t>
            </a:r>
            <a:r>
              <a:rPr lang="el-GR" sz="1600" i="1" baseline="30000" dirty="0" smtClean="0"/>
              <a:t>ος</a:t>
            </a:r>
            <a:r>
              <a:rPr lang="el-GR" sz="1600" i="1" dirty="0" smtClean="0"/>
              <a:t>–2</a:t>
            </a:r>
            <a:r>
              <a:rPr lang="el-GR" sz="1600" i="1" baseline="30000" dirty="0" smtClean="0"/>
              <a:t>ος</a:t>
            </a:r>
            <a:r>
              <a:rPr lang="el-GR" sz="1600" i="1" dirty="0" smtClean="0"/>
              <a:t> αι. </a:t>
            </a:r>
            <a:r>
              <a:rPr lang="el-GR" sz="1600" i="1" dirty="0" err="1" smtClean="0"/>
              <a:t>μ.Χ</a:t>
            </a:r>
            <a:r>
              <a:rPr lang="el-GR" sz="1600" i="1" dirty="0" smtClean="0"/>
              <a:t>.</a:t>
            </a:r>
            <a:r>
              <a:rPr lang="en-US" sz="1600" i="1" dirty="0" smtClean="0"/>
              <a:t> </a:t>
            </a:r>
            <a:r>
              <a:rPr lang="en-US" sz="1600" i="1" dirty="0"/>
              <a:t>Woburn Abbey, </a:t>
            </a:r>
            <a:r>
              <a:rPr lang="en-US" sz="1600" i="1" dirty="0" smtClean="0"/>
              <a:t>Bedfordshire,</a:t>
            </a:r>
            <a:r>
              <a:rPr lang="el-GR" sz="1600" i="1" dirty="0" smtClean="0"/>
              <a:t> </a:t>
            </a:r>
            <a:r>
              <a:rPr lang="en-US" sz="1600" i="1" dirty="0" smtClean="0"/>
              <a:t>UK.</a:t>
            </a:r>
            <a:r>
              <a:rPr lang="en-US" sz="1600" dirty="0" smtClean="0"/>
              <a:t> </a:t>
            </a:r>
            <a:endParaRPr lang="el-GR" sz="16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Απόλλων, η Αθηνά και </a:t>
            </a:r>
            <a:r>
              <a:rPr lang="el-GR" dirty="0" smtClean="0"/>
              <a:t>επτά Μούσες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DLfinal-tmpl" id="{E8FA1B71-39DA-4CF5-97A7-27A9E4E84589}" vid="{99DB1AA8-B21F-4965-A081-343038BDC0AD}"/>
    </a:ext>
  </a:extLst>
</a:theme>
</file>

<file path=ppt/theme/theme2.xml><?xml version="1.0" encoding="utf-8"?>
<a:theme xmlns:a="http://schemas.openxmlformats.org/drawingml/2006/main" name="1_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DLfinal-tmpl" id="{E8FA1B71-39DA-4CF5-97A7-27A9E4E84589}" vid="{99DB1AA8-B21F-4965-A081-343038BDC0AD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ODLfinal-tmpl</Template>
  <TotalTime>633</TotalTime>
  <Words>998</Words>
  <Application>Microsoft Office PowerPoint</Application>
  <PresentationFormat>Προβολή στην οθόνη (4:3)</PresentationFormat>
  <Paragraphs>141</Paragraphs>
  <Slides>26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Θέμα1</vt:lpstr>
      <vt:lpstr>1_Θέμα1</vt:lpstr>
      <vt:lpstr>ΚΦΑ 14 Εισαγωγή στην Αρχαία Ελληνική Μυθολογία και Θρησκεία</vt:lpstr>
      <vt:lpstr>Ο Ομηρικός Ύμνος εις Απόλλωνα (3.179-546: Εις Απόλλωνα Πύθιον)</vt:lpstr>
      <vt:lpstr>Ο Πύθιος Απόλλων</vt:lpstr>
      <vt:lpstr>Τελετουργικό Μύησης </vt:lpstr>
      <vt:lpstr>Ομφαλός</vt:lpstr>
      <vt:lpstr>Ο Απόλλων εραστής</vt:lpstr>
      <vt:lpstr>Απόλλων, άγαλμα</vt:lpstr>
      <vt:lpstr>Απόλλων με κιθάρα</vt:lpstr>
      <vt:lpstr>Ο Απόλλων, η Αθηνά και επτά Μούσες</vt:lpstr>
      <vt:lpstr>Απόλλων, νόμισμα</vt:lpstr>
      <vt:lpstr>Ο Απόλλων στον τρίποδα</vt:lpstr>
      <vt:lpstr>Ο Απόλλων του Μπελβεντέρε</vt:lpstr>
      <vt:lpstr>Απόλλων και Δάφνη</vt:lpstr>
      <vt:lpstr>Ο Απόλλων κυνηγά τη Δάφνη</vt:lpstr>
      <vt:lpstr>Απόλλων, Υάκινθος και Κυπάρισσος</vt:lpstr>
      <vt:lpstr>Ο φόνος των Νιοβίδων</vt:lpstr>
      <vt:lpstr>Η Ιδιαιτερότητα της Φύσης του Απόλλωνα </vt:lpstr>
      <vt:lpstr>Θεός Ελληνικός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156</cp:revision>
  <dcterms:created xsi:type="dcterms:W3CDTF">2009-03-03T15:43:34Z</dcterms:created>
  <dcterms:modified xsi:type="dcterms:W3CDTF">2015-12-01T15:28:11Z</dcterms:modified>
</cp:coreProperties>
</file>