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51" r:id="rId3"/>
    <p:sldId id="352" r:id="rId4"/>
    <p:sldId id="353" r:id="rId5"/>
    <p:sldId id="354" r:id="rId6"/>
    <p:sldId id="380"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43" r:id="rId33"/>
    <p:sldId id="344" r:id="rId34"/>
    <p:sldId id="345" r:id="rId35"/>
    <p:sldId id="346" r:id="rId36"/>
    <p:sldId id="347" r:id="rId37"/>
    <p:sldId id="348" r:id="rId38"/>
    <p:sldId id="349" r:id="rId39"/>
    <p:sldId id="350"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51"/>
            <p14:sldId id="352"/>
            <p14:sldId id="353"/>
            <p14:sldId id="354"/>
            <p14:sldId id="380"/>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43"/>
            <p14:sldId id="344"/>
            <p14:sldId id="345"/>
            <p14:sldId id="346"/>
            <p14:sldId id="347"/>
            <p14:sldId id="348"/>
            <p14:sldId id="349"/>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72170" autoAdjust="0"/>
  </p:normalViewPr>
  <p:slideViewPr>
    <p:cSldViewPr>
      <p:cViewPr varScale="1">
        <p:scale>
          <a:sx n="92" d="100"/>
          <a:sy n="92" d="100"/>
        </p:scale>
        <p:origin x="295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‹N°›</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77798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(voir l’économie sous Henri IV)</a:t>
            </a:r>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07416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26065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6683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20483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27047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08293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59631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68241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996EB6D-8C53-3B42-BCF6-4050E0A70726}" type="datetimeFigureOut">
              <a:rPr lang="fr-FR" smtClean="0"/>
              <a:t>14/02/2018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BC2A02-7C24-3B4B-82EE-258DAAC67B02}" type="slidenum">
              <a:rPr lang="fr-FR" smtClean="0"/>
              <a:t>‹N°›</a:t>
            </a:fld>
            <a:endParaRPr lang="fr-FR"/>
          </a:p>
        </p:txBody>
      </p:sp>
    </p:spTree>
    <p:extLst>
      <p:ext uri="{BB962C8B-B14F-4D97-AF65-F5344CB8AC3E}">
        <p14:creationId xmlns:p14="http://schemas.microsoft.com/office/powerpoint/2010/main" val="42562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996EB6D-8C53-3B42-BCF6-4050E0A70726}" type="datetimeFigureOut">
              <a:rPr lang="fr-FR" smtClean="0"/>
              <a:t>14/02/2018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BC2A02-7C24-3B4B-82EE-258DAAC67B02}" type="slidenum">
              <a:rPr lang="fr-FR" smtClean="0"/>
              <a:t>‹N°›</a:t>
            </a:fld>
            <a:endParaRPr lang="fr-FR"/>
          </a:p>
        </p:txBody>
      </p:sp>
    </p:spTree>
    <p:extLst>
      <p:ext uri="{BB962C8B-B14F-4D97-AF65-F5344CB8AC3E}">
        <p14:creationId xmlns:p14="http://schemas.microsoft.com/office/powerpoint/2010/main" val="289393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fr-FR" sz="1000" dirty="0">
                <a:solidFill>
                  <a:srgbClr val="5075BC"/>
                </a:solidFill>
              </a:rPr>
              <a:t>L’Économie française et la gestion des finances au XVIIe siècle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 id="2147483663" r:id="rId13"/>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pencourses.uoa.gr/courses/FRL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789040"/>
            <a:ext cx="7776864" cy="2880319"/>
          </a:xfrm>
        </p:spPr>
        <p:txBody>
          <a:bodyPr>
            <a:noAutofit/>
          </a:bodyPr>
          <a:lstStyle/>
          <a:p>
            <a:r>
              <a:rPr lang="fr-FR" sz="2800" dirty="0">
                <a:solidFill>
                  <a:srgbClr val="5075BC"/>
                </a:solidFill>
              </a:rPr>
              <a:t>Section </a:t>
            </a:r>
            <a:r>
              <a:rPr lang="en-US" sz="2800" dirty="0">
                <a:solidFill>
                  <a:srgbClr val="5075BC"/>
                </a:solidFill>
                <a:latin typeface="+mj-lt"/>
                <a:ea typeface="+mj-ea"/>
                <a:cs typeface="+mj-cs"/>
              </a:rPr>
              <a:t>11</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fr-FR" sz="2800" dirty="0"/>
              <a:t>L’Économie française et la gestion des finances au XVII</a:t>
            </a:r>
            <a:r>
              <a:rPr lang="fr-FR" sz="2800" baseline="30000" dirty="0"/>
              <a:t>e</a:t>
            </a:r>
            <a:r>
              <a:rPr lang="fr-FR" sz="2800" dirty="0"/>
              <a:t> siècle</a:t>
            </a:r>
            <a:endParaRPr lang="en-US" sz="2800" dirty="0"/>
          </a:p>
          <a:p>
            <a:endParaRPr lang="en-GB" sz="2000" dirty="0"/>
          </a:p>
          <a:p>
            <a:r>
              <a:rPr lang="fr-FR" sz="2800" dirty="0" err="1"/>
              <a:t>Irini</a:t>
            </a:r>
            <a:r>
              <a:rPr lang="fr-FR" sz="2800" dirty="0"/>
              <a:t> </a:t>
            </a:r>
            <a:r>
              <a:rPr lang="fr-FR" sz="2800" dirty="0" err="1"/>
              <a:t>Apostolou</a:t>
            </a:r>
            <a:endParaRPr lang="fr-FR" sz="2800" dirty="0"/>
          </a:p>
          <a:p>
            <a:r>
              <a:rPr lang="fr-FR" sz="2800" dirty="0"/>
              <a:t>Faculté des Lettres </a:t>
            </a:r>
          </a:p>
          <a:p>
            <a:r>
              <a:rPr lang="fr-FR" sz="2800" dirty="0"/>
              <a:t>Département de Langue et de Littérature françaises</a:t>
            </a:r>
            <a:endParaRPr lang="el-GR" sz="2800" dirty="0"/>
          </a:p>
        </p:txBody>
      </p:sp>
      <p:sp>
        <p:nvSpPr>
          <p:cNvPr id="2" name="Τίτλος 1"/>
          <p:cNvSpPr>
            <a:spLocks noGrp="1"/>
          </p:cNvSpPr>
          <p:nvPr>
            <p:ph type="ctrTitle"/>
          </p:nvPr>
        </p:nvSpPr>
        <p:spPr>
          <a:xfrm>
            <a:off x="685800" y="1916832"/>
            <a:ext cx="7772400" cy="1470025"/>
          </a:xfrm>
        </p:spPr>
        <p:txBody>
          <a:bodyPr>
            <a:noAutofit/>
          </a:bodyPr>
          <a:lstStyle/>
          <a:p>
            <a:r>
              <a:rPr lang="el-GR" sz="3200" b="1" dirty="0">
                <a:solidFill>
                  <a:srgbClr val="5075BC"/>
                </a:solidFill>
              </a:rPr>
              <a:t>De </a:t>
            </a:r>
            <a:r>
              <a:rPr lang="el-GR" sz="3200" b="1" dirty="0" err="1">
                <a:solidFill>
                  <a:srgbClr val="5075BC"/>
                </a:solidFill>
              </a:rPr>
              <a:t>la</a:t>
            </a:r>
            <a:r>
              <a:rPr lang="el-GR" sz="3200" b="1" dirty="0">
                <a:solidFill>
                  <a:srgbClr val="5075BC"/>
                </a:solidFill>
              </a:rPr>
              <a:t> </a:t>
            </a:r>
            <a:r>
              <a:rPr lang="el-GR" sz="3200" b="1" dirty="0" err="1">
                <a:solidFill>
                  <a:srgbClr val="5075BC"/>
                </a:solidFill>
              </a:rPr>
              <a:t>féodalité</a:t>
            </a:r>
            <a:r>
              <a:rPr lang="el-GR" sz="3200" b="1" dirty="0">
                <a:solidFill>
                  <a:srgbClr val="5075BC"/>
                </a:solidFill>
              </a:rPr>
              <a:t> à </a:t>
            </a:r>
            <a:r>
              <a:rPr lang="el-GR" sz="3200" b="1" dirty="0" err="1">
                <a:solidFill>
                  <a:srgbClr val="5075BC"/>
                </a:solidFill>
              </a:rPr>
              <a:t>la</a:t>
            </a:r>
            <a:r>
              <a:rPr lang="el-GR" sz="3200" b="1" dirty="0">
                <a:solidFill>
                  <a:srgbClr val="5075BC"/>
                </a:solidFill>
              </a:rPr>
              <a:t> </a:t>
            </a:r>
            <a:r>
              <a:rPr lang="el-GR" sz="3200" b="1" dirty="0" err="1">
                <a:solidFill>
                  <a:srgbClr val="5075BC"/>
                </a:solidFill>
              </a:rPr>
              <a:t>monarchie</a:t>
            </a:r>
            <a:r>
              <a:rPr lang="el-GR" sz="3200" b="1" dirty="0">
                <a:solidFill>
                  <a:srgbClr val="5075BC"/>
                </a:solidFill>
              </a:rPr>
              <a:t> </a:t>
            </a:r>
            <a:r>
              <a:rPr lang="el-GR" sz="3200" b="1" dirty="0" err="1">
                <a:solidFill>
                  <a:srgbClr val="5075BC"/>
                </a:solidFill>
              </a:rPr>
              <a:t>absolue</a:t>
            </a:r>
            <a:r>
              <a:rPr lang="el-GR" sz="3200" b="1" dirty="0">
                <a:solidFill>
                  <a:srgbClr val="5075BC"/>
                </a:solidFill>
              </a:rPr>
              <a:t> : </a:t>
            </a:r>
            <a:br>
              <a:rPr lang="el-GR" sz="3200" b="1" dirty="0">
                <a:solidFill>
                  <a:srgbClr val="5075BC"/>
                </a:solidFill>
              </a:rPr>
            </a:br>
            <a:r>
              <a:rPr lang="el-GR" sz="3200" b="1" dirty="0" err="1">
                <a:solidFill>
                  <a:srgbClr val="5075BC"/>
                </a:solidFill>
              </a:rPr>
              <a:t>institutions</a:t>
            </a:r>
            <a:r>
              <a:rPr lang="el-GR" sz="3200" b="1" dirty="0">
                <a:solidFill>
                  <a:srgbClr val="5075BC"/>
                </a:solidFill>
              </a:rPr>
              <a:t> </a:t>
            </a:r>
            <a:r>
              <a:rPr lang="el-GR" sz="3200" b="1" dirty="0" err="1">
                <a:solidFill>
                  <a:srgbClr val="5075BC"/>
                </a:solidFill>
              </a:rPr>
              <a:t>politiques</a:t>
            </a:r>
            <a:r>
              <a:rPr lang="el-GR" sz="3200" b="1" dirty="0">
                <a:solidFill>
                  <a:srgbClr val="5075BC"/>
                </a:solidFill>
              </a:rPr>
              <a:t> </a:t>
            </a:r>
            <a:r>
              <a:rPr lang="el-GR" sz="3200" b="1" dirty="0" err="1">
                <a:solidFill>
                  <a:srgbClr val="5075BC"/>
                </a:solidFill>
              </a:rPr>
              <a:t>et</a:t>
            </a:r>
            <a:r>
              <a:rPr lang="el-GR" sz="3200" b="1" dirty="0">
                <a:solidFill>
                  <a:srgbClr val="5075BC"/>
                </a:solidFill>
              </a:rPr>
              <a:t> </a:t>
            </a:r>
            <a:r>
              <a:rPr lang="el-GR" sz="3200" b="1" dirty="0" err="1">
                <a:solidFill>
                  <a:srgbClr val="5075BC"/>
                </a:solidFill>
              </a:rPr>
              <a:t>mutations</a:t>
            </a:r>
            <a:r>
              <a:rPr lang="el-GR" sz="3200" b="1" dirty="0">
                <a:solidFill>
                  <a:srgbClr val="5075BC"/>
                </a:solidFill>
              </a:rPr>
              <a:t> </a:t>
            </a:r>
            <a:r>
              <a:rPr lang="el-GR" sz="3200" b="1" dirty="0" err="1">
                <a:solidFill>
                  <a:srgbClr val="5075BC"/>
                </a:solidFill>
              </a:rPr>
              <a:t>sociales</a:t>
            </a:r>
            <a:r>
              <a:rPr lang="el-GR" sz="3200" b="1" dirty="0">
                <a:solidFill>
                  <a:srgbClr val="5075BC"/>
                </a:solidFill>
              </a:rPr>
              <a:t> </a:t>
            </a:r>
            <a:r>
              <a:rPr lang="el-GR" sz="3200" b="1" dirty="0" err="1">
                <a:solidFill>
                  <a:srgbClr val="5075BC"/>
                </a:solidFill>
              </a:rPr>
              <a:t>en</a:t>
            </a:r>
            <a:r>
              <a:rPr lang="el-GR" sz="3200" b="1" dirty="0">
                <a:solidFill>
                  <a:srgbClr val="5075BC"/>
                </a:solidFill>
              </a:rPr>
              <a:t> </a:t>
            </a:r>
            <a:r>
              <a:rPr lang="el-GR" sz="3200" b="1" dirty="0" err="1">
                <a:solidFill>
                  <a:srgbClr val="5075BC"/>
                </a:solidFill>
              </a:rPr>
              <a:t>France</a:t>
            </a:r>
            <a:r>
              <a:rPr lang="el-GR" sz="3200" b="1" dirty="0">
                <a:solidFill>
                  <a:srgbClr val="5075BC"/>
                </a:solidFill>
              </a:rPr>
              <a:t> </a:t>
            </a:r>
            <a:r>
              <a:rPr lang="el-GR" sz="3200" b="1" dirty="0" err="1">
                <a:solidFill>
                  <a:srgbClr val="5075BC"/>
                </a:solidFill>
              </a:rPr>
              <a:t>du</a:t>
            </a:r>
            <a:r>
              <a:rPr lang="el-GR" sz="3200" b="1" dirty="0">
                <a:solidFill>
                  <a:srgbClr val="5075BC"/>
                </a:solidFill>
              </a:rPr>
              <a:t> </a:t>
            </a:r>
            <a:r>
              <a:rPr lang="el-GR" sz="3200" b="1" dirty="0" err="1">
                <a:solidFill>
                  <a:srgbClr val="5075BC"/>
                </a:solidFill>
              </a:rPr>
              <a:t>Moyen</a:t>
            </a:r>
            <a:r>
              <a:rPr lang="el-GR" sz="3200" b="1" dirty="0">
                <a:solidFill>
                  <a:srgbClr val="5075BC"/>
                </a:solidFill>
              </a:rPr>
              <a:t> </a:t>
            </a:r>
            <a:r>
              <a:rPr lang="fr-FR" sz="3200" b="1" dirty="0">
                <a:solidFill>
                  <a:srgbClr val="5075BC"/>
                </a:solidFill>
              </a:rPr>
              <a:t>Âge au XVII</a:t>
            </a:r>
            <a:r>
              <a:rPr lang="fr-FR" sz="3200" b="1" baseline="30000" dirty="0">
                <a:solidFill>
                  <a:srgbClr val="5075BC"/>
                </a:solidFill>
              </a:rPr>
              <a:t>e </a:t>
            </a:r>
            <a:r>
              <a:rPr lang="fr-FR" sz="3200" b="1" dirty="0">
                <a:solidFill>
                  <a:srgbClr val="5075BC"/>
                </a:solidFill>
              </a:rPr>
              <a:t>siècle</a:t>
            </a:r>
            <a:endParaRPr lang="el-GR" sz="3200" dirty="0">
              <a:solidFill>
                <a:srgbClr val="5075BC"/>
              </a:solidFill>
            </a:endParaRPr>
          </a:p>
        </p:txBody>
      </p:sp>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title="La visite de Louis XIV à la manufacture des Gobelins le 15 octobre 1667"/>
          <p:cNvPicPr>
            <a:picLocks noGrp="1" noChangeAspect="1"/>
          </p:cNvPicPr>
          <p:nvPr>
            <p:ph type="pic" idx="1"/>
          </p:nvPr>
        </p:nvPicPr>
        <p:blipFill>
          <a:blip r:embed="rId2" cstate="screen">
            <a:extLst>
              <a:ext uri="{28A0092B-C50C-407E-A947-70E740481C1C}">
                <a14:useLocalDpi xmlns:a14="http://schemas.microsoft.com/office/drawing/2010/main"/>
              </a:ext>
            </a:extLst>
          </a:blip>
          <a:srcRect t="2362" b="2362"/>
          <a:stretch>
            <a:fillRect/>
          </a:stretch>
        </p:blipFill>
        <p:spPr bwMode="auto">
          <a:xfrm>
            <a:off x="877888" y="1052736"/>
            <a:ext cx="7264798" cy="4576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half" idx="2"/>
          </p:nvPr>
        </p:nvSpPr>
        <p:spPr>
          <a:xfrm>
            <a:off x="2339752" y="5773508"/>
            <a:ext cx="4938936" cy="398691"/>
          </a:xfrm>
        </p:spPr>
        <p:txBody>
          <a:bodyPr/>
          <a:lstStyle/>
          <a:p>
            <a:r>
              <a:rPr lang="fr-FR" dirty="0"/>
              <a:t>Tapisserie d'après Charles LE BRUN</a:t>
            </a:r>
            <a:endParaRPr lang="el-GR" dirty="0"/>
          </a:p>
        </p:txBody>
      </p:sp>
      <p:sp>
        <p:nvSpPr>
          <p:cNvPr id="2" name="Titre 1"/>
          <p:cNvSpPr>
            <a:spLocks noGrp="1"/>
          </p:cNvSpPr>
          <p:nvPr>
            <p:ph type="title"/>
          </p:nvPr>
        </p:nvSpPr>
        <p:spPr>
          <a:xfrm>
            <a:off x="457200" y="273600"/>
            <a:ext cx="8229600" cy="779136"/>
          </a:xfrm>
        </p:spPr>
        <p:txBody>
          <a:bodyPr>
            <a:normAutofit fontScale="90000"/>
          </a:bodyPr>
          <a:lstStyle/>
          <a:p>
            <a:pPr algn="ctr"/>
            <a:r>
              <a:rPr lang="fr-FR" sz="3000" i="1" dirty="0"/>
              <a:t>La visite de Louis XIV à la manufacture des Gobelins </a:t>
            </a:r>
            <a:br>
              <a:rPr lang="fr-FR" sz="3000" i="1" dirty="0"/>
            </a:br>
            <a:r>
              <a:rPr lang="fr-FR" sz="3000" dirty="0"/>
              <a:t>le 15 octobre 1667</a:t>
            </a:r>
            <a:endParaRPr lang="fr-FR" sz="3000" b="0" i="1" dirty="0"/>
          </a:p>
        </p:txBody>
      </p:sp>
    </p:spTree>
    <p:extLst>
      <p:ext uri="{BB962C8B-B14F-4D97-AF65-F5344CB8AC3E}">
        <p14:creationId xmlns:p14="http://schemas.microsoft.com/office/powerpoint/2010/main" val="124556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La main d’œuvre des manufactures</a:t>
            </a:r>
            <a:endParaRPr lang="el-GR" dirty="0"/>
          </a:p>
        </p:txBody>
      </p:sp>
      <p:sp>
        <p:nvSpPr>
          <p:cNvPr id="6" name="Content Placeholder 5"/>
          <p:cNvSpPr>
            <a:spLocks noGrp="1"/>
          </p:cNvSpPr>
          <p:nvPr>
            <p:ph idx="1"/>
          </p:nvPr>
        </p:nvSpPr>
        <p:spPr/>
        <p:txBody>
          <a:bodyPr/>
          <a:lstStyle/>
          <a:p>
            <a:r>
              <a:rPr lang="fr-FR" dirty="0"/>
              <a:t>Colbert :</a:t>
            </a:r>
          </a:p>
          <a:p>
            <a:pPr lvl="2"/>
            <a:r>
              <a:rPr lang="fr-FR" dirty="0"/>
              <a:t>politique nataliste </a:t>
            </a:r>
          </a:p>
          <a:p>
            <a:pPr lvl="2"/>
            <a:r>
              <a:rPr lang="fr-FR" dirty="0"/>
              <a:t>interdiction de l’émigration des ouvriers</a:t>
            </a:r>
          </a:p>
          <a:p>
            <a:pPr lvl="2"/>
            <a:r>
              <a:rPr lang="fr-FR" dirty="0"/>
              <a:t>Immigration des artisans étrangers</a:t>
            </a:r>
          </a:p>
          <a:p>
            <a:pPr lvl="1"/>
            <a:r>
              <a:rPr lang="fr-FR" dirty="0"/>
              <a:t>Fondeurs allemands</a:t>
            </a:r>
          </a:p>
          <a:p>
            <a:pPr lvl="1"/>
            <a:r>
              <a:rPr lang="fr-FR" dirty="0"/>
              <a:t>Tisserands hollandais</a:t>
            </a:r>
          </a:p>
          <a:p>
            <a:pPr lvl="1"/>
            <a:r>
              <a:rPr lang="fr-FR" dirty="0"/>
              <a:t>Verriers vénitiens </a:t>
            </a:r>
          </a:p>
          <a:p>
            <a:endParaRPr lang="el-GR" dirty="0"/>
          </a:p>
        </p:txBody>
      </p:sp>
    </p:spTree>
    <p:extLst>
      <p:ext uri="{BB962C8B-B14F-4D97-AF65-F5344CB8AC3E}">
        <p14:creationId xmlns:p14="http://schemas.microsoft.com/office/powerpoint/2010/main" val="360315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r>
              <a:rPr lang="fr-FR" sz="3000" dirty="0"/>
              <a:t>Mesures prises en faveur de l’industrie et du commerce</a:t>
            </a:r>
            <a:endParaRPr lang="el-GR" sz="3000" dirty="0"/>
          </a:p>
        </p:txBody>
      </p:sp>
      <p:sp>
        <p:nvSpPr>
          <p:cNvPr id="3" name="Content Placeholder 2"/>
          <p:cNvSpPr>
            <a:spLocks noGrp="1"/>
          </p:cNvSpPr>
          <p:nvPr>
            <p:ph idx="1"/>
          </p:nvPr>
        </p:nvSpPr>
        <p:spPr>
          <a:xfrm>
            <a:off x="323528" y="1124744"/>
            <a:ext cx="8373616" cy="5112568"/>
          </a:xfrm>
        </p:spPr>
        <p:txBody>
          <a:bodyPr>
            <a:normAutofit fontScale="77500" lnSpcReduction="20000"/>
          </a:bodyPr>
          <a:lstStyle/>
          <a:p>
            <a:r>
              <a:rPr lang="fr-FR" dirty="0"/>
              <a:t>Travail de quinze heures interrompues seulement pour des repas de 30 à 45 minutes</a:t>
            </a:r>
          </a:p>
          <a:p>
            <a:r>
              <a:rPr lang="fr-FR" dirty="0"/>
              <a:t>Système de réglementation intérieure du travail</a:t>
            </a:r>
          </a:p>
          <a:p>
            <a:r>
              <a:rPr lang="fr-FR" dirty="0"/>
              <a:t>Règles de fabrication à qualité garantie </a:t>
            </a:r>
          </a:p>
          <a:p>
            <a:r>
              <a:rPr lang="fr-FR" dirty="0"/>
              <a:t>Les inspecteurs veillent à l’application des règlements </a:t>
            </a:r>
          </a:p>
          <a:p>
            <a:r>
              <a:rPr lang="fr-FR" dirty="0"/>
              <a:t>Les infractions sont punies</a:t>
            </a:r>
          </a:p>
          <a:p>
            <a:r>
              <a:rPr lang="fr-FR" dirty="0"/>
              <a:t>Les artisans sont obligés de faire partie d’une jurande (1673) </a:t>
            </a:r>
          </a:p>
          <a:p>
            <a:r>
              <a:rPr lang="fr-FR" dirty="0"/>
              <a:t>Suppression de fêtes chômées</a:t>
            </a:r>
          </a:p>
          <a:p>
            <a:r>
              <a:rPr lang="fr-FR" dirty="0"/>
              <a:t>Les produits français sont soutenus contre la concurrence étrangère</a:t>
            </a:r>
          </a:p>
          <a:p>
            <a:pPr marL="914400" lvl="1" indent="-514350">
              <a:buFont typeface="+mj-lt"/>
              <a:buAutoNum type="arabicPeriod"/>
            </a:pPr>
            <a:r>
              <a:rPr lang="fr-FR" dirty="0"/>
              <a:t>Suppression des péages</a:t>
            </a:r>
          </a:p>
          <a:p>
            <a:pPr marL="914400" lvl="1" indent="-514350">
              <a:buFont typeface="+mj-lt"/>
              <a:buAutoNum type="arabicPeriod"/>
            </a:pPr>
            <a:r>
              <a:rPr lang="fr-FR" dirty="0"/>
              <a:t>Augmentation des droits de douane sur les produits étrangers </a:t>
            </a:r>
          </a:p>
          <a:p>
            <a:endParaRPr lang="el-GR" dirty="0"/>
          </a:p>
        </p:txBody>
      </p:sp>
    </p:spTree>
    <p:extLst>
      <p:ext uri="{BB962C8B-B14F-4D97-AF65-F5344CB8AC3E}">
        <p14:creationId xmlns:p14="http://schemas.microsoft.com/office/powerpoint/2010/main" val="205343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title="Édit pour la construction du Canal des deux mers "/>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42966" t="3705" r="-43007" b="3745"/>
          <a:stretch/>
        </p:blipFill>
        <p:spPr bwMode="auto">
          <a:xfrm>
            <a:off x="1331640" y="975744"/>
            <a:ext cx="6751612" cy="4253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texte 3"/>
          <p:cNvSpPr>
            <a:spLocks noGrp="1"/>
          </p:cNvSpPr>
          <p:nvPr>
            <p:ph type="body" sz="half" idx="2"/>
          </p:nvPr>
        </p:nvSpPr>
        <p:spPr>
          <a:xfrm>
            <a:off x="1792288" y="5373216"/>
            <a:ext cx="5732040" cy="798984"/>
          </a:xfrm>
        </p:spPr>
        <p:txBody>
          <a:bodyPr>
            <a:normAutofit fontScale="92500" lnSpcReduction="20000"/>
          </a:bodyPr>
          <a:lstStyle/>
          <a:p>
            <a:pPr lvl="0" algn="ctr"/>
            <a:r>
              <a:rPr lang="fr-FR" sz="2000" dirty="0"/>
              <a:t>L’Édit du 14 octobre 1666 ordonne la construction du Canal des Deux-Mers (288 km) reliant la Méditerranée et l’Atlantique</a:t>
            </a:r>
          </a:p>
          <a:p>
            <a:endParaRPr lang="fr-FR" dirty="0"/>
          </a:p>
        </p:txBody>
      </p:sp>
      <p:sp>
        <p:nvSpPr>
          <p:cNvPr id="2" name="Titre 1"/>
          <p:cNvSpPr>
            <a:spLocks noGrp="1"/>
          </p:cNvSpPr>
          <p:nvPr>
            <p:ph type="title"/>
          </p:nvPr>
        </p:nvSpPr>
        <p:spPr>
          <a:xfrm>
            <a:off x="457200" y="0"/>
            <a:ext cx="8229600" cy="908720"/>
          </a:xfrm>
        </p:spPr>
        <p:txBody>
          <a:bodyPr>
            <a:normAutofit fontScale="90000"/>
          </a:bodyPr>
          <a:lstStyle/>
          <a:p>
            <a:r>
              <a:rPr lang="fr-FR" sz="3000" dirty="0"/>
              <a:t>É</a:t>
            </a:r>
            <a:r>
              <a:rPr lang="fr-FR" sz="3000" dirty="0">
                <a:latin typeface="Times New Roman" charset="0"/>
                <a:ea typeface="ＭＳ Ｐゴシック" charset="0"/>
                <a:cs typeface="ＭＳ Ｐゴシック" charset="0"/>
              </a:rPr>
              <a:t>dit pour la construction </a:t>
            </a:r>
            <a:br>
              <a:rPr lang="fr-FR" sz="3000" dirty="0">
                <a:latin typeface="Times New Roman" charset="0"/>
                <a:ea typeface="ＭＳ Ｐゴシック" charset="0"/>
                <a:cs typeface="ＭＳ Ｐゴシック" charset="0"/>
              </a:rPr>
            </a:br>
            <a:r>
              <a:rPr lang="fr-FR" sz="3000" dirty="0">
                <a:latin typeface="Times New Roman" charset="0"/>
                <a:ea typeface="ＭＳ Ｐゴシック" charset="0"/>
                <a:cs typeface="ＭＳ Ｐゴシック" charset="0"/>
              </a:rPr>
              <a:t>du Canal des Deux-Mers </a:t>
            </a:r>
            <a:endParaRPr lang="fr-FR" sz="3000" dirty="0"/>
          </a:p>
        </p:txBody>
      </p:sp>
    </p:spTree>
    <p:extLst>
      <p:ext uri="{BB962C8B-B14F-4D97-AF65-F5344CB8AC3E}">
        <p14:creationId xmlns:p14="http://schemas.microsoft.com/office/powerpoint/2010/main" val="131179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r-FR" dirty="0"/>
              <a:t>Les Compagnies maritimes </a:t>
            </a:r>
            <a:br>
              <a:rPr lang="fr-FR" dirty="0"/>
            </a:br>
            <a:r>
              <a:rPr lang="fr-FR" dirty="0"/>
              <a:t>sous Richelieu </a:t>
            </a:r>
            <a:r>
              <a:rPr lang="fr-FR" dirty="0">
                <a:solidFill>
                  <a:schemeClr val="tx1"/>
                </a:solidFill>
              </a:rPr>
              <a:t>I</a:t>
            </a:r>
            <a:endParaRPr lang="el-GR" dirty="0">
              <a:solidFill>
                <a:schemeClr val="tx1"/>
              </a:solidFill>
            </a:endParaRPr>
          </a:p>
        </p:txBody>
      </p:sp>
      <p:sp>
        <p:nvSpPr>
          <p:cNvPr id="5" name="Content Placeholder 4"/>
          <p:cNvSpPr>
            <a:spLocks noGrp="1"/>
          </p:cNvSpPr>
          <p:nvPr>
            <p:ph idx="1"/>
          </p:nvPr>
        </p:nvSpPr>
        <p:spPr/>
        <p:txBody>
          <a:bodyPr/>
          <a:lstStyle/>
          <a:p>
            <a:r>
              <a:rPr lang="fr-FR" dirty="0"/>
              <a:t>Compagnie de Morbihan (1626)</a:t>
            </a:r>
          </a:p>
          <a:p>
            <a:r>
              <a:rPr lang="fr-FR" dirty="0"/>
              <a:t>Compagnie de la Nacelle de Saint-Pierre </a:t>
            </a:r>
            <a:r>
              <a:rPr lang="fr-FR" dirty="0" err="1"/>
              <a:t>fleurdelysée</a:t>
            </a:r>
            <a:r>
              <a:rPr lang="fr-FR" dirty="0"/>
              <a:t> (1627)</a:t>
            </a:r>
          </a:p>
          <a:p>
            <a:r>
              <a:rPr lang="fr-FR" dirty="0"/>
              <a:t>Compagnie de la Nouvelle France (1628)</a:t>
            </a:r>
          </a:p>
          <a:p>
            <a:r>
              <a:rPr lang="fr-FR" dirty="0"/>
              <a:t>Compagnie française de l’Orient (1642)</a:t>
            </a:r>
          </a:p>
          <a:p>
            <a:endParaRPr lang="el-GR" dirty="0"/>
          </a:p>
        </p:txBody>
      </p:sp>
    </p:spTree>
    <p:extLst>
      <p:ext uri="{BB962C8B-B14F-4D97-AF65-F5344CB8AC3E}">
        <p14:creationId xmlns:p14="http://schemas.microsoft.com/office/powerpoint/2010/main" val="184416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r-FR" dirty="0"/>
              <a:t>Les Compagnies maritimes </a:t>
            </a:r>
            <a:br>
              <a:rPr lang="fr-FR" dirty="0"/>
            </a:br>
            <a:r>
              <a:rPr lang="fr-FR" dirty="0"/>
              <a:t>sous Richelieu </a:t>
            </a:r>
            <a:r>
              <a:rPr lang="fr-FR" dirty="0">
                <a:solidFill>
                  <a:schemeClr val="tx1"/>
                </a:solidFill>
              </a:rPr>
              <a:t>II</a:t>
            </a:r>
            <a:endParaRPr lang="el-GR" dirty="0">
              <a:solidFill>
                <a:schemeClr val="tx1"/>
              </a:solidFill>
            </a:endParaRPr>
          </a:p>
        </p:txBody>
      </p:sp>
      <p:sp>
        <p:nvSpPr>
          <p:cNvPr id="5" name="Content Placeholder 4"/>
          <p:cNvSpPr>
            <a:spLocks noGrp="1"/>
          </p:cNvSpPr>
          <p:nvPr>
            <p:ph idx="1"/>
          </p:nvPr>
        </p:nvSpPr>
        <p:spPr/>
        <p:txBody>
          <a:bodyPr/>
          <a:lstStyle/>
          <a:p>
            <a:r>
              <a:rPr lang="fr-FR" dirty="0"/>
              <a:t>Richelieu leur accorde :</a:t>
            </a:r>
          </a:p>
          <a:p>
            <a:pPr lvl="1"/>
            <a:r>
              <a:rPr lang="fr-FR" dirty="0"/>
              <a:t>des privilèges royaux </a:t>
            </a:r>
          </a:p>
          <a:p>
            <a:pPr lvl="1"/>
            <a:r>
              <a:rPr lang="fr-FR" dirty="0"/>
              <a:t>le monopole du trafic</a:t>
            </a:r>
          </a:p>
          <a:p>
            <a:r>
              <a:rPr lang="fr-FR" dirty="0"/>
              <a:t>Michel de Marillac, dans le « Code Michau », encourage les activités commerciales puisqu’il permet aux gentilshommes de faire du commerce sans déroger (1629)</a:t>
            </a:r>
          </a:p>
          <a:p>
            <a:endParaRPr lang="el-GR" dirty="0"/>
          </a:p>
        </p:txBody>
      </p:sp>
    </p:spTree>
    <p:extLst>
      <p:ext uri="{BB962C8B-B14F-4D97-AF65-F5344CB8AC3E}">
        <p14:creationId xmlns:p14="http://schemas.microsoft.com/office/powerpoint/2010/main" val="216563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Grandes compagnies maritimes sous Colbert</a:t>
            </a:r>
            <a:endParaRPr lang="el-GR" dirty="0"/>
          </a:p>
        </p:txBody>
      </p:sp>
      <p:sp>
        <p:nvSpPr>
          <p:cNvPr id="3" name="Content Placeholder 2"/>
          <p:cNvSpPr>
            <a:spLocks noGrp="1"/>
          </p:cNvSpPr>
          <p:nvPr>
            <p:ph idx="1"/>
          </p:nvPr>
        </p:nvSpPr>
        <p:spPr/>
        <p:txBody>
          <a:bodyPr>
            <a:normAutofit lnSpcReduction="10000"/>
          </a:bodyPr>
          <a:lstStyle/>
          <a:p>
            <a:pPr lvl="0"/>
            <a:r>
              <a:rPr lang="fr-FR" dirty="0"/>
              <a:t>Compagnie des Indes orientales (1664) </a:t>
            </a:r>
            <a:endParaRPr lang="el-GR" dirty="0"/>
          </a:p>
          <a:p>
            <a:pPr lvl="0"/>
            <a:r>
              <a:rPr lang="fr-FR" dirty="0"/>
              <a:t>Compagnie des Indes occidentales (1664)</a:t>
            </a:r>
            <a:endParaRPr lang="el-GR" dirty="0"/>
          </a:p>
          <a:p>
            <a:pPr lvl="0"/>
            <a:r>
              <a:rPr lang="fr-FR" dirty="0"/>
              <a:t>Compagnie de la Guinée (1684)</a:t>
            </a:r>
            <a:endParaRPr lang="el-GR" dirty="0"/>
          </a:p>
          <a:p>
            <a:pPr lvl="0"/>
            <a:r>
              <a:rPr lang="fr-FR" dirty="0"/>
              <a:t>Compagnie du Levant (1670)</a:t>
            </a:r>
            <a:endParaRPr lang="el-GR" dirty="0"/>
          </a:p>
          <a:p>
            <a:pPr lvl="0"/>
            <a:r>
              <a:rPr lang="fr-FR" dirty="0"/>
              <a:t>Compagnie du Nord (1671)</a:t>
            </a:r>
            <a:endParaRPr lang="el-GR" dirty="0"/>
          </a:p>
          <a:p>
            <a:pPr lvl="0"/>
            <a:r>
              <a:rPr lang="fr-FR" dirty="0"/>
              <a:t>Compagnie du Sénégal (1674)</a:t>
            </a:r>
            <a:endParaRPr lang="el-GR" dirty="0"/>
          </a:p>
          <a:p>
            <a:pPr lvl="0"/>
            <a:r>
              <a:rPr lang="fr-FR" dirty="0"/>
              <a:t>Compagnies à capitaux privés : d’Afrique, de la Chine et des Mers du Sud</a:t>
            </a:r>
            <a:endParaRPr lang="el-GR" dirty="0"/>
          </a:p>
          <a:p>
            <a:endParaRPr lang="el-GR" dirty="0"/>
          </a:p>
        </p:txBody>
      </p:sp>
    </p:spTree>
    <p:extLst>
      <p:ext uri="{BB962C8B-B14F-4D97-AF65-F5344CB8AC3E}">
        <p14:creationId xmlns:p14="http://schemas.microsoft.com/office/powerpoint/2010/main" val="122890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problèmes</a:t>
            </a:r>
            <a:endParaRPr lang="el-GR" dirty="0"/>
          </a:p>
        </p:txBody>
      </p:sp>
      <p:sp>
        <p:nvSpPr>
          <p:cNvPr id="3" name="Content Placeholder 2"/>
          <p:cNvSpPr>
            <a:spLocks noGrp="1"/>
          </p:cNvSpPr>
          <p:nvPr>
            <p:ph idx="1"/>
          </p:nvPr>
        </p:nvSpPr>
        <p:spPr/>
        <p:txBody>
          <a:bodyPr/>
          <a:lstStyle/>
          <a:p>
            <a:pPr lvl="0"/>
            <a:r>
              <a:rPr lang="fr-FR" dirty="0"/>
              <a:t>la concurrence</a:t>
            </a:r>
            <a:endParaRPr lang="el-GR" dirty="0"/>
          </a:p>
          <a:p>
            <a:pPr lvl="0"/>
            <a:r>
              <a:rPr lang="fr-FR" dirty="0"/>
              <a:t>les guerres</a:t>
            </a:r>
            <a:endParaRPr lang="el-GR" dirty="0"/>
          </a:p>
          <a:p>
            <a:pPr lvl="0"/>
            <a:r>
              <a:rPr lang="fr-FR" dirty="0"/>
              <a:t>le manque de souscripteurs  </a:t>
            </a:r>
            <a:endParaRPr lang="el-GR" dirty="0"/>
          </a:p>
          <a:p>
            <a:pPr marL="0" indent="0">
              <a:buNone/>
            </a:pPr>
            <a:r>
              <a:rPr lang="fr-FR" dirty="0"/>
              <a:t>Une importante marine de guerre se développe pour protéger la marine marchande</a:t>
            </a:r>
            <a:endParaRPr lang="el-GR" dirty="0"/>
          </a:p>
          <a:p>
            <a:endParaRPr lang="el-GR" dirty="0"/>
          </a:p>
        </p:txBody>
      </p:sp>
    </p:spTree>
    <p:extLst>
      <p:ext uri="{BB962C8B-B14F-4D97-AF65-F5344CB8AC3E}">
        <p14:creationId xmlns:p14="http://schemas.microsoft.com/office/powerpoint/2010/main" val="112049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 title="Comptoirs européens en Inde "/>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257200" y="980728"/>
            <a:ext cx="8629600" cy="5436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273600"/>
            <a:ext cx="8229600" cy="563112"/>
          </a:xfrm>
        </p:spPr>
        <p:txBody>
          <a:bodyPr>
            <a:noAutofit/>
          </a:bodyPr>
          <a:lstStyle/>
          <a:p>
            <a:r>
              <a:rPr lang="fr-FR" sz="2600" dirty="0"/>
              <a:t>Comptoirs européens en Inde </a:t>
            </a:r>
            <a:br>
              <a:rPr lang="fr-FR" sz="2600" dirty="0"/>
            </a:br>
            <a:r>
              <a:rPr lang="fr-FR" sz="2600" dirty="0"/>
              <a:t>(1501-1779)</a:t>
            </a:r>
          </a:p>
        </p:txBody>
      </p:sp>
    </p:spTree>
    <p:extLst>
      <p:ext uri="{BB962C8B-B14F-4D97-AF65-F5344CB8AC3E}">
        <p14:creationId xmlns:p14="http://schemas.microsoft.com/office/powerpoint/2010/main" val="290717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Politique coloniale</a:t>
            </a:r>
            <a:endParaRPr lang="el-GR" dirty="0"/>
          </a:p>
        </p:txBody>
      </p:sp>
      <p:sp>
        <p:nvSpPr>
          <p:cNvPr id="5" name="Content Placeholder 4"/>
          <p:cNvSpPr>
            <a:spLocks noGrp="1"/>
          </p:cNvSpPr>
          <p:nvPr>
            <p:ph idx="1"/>
          </p:nvPr>
        </p:nvSpPr>
        <p:spPr/>
        <p:txBody>
          <a:bodyPr/>
          <a:lstStyle/>
          <a:p>
            <a:pPr lvl="0"/>
            <a:r>
              <a:rPr lang="fr-FR" dirty="0"/>
              <a:t>Fondation des comptoirs en Inde (Pondichéry, 1674 et Chandernagor, 1686) </a:t>
            </a:r>
            <a:endParaRPr lang="el-GR" dirty="0"/>
          </a:p>
          <a:p>
            <a:pPr lvl="0"/>
            <a:r>
              <a:rPr lang="fr-FR" dirty="0"/>
              <a:t>Émigration au Canada et aux Antilles</a:t>
            </a:r>
            <a:endParaRPr lang="el-GR" dirty="0"/>
          </a:p>
          <a:p>
            <a:pPr lvl="0"/>
            <a:r>
              <a:rPr lang="fr-FR" dirty="0"/>
              <a:t>Découverte de Mississipi par Louis Jolliet et le père Jacques Marquette (1673)</a:t>
            </a:r>
            <a:endParaRPr lang="el-GR" dirty="0"/>
          </a:p>
          <a:p>
            <a:pPr lvl="0"/>
            <a:r>
              <a:rPr lang="fr-FR" dirty="0"/>
              <a:t>Fondation de la Louisiane par </a:t>
            </a:r>
            <a:r>
              <a:rPr lang="fr-FR" dirty="0" err="1"/>
              <a:t>Cavelier</a:t>
            </a:r>
            <a:r>
              <a:rPr lang="fr-FR" dirty="0"/>
              <a:t> de La Salle (1682)</a:t>
            </a:r>
            <a:endParaRPr lang="el-GR" dirty="0"/>
          </a:p>
          <a:p>
            <a:endParaRPr lang="el-GR" dirty="0"/>
          </a:p>
        </p:txBody>
      </p:sp>
    </p:spTree>
    <p:extLst>
      <p:ext uri="{BB962C8B-B14F-4D97-AF65-F5344CB8AC3E}">
        <p14:creationId xmlns:p14="http://schemas.microsoft.com/office/powerpoint/2010/main" val="165794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L’objectif de la politique économique</a:t>
            </a:r>
            <a:endParaRPr lang="el-GR" dirty="0"/>
          </a:p>
        </p:txBody>
      </p:sp>
      <p:sp>
        <p:nvSpPr>
          <p:cNvPr id="3" name="Content Placeholder 2"/>
          <p:cNvSpPr>
            <a:spLocks noGrp="1"/>
          </p:cNvSpPr>
          <p:nvPr>
            <p:ph idx="1"/>
          </p:nvPr>
        </p:nvSpPr>
        <p:spPr/>
        <p:txBody>
          <a:bodyPr/>
          <a:lstStyle/>
          <a:p>
            <a:r>
              <a:rPr lang="fr-FR" dirty="0"/>
              <a:t>L’objectif de la politique économique est la croissance de l’économie française et des capacités de dépense de l’État</a:t>
            </a:r>
          </a:p>
          <a:p>
            <a:endParaRPr lang="el-GR" dirty="0"/>
          </a:p>
        </p:txBody>
      </p:sp>
    </p:spTree>
    <p:extLst>
      <p:ext uri="{BB962C8B-B14F-4D97-AF65-F5344CB8AC3E}">
        <p14:creationId xmlns:p14="http://schemas.microsoft.com/office/powerpoint/2010/main" val="8544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Administration des colonies</a:t>
            </a:r>
            <a:endParaRPr lang="el-GR" dirty="0"/>
          </a:p>
        </p:txBody>
      </p:sp>
      <p:sp>
        <p:nvSpPr>
          <p:cNvPr id="3" name="Content Placeholder 2"/>
          <p:cNvSpPr>
            <a:spLocks noGrp="1"/>
          </p:cNvSpPr>
          <p:nvPr>
            <p:ph idx="1"/>
          </p:nvPr>
        </p:nvSpPr>
        <p:spPr/>
        <p:txBody>
          <a:bodyPr/>
          <a:lstStyle/>
          <a:p>
            <a:pPr lvl="0"/>
            <a:r>
              <a:rPr lang="fr-FR" dirty="0"/>
              <a:t>Gouverneur</a:t>
            </a:r>
            <a:endParaRPr lang="el-GR" dirty="0"/>
          </a:p>
          <a:p>
            <a:pPr lvl="0"/>
            <a:r>
              <a:rPr lang="fr-FR" dirty="0"/>
              <a:t>Intendants</a:t>
            </a:r>
            <a:endParaRPr lang="el-GR" dirty="0"/>
          </a:p>
          <a:p>
            <a:pPr lvl="0"/>
            <a:r>
              <a:rPr lang="fr-FR" dirty="0"/>
              <a:t>Gouverneurs particuliers </a:t>
            </a:r>
            <a:endParaRPr lang="el-GR" dirty="0"/>
          </a:p>
          <a:p>
            <a:pPr lvl="0"/>
            <a:r>
              <a:rPr lang="fr-FR" dirty="0"/>
              <a:t>Conseil souverain de la Nouvelle-France  </a:t>
            </a:r>
            <a:endParaRPr lang="el-GR" dirty="0"/>
          </a:p>
          <a:p>
            <a:pPr lvl="0"/>
            <a:r>
              <a:rPr lang="fr-FR" dirty="0"/>
              <a:t>Le Code noir </a:t>
            </a:r>
            <a:endParaRPr lang="el-GR" dirty="0"/>
          </a:p>
          <a:p>
            <a:endParaRPr lang="el-GR" dirty="0"/>
          </a:p>
        </p:txBody>
      </p:sp>
    </p:spTree>
    <p:extLst>
      <p:ext uri="{BB962C8B-B14F-4D97-AF65-F5344CB8AC3E}">
        <p14:creationId xmlns:p14="http://schemas.microsoft.com/office/powerpoint/2010/main" val="141818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impôts sous l’Ancien Régime</a:t>
            </a:r>
            <a:endParaRPr lang="el-GR" dirty="0"/>
          </a:p>
        </p:txBody>
      </p:sp>
      <p:sp>
        <p:nvSpPr>
          <p:cNvPr id="3" name="Content Placeholder 2"/>
          <p:cNvSpPr>
            <a:spLocks noGrp="1"/>
          </p:cNvSpPr>
          <p:nvPr>
            <p:ph idx="1"/>
          </p:nvPr>
        </p:nvSpPr>
        <p:spPr/>
        <p:txBody>
          <a:bodyPr>
            <a:normAutofit lnSpcReduction="10000"/>
          </a:bodyPr>
          <a:lstStyle/>
          <a:p>
            <a:r>
              <a:rPr lang="fr-FR" dirty="0"/>
              <a:t>Impôts directs </a:t>
            </a:r>
            <a:endParaRPr lang="el-GR" dirty="0"/>
          </a:p>
          <a:p>
            <a:pPr lvl="1"/>
            <a:r>
              <a:rPr lang="fr-FR" dirty="0"/>
              <a:t>La taille personnelle ou réelle </a:t>
            </a:r>
            <a:endParaRPr lang="el-GR" dirty="0"/>
          </a:p>
          <a:p>
            <a:r>
              <a:rPr lang="fr-FR" dirty="0"/>
              <a:t>Impôts indirects </a:t>
            </a:r>
            <a:endParaRPr lang="el-GR" dirty="0"/>
          </a:p>
          <a:p>
            <a:pPr lvl="1"/>
            <a:r>
              <a:rPr lang="fr-FR" dirty="0"/>
              <a:t>Gabelle </a:t>
            </a:r>
            <a:endParaRPr lang="el-GR" dirty="0"/>
          </a:p>
          <a:p>
            <a:pPr lvl="1"/>
            <a:r>
              <a:rPr lang="fr-FR" dirty="0"/>
              <a:t>Aides </a:t>
            </a:r>
            <a:endParaRPr lang="el-GR" dirty="0"/>
          </a:p>
          <a:p>
            <a:pPr lvl="1"/>
            <a:r>
              <a:rPr lang="fr-FR" dirty="0"/>
              <a:t>Traites </a:t>
            </a:r>
            <a:endParaRPr lang="el-GR" dirty="0"/>
          </a:p>
          <a:p>
            <a:pPr lvl="1"/>
            <a:r>
              <a:rPr lang="fr-FR" dirty="0"/>
              <a:t>Octrois : taxes sur la circulation des denrées et des marchandises </a:t>
            </a:r>
            <a:endParaRPr lang="el-GR" dirty="0"/>
          </a:p>
          <a:p>
            <a:endParaRPr lang="el-GR" dirty="0"/>
          </a:p>
        </p:txBody>
      </p:sp>
    </p:spTree>
    <p:extLst>
      <p:ext uri="{BB962C8B-B14F-4D97-AF65-F5344CB8AC3E}">
        <p14:creationId xmlns:p14="http://schemas.microsoft.com/office/powerpoint/2010/main" val="310206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aides sur</a:t>
            </a:r>
            <a:endParaRPr lang="el-GR" dirty="0"/>
          </a:p>
        </p:txBody>
      </p:sp>
      <p:sp>
        <p:nvSpPr>
          <p:cNvPr id="3" name="Content Placeholder 2"/>
          <p:cNvSpPr>
            <a:spLocks noGrp="1"/>
          </p:cNvSpPr>
          <p:nvPr>
            <p:ph idx="1"/>
          </p:nvPr>
        </p:nvSpPr>
        <p:spPr/>
        <p:txBody>
          <a:bodyPr>
            <a:normAutofit fontScale="77500" lnSpcReduction="20000"/>
          </a:bodyPr>
          <a:lstStyle/>
          <a:p>
            <a:pPr lvl="0"/>
            <a:r>
              <a:rPr lang="fr-FR" dirty="0"/>
              <a:t>les boissons </a:t>
            </a:r>
            <a:endParaRPr lang="el-GR" dirty="0"/>
          </a:p>
          <a:p>
            <a:pPr lvl="0"/>
            <a:r>
              <a:rPr lang="fr-FR" dirty="0"/>
              <a:t>les poissons </a:t>
            </a:r>
            <a:endParaRPr lang="el-GR" dirty="0"/>
          </a:p>
          <a:p>
            <a:pPr lvl="0"/>
            <a:r>
              <a:rPr lang="fr-FR" dirty="0"/>
              <a:t>le bétail à pied fourchu </a:t>
            </a:r>
            <a:endParaRPr lang="el-GR" dirty="0"/>
          </a:p>
          <a:p>
            <a:pPr lvl="0"/>
            <a:r>
              <a:rPr lang="fr-FR" dirty="0"/>
              <a:t>les grains </a:t>
            </a:r>
            <a:endParaRPr lang="el-GR" dirty="0"/>
          </a:p>
          <a:p>
            <a:pPr lvl="0"/>
            <a:r>
              <a:rPr lang="fr-FR" dirty="0"/>
              <a:t>le bois </a:t>
            </a:r>
            <a:endParaRPr lang="el-GR" dirty="0"/>
          </a:p>
          <a:p>
            <a:pPr lvl="0"/>
            <a:r>
              <a:rPr lang="fr-FR" dirty="0"/>
              <a:t>les huiles</a:t>
            </a:r>
            <a:endParaRPr lang="el-GR" dirty="0"/>
          </a:p>
          <a:p>
            <a:pPr lvl="0"/>
            <a:r>
              <a:rPr lang="fr-FR" dirty="0"/>
              <a:t>le savon </a:t>
            </a:r>
            <a:endParaRPr lang="el-GR" dirty="0"/>
          </a:p>
          <a:p>
            <a:pPr lvl="0"/>
            <a:r>
              <a:rPr lang="fr-FR" dirty="0"/>
              <a:t>l’amidon </a:t>
            </a:r>
            <a:endParaRPr lang="el-GR" dirty="0"/>
          </a:p>
          <a:p>
            <a:pPr lvl="0"/>
            <a:r>
              <a:rPr lang="fr-FR" dirty="0"/>
              <a:t>le papier </a:t>
            </a:r>
            <a:endParaRPr lang="el-GR" dirty="0"/>
          </a:p>
          <a:p>
            <a:pPr lvl="0"/>
            <a:r>
              <a:rPr lang="fr-FR" dirty="0"/>
              <a:t>le tabac</a:t>
            </a:r>
            <a:endParaRPr lang="el-GR" dirty="0"/>
          </a:p>
          <a:p>
            <a:endParaRPr lang="el-GR" dirty="0"/>
          </a:p>
        </p:txBody>
      </p:sp>
    </p:spTree>
    <p:extLst>
      <p:ext uri="{BB962C8B-B14F-4D97-AF65-F5344CB8AC3E}">
        <p14:creationId xmlns:p14="http://schemas.microsoft.com/office/powerpoint/2010/main" val="102319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Autres impôts</a:t>
            </a:r>
          </a:p>
        </p:txBody>
      </p:sp>
      <p:sp>
        <p:nvSpPr>
          <p:cNvPr id="3" name="Content Placeholder 2"/>
          <p:cNvSpPr>
            <a:spLocks noGrp="1"/>
          </p:cNvSpPr>
          <p:nvPr>
            <p:ph idx="1"/>
          </p:nvPr>
        </p:nvSpPr>
        <p:spPr/>
        <p:txBody>
          <a:bodyPr>
            <a:normAutofit fontScale="92500" lnSpcReduction="10000"/>
          </a:bodyPr>
          <a:lstStyle/>
          <a:p>
            <a:r>
              <a:rPr lang="fr-FR" b="1" dirty="0"/>
              <a:t>La dîme </a:t>
            </a:r>
            <a:r>
              <a:rPr lang="fr-FR" dirty="0"/>
              <a:t>: impôt ecclésiastique (10%)</a:t>
            </a:r>
            <a:endParaRPr lang="el-GR" dirty="0"/>
          </a:p>
          <a:p>
            <a:r>
              <a:rPr lang="fr-FR" b="1" dirty="0"/>
              <a:t>Le don gratuit</a:t>
            </a:r>
            <a:r>
              <a:rPr lang="fr-FR" dirty="0"/>
              <a:t> est versé au roi par le clergé et les pays d’états : </a:t>
            </a:r>
            <a:endParaRPr lang="el-GR" dirty="0"/>
          </a:p>
          <a:p>
            <a:pPr lvl="1"/>
            <a:r>
              <a:rPr lang="fr-FR" b="1" dirty="0"/>
              <a:t>Les principaux pays d’états :</a:t>
            </a:r>
            <a:endParaRPr lang="el-GR" dirty="0"/>
          </a:p>
          <a:p>
            <a:pPr lvl="2"/>
            <a:r>
              <a:rPr lang="fr-FR" dirty="0"/>
              <a:t>Le Languedoc </a:t>
            </a:r>
            <a:endParaRPr lang="el-GR" dirty="0"/>
          </a:p>
          <a:p>
            <a:pPr lvl="2"/>
            <a:r>
              <a:rPr lang="fr-FR" dirty="0"/>
              <a:t>La Province</a:t>
            </a:r>
            <a:endParaRPr lang="el-GR" dirty="0"/>
          </a:p>
          <a:p>
            <a:pPr lvl="2"/>
            <a:r>
              <a:rPr lang="fr-FR" dirty="0"/>
              <a:t>Le Dauphiné </a:t>
            </a:r>
            <a:endParaRPr lang="el-GR" dirty="0"/>
          </a:p>
          <a:p>
            <a:pPr lvl="2"/>
            <a:r>
              <a:rPr lang="fr-FR" dirty="0"/>
              <a:t>La Bourgogne </a:t>
            </a:r>
            <a:endParaRPr lang="el-GR" dirty="0"/>
          </a:p>
          <a:p>
            <a:pPr lvl="2"/>
            <a:r>
              <a:rPr lang="fr-FR" dirty="0"/>
              <a:t>La Bretagne</a:t>
            </a:r>
            <a:endParaRPr lang="el-GR" dirty="0"/>
          </a:p>
          <a:p>
            <a:endParaRPr lang="el-GR" dirty="0"/>
          </a:p>
        </p:txBody>
      </p:sp>
    </p:spTree>
    <p:extLst>
      <p:ext uri="{BB962C8B-B14F-4D97-AF65-F5344CB8AC3E}">
        <p14:creationId xmlns:p14="http://schemas.microsoft.com/office/powerpoint/2010/main" val="88746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provinces réputées étrangères </a:t>
            </a:r>
            <a:endParaRPr lang="el-GR" dirty="0"/>
          </a:p>
        </p:txBody>
      </p:sp>
      <p:sp>
        <p:nvSpPr>
          <p:cNvPr id="3" name="Content Placeholder 2"/>
          <p:cNvSpPr>
            <a:spLocks noGrp="1"/>
          </p:cNvSpPr>
          <p:nvPr>
            <p:ph idx="1"/>
          </p:nvPr>
        </p:nvSpPr>
        <p:spPr/>
        <p:txBody>
          <a:bodyPr/>
          <a:lstStyle/>
          <a:p>
            <a:r>
              <a:rPr lang="fr-FR" b="1" dirty="0"/>
              <a:t>Les provinces réputées étrangères </a:t>
            </a:r>
            <a:r>
              <a:rPr lang="fr-FR" dirty="0"/>
              <a:t>gardent des traites particulières :</a:t>
            </a:r>
            <a:endParaRPr lang="el-GR" dirty="0"/>
          </a:p>
          <a:p>
            <a:pPr lvl="1"/>
            <a:r>
              <a:rPr lang="fr-FR" dirty="0"/>
              <a:t>les douanes de Lyon </a:t>
            </a:r>
            <a:endParaRPr lang="el-GR" dirty="0"/>
          </a:p>
          <a:p>
            <a:pPr lvl="1"/>
            <a:r>
              <a:rPr lang="fr-FR" dirty="0"/>
              <a:t>la traite de Charente </a:t>
            </a:r>
            <a:endParaRPr lang="el-GR" dirty="0"/>
          </a:p>
          <a:p>
            <a:pPr lvl="1"/>
            <a:r>
              <a:rPr lang="fr-FR" dirty="0"/>
              <a:t>la coutume de Bayonne</a:t>
            </a:r>
            <a:endParaRPr lang="el-GR" dirty="0"/>
          </a:p>
          <a:p>
            <a:pPr lvl="1"/>
            <a:r>
              <a:rPr lang="fr-FR" dirty="0"/>
              <a:t>la parente de Languedoc</a:t>
            </a:r>
            <a:endParaRPr lang="el-GR" dirty="0"/>
          </a:p>
          <a:p>
            <a:endParaRPr lang="el-GR" dirty="0"/>
          </a:p>
        </p:txBody>
      </p:sp>
    </p:spTree>
    <p:extLst>
      <p:ext uri="{BB962C8B-B14F-4D97-AF65-F5344CB8AC3E}">
        <p14:creationId xmlns:p14="http://schemas.microsoft.com/office/powerpoint/2010/main" val="264026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 </a:t>
            </a:r>
            <a:r>
              <a:rPr lang="en-GB" dirty="0" err="1"/>
              <a:t>fermes</a:t>
            </a:r>
            <a:r>
              <a:rPr lang="en-GB" dirty="0"/>
              <a:t> </a:t>
            </a:r>
            <a:endParaRPr lang="el-GR" dirty="0"/>
          </a:p>
        </p:txBody>
      </p:sp>
      <p:sp>
        <p:nvSpPr>
          <p:cNvPr id="3" name="Content Placeholder 2"/>
          <p:cNvSpPr>
            <a:spLocks noGrp="1"/>
          </p:cNvSpPr>
          <p:nvPr>
            <p:ph idx="1"/>
          </p:nvPr>
        </p:nvSpPr>
        <p:spPr/>
        <p:txBody>
          <a:bodyPr>
            <a:normAutofit fontScale="92500" lnSpcReduction="20000"/>
          </a:bodyPr>
          <a:lstStyle/>
          <a:p>
            <a:r>
              <a:rPr lang="fr-FR" b="1" dirty="0"/>
              <a:t>Cinq grosses fermes </a:t>
            </a:r>
            <a:r>
              <a:rPr lang="fr-FR" dirty="0"/>
              <a:t>(principales traites) sont données à bail à des fermiers (1598)</a:t>
            </a:r>
            <a:endParaRPr lang="el-GR" dirty="0"/>
          </a:p>
          <a:p>
            <a:r>
              <a:rPr lang="fr-FR" dirty="0"/>
              <a:t>La </a:t>
            </a:r>
            <a:r>
              <a:rPr lang="fr-FR" b="1" dirty="0"/>
              <a:t>ferme générale</a:t>
            </a:r>
            <a:r>
              <a:rPr lang="fr-FR" dirty="0"/>
              <a:t> (1680) : compagnie des financiers chargés de la collecte des impôts indirectes </a:t>
            </a:r>
            <a:endParaRPr lang="el-GR" dirty="0"/>
          </a:p>
          <a:p>
            <a:pPr marL="0" indent="0">
              <a:buNone/>
            </a:pPr>
            <a:r>
              <a:rPr lang="fr-FR" dirty="0"/>
              <a:t> </a:t>
            </a:r>
            <a:endParaRPr lang="el-GR" dirty="0"/>
          </a:p>
          <a:p>
            <a:pPr lvl="1"/>
            <a:r>
              <a:rPr lang="fr-FR" b="1" dirty="0"/>
              <a:t>L’État perçoit à l'avance les revenus des impôts indirects </a:t>
            </a:r>
            <a:endParaRPr lang="el-GR" dirty="0"/>
          </a:p>
          <a:p>
            <a:pPr lvl="1"/>
            <a:r>
              <a:rPr lang="fr-FR" b="1" dirty="0"/>
              <a:t>Les impôts  indirects sont affermés (concédés contre redevance forfaitaire aux fermiers généraux)</a:t>
            </a:r>
            <a:endParaRPr lang="el-GR" dirty="0"/>
          </a:p>
          <a:p>
            <a:endParaRPr lang="el-GR" dirty="0"/>
          </a:p>
        </p:txBody>
      </p:sp>
    </p:spTree>
    <p:extLst>
      <p:ext uri="{BB962C8B-B14F-4D97-AF65-F5344CB8AC3E}">
        <p14:creationId xmlns:p14="http://schemas.microsoft.com/office/powerpoint/2010/main" val="416548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Monnaies et moyens de paiement </a:t>
            </a:r>
            <a:endParaRPr lang="el-GR" dirty="0"/>
          </a:p>
        </p:txBody>
      </p:sp>
      <p:sp>
        <p:nvSpPr>
          <p:cNvPr id="3" name="Content Placeholder 2"/>
          <p:cNvSpPr>
            <a:spLocks noGrp="1"/>
          </p:cNvSpPr>
          <p:nvPr>
            <p:ph idx="1"/>
          </p:nvPr>
        </p:nvSpPr>
        <p:spPr/>
        <p:txBody>
          <a:bodyPr>
            <a:normAutofit fontScale="85000" lnSpcReduction="20000"/>
          </a:bodyPr>
          <a:lstStyle/>
          <a:p>
            <a:r>
              <a:rPr lang="fr-FR" b="1" dirty="0"/>
              <a:t>Monnaie réelle</a:t>
            </a:r>
            <a:endParaRPr lang="el-GR" dirty="0"/>
          </a:p>
          <a:p>
            <a:pPr lvl="1"/>
            <a:r>
              <a:rPr lang="fr-FR" dirty="0"/>
              <a:t>Louis d’or </a:t>
            </a:r>
            <a:endParaRPr lang="el-GR" dirty="0"/>
          </a:p>
          <a:p>
            <a:pPr lvl="1"/>
            <a:r>
              <a:rPr lang="fr-FR" dirty="0"/>
              <a:t>écus d’argent </a:t>
            </a:r>
            <a:endParaRPr lang="el-GR" dirty="0"/>
          </a:p>
          <a:p>
            <a:pPr lvl="1"/>
            <a:r>
              <a:rPr lang="fr-FR" dirty="0"/>
              <a:t>billons de cuivre </a:t>
            </a:r>
            <a:endParaRPr lang="el-GR" dirty="0"/>
          </a:p>
          <a:p>
            <a:pPr lvl="1"/>
            <a:r>
              <a:rPr lang="fr-FR" dirty="0"/>
              <a:t>Les pièces ne portent aucune valeur nominative </a:t>
            </a:r>
            <a:endParaRPr lang="el-GR" dirty="0"/>
          </a:p>
          <a:p>
            <a:r>
              <a:rPr lang="fr-FR" b="1" dirty="0"/>
              <a:t>Moyens de paiement </a:t>
            </a:r>
            <a:endParaRPr lang="el-GR" dirty="0"/>
          </a:p>
          <a:p>
            <a:pPr lvl="1"/>
            <a:r>
              <a:rPr lang="fr-FR" dirty="0"/>
              <a:t>Le papier-monnaie </a:t>
            </a:r>
            <a:endParaRPr lang="el-GR" dirty="0"/>
          </a:p>
          <a:p>
            <a:pPr lvl="1"/>
            <a:r>
              <a:rPr lang="fr-FR" dirty="0"/>
              <a:t>La lettre de change </a:t>
            </a:r>
            <a:endParaRPr lang="el-GR" dirty="0"/>
          </a:p>
          <a:p>
            <a:pPr lvl="1"/>
            <a:r>
              <a:rPr lang="fr-FR" dirty="0"/>
              <a:t>Les papiers financiers </a:t>
            </a:r>
            <a:endParaRPr lang="el-GR" dirty="0"/>
          </a:p>
          <a:p>
            <a:pPr lvl="1"/>
            <a:r>
              <a:rPr lang="fr-FR" dirty="0"/>
              <a:t>Les billets de monnaie (après 1701) </a:t>
            </a:r>
            <a:endParaRPr lang="el-GR" dirty="0"/>
          </a:p>
          <a:p>
            <a:pPr marL="0" indent="0">
              <a:buNone/>
            </a:pPr>
            <a:endParaRPr lang="el-GR" dirty="0"/>
          </a:p>
        </p:txBody>
      </p:sp>
    </p:spTree>
    <p:extLst>
      <p:ext uri="{BB962C8B-B14F-4D97-AF65-F5344CB8AC3E}">
        <p14:creationId xmlns:p14="http://schemas.microsoft.com/office/powerpoint/2010/main" val="1929869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monnaies </a:t>
            </a:r>
          </a:p>
        </p:txBody>
      </p:sp>
      <p:sp>
        <p:nvSpPr>
          <p:cNvPr id="3" name="Espace réservé du texte 2"/>
          <p:cNvSpPr>
            <a:spLocks noGrp="1"/>
          </p:cNvSpPr>
          <p:nvPr>
            <p:ph type="body" idx="1"/>
          </p:nvPr>
        </p:nvSpPr>
        <p:spPr/>
        <p:txBody>
          <a:bodyPr/>
          <a:lstStyle/>
          <a:p>
            <a:r>
              <a:rPr lang="fr-FR" dirty="0"/>
              <a:t>Louis d’or</a:t>
            </a:r>
          </a:p>
        </p:txBody>
      </p:sp>
      <p:pic>
        <p:nvPicPr>
          <p:cNvPr id="7" name="Espace réservé du contenu 6" title="Louis d’o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bwMode="auto">
          <a:xfrm>
            <a:off x="457200" y="3140968"/>
            <a:ext cx="4040188" cy="2055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texte 4"/>
          <p:cNvSpPr>
            <a:spLocks noGrp="1"/>
          </p:cNvSpPr>
          <p:nvPr>
            <p:ph type="body" sz="quarter" idx="3"/>
          </p:nvPr>
        </p:nvSpPr>
        <p:spPr/>
        <p:txBody>
          <a:bodyPr/>
          <a:lstStyle/>
          <a:p>
            <a:r>
              <a:rPr lang="fr-FR" dirty="0">
                <a:latin typeface="Times New Roman" charset="0"/>
                <a:ea typeface="ＭＳ Ｐゴシック" charset="0"/>
                <a:cs typeface="Times New Roman" charset="0"/>
              </a:rPr>
              <a:t>É</a:t>
            </a:r>
            <a:r>
              <a:rPr lang="fr-FR" dirty="0">
                <a:latin typeface="Times New Roman" charset="0"/>
                <a:ea typeface="ＭＳ Ｐゴシック" charset="0"/>
                <a:cs typeface="ＭＳ Ｐゴシック" charset="0"/>
              </a:rPr>
              <a:t>cu d’argent</a:t>
            </a:r>
            <a:endParaRPr lang="fr-FR" dirty="0"/>
          </a:p>
        </p:txBody>
      </p:sp>
      <p:pic>
        <p:nvPicPr>
          <p:cNvPr id="8" name="Image 6" title="Écu d’argent"/>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bwMode="auto">
          <a:xfrm>
            <a:off x="5167500" y="3340995"/>
            <a:ext cx="2996825" cy="162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972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fr-FR" dirty="0"/>
              <a:t>L’administration financière de Colbert et de ses successeurs </a:t>
            </a:r>
            <a:endParaRPr lang="el-GR" dirty="0"/>
          </a:p>
        </p:txBody>
      </p:sp>
      <p:sp>
        <p:nvSpPr>
          <p:cNvPr id="8" name="Content Placeholder 7"/>
          <p:cNvSpPr>
            <a:spLocks noGrp="1"/>
          </p:cNvSpPr>
          <p:nvPr>
            <p:ph idx="1"/>
          </p:nvPr>
        </p:nvSpPr>
        <p:spPr/>
        <p:txBody>
          <a:bodyPr>
            <a:normAutofit fontScale="92500" lnSpcReduction="20000"/>
          </a:bodyPr>
          <a:lstStyle/>
          <a:p>
            <a:pPr lvl="0"/>
            <a:r>
              <a:rPr lang="fr-FR" dirty="0"/>
              <a:t>Poursuite des faux nobles</a:t>
            </a:r>
            <a:endParaRPr lang="el-GR" dirty="0"/>
          </a:p>
          <a:p>
            <a:pPr lvl="0"/>
            <a:r>
              <a:rPr lang="fr-FR" dirty="0"/>
              <a:t>Tentatives de suppression de la taille personnelle au profit de la taille réelle</a:t>
            </a:r>
            <a:endParaRPr lang="el-GR" dirty="0"/>
          </a:p>
          <a:p>
            <a:pPr lvl="0"/>
            <a:r>
              <a:rPr lang="fr-FR" dirty="0"/>
              <a:t>Abaissement de 15% de la taille personnelle </a:t>
            </a:r>
            <a:endParaRPr lang="el-GR" dirty="0"/>
          </a:p>
          <a:p>
            <a:pPr lvl="0"/>
            <a:r>
              <a:rPr lang="fr-FR" dirty="0"/>
              <a:t>Multiplication des impôts indirects </a:t>
            </a:r>
            <a:endParaRPr lang="el-GR" dirty="0"/>
          </a:p>
          <a:p>
            <a:pPr lvl="0"/>
            <a:r>
              <a:rPr lang="fr-FR" dirty="0"/>
              <a:t>Budget annuel </a:t>
            </a:r>
            <a:endParaRPr lang="el-GR" dirty="0"/>
          </a:p>
          <a:p>
            <a:pPr lvl="0"/>
            <a:r>
              <a:rPr lang="fr-FR" dirty="0"/>
              <a:t>Création de la comptabilité publique de l’État : recettes/dépenses</a:t>
            </a:r>
            <a:endParaRPr lang="el-GR" dirty="0"/>
          </a:p>
          <a:p>
            <a:pPr lvl="0"/>
            <a:r>
              <a:rPr lang="fr-FR" dirty="0"/>
              <a:t>Meilleur rendement de la fiscalité</a:t>
            </a:r>
            <a:endParaRPr lang="el-GR" dirty="0"/>
          </a:p>
          <a:p>
            <a:endParaRPr lang="el-GR" dirty="0"/>
          </a:p>
        </p:txBody>
      </p:sp>
    </p:spTree>
    <p:extLst>
      <p:ext uri="{BB962C8B-B14F-4D97-AF65-F5344CB8AC3E}">
        <p14:creationId xmlns:p14="http://schemas.microsoft.com/office/powerpoint/2010/main" val="805962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Problèmes de l’économie française &amp; </a:t>
            </a:r>
            <a:r>
              <a:rPr lang="fr-FR" sz="4000" dirty="0"/>
              <a:t>difficultés</a:t>
            </a:r>
            <a:r>
              <a:rPr lang="fr-FR" dirty="0"/>
              <a:t> de l’administration financière</a:t>
            </a:r>
            <a:endParaRPr lang="el-GR" dirty="0"/>
          </a:p>
        </p:txBody>
      </p:sp>
      <p:sp>
        <p:nvSpPr>
          <p:cNvPr id="3" name="Content Placeholder 2"/>
          <p:cNvSpPr>
            <a:spLocks noGrp="1"/>
          </p:cNvSpPr>
          <p:nvPr>
            <p:ph idx="1"/>
          </p:nvPr>
        </p:nvSpPr>
        <p:spPr/>
        <p:txBody>
          <a:bodyPr>
            <a:normAutofit lnSpcReduction="10000"/>
          </a:bodyPr>
          <a:lstStyle/>
          <a:p>
            <a:pPr lvl="0"/>
            <a:r>
              <a:rPr lang="fr-FR" dirty="0"/>
              <a:t>Indifférence pour une politique économique de longue durée </a:t>
            </a:r>
            <a:endParaRPr lang="el-GR" dirty="0"/>
          </a:p>
          <a:p>
            <a:pPr lvl="0"/>
            <a:r>
              <a:rPr lang="fr-FR" dirty="0"/>
              <a:t>Absence d’unité budgétaire</a:t>
            </a:r>
            <a:endParaRPr lang="el-GR" dirty="0"/>
          </a:p>
          <a:p>
            <a:pPr lvl="0"/>
            <a:r>
              <a:rPr lang="fr-FR" dirty="0"/>
              <a:t>Dépenses et recettes reportées d’année en année</a:t>
            </a:r>
            <a:endParaRPr lang="el-GR" dirty="0"/>
          </a:p>
          <a:p>
            <a:pPr lvl="0"/>
            <a:r>
              <a:rPr lang="fr-FR" dirty="0"/>
              <a:t>Mauvaise tenue du registre</a:t>
            </a:r>
            <a:endParaRPr lang="el-GR" dirty="0"/>
          </a:p>
          <a:p>
            <a:pPr lvl="0"/>
            <a:r>
              <a:rPr lang="fr-FR" dirty="0"/>
              <a:t>Acquis au comptant permettent au roi de faire une dépense imprévue</a:t>
            </a:r>
            <a:endParaRPr lang="el-GR" dirty="0"/>
          </a:p>
          <a:p>
            <a:endParaRPr lang="el-GR" dirty="0"/>
          </a:p>
        </p:txBody>
      </p:sp>
    </p:spTree>
    <p:extLst>
      <p:ext uri="{BB962C8B-B14F-4D97-AF65-F5344CB8AC3E}">
        <p14:creationId xmlns:p14="http://schemas.microsoft.com/office/powerpoint/2010/main" val="39905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Prédominance de l’agriculture </a:t>
            </a:r>
            <a:br>
              <a:rPr lang="fr-FR" dirty="0"/>
            </a:br>
            <a:r>
              <a:rPr lang="fr-FR" dirty="0"/>
              <a:t>au XVII</a:t>
            </a:r>
            <a:r>
              <a:rPr lang="fr-FR" baseline="30000" dirty="0"/>
              <a:t>e</a:t>
            </a:r>
            <a:r>
              <a:rPr lang="fr-FR" dirty="0"/>
              <a:t> siècle</a:t>
            </a:r>
            <a:endParaRPr lang="el-GR" dirty="0"/>
          </a:p>
        </p:txBody>
      </p:sp>
      <p:sp>
        <p:nvSpPr>
          <p:cNvPr id="3" name="Content Placeholder 2"/>
          <p:cNvSpPr>
            <a:spLocks noGrp="1"/>
          </p:cNvSpPr>
          <p:nvPr>
            <p:ph idx="1"/>
          </p:nvPr>
        </p:nvSpPr>
        <p:spPr/>
        <p:txBody>
          <a:bodyPr>
            <a:normAutofit fontScale="92500" lnSpcReduction="20000"/>
          </a:bodyPr>
          <a:lstStyle/>
          <a:p>
            <a:r>
              <a:rPr lang="fr-FR" dirty="0"/>
              <a:t>Principale activité économique </a:t>
            </a:r>
          </a:p>
          <a:p>
            <a:r>
              <a:rPr lang="fr-FR" dirty="0"/>
              <a:t>Production de la nourriture de base des paysans</a:t>
            </a:r>
          </a:p>
          <a:p>
            <a:r>
              <a:rPr lang="fr-FR" dirty="0"/>
              <a:t>Insuffisance des terres cultivables </a:t>
            </a:r>
          </a:p>
          <a:p>
            <a:r>
              <a:rPr lang="fr-FR" dirty="0"/>
              <a:t>Technologie agricole rudimentaire</a:t>
            </a:r>
          </a:p>
          <a:p>
            <a:r>
              <a:rPr lang="fr-FR" dirty="0"/>
              <a:t>Faiblesse des rendements </a:t>
            </a:r>
          </a:p>
          <a:p>
            <a:r>
              <a:rPr lang="fr-FR" dirty="0"/>
              <a:t>Plus de 85% de la population vit à la campagne </a:t>
            </a:r>
          </a:p>
          <a:p>
            <a:r>
              <a:rPr lang="fr-FR" dirty="0"/>
              <a:t>Mauvaises conditions climatiques : mauvaises récoltes</a:t>
            </a:r>
          </a:p>
          <a:p>
            <a:r>
              <a:rPr lang="fr-FR" dirty="0"/>
              <a:t>L’agriculture est la principale source de nourriture</a:t>
            </a:r>
          </a:p>
          <a:p>
            <a:endParaRPr lang="el-GR" dirty="0"/>
          </a:p>
        </p:txBody>
      </p:sp>
    </p:spTree>
    <p:extLst>
      <p:ext uri="{BB962C8B-B14F-4D97-AF65-F5344CB8AC3E}">
        <p14:creationId xmlns:p14="http://schemas.microsoft.com/office/powerpoint/2010/main" val="22436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Problèmes financiers</a:t>
            </a:r>
            <a:endParaRPr lang="el-GR" dirty="0"/>
          </a:p>
        </p:txBody>
      </p:sp>
      <p:sp>
        <p:nvSpPr>
          <p:cNvPr id="3" name="Content Placeholder 2"/>
          <p:cNvSpPr>
            <a:spLocks noGrp="1"/>
          </p:cNvSpPr>
          <p:nvPr>
            <p:ph idx="1"/>
          </p:nvPr>
        </p:nvSpPr>
        <p:spPr/>
        <p:txBody>
          <a:bodyPr/>
          <a:lstStyle/>
          <a:p>
            <a:pPr marL="400050" lvl="1" indent="0" algn="just">
              <a:buNone/>
            </a:pPr>
            <a:r>
              <a:rPr lang="fr-FR" dirty="0"/>
              <a:t>«À l’égard de la dépense, quoique cela ne me regarde en rien, je supplie seulement V.M. de me permettre de lui dire qu'en guerre et en paix, elle n'a jamais consulté ses finances pour résoudre ses dépenses.» </a:t>
            </a:r>
          </a:p>
          <a:p>
            <a:pPr marL="400050" lvl="1" indent="0" algn="r">
              <a:buNone/>
            </a:pPr>
            <a:r>
              <a:rPr lang="fr-FR" dirty="0"/>
              <a:t>Colbert (1681)</a:t>
            </a:r>
            <a:endParaRPr lang="el-GR" dirty="0"/>
          </a:p>
        </p:txBody>
      </p:sp>
    </p:spTree>
    <p:extLst>
      <p:ext uri="{BB962C8B-B14F-4D97-AF65-F5344CB8AC3E}">
        <p14:creationId xmlns:p14="http://schemas.microsoft.com/office/powerpoint/2010/main" val="3611431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La misère des campagnes constitue l’envers du Grand siècle</a:t>
            </a:r>
            <a:endParaRPr lang="el-GR" dirty="0"/>
          </a:p>
        </p:txBody>
      </p:sp>
      <p:sp>
        <p:nvSpPr>
          <p:cNvPr id="3" name="Content Placeholder 2"/>
          <p:cNvSpPr>
            <a:spLocks noGrp="1"/>
          </p:cNvSpPr>
          <p:nvPr>
            <p:ph idx="1"/>
          </p:nvPr>
        </p:nvSpPr>
        <p:spPr/>
        <p:txBody>
          <a:bodyPr>
            <a:normAutofit/>
          </a:bodyPr>
          <a:lstStyle/>
          <a:p>
            <a:r>
              <a:rPr lang="fr-FR"/>
              <a:t>Plusieurs dévaluations, </a:t>
            </a:r>
            <a:r>
              <a:rPr lang="fr-FR" dirty="0"/>
              <a:t>qui sont des banqueroutes déguisées, s’effectuent après 1689  </a:t>
            </a:r>
            <a:endParaRPr lang="el-GR" dirty="0"/>
          </a:p>
          <a:p>
            <a:pPr lvl="1"/>
            <a:r>
              <a:rPr lang="fr-FR" dirty="0"/>
              <a:t>Les dépenses militaires </a:t>
            </a:r>
            <a:endParaRPr lang="el-GR" dirty="0"/>
          </a:p>
          <a:p>
            <a:pPr lvl="1"/>
            <a:r>
              <a:rPr lang="fr-FR" dirty="0"/>
              <a:t>Les dépenses dues à la politique de prestige </a:t>
            </a:r>
            <a:endParaRPr lang="el-GR" dirty="0"/>
          </a:p>
          <a:p>
            <a:pPr lvl="1"/>
            <a:r>
              <a:rPr lang="fr-FR" dirty="0"/>
              <a:t>La politique des emprunts auprès des financiers </a:t>
            </a:r>
          </a:p>
          <a:p>
            <a:pPr marL="0" lvl="0" indent="0">
              <a:buNone/>
            </a:pPr>
            <a:r>
              <a:rPr lang="fr-FR" dirty="0"/>
              <a:t>détruisent l’équilibre budgétaire établie par Colbert </a:t>
            </a:r>
            <a:endParaRPr lang="el-GR" dirty="0"/>
          </a:p>
          <a:p>
            <a:endParaRPr lang="el-GR" dirty="0"/>
          </a:p>
        </p:txBody>
      </p:sp>
    </p:spTree>
    <p:extLst>
      <p:ext uri="{BB962C8B-B14F-4D97-AF65-F5344CB8AC3E}">
        <p14:creationId xmlns:p14="http://schemas.microsoft.com/office/powerpoint/2010/main" val="243376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solidFill>
                  <a:srgbClr val="5075BC"/>
                </a:solidFill>
              </a:rPr>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49580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a:t>Το παρόν εκπαιδευτικό υλικό έχει αναπτυχθεί στο πλαίσιο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7218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4286737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GB" sz="2000" dirty="0"/>
              <a:t>1</a:t>
            </a:r>
            <a:r>
              <a:rPr lang="el-GR" sz="2000" dirty="0"/>
              <a:t>.</a:t>
            </a:r>
            <a:r>
              <a:rPr lang="en-GB" sz="2000" dirty="0"/>
              <a:t>0</a:t>
            </a:r>
            <a:r>
              <a:rPr lang="el-GR" sz="2000" dirty="0"/>
              <a:t>.  </a:t>
            </a:r>
          </a:p>
          <a:p>
            <a:endParaRPr lang="el-GR" sz="2000" dirty="0"/>
          </a:p>
        </p:txBody>
      </p:sp>
    </p:spTree>
    <p:extLst>
      <p:ext uri="{BB962C8B-B14F-4D97-AF65-F5344CB8AC3E}">
        <p14:creationId xmlns:p14="http://schemas.microsoft.com/office/powerpoint/2010/main" val="4027657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Ειρήνη Αποστόλου 2015. Ειρήνη Αποστόλου. «Εκφάνσεις της Πολιτισμικής Ζωής στη Σύγχρονη Γαλλία. Ενότητα </a:t>
            </a:r>
            <a:r>
              <a:rPr lang="fr-FR" sz="2000" dirty="0"/>
              <a:t>11: La vie religieuse au XVIIe siècle. L’absolutisme religieux de Louis XIV</a:t>
            </a:r>
            <a:r>
              <a:rPr lang="el-GR" sz="2000" dirty="0"/>
              <a:t>». Έκδοση: 1.0. Αθήνα 2015. Διαθέσιμο από τη δικτυακή διεύθυνση: </a:t>
            </a:r>
            <a:r>
              <a:rPr lang="fr-FR" sz="2000" dirty="0">
                <a:hlinkClick r:id="rId3"/>
              </a:rPr>
              <a:t>http://opencourses.uoa.gr/courses/FRL5</a:t>
            </a:r>
            <a:r>
              <a:rPr lang="el-GR" sz="2000" dirty="0"/>
              <a:t>. </a:t>
            </a:r>
          </a:p>
          <a:p>
            <a:endParaRPr lang="el-GR" sz="2000" dirty="0"/>
          </a:p>
        </p:txBody>
      </p:sp>
    </p:spTree>
    <p:extLst>
      <p:ext uri="{BB962C8B-B14F-4D97-AF65-F5344CB8AC3E}">
        <p14:creationId xmlns:p14="http://schemas.microsoft.com/office/powerpoint/2010/main" val="293212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14236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86172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Τρίτων</a:t>
            </a:r>
          </a:p>
        </p:txBody>
      </p:sp>
      <p:sp>
        <p:nvSpPr>
          <p:cNvPr id="3" name="Content Placeholder 2"/>
          <p:cNvSpPr>
            <a:spLocks noGrp="1"/>
          </p:cNvSpPr>
          <p:nvPr>
            <p:ph idx="1"/>
          </p:nvPr>
        </p:nvSpPr>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της συγγραφέως 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buNone/>
            </a:pPr>
            <a:endParaRPr lang="el-GR" sz="2000" dirty="0"/>
          </a:p>
          <a:p>
            <a:pPr marL="0" indent="0">
              <a:buNone/>
            </a:pPr>
            <a:r>
              <a:rPr lang="el-GR" sz="2000" dirty="0"/>
              <a:t>Οι φωτογραφίες που περιέχονται στην παρουσίαση προέρχονται από τους </a:t>
            </a:r>
            <a:r>
              <a:rPr lang="el-GR" sz="2000" dirty="0" err="1"/>
              <a:t>ιστοχώρους</a:t>
            </a:r>
            <a:r>
              <a:rPr lang="el-GR" sz="2000" dirty="0"/>
              <a:t> </a:t>
            </a:r>
            <a:r>
              <a:rPr lang="en-GB" sz="2000" dirty="0"/>
              <a:t>commons.wikimedia.org </a:t>
            </a:r>
            <a:r>
              <a:rPr lang="el-GR" sz="2000" dirty="0"/>
              <a:t>/</a:t>
            </a:r>
            <a:r>
              <a:rPr lang="en-US" sz="2000" dirty="0"/>
              <a:t> wikipedia.com</a:t>
            </a:r>
            <a:r>
              <a:rPr lang="en-GB" sz="2000" dirty="0"/>
              <a:t> </a:t>
            </a:r>
            <a:r>
              <a:rPr lang="el-GR" sz="2000" dirty="0"/>
              <a:t>και είναι ελεύθερα διαθέσιμες με άδεια κοινού κτήματος (</a:t>
            </a:r>
            <a:r>
              <a:rPr lang="el-GR" sz="2000" dirty="0" err="1"/>
              <a:t>Public</a:t>
            </a:r>
            <a:r>
              <a:rPr lang="el-GR" sz="2000" dirty="0"/>
              <a:t> </a:t>
            </a:r>
            <a:r>
              <a:rPr lang="el-GR" sz="2000" dirty="0" err="1"/>
              <a:t>Domain</a:t>
            </a:r>
            <a:r>
              <a:rPr lang="el-GR" sz="2000" dirty="0"/>
              <a:t>)."</a:t>
            </a:r>
          </a:p>
        </p:txBody>
      </p:sp>
    </p:spTree>
    <p:extLst>
      <p:ext uri="{BB962C8B-B14F-4D97-AF65-F5344CB8AC3E}">
        <p14:creationId xmlns:p14="http://schemas.microsoft.com/office/powerpoint/2010/main" val="222671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title="Le labourage"/>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4607236" y="1557338"/>
            <a:ext cx="3047378"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texte 3"/>
          <p:cNvSpPr>
            <a:spLocks noGrp="1"/>
          </p:cNvSpPr>
          <p:nvPr>
            <p:ph type="body" sz="half" idx="2"/>
          </p:nvPr>
        </p:nvSpPr>
        <p:spPr/>
        <p:txBody>
          <a:bodyPr>
            <a:normAutofit fontScale="92500" lnSpcReduction="10000"/>
          </a:bodyPr>
          <a:lstStyle/>
          <a:p>
            <a:r>
              <a:rPr lang="fr-FR" dirty="0"/>
              <a:t>Cultures</a:t>
            </a:r>
          </a:p>
          <a:p>
            <a:pPr marL="342900" indent="-342900">
              <a:buFont typeface="Arial" panose="020B0604020202020204" pitchFamily="34" charset="0"/>
              <a:buChar char="•"/>
            </a:pPr>
            <a:r>
              <a:rPr lang="fr-FR" dirty="0"/>
              <a:t>Céréales</a:t>
            </a:r>
          </a:p>
          <a:p>
            <a:pPr marL="342900" indent="-342900">
              <a:buFont typeface="Arial" panose="020B0604020202020204" pitchFamily="34" charset="0"/>
              <a:buChar char="•"/>
            </a:pPr>
            <a:r>
              <a:rPr lang="fr-FR" dirty="0"/>
              <a:t>Mûriers (sériciculture)</a:t>
            </a:r>
          </a:p>
          <a:p>
            <a:pPr marL="342900" indent="-342900">
              <a:buFont typeface="Arial" panose="020B0604020202020204" pitchFamily="34" charset="0"/>
              <a:buChar char="•"/>
            </a:pPr>
            <a:r>
              <a:rPr lang="fr-FR" dirty="0"/>
              <a:t>Vigne</a:t>
            </a:r>
          </a:p>
          <a:p>
            <a:pPr marL="342900" indent="-342900">
              <a:buFont typeface="Arial" panose="020B0604020202020204" pitchFamily="34" charset="0"/>
              <a:buChar char="•"/>
            </a:pPr>
            <a:r>
              <a:rPr lang="fr-FR" dirty="0"/>
              <a:t>Arbres fruitiers </a:t>
            </a:r>
          </a:p>
          <a:p>
            <a:pPr marL="342900" indent="-342900">
              <a:buFont typeface="Arial" panose="020B0604020202020204" pitchFamily="34" charset="0"/>
              <a:buChar char="•"/>
            </a:pPr>
            <a:r>
              <a:rPr lang="fr-FR" dirty="0"/>
              <a:t>Fibres textiles</a:t>
            </a:r>
          </a:p>
          <a:p>
            <a:endParaRPr lang="fr-FR" dirty="0"/>
          </a:p>
          <a:p>
            <a:r>
              <a:rPr lang="fr-FR" dirty="0"/>
              <a:t>Richelieu néglige et Colbert mésestime l’agriculture </a:t>
            </a:r>
          </a:p>
          <a:p>
            <a:r>
              <a:rPr lang="fr-FR" dirty="0"/>
              <a:t>(Michel Auge </a:t>
            </a:r>
            <a:r>
              <a:rPr lang="fr-FR" dirty="0" err="1"/>
              <a:t>Laribe</a:t>
            </a:r>
            <a:r>
              <a:rPr lang="fr-FR" dirty="0"/>
              <a:t> 1955 : 38 )</a:t>
            </a:r>
          </a:p>
          <a:p>
            <a:endParaRPr lang="fr-FR" dirty="0"/>
          </a:p>
          <a:p>
            <a:r>
              <a:rPr lang="fr-FR" dirty="0"/>
              <a:t>Colbert favorise les cultures industrielles  (chanvre, lin, safran, garance, pastel)</a:t>
            </a:r>
          </a:p>
          <a:p>
            <a:endParaRPr lang="fr-FR" dirty="0"/>
          </a:p>
        </p:txBody>
      </p:sp>
      <p:sp>
        <p:nvSpPr>
          <p:cNvPr id="2" name="Titre 1"/>
          <p:cNvSpPr>
            <a:spLocks noGrp="1"/>
          </p:cNvSpPr>
          <p:nvPr>
            <p:ph type="title"/>
          </p:nvPr>
        </p:nvSpPr>
        <p:spPr/>
        <p:txBody>
          <a:bodyPr>
            <a:normAutofit/>
          </a:bodyPr>
          <a:lstStyle/>
          <a:p>
            <a:r>
              <a:rPr lang="fr-FR" dirty="0"/>
              <a:t>Le labourage</a:t>
            </a:r>
            <a:endParaRPr lang="fr-FR" b="0" dirty="0"/>
          </a:p>
        </p:txBody>
      </p:sp>
    </p:spTree>
    <p:extLst>
      <p:ext uri="{BB962C8B-B14F-4D97-AF65-F5344CB8AC3E}">
        <p14:creationId xmlns:p14="http://schemas.microsoft.com/office/powerpoint/2010/main" val="171706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t>Branches d’activité </a:t>
            </a:r>
            <a:br>
              <a:rPr lang="fr-FR" dirty="0"/>
            </a:br>
            <a:r>
              <a:rPr lang="fr-FR" dirty="0"/>
              <a:t>à caractère industriel</a:t>
            </a:r>
            <a:endParaRPr lang="el-GR" dirty="0"/>
          </a:p>
        </p:txBody>
      </p:sp>
      <p:sp>
        <p:nvSpPr>
          <p:cNvPr id="6" name="Content Placeholder 5"/>
          <p:cNvSpPr>
            <a:spLocks noGrp="1"/>
          </p:cNvSpPr>
          <p:nvPr>
            <p:ph idx="1"/>
          </p:nvPr>
        </p:nvSpPr>
        <p:spPr/>
        <p:txBody>
          <a:bodyPr/>
          <a:lstStyle/>
          <a:p>
            <a:r>
              <a:rPr lang="fr-FR" dirty="0"/>
              <a:t>L’industrie textile </a:t>
            </a:r>
          </a:p>
          <a:p>
            <a:r>
              <a:rPr lang="fr-FR" dirty="0"/>
              <a:t>Le bâtiment </a:t>
            </a:r>
          </a:p>
          <a:p>
            <a:r>
              <a:rPr lang="fr-FR" dirty="0"/>
              <a:t>La métallurgie</a:t>
            </a:r>
          </a:p>
          <a:p>
            <a:endParaRPr lang="el-GR" dirty="0"/>
          </a:p>
        </p:txBody>
      </p:sp>
    </p:spTree>
    <p:extLst>
      <p:ext uri="{BB962C8B-B14F-4D97-AF65-F5344CB8AC3E}">
        <p14:creationId xmlns:p14="http://schemas.microsoft.com/office/powerpoint/2010/main" val="364505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descr="le ravitaillement en blé de Paris&#10;" title="Le pont au blé "/>
          <p:cNvPicPr>
            <a:picLocks noGrp="1" noChangeAspect="1"/>
          </p:cNvPicPr>
          <p:nvPr>
            <p:ph type="pic" idx="1"/>
          </p:nvPr>
        </p:nvPicPr>
        <p:blipFill>
          <a:blip r:embed="rId2">
            <a:extLst>
              <a:ext uri="{28A0092B-C50C-407E-A947-70E740481C1C}">
                <a14:useLocalDpi xmlns:a14="http://schemas.microsoft.com/office/drawing/2010/main" val="0"/>
              </a:ext>
            </a:extLst>
          </a:blip>
          <a:srcRect t="4265" b="4265"/>
          <a:stretch>
            <a:fillRect/>
          </a:stretch>
        </p:blipFill>
        <p:spPr bwMode="auto">
          <a:xfrm>
            <a:off x="1090466" y="1092414"/>
            <a:ext cx="7153942" cy="4506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space réservé du texte 3"/>
          <p:cNvSpPr>
            <a:spLocks noGrp="1"/>
          </p:cNvSpPr>
          <p:nvPr>
            <p:ph type="body" sz="half" idx="2"/>
          </p:nvPr>
        </p:nvSpPr>
        <p:spPr>
          <a:xfrm>
            <a:off x="1792288" y="5733256"/>
            <a:ext cx="5486400" cy="438944"/>
          </a:xfrm>
        </p:spPr>
        <p:txBody>
          <a:bodyPr/>
          <a:lstStyle/>
          <a:p>
            <a:pPr algn="ctr"/>
            <a:r>
              <a:rPr lang="fr-FR" dirty="0"/>
              <a:t>le ravitaillement en blé de Paris</a:t>
            </a:r>
          </a:p>
          <a:p>
            <a:endParaRPr lang="fr-FR" dirty="0"/>
          </a:p>
        </p:txBody>
      </p:sp>
      <p:sp>
        <p:nvSpPr>
          <p:cNvPr id="2" name="Titre 1"/>
          <p:cNvSpPr>
            <a:spLocks noGrp="1"/>
          </p:cNvSpPr>
          <p:nvPr>
            <p:ph type="title"/>
          </p:nvPr>
        </p:nvSpPr>
        <p:spPr/>
        <p:txBody>
          <a:bodyPr/>
          <a:lstStyle/>
          <a:p>
            <a:pPr algn="ctr"/>
            <a:r>
              <a:rPr lang="fr-FR" i="1" dirty="0"/>
              <a:t>Le pont au blé </a:t>
            </a:r>
            <a:endParaRPr lang="fr-FR" dirty="0"/>
          </a:p>
        </p:txBody>
      </p:sp>
    </p:spTree>
    <p:extLst>
      <p:ext uri="{BB962C8B-B14F-4D97-AF65-F5344CB8AC3E}">
        <p14:creationId xmlns:p14="http://schemas.microsoft.com/office/powerpoint/2010/main" val="305474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title="Le Colbertisme"/>
          <p:cNvPicPr>
            <a:picLocks noGrp="1" noChangeAspect="1"/>
          </p:cNvPicPr>
          <p:nvPr>
            <p:ph type="pic" idx="1"/>
          </p:nvPr>
        </p:nvPicPr>
        <p:blipFill>
          <a:blip r:embed="rId3" cstate="screen">
            <a:extLst>
              <a:ext uri="{28A0092B-C50C-407E-A947-70E740481C1C}">
                <a14:useLocalDpi xmlns:a14="http://schemas.microsoft.com/office/drawing/2010/main"/>
              </a:ext>
            </a:extLst>
          </a:blip>
          <a:srcRect t="5219" b="5219"/>
          <a:stretch>
            <a:fillRect/>
          </a:stretch>
        </p:blipFill>
        <p:spPr bwMode="auto">
          <a:xfrm>
            <a:off x="1792288" y="1556792"/>
            <a:ext cx="5486400" cy="3456384"/>
          </a:xfrm>
          <a:prstGeom prst="rect">
            <a:avLst/>
          </a:prstGeom>
          <a:noFill/>
          <a:ln w="9525">
            <a:noFill/>
            <a:miter lim="800000"/>
            <a:headEnd/>
            <a:tailEnd/>
          </a:ln>
        </p:spPr>
      </p:pic>
      <p:sp>
        <p:nvSpPr>
          <p:cNvPr id="3" name="Text Placeholder 2"/>
          <p:cNvSpPr>
            <a:spLocks noGrp="1"/>
          </p:cNvSpPr>
          <p:nvPr>
            <p:ph type="body" sz="half" idx="2"/>
          </p:nvPr>
        </p:nvSpPr>
        <p:spPr>
          <a:xfrm>
            <a:off x="1475656" y="5157192"/>
            <a:ext cx="6048672" cy="936104"/>
          </a:xfrm>
        </p:spPr>
        <p:txBody>
          <a:bodyPr>
            <a:normAutofit lnSpcReduction="10000"/>
          </a:bodyPr>
          <a:lstStyle/>
          <a:p>
            <a:r>
              <a:rPr lang="fr-FR" dirty="0"/>
              <a:t>Le Colbertisme est la version française du mercantilisme qui était pratiqué dans plusieurs pays européens dès le XVI</a:t>
            </a:r>
            <a:r>
              <a:rPr lang="fr-FR" baseline="30000" dirty="0"/>
              <a:t>e</a:t>
            </a:r>
            <a:r>
              <a:rPr lang="fr-FR" dirty="0"/>
              <a:t> siècle</a:t>
            </a:r>
            <a:endParaRPr lang="el-GR" dirty="0"/>
          </a:p>
        </p:txBody>
      </p:sp>
      <p:sp>
        <p:nvSpPr>
          <p:cNvPr id="2" name="Titre 1"/>
          <p:cNvSpPr>
            <a:spLocks noGrp="1"/>
          </p:cNvSpPr>
          <p:nvPr>
            <p:ph type="title"/>
          </p:nvPr>
        </p:nvSpPr>
        <p:spPr/>
        <p:txBody>
          <a:bodyPr>
            <a:normAutofit fontScale="90000"/>
          </a:bodyPr>
          <a:lstStyle/>
          <a:p>
            <a:r>
              <a:rPr lang="fr-FR" dirty="0"/>
              <a:t>Le Colbertisme: </a:t>
            </a:r>
            <a:br>
              <a:rPr lang="fr-FR" dirty="0"/>
            </a:br>
            <a:r>
              <a:rPr lang="fr-FR" sz="3300" dirty="0"/>
              <a:t>le mercantilisme à la française</a:t>
            </a:r>
            <a:endParaRPr lang="fr-FR" sz="3300" b="0" dirty="0"/>
          </a:p>
        </p:txBody>
      </p:sp>
    </p:spTree>
    <p:extLst>
      <p:ext uri="{BB962C8B-B14F-4D97-AF65-F5344CB8AC3E}">
        <p14:creationId xmlns:p14="http://schemas.microsoft.com/office/powerpoint/2010/main" val="113646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6712"/>
          </a:xfrm>
        </p:spPr>
        <p:txBody>
          <a:bodyPr/>
          <a:lstStyle/>
          <a:p>
            <a:r>
              <a:rPr lang="fr-FR" dirty="0"/>
              <a:t>Le Colbertisme</a:t>
            </a:r>
            <a:endParaRPr lang="el-GR" dirty="0"/>
          </a:p>
        </p:txBody>
      </p:sp>
      <p:sp>
        <p:nvSpPr>
          <p:cNvPr id="6" name="Content Placeholder 5"/>
          <p:cNvSpPr>
            <a:spLocks noGrp="1"/>
          </p:cNvSpPr>
          <p:nvPr>
            <p:ph idx="1"/>
          </p:nvPr>
        </p:nvSpPr>
        <p:spPr>
          <a:xfrm>
            <a:off x="467544" y="1268760"/>
            <a:ext cx="8352928" cy="4896544"/>
          </a:xfrm>
        </p:spPr>
        <p:txBody>
          <a:bodyPr>
            <a:normAutofit fontScale="77500" lnSpcReduction="20000"/>
          </a:bodyPr>
          <a:lstStyle/>
          <a:p>
            <a:r>
              <a:rPr lang="fr-FR" dirty="0"/>
              <a:t>Protectionnisme</a:t>
            </a:r>
          </a:p>
          <a:p>
            <a:r>
              <a:rPr lang="fr-FR" dirty="0"/>
              <a:t>Étatisme</a:t>
            </a:r>
          </a:p>
          <a:p>
            <a:r>
              <a:rPr lang="fr-FR" dirty="0"/>
              <a:t>Principe d’autosuffisance nationale</a:t>
            </a:r>
          </a:p>
          <a:p>
            <a:r>
              <a:rPr lang="fr-FR" dirty="0"/>
              <a:t>Politique coloniale</a:t>
            </a:r>
          </a:p>
          <a:p>
            <a:r>
              <a:rPr lang="fr-FR" dirty="0"/>
              <a:t>Exportations</a:t>
            </a:r>
          </a:p>
          <a:p>
            <a:r>
              <a:rPr lang="fr-FR" dirty="0"/>
              <a:t>Limitation des importations</a:t>
            </a:r>
          </a:p>
          <a:p>
            <a:r>
              <a:rPr lang="fr-FR" dirty="0"/>
              <a:t>Développement de l’industrie du Luxe </a:t>
            </a:r>
          </a:p>
          <a:p>
            <a:r>
              <a:rPr lang="fr-FR" dirty="0"/>
              <a:t>La possession de métaux précieux est révélatrice de la richesse du pays</a:t>
            </a:r>
          </a:p>
          <a:p>
            <a:pPr marL="0" indent="0">
              <a:buNone/>
            </a:pPr>
            <a:r>
              <a:rPr lang="fr-FR" b="1" dirty="0"/>
              <a:t>Objectif : l’enrichissement de l’État : primauté politique et militaire de la France </a:t>
            </a:r>
          </a:p>
          <a:p>
            <a:endParaRPr lang="el-GR" dirty="0"/>
          </a:p>
        </p:txBody>
      </p:sp>
    </p:spTree>
    <p:extLst>
      <p:ext uri="{BB962C8B-B14F-4D97-AF65-F5344CB8AC3E}">
        <p14:creationId xmlns:p14="http://schemas.microsoft.com/office/powerpoint/2010/main" val="63398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Création des manufactures</a:t>
            </a:r>
            <a:endParaRPr lang="el-GR" dirty="0"/>
          </a:p>
        </p:txBody>
      </p:sp>
      <p:sp>
        <p:nvSpPr>
          <p:cNvPr id="3" name="Content Placeholder 2"/>
          <p:cNvSpPr>
            <a:spLocks noGrp="1"/>
          </p:cNvSpPr>
          <p:nvPr>
            <p:ph idx="1"/>
          </p:nvPr>
        </p:nvSpPr>
        <p:spPr/>
        <p:txBody>
          <a:bodyPr>
            <a:normAutofit/>
          </a:bodyPr>
          <a:lstStyle/>
          <a:p>
            <a:r>
              <a:rPr lang="fr-FR" b="1" dirty="0"/>
              <a:t>Manufactures d’État </a:t>
            </a:r>
          </a:p>
          <a:p>
            <a:pPr lvl="1"/>
            <a:r>
              <a:rPr lang="fr-FR" dirty="0"/>
              <a:t>Exemptées d’impôts</a:t>
            </a:r>
          </a:p>
          <a:p>
            <a:pPr lvl="1"/>
            <a:r>
              <a:rPr lang="fr-FR" dirty="0"/>
              <a:t>Monopole de fabrication et de vente</a:t>
            </a:r>
          </a:p>
          <a:p>
            <a:endParaRPr lang="fr-FR" dirty="0"/>
          </a:p>
          <a:p>
            <a:r>
              <a:rPr lang="fr-FR" b="1" dirty="0"/>
              <a:t>Manufactures royales</a:t>
            </a:r>
          </a:p>
          <a:p>
            <a:pPr lvl="1"/>
            <a:r>
              <a:rPr lang="fr-FR" dirty="0"/>
              <a:t>appartiennent à des particuliers </a:t>
            </a:r>
          </a:p>
          <a:p>
            <a:pPr lvl="1"/>
            <a:r>
              <a:rPr lang="fr-FR" dirty="0"/>
              <a:t>« privilège royal » : quasi-monopole de production </a:t>
            </a:r>
            <a:endParaRPr lang="el-GR" dirty="0"/>
          </a:p>
        </p:txBody>
      </p:sp>
    </p:spTree>
    <p:extLst>
      <p:ext uri="{BB962C8B-B14F-4D97-AF65-F5344CB8AC3E}">
        <p14:creationId xmlns:p14="http://schemas.microsoft.com/office/powerpoint/2010/main" val="177300698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6653</TotalTime>
  <Words>1295</Words>
  <Application>Microsoft Macintosh PowerPoint</Application>
  <PresentationFormat>Affichage à l'écran (4:3)</PresentationFormat>
  <Paragraphs>232</Paragraphs>
  <Slides>39</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ＭＳ Ｐゴシック</vt:lpstr>
      <vt:lpstr>Arial</vt:lpstr>
      <vt:lpstr>Calibri</vt:lpstr>
      <vt:lpstr>Times New Roman</vt:lpstr>
      <vt:lpstr>Wingdings</vt:lpstr>
      <vt:lpstr>Θέμα του Office</vt:lpstr>
      <vt:lpstr>De la féodalité à la monarchie absolue :  institutions politiques et mutations sociales en France du Moyen Âge au XVIIe siècle</vt:lpstr>
      <vt:lpstr>L’objectif de la politique économique</vt:lpstr>
      <vt:lpstr>Prédominance de l’agriculture  au XVIIe siècle</vt:lpstr>
      <vt:lpstr>Le labourage</vt:lpstr>
      <vt:lpstr>Branches d’activité  à caractère industriel</vt:lpstr>
      <vt:lpstr>Le pont au blé </vt:lpstr>
      <vt:lpstr>Le Colbertisme:  le mercantilisme à la française</vt:lpstr>
      <vt:lpstr>Le Colbertisme</vt:lpstr>
      <vt:lpstr>Création des manufactures</vt:lpstr>
      <vt:lpstr>La visite de Louis XIV à la manufacture des Gobelins  le 15 octobre 1667</vt:lpstr>
      <vt:lpstr>La main d’œuvre des manufactures</vt:lpstr>
      <vt:lpstr>Mesures prises en faveur de l’industrie et du commerce</vt:lpstr>
      <vt:lpstr>Édit pour la construction  du Canal des Deux-Mers </vt:lpstr>
      <vt:lpstr>Les Compagnies maritimes  sous Richelieu I</vt:lpstr>
      <vt:lpstr>Les Compagnies maritimes  sous Richelieu II</vt:lpstr>
      <vt:lpstr>Les Grandes compagnies maritimes sous Colbert</vt:lpstr>
      <vt:lpstr>Les problèmes</vt:lpstr>
      <vt:lpstr>Comptoirs européens en Inde  (1501-1779)</vt:lpstr>
      <vt:lpstr>Politique coloniale</vt:lpstr>
      <vt:lpstr>Administration des colonies</vt:lpstr>
      <vt:lpstr>Les impôts sous l’Ancien Régime</vt:lpstr>
      <vt:lpstr>Les aides sur</vt:lpstr>
      <vt:lpstr>Autres impôts</vt:lpstr>
      <vt:lpstr>Les provinces réputées étrangères </vt:lpstr>
      <vt:lpstr>Les fermes </vt:lpstr>
      <vt:lpstr>Monnaies et moyens de paiement </vt:lpstr>
      <vt:lpstr>Les monnaies </vt:lpstr>
      <vt:lpstr>L’administration financière de Colbert et de ses successeurs </vt:lpstr>
      <vt:lpstr>Problèmes de l’économie française &amp; difficultés de l’administration financière</vt:lpstr>
      <vt:lpstr>Problèmes financiers</vt:lpstr>
      <vt:lpstr>La misère des campagnes constitue l’envers du Grand siècle</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Eric Burgayran</cp:lastModifiedBy>
  <cp:revision>273</cp:revision>
  <dcterms:created xsi:type="dcterms:W3CDTF">2012-09-06T09:03:05Z</dcterms:created>
  <dcterms:modified xsi:type="dcterms:W3CDTF">2018-02-14T06:49:50Z</dcterms:modified>
</cp:coreProperties>
</file>