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7" r:id="rId2"/>
    <p:sldId id="266" r:id="rId3"/>
    <p:sldId id="333" r:id="rId4"/>
    <p:sldId id="336" r:id="rId5"/>
    <p:sldId id="317" r:id="rId6"/>
    <p:sldId id="318" r:id="rId7"/>
    <p:sldId id="334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9" r:id="rId18"/>
    <p:sldId id="328" r:id="rId19"/>
    <p:sldId id="331" r:id="rId20"/>
    <p:sldId id="330" r:id="rId21"/>
    <p:sldId id="332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A20000"/>
    <a:srgbClr val="00D25F"/>
    <a:srgbClr val="FF5D5D"/>
    <a:srgbClr val="F49342"/>
    <a:srgbClr val="F7AE71"/>
    <a:srgbClr val="A50021"/>
    <a:srgbClr val="087A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2941" autoAdjust="0"/>
  </p:normalViewPr>
  <p:slideViewPr>
    <p:cSldViewPr>
      <p:cViewPr varScale="1">
        <p:scale>
          <a:sx n="101" d="100"/>
          <a:sy n="101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73EAAD-E7F2-4563-A0B9-2D5A75E08E8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9CC6770-AF95-4ADC-B8E8-8BE787F67672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dirty="0" smtClean="0"/>
            <a:t>Εκπαιδευτικό υλικό άλλων δημιουργών</a:t>
          </a:r>
        </a:p>
      </dgm:t>
    </dgm:pt>
    <dgm:pt modelId="{6D606BA6-7313-42B6-AADC-3AF7648EBC99}" type="parTrans" cxnId="{5BC18432-8DDA-4E17-A88C-FBAAEB74D8AC}">
      <dgm:prSet/>
      <dgm:spPr/>
      <dgm:t>
        <a:bodyPr/>
        <a:lstStyle/>
        <a:p>
          <a:endParaRPr lang="el-GR"/>
        </a:p>
      </dgm:t>
    </dgm:pt>
    <dgm:pt modelId="{77460D2C-F4F3-47D9-8F98-5C199DC79F8A}" type="sibTrans" cxnId="{5BC18432-8DDA-4E17-A88C-FBAAEB74D8AC}">
      <dgm:prSet/>
      <dgm:spPr/>
      <dgm:t>
        <a:bodyPr/>
        <a:lstStyle/>
        <a:p>
          <a:endParaRPr lang="el-GR"/>
        </a:p>
      </dgm:t>
    </dgm:pt>
    <dgm:pt modelId="{B4114897-AFC4-4134-8043-CA409FA650EE}">
      <dgm:prSet phldrT="[Text]"/>
      <dgm:spPr/>
      <dgm:t>
        <a:bodyPr/>
        <a:lstStyle/>
        <a:p>
          <a:r>
            <a:rPr lang="el-GR" dirty="0" smtClean="0"/>
            <a:t>Πρωτότυπο εκπαιδευτικό υλικό μέλους ΔΕΠ</a:t>
          </a:r>
        </a:p>
      </dgm:t>
    </dgm:pt>
    <dgm:pt modelId="{C61DAFEC-DADA-4A85-A977-522940822C83}" type="parTrans" cxnId="{F1273CAD-9880-4B94-B633-BB8D9DB0CEFE}">
      <dgm:prSet/>
      <dgm:spPr/>
      <dgm:t>
        <a:bodyPr/>
        <a:lstStyle/>
        <a:p>
          <a:endParaRPr lang="el-GR"/>
        </a:p>
      </dgm:t>
    </dgm:pt>
    <dgm:pt modelId="{0AC485AA-50D3-4600-AC9F-191A09C939CF}" type="sibTrans" cxnId="{F1273CAD-9880-4B94-B633-BB8D9DB0CEFE}">
      <dgm:prSet/>
      <dgm:spPr/>
      <dgm:t>
        <a:bodyPr/>
        <a:lstStyle/>
        <a:p>
          <a:endParaRPr lang="el-GR"/>
        </a:p>
      </dgm:t>
    </dgm:pt>
    <dgm:pt modelId="{1C81F61B-F97E-4AA4-BBB0-6A86CF171376}" type="pres">
      <dgm:prSet presAssocID="{A173EAAD-E7F2-4563-A0B9-2D5A75E08E8B}" presName="CompostProcess" presStyleCnt="0">
        <dgm:presLayoutVars>
          <dgm:dir/>
          <dgm:resizeHandles val="exact"/>
        </dgm:presLayoutVars>
      </dgm:prSet>
      <dgm:spPr/>
    </dgm:pt>
    <dgm:pt modelId="{9100825B-A7DA-4D41-8E60-8DFCD7BFD222}" type="pres">
      <dgm:prSet presAssocID="{A173EAAD-E7F2-4563-A0B9-2D5A75E08E8B}" presName="arrow" presStyleLbl="bgShp" presStyleIdx="0" presStyleCnt="1" custScaleX="95290" custLinFactNeighborX="-9218" custLinFactNeighborY="-1786"/>
      <dgm:spPr/>
    </dgm:pt>
    <dgm:pt modelId="{B903E820-869F-4811-AB3E-2EA72B6478E5}" type="pres">
      <dgm:prSet presAssocID="{A173EAAD-E7F2-4563-A0B9-2D5A75E08E8B}" presName="linearProcess" presStyleCnt="0"/>
      <dgm:spPr/>
    </dgm:pt>
    <dgm:pt modelId="{B27B0730-227F-46C0-BBA9-CDE0254150C2}" type="pres">
      <dgm:prSet presAssocID="{39CC6770-AF95-4ADC-B8E8-8BE787F67672}" presName="textNode" presStyleLbl="node1" presStyleIdx="0" presStyleCnt="2" custScaleX="52018" custScaleY="73214" custLinFactX="-35522" custLinFactNeighborX="-100000" custLinFactNeighborY="9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DCEC237-EA58-487B-A84D-422A133F718A}" type="pres">
      <dgm:prSet presAssocID="{77460D2C-F4F3-47D9-8F98-5C199DC79F8A}" presName="sibTrans" presStyleCnt="0"/>
      <dgm:spPr/>
    </dgm:pt>
    <dgm:pt modelId="{5B784DE7-288B-41D4-A180-0CB59D11F1F4}" type="pres">
      <dgm:prSet presAssocID="{B4114897-AFC4-4134-8043-CA409FA650EE}" presName="textNode" presStyleLbl="node1" presStyleIdx="1" presStyleCnt="2" custScaleX="79368" custLinFactX="-45135" custLinFactNeighborX="-100000" custLinFactNeighborY="89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440E141-9D08-47B2-9754-6F8732E5F244}" type="presOf" srcId="{B4114897-AFC4-4134-8043-CA409FA650EE}" destId="{5B784DE7-288B-41D4-A180-0CB59D11F1F4}" srcOrd="0" destOrd="0" presId="urn:microsoft.com/office/officeart/2005/8/layout/hProcess9"/>
    <dgm:cxn modelId="{F1273CAD-9880-4B94-B633-BB8D9DB0CEFE}" srcId="{A173EAAD-E7F2-4563-A0B9-2D5A75E08E8B}" destId="{B4114897-AFC4-4134-8043-CA409FA650EE}" srcOrd="1" destOrd="0" parTransId="{C61DAFEC-DADA-4A85-A977-522940822C83}" sibTransId="{0AC485AA-50D3-4600-AC9F-191A09C939CF}"/>
    <dgm:cxn modelId="{5BC18432-8DDA-4E17-A88C-FBAAEB74D8AC}" srcId="{A173EAAD-E7F2-4563-A0B9-2D5A75E08E8B}" destId="{39CC6770-AF95-4ADC-B8E8-8BE787F67672}" srcOrd="0" destOrd="0" parTransId="{6D606BA6-7313-42B6-AADC-3AF7648EBC99}" sibTransId="{77460D2C-F4F3-47D9-8F98-5C199DC79F8A}"/>
    <dgm:cxn modelId="{B9E9F597-03A0-47B1-A5AE-F6B9AB725254}" type="presOf" srcId="{39CC6770-AF95-4ADC-B8E8-8BE787F67672}" destId="{B27B0730-227F-46C0-BBA9-CDE0254150C2}" srcOrd="0" destOrd="0" presId="urn:microsoft.com/office/officeart/2005/8/layout/hProcess9"/>
    <dgm:cxn modelId="{27D5888B-25A3-4BCD-9B7A-6E3388732DA1}" type="presOf" srcId="{A173EAAD-E7F2-4563-A0B9-2D5A75E08E8B}" destId="{1C81F61B-F97E-4AA4-BBB0-6A86CF171376}" srcOrd="0" destOrd="0" presId="urn:microsoft.com/office/officeart/2005/8/layout/hProcess9"/>
    <dgm:cxn modelId="{96D1A0F2-02DD-4624-8DD6-61D45358CBC8}" type="presParOf" srcId="{1C81F61B-F97E-4AA4-BBB0-6A86CF171376}" destId="{9100825B-A7DA-4D41-8E60-8DFCD7BFD222}" srcOrd="0" destOrd="0" presId="urn:microsoft.com/office/officeart/2005/8/layout/hProcess9"/>
    <dgm:cxn modelId="{CDBB69BA-943A-49C9-A3B5-21ADB3732FBF}" type="presParOf" srcId="{1C81F61B-F97E-4AA4-BBB0-6A86CF171376}" destId="{B903E820-869F-4811-AB3E-2EA72B6478E5}" srcOrd="1" destOrd="0" presId="urn:microsoft.com/office/officeart/2005/8/layout/hProcess9"/>
    <dgm:cxn modelId="{D39C796E-3FDC-4C0E-B013-A329FBE8FD4F}" type="presParOf" srcId="{B903E820-869F-4811-AB3E-2EA72B6478E5}" destId="{B27B0730-227F-46C0-BBA9-CDE0254150C2}" srcOrd="0" destOrd="0" presId="urn:microsoft.com/office/officeart/2005/8/layout/hProcess9"/>
    <dgm:cxn modelId="{13B1FB04-A663-46A9-9F68-886A19016B42}" type="presParOf" srcId="{B903E820-869F-4811-AB3E-2EA72B6478E5}" destId="{8DCEC237-EA58-487B-A84D-422A133F718A}" srcOrd="1" destOrd="0" presId="urn:microsoft.com/office/officeart/2005/8/layout/hProcess9"/>
    <dgm:cxn modelId="{EDD1273B-8EBD-4FFF-9FF0-8D42D451DDE1}" type="presParOf" srcId="{B903E820-869F-4811-AB3E-2EA72B6478E5}" destId="{5B784DE7-288B-41D4-A180-0CB59D11F1F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40E7A5-3A83-4D1B-B04D-230CD505B45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97BBB4F-7B74-4B99-96E2-FC35652977BD}">
      <dgm:prSet phldrT="[Text]"/>
      <dgm:spPr>
        <a:solidFill>
          <a:srgbClr val="F49342"/>
        </a:solidFill>
      </dgm:spPr>
      <dgm:t>
        <a:bodyPr/>
        <a:lstStyle/>
        <a:p>
          <a: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Εκκαθάριση</a:t>
          </a:r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2A68D1-1684-40C9-8D76-D8A53AACAF76}" type="parTrans" cxnId="{D37E0FE8-2B62-4701-97A9-1203E89653A7}">
      <dgm:prSet/>
      <dgm:spPr/>
      <dgm:t>
        <a:bodyPr/>
        <a:lstStyle/>
        <a:p>
          <a:endParaRPr lang="el-GR"/>
        </a:p>
      </dgm:t>
    </dgm:pt>
    <dgm:pt modelId="{43DD9167-924D-4F7B-9C3B-E4D1D77E7856}" type="sibTrans" cxnId="{D37E0FE8-2B62-4701-97A9-1203E89653A7}">
      <dgm:prSet/>
      <dgm:spPr/>
      <dgm:t>
        <a:bodyPr/>
        <a:lstStyle/>
        <a:p>
          <a:endParaRPr lang="el-GR"/>
        </a:p>
      </dgm:t>
    </dgm:pt>
    <dgm:pt modelId="{9C32B07D-AEFE-46D8-9CD7-4B906EE5685D}" type="pres">
      <dgm:prSet presAssocID="{DF40E7A5-3A83-4D1B-B04D-230CD505B4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109EFE6-9326-46FC-B917-05863D6C8FC1}" type="pres">
      <dgm:prSet presAssocID="{697BBB4F-7B74-4B99-96E2-FC35652977BD}" presName="node" presStyleLbl="node1" presStyleIdx="0" presStyleCnt="1" custLinFactNeighborX="3820" custLinFactNeighborY="665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0F9F77D-7387-46FB-AB4C-8686F41D261C}" type="presOf" srcId="{697BBB4F-7B74-4B99-96E2-FC35652977BD}" destId="{E109EFE6-9326-46FC-B917-05863D6C8FC1}" srcOrd="0" destOrd="0" presId="urn:microsoft.com/office/officeart/2005/8/layout/default#1"/>
    <dgm:cxn modelId="{C6CCD7AD-BFA6-48D5-80E9-0BB7D517BCD0}" type="presOf" srcId="{DF40E7A5-3A83-4D1B-B04D-230CD505B456}" destId="{9C32B07D-AEFE-46D8-9CD7-4B906EE5685D}" srcOrd="0" destOrd="0" presId="urn:microsoft.com/office/officeart/2005/8/layout/default#1"/>
    <dgm:cxn modelId="{D37E0FE8-2B62-4701-97A9-1203E89653A7}" srcId="{DF40E7A5-3A83-4D1B-B04D-230CD505B456}" destId="{697BBB4F-7B74-4B99-96E2-FC35652977BD}" srcOrd="0" destOrd="0" parTransId="{C52A68D1-1684-40C9-8D76-D8A53AACAF76}" sibTransId="{43DD9167-924D-4F7B-9C3B-E4D1D77E7856}"/>
    <dgm:cxn modelId="{6E7C2340-BC74-4B24-9579-208AC0D5E7A8}" type="presParOf" srcId="{9C32B07D-AEFE-46D8-9CD7-4B906EE5685D}" destId="{E109EFE6-9326-46FC-B917-05863D6C8FC1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5EB6A2-3C8E-4A81-B81C-9FE95FADBE4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1A6A6BC-8E21-414B-BC0A-168C38855376}">
      <dgm:prSet/>
      <dgm:spPr/>
      <dgm:t>
        <a:bodyPr/>
        <a:lstStyle/>
        <a:p>
          <a:pPr rtl="0"/>
          <a:r>
            <a:rPr lang="el-GR" dirty="0" smtClean="0"/>
            <a:t>Δικαιώματα δημιουργού</a:t>
          </a:r>
          <a:endParaRPr lang="el-GR" dirty="0"/>
        </a:p>
      </dgm:t>
    </dgm:pt>
    <dgm:pt modelId="{040196E4-D1ED-47A7-979E-BD398BF9BBFF}" type="parTrans" cxnId="{0826F648-8966-4526-8F6E-5099BCA02BAC}">
      <dgm:prSet/>
      <dgm:spPr/>
      <dgm:t>
        <a:bodyPr/>
        <a:lstStyle/>
        <a:p>
          <a:endParaRPr lang="el-GR"/>
        </a:p>
      </dgm:t>
    </dgm:pt>
    <dgm:pt modelId="{8911FF00-349E-4D4F-A37B-5A54BBA95F1A}" type="sibTrans" cxnId="{0826F648-8966-4526-8F6E-5099BCA02BAC}">
      <dgm:prSet/>
      <dgm:spPr/>
      <dgm:t>
        <a:bodyPr/>
        <a:lstStyle/>
        <a:p>
          <a:endParaRPr lang="el-GR"/>
        </a:p>
      </dgm:t>
    </dgm:pt>
    <dgm:pt modelId="{4C5EE7B8-1DDA-47BE-93F9-EB93989330EB}">
      <dgm:prSet/>
      <dgm:spPr/>
      <dgm:t>
        <a:bodyPr/>
        <a:lstStyle/>
        <a:p>
          <a:endParaRPr lang="el-GR"/>
        </a:p>
      </dgm:t>
    </dgm:pt>
    <dgm:pt modelId="{7A41B1B5-746E-480F-9B8A-66BC10DA4702}" type="parTrans" cxnId="{01DCAEEB-EDA8-4FE5-B19F-1400026C3473}">
      <dgm:prSet/>
      <dgm:spPr/>
      <dgm:t>
        <a:bodyPr/>
        <a:lstStyle/>
        <a:p>
          <a:endParaRPr lang="el-GR"/>
        </a:p>
      </dgm:t>
    </dgm:pt>
    <dgm:pt modelId="{266AB0BE-C6F6-4082-B423-22F26EABE268}" type="sibTrans" cxnId="{01DCAEEB-EDA8-4FE5-B19F-1400026C3473}">
      <dgm:prSet/>
      <dgm:spPr/>
      <dgm:t>
        <a:bodyPr/>
        <a:lstStyle/>
        <a:p>
          <a:endParaRPr lang="el-GR"/>
        </a:p>
      </dgm:t>
    </dgm:pt>
    <dgm:pt modelId="{40B69DED-EAA3-439B-8F37-5EC0D5D073C6}">
      <dgm:prSet/>
      <dgm:spPr/>
      <dgm:t>
        <a:bodyPr/>
        <a:lstStyle/>
        <a:p>
          <a:endParaRPr lang="el-GR"/>
        </a:p>
      </dgm:t>
    </dgm:pt>
    <dgm:pt modelId="{68607D43-F9CE-4773-B6D0-7A47F2693C5A}" type="parTrans" cxnId="{CD06D715-33A6-4AD8-BCC6-1AFA43EA0456}">
      <dgm:prSet/>
      <dgm:spPr/>
      <dgm:t>
        <a:bodyPr/>
        <a:lstStyle/>
        <a:p>
          <a:endParaRPr lang="el-GR"/>
        </a:p>
      </dgm:t>
    </dgm:pt>
    <dgm:pt modelId="{DCAD8D73-A11A-4374-8DBB-B2478833CEE4}" type="sibTrans" cxnId="{CD06D715-33A6-4AD8-BCC6-1AFA43EA0456}">
      <dgm:prSet/>
      <dgm:spPr/>
      <dgm:t>
        <a:bodyPr/>
        <a:lstStyle/>
        <a:p>
          <a:endParaRPr lang="el-GR"/>
        </a:p>
      </dgm:t>
    </dgm:pt>
    <dgm:pt modelId="{B6613898-ED7C-4006-9BB3-E7080DF692B5}">
      <dgm:prSet/>
      <dgm:spPr/>
      <dgm:t>
        <a:bodyPr/>
        <a:lstStyle/>
        <a:p>
          <a:pPr rtl="0"/>
          <a:endParaRPr lang="el-GR" dirty="0"/>
        </a:p>
      </dgm:t>
    </dgm:pt>
    <dgm:pt modelId="{85A64DCE-278C-446C-B71F-AE819D3251CD}" type="parTrans" cxnId="{6B4EC8B1-EADA-495E-814D-E7A17B7F854F}">
      <dgm:prSet/>
      <dgm:spPr/>
      <dgm:t>
        <a:bodyPr/>
        <a:lstStyle/>
        <a:p>
          <a:endParaRPr lang="el-GR"/>
        </a:p>
      </dgm:t>
    </dgm:pt>
    <dgm:pt modelId="{F7E42CB8-BD40-4989-8073-9AAA101D9540}" type="sibTrans" cxnId="{6B4EC8B1-EADA-495E-814D-E7A17B7F854F}">
      <dgm:prSet/>
      <dgm:spPr/>
      <dgm:t>
        <a:bodyPr/>
        <a:lstStyle/>
        <a:p>
          <a:endParaRPr lang="el-GR"/>
        </a:p>
      </dgm:t>
    </dgm:pt>
    <dgm:pt modelId="{C3538F19-ACD4-4BF1-9477-B43AFEBCD12F}">
      <dgm:prSet/>
      <dgm:spPr/>
      <dgm:t>
        <a:bodyPr/>
        <a:lstStyle/>
        <a:p>
          <a:pPr rtl="0"/>
          <a:r>
            <a:rPr lang="el-GR" dirty="0" smtClean="0"/>
            <a:t>Οφέλη χρηστών</a:t>
          </a:r>
          <a:endParaRPr lang="el-GR" dirty="0"/>
        </a:p>
      </dgm:t>
    </dgm:pt>
    <dgm:pt modelId="{E041AAFF-5916-45CD-8C5B-167D0B84A601}" type="parTrans" cxnId="{1A225962-3DE7-4C37-B987-60983EFE6FE5}">
      <dgm:prSet/>
      <dgm:spPr/>
      <dgm:t>
        <a:bodyPr/>
        <a:lstStyle/>
        <a:p>
          <a:endParaRPr lang="el-GR"/>
        </a:p>
      </dgm:t>
    </dgm:pt>
    <dgm:pt modelId="{5EB524F9-907E-49F7-B9DA-76852EA7B528}" type="sibTrans" cxnId="{1A225962-3DE7-4C37-B987-60983EFE6FE5}">
      <dgm:prSet/>
      <dgm:spPr/>
      <dgm:t>
        <a:bodyPr/>
        <a:lstStyle/>
        <a:p>
          <a:endParaRPr lang="el-GR"/>
        </a:p>
      </dgm:t>
    </dgm:pt>
    <dgm:pt modelId="{492BBDA7-DEEB-4D7E-AC6A-6DE20B74EB01}">
      <dgm:prSet/>
      <dgm:spPr/>
      <dgm:t>
        <a:bodyPr/>
        <a:lstStyle/>
        <a:p>
          <a:pPr rtl="0"/>
          <a:endParaRPr lang="el-GR" dirty="0"/>
        </a:p>
      </dgm:t>
    </dgm:pt>
    <dgm:pt modelId="{76A6AD20-C673-450A-B2CC-9E16C3418C63}" type="parTrans" cxnId="{8B89731B-FD95-41FC-83A4-BBA7C3A533E5}">
      <dgm:prSet/>
      <dgm:spPr/>
      <dgm:t>
        <a:bodyPr/>
        <a:lstStyle/>
        <a:p>
          <a:endParaRPr lang="el-GR"/>
        </a:p>
      </dgm:t>
    </dgm:pt>
    <dgm:pt modelId="{5BDE9D46-1072-4892-92F5-7A2EB5976C41}" type="sibTrans" cxnId="{8B89731B-FD95-41FC-83A4-BBA7C3A533E5}">
      <dgm:prSet/>
      <dgm:spPr/>
      <dgm:t>
        <a:bodyPr/>
        <a:lstStyle/>
        <a:p>
          <a:endParaRPr lang="el-GR"/>
        </a:p>
      </dgm:t>
    </dgm:pt>
    <dgm:pt modelId="{407F1D7C-C59D-4B50-A8E4-BBB8D985828B}" type="pres">
      <dgm:prSet presAssocID="{F25EB6A2-3C8E-4A81-B81C-9FE95FADBE4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42CB032-0699-41B6-98A1-619A0F4C2AC7}" type="pres">
      <dgm:prSet presAssocID="{F25EB6A2-3C8E-4A81-B81C-9FE95FADBE49}" presName="divider" presStyleLbl="fgShp" presStyleIdx="0" presStyleCnt="1"/>
      <dgm:spPr/>
    </dgm:pt>
    <dgm:pt modelId="{194F0AE0-95D5-4DE6-9C2E-0817079D0A74}" type="pres">
      <dgm:prSet presAssocID="{41A6A6BC-8E21-414B-BC0A-168C38855376}" presName="downArrow" presStyleLbl="node1" presStyleIdx="0" presStyleCnt="2"/>
      <dgm:spPr>
        <a:solidFill>
          <a:srgbClr val="A50021"/>
        </a:solidFill>
      </dgm:spPr>
    </dgm:pt>
    <dgm:pt modelId="{C374E873-6347-46E1-9CA1-BB6FC1E8D394}" type="pres">
      <dgm:prSet presAssocID="{41A6A6BC-8E21-414B-BC0A-168C3885537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B45471-0389-492B-83A7-78B69B47986C}" type="pres">
      <dgm:prSet presAssocID="{C3538F19-ACD4-4BF1-9477-B43AFEBCD12F}" presName="upArrow" presStyleLbl="node1" presStyleIdx="1" presStyleCnt="2"/>
      <dgm:spPr/>
    </dgm:pt>
    <dgm:pt modelId="{3EDD6B1B-45EF-4BCF-9537-0779EF251B45}" type="pres">
      <dgm:prSet presAssocID="{C3538F19-ACD4-4BF1-9477-B43AFEBCD12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1DCAEEB-EDA8-4FE5-B19F-1400026C3473}" srcId="{F25EB6A2-3C8E-4A81-B81C-9FE95FADBE49}" destId="{4C5EE7B8-1DDA-47BE-93F9-EB93989330EB}" srcOrd="3" destOrd="0" parTransId="{7A41B1B5-746E-480F-9B8A-66BC10DA4702}" sibTransId="{266AB0BE-C6F6-4082-B423-22F26EABE268}"/>
    <dgm:cxn modelId="{EEB53DD5-82EC-407C-A47E-1C1FA1F44796}" type="presOf" srcId="{41A6A6BC-8E21-414B-BC0A-168C38855376}" destId="{C374E873-6347-46E1-9CA1-BB6FC1E8D394}" srcOrd="0" destOrd="0" presId="urn:microsoft.com/office/officeart/2005/8/layout/arrow3"/>
    <dgm:cxn modelId="{0826F648-8966-4526-8F6E-5099BCA02BAC}" srcId="{F25EB6A2-3C8E-4A81-B81C-9FE95FADBE49}" destId="{41A6A6BC-8E21-414B-BC0A-168C38855376}" srcOrd="0" destOrd="0" parTransId="{040196E4-D1ED-47A7-979E-BD398BF9BBFF}" sibTransId="{8911FF00-349E-4D4F-A37B-5A54BBA95F1A}"/>
    <dgm:cxn modelId="{72C0DA7A-C2A4-4094-91B5-3382F49D3DCE}" type="presOf" srcId="{C3538F19-ACD4-4BF1-9477-B43AFEBCD12F}" destId="{3EDD6B1B-45EF-4BCF-9537-0779EF251B45}" srcOrd="0" destOrd="0" presId="urn:microsoft.com/office/officeart/2005/8/layout/arrow3"/>
    <dgm:cxn modelId="{1A225962-3DE7-4C37-B987-60983EFE6FE5}" srcId="{F25EB6A2-3C8E-4A81-B81C-9FE95FADBE49}" destId="{C3538F19-ACD4-4BF1-9477-B43AFEBCD12F}" srcOrd="1" destOrd="0" parTransId="{E041AAFF-5916-45CD-8C5B-167D0B84A601}" sibTransId="{5EB524F9-907E-49F7-B9DA-76852EA7B528}"/>
    <dgm:cxn modelId="{D74BC563-1960-4A7D-9BFA-B237EBDF00E8}" type="presOf" srcId="{F25EB6A2-3C8E-4A81-B81C-9FE95FADBE49}" destId="{407F1D7C-C59D-4B50-A8E4-BBB8D985828B}" srcOrd="0" destOrd="0" presId="urn:microsoft.com/office/officeart/2005/8/layout/arrow3"/>
    <dgm:cxn modelId="{6B4EC8B1-EADA-495E-814D-E7A17B7F854F}" srcId="{F25EB6A2-3C8E-4A81-B81C-9FE95FADBE49}" destId="{B6613898-ED7C-4006-9BB3-E7080DF692B5}" srcOrd="5" destOrd="0" parTransId="{85A64DCE-278C-446C-B71F-AE819D3251CD}" sibTransId="{F7E42CB8-BD40-4989-8073-9AAA101D9540}"/>
    <dgm:cxn modelId="{CD06D715-33A6-4AD8-BCC6-1AFA43EA0456}" srcId="{F25EB6A2-3C8E-4A81-B81C-9FE95FADBE49}" destId="{40B69DED-EAA3-439B-8F37-5EC0D5D073C6}" srcOrd="4" destOrd="0" parTransId="{68607D43-F9CE-4773-B6D0-7A47F2693C5A}" sibTransId="{DCAD8D73-A11A-4374-8DBB-B2478833CEE4}"/>
    <dgm:cxn modelId="{8B89731B-FD95-41FC-83A4-BBA7C3A533E5}" srcId="{F25EB6A2-3C8E-4A81-B81C-9FE95FADBE49}" destId="{492BBDA7-DEEB-4D7E-AC6A-6DE20B74EB01}" srcOrd="2" destOrd="0" parTransId="{76A6AD20-C673-450A-B2CC-9E16C3418C63}" sibTransId="{5BDE9D46-1072-4892-92F5-7A2EB5976C41}"/>
    <dgm:cxn modelId="{281B82D6-EE6B-4D99-BDD0-1409DA05C030}" type="presParOf" srcId="{407F1D7C-C59D-4B50-A8E4-BBB8D985828B}" destId="{B42CB032-0699-41B6-98A1-619A0F4C2AC7}" srcOrd="0" destOrd="0" presId="urn:microsoft.com/office/officeart/2005/8/layout/arrow3"/>
    <dgm:cxn modelId="{80BF1BEC-390E-48F5-964A-E547DAD71E91}" type="presParOf" srcId="{407F1D7C-C59D-4B50-A8E4-BBB8D985828B}" destId="{194F0AE0-95D5-4DE6-9C2E-0817079D0A74}" srcOrd="1" destOrd="0" presId="urn:microsoft.com/office/officeart/2005/8/layout/arrow3"/>
    <dgm:cxn modelId="{A9DEBAD4-9DB0-4ED8-8EF3-ECA79D3012E7}" type="presParOf" srcId="{407F1D7C-C59D-4B50-A8E4-BBB8D985828B}" destId="{C374E873-6347-46E1-9CA1-BB6FC1E8D394}" srcOrd="2" destOrd="0" presId="urn:microsoft.com/office/officeart/2005/8/layout/arrow3"/>
    <dgm:cxn modelId="{D6F2AA8A-768E-45DC-8A3F-6881535B0B71}" type="presParOf" srcId="{407F1D7C-C59D-4B50-A8E4-BBB8D985828B}" destId="{14B45471-0389-492B-83A7-78B69B47986C}" srcOrd="3" destOrd="0" presId="urn:microsoft.com/office/officeart/2005/8/layout/arrow3"/>
    <dgm:cxn modelId="{BE3D0AF1-0B2D-4CA2-A789-B41909F5DCD5}" type="presParOf" srcId="{407F1D7C-C59D-4B50-A8E4-BBB8D985828B}" destId="{3EDD6B1B-45EF-4BCF-9537-0779EF251B4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00825B-A7DA-4D41-8E60-8DFCD7BFD222}">
      <dsp:nvSpPr>
        <dsp:cNvPr id="0" name=""/>
        <dsp:cNvSpPr/>
      </dsp:nvSpPr>
      <dsp:spPr>
        <a:xfrm>
          <a:off x="143997" y="0"/>
          <a:ext cx="6998875" cy="40324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B0730-227F-46C0-BBA9-CDE0254150C2}">
      <dsp:nvSpPr>
        <dsp:cNvPr id="0" name=""/>
        <dsp:cNvSpPr/>
      </dsp:nvSpPr>
      <dsp:spPr>
        <a:xfrm>
          <a:off x="648080" y="1584171"/>
          <a:ext cx="1643431" cy="1180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900" kern="1200" dirty="0" smtClean="0"/>
            <a:t>Εκπαιδευτικό υλικό άλλων δημιουργών</a:t>
          </a:r>
        </a:p>
      </dsp:txBody>
      <dsp:txXfrm>
        <a:off x="648080" y="1584171"/>
        <a:ext cx="1643431" cy="1180926"/>
      </dsp:txXfrm>
    </dsp:sp>
    <dsp:sp modelId="{5B784DE7-288B-41D4-A180-0CB59D11F1F4}">
      <dsp:nvSpPr>
        <dsp:cNvPr id="0" name=""/>
        <dsp:cNvSpPr/>
      </dsp:nvSpPr>
      <dsp:spPr>
        <a:xfrm>
          <a:off x="2304244" y="1224138"/>
          <a:ext cx="2507513" cy="1612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Πρωτότυπο εκπαιδευτικό υλικό μέλους ΔΕΠ</a:t>
          </a:r>
        </a:p>
      </dsp:txBody>
      <dsp:txXfrm>
        <a:off x="2304244" y="1224138"/>
        <a:ext cx="2507513" cy="16129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09EFE6-9326-46FC-B917-05863D6C8FC1}">
      <dsp:nvSpPr>
        <dsp:cNvPr id="0" name=""/>
        <dsp:cNvSpPr/>
      </dsp:nvSpPr>
      <dsp:spPr>
        <a:xfrm>
          <a:off x="7032" y="751"/>
          <a:ext cx="1793167" cy="1075900"/>
        </a:xfrm>
        <a:prstGeom prst="rect">
          <a:avLst/>
        </a:prstGeom>
        <a:solidFill>
          <a:srgbClr val="F493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Εκκαθάριση</a:t>
          </a:r>
          <a:endParaRPr lang="el-GR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32" y="751"/>
        <a:ext cx="1793167" cy="10759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2CB032-0699-41B6-98A1-619A0F4C2AC7}">
      <dsp:nvSpPr>
        <dsp:cNvPr id="0" name=""/>
        <dsp:cNvSpPr/>
      </dsp:nvSpPr>
      <dsp:spPr>
        <a:xfrm rot="21300000">
          <a:off x="19666" y="2083576"/>
          <a:ext cx="6369378" cy="72939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F0AE0-95D5-4DE6-9C2E-0817079D0A74}">
      <dsp:nvSpPr>
        <dsp:cNvPr id="0" name=""/>
        <dsp:cNvSpPr/>
      </dsp:nvSpPr>
      <dsp:spPr>
        <a:xfrm>
          <a:off x="769045" y="244827"/>
          <a:ext cx="1922613" cy="1958617"/>
        </a:xfrm>
        <a:prstGeom prst="downArrow">
          <a:avLst/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4E873-6347-46E1-9CA1-BB6FC1E8D394}">
      <dsp:nvSpPr>
        <dsp:cNvPr id="0" name=""/>
        <dsp:cNvSpPr/>
      </dsp:nvSpPr>
      <dsp:spPr>
        <a:xfrm>
          <a:off x="3396617" y="0"/>
          <a:ext cx="2050787" cy="205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Δικαιώματα δημιουργού</a:t>
          </a:r>
          <a:endParaRPr lang="el-GR" sz="2600" kern="1200" dirty="0"/>
        </a:p>
      </dsp:txBody>
      <dsp:txXfrm>
        <a:off x="3396617" y="0"/>
        <a:ext cx="2050787" cy="2056548"/>
      </dsp:txXfrm>
    </dsp:sp>
    <dsp:sp modelId="{14B45471-0389-492B-83A7-78B69B47986C}">
      <dsp:nvSpPr>
        <dsp:cNvPr id="0" name=""/>
        <dsp:cNvSpPr/>
      </dsp:nvSpPr>
      <dsp:spPr>
        <a:xfrm>
          <a:off x="3717052" y="2693099"/>
          <a:ext cx="1922613" cy="1958617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D6B1B-45EF-4BCF-9537-0779EF251B45}">
      <dsp:nvSpPr>
        <dsp:cNvPr id="0" name=""/>
        <dsp:cNvSpPr/>
      </dsp:nvSpPr>
      <dsp:spPr>
        <a:xfrm>
          <a:off x="961306" y="2839995"/>
          <a:ext cx="2050787" cy="205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Οφέλη χρηστών</a:t>
          </a:r>
          <a:endParaRPr lang="el-GR" sz="2600" kern="1200" dirty="0"/>
        </a:p>
      </dsp:txBody>
      <dsp:txXfrm>
        <a:off x="961306" y="2839995"/>
        <a:ext cx="2050787" cy="2056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26/5/2014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δεύτερη συνιστώσα του νομικού πλαισίου της Δράσης είναι οι άδειες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 Commons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άδειες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 Commons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αποτελούν ένα αυστηρά δομημένο αλλά ευέλικτο και απλό τεχνολογικό και νομικό εργαλείο για τα δικαιώματα πνευματικής ιδιοκτησίας, το οποίο έχει, από τη σύλληψή του, τον αντίθετο μάλλον προσανατολισμό από  το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υπό την έννοια ότι δημιουργήθηκε προκειμένου να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διευκολύνει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τη χρήση έργων παρά να θέτει περιορισμούς. 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άδειες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 Commons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εντάσσονται μέσα στο γενικότερο κίνημα της «ανοικτότητας» : της πρόσβασης, του περιεχομένου, του λογισμικού, των εκπαιδευτικών πόρων, της γνώσης  που έχει δημιουργηθεί τα τελευταία 30 περίπου χρόνια.  </a:t>
            </a:r>
            <a:endParaRPr lang="en-US" sz="1200" strike="sng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άδειες προέρχονται από τον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οργανισμό Creative Commons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έναν μη κερδοσκοπικό οργανισμό διεθνούς εμβέλειας, ο οποίος ιδρύθηκε το 2001 από μία ομάδα νομικών με επικεφαλής τον καθηγητή στη Νομική Σχολή του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Harvard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Lawrence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Lessig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Στην Ελλάδα, οι άδειες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 Commons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ξεκίνησαν να διατίθενται τον Οκτώβριου του 2007.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Ορισμένα βασικά χαρακτηριστικά των αδειών CC: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άδειες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 Commons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λειτουργούν εντός του συστήματος της  Πνευματικής Ιδιοκτησίας,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δεν είναι κάτι εναλλακτικό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παρέχουν ένα νομικό πλαίσιο το οποίο είναι περισσότερο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ευέλικτο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από το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καθώς δίνουν στο δημιουργό ενός έργου τη δυνατότητα να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επιτρέψει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σε οποιονδήποτε να επαναχρησιμοποιήσει το έργο αυτό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 συγκεκριμένους όρους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τους οποίους ο δημιουργός καθορίζει, χωρίς να ζητήσει προηγουμένως άδεια.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Διατίθενται δωρεάν μέσω του Διαδικτύου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Δεν είναι αποκλειστικές και η χρήση τους δεν απαιτεί την παραίτηση του δημιουργού από το περιουσιακό δικαίωμα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(για παράδειγμα, ο συγγραφέας σημειώσεων τις οποίες διαθέτει με κάποια άδεια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μπορεί στη συνέχεια να τις εκδώσει μέσω κάποιου εκδοτικού οίκου με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άδειες CC αποτελούν παγκοσμίως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πιο διαδεδομένο σχήμα ανοικτών αδειών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με αποτέλεσμα την ύπαρξη διαρκώς αυξανόμενου αριθμού διαθέσιμων έργων.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Όπως θα δούμε αμέσως μετά, οι άδειες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είναι συνολικά 6 τον αριθμό και κάθε μία περιλαμβάνει ένα ή περισσότερα από τα ακόλουθα 4 βασικά στοιχεία τα οποία καθορίζουν επακριβώς ποιες χρήσεις του έργου επιτρέπονται και ποιες όχι. :</a:t>
            </a:r>
          </a:p>
          <a:p>
            <a:endParaRPr lang="en-US" dirty="0" smtClean="0"/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στοιχείο Αναφορά συνιστά και άδεια από μόνο του και αποτελεί την άδεια που παρέχει τις περισσότερες ελευθερίες χρήσης του έργου. Το στοιχείο αυτό επιβάλλει την αναφορά στον δημιουργό του έργου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στοιχείο Μη Εμπορική Χρήση απαγορεύει οποιαδήποτε εμπορική χρήση του έργου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στοιχείο Μη Παράγωγο έργο επιτρέπει τη χρήση μόνο του έργου ως έχει και  απαγορεύει τη δημιουργία παράγωγων έργων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στοιχείο Παρόμοια Διανομή επιβάλλει ότι, στην περίπτωση που παραχθούν παράγωγα έργα, αυτά θα διατίθενται με τους ίδιους όρους με αυτούς του αρχικού έργου.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Συνδυαζόμενα με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αυτοσυνεπή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τρόπο, τα 4 αυτά στοιχεία οδηγούν στην ανάπτυξη των 6 αδειών, οι οποίες παρουσιάζονται στον πίνακα ιεραρχικά: από την πλέον ανοικτή (Αναφορά) στην πλέον περιοριστική (Αναφορά – Μη εμπορική χρήση – Παρόμοια διανομή) η οποία ουσιαστικά βρίσκεται ένα βήμα πριν το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 σημειωθεί ότι και οι 6 άδειες περιλαμβάνουν το στοιχείο «Αναφορά»  στον δημιουργό του έργου.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 άδεια η οποία προσφέρει τις περισσότερες  «ελευθερίες» επί του έργου είναι η άδεια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Αναφορά.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έργο μπορεί να αντιγραφεί, διανεμηθεί, προβληθεί, εκτελεστεί και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τροποποιηθεί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οπότε μιλάμε για τη δημιουργία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παράγωγου έργου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υπό τον όρο ότι οποιοσδήποτε παράγωγο έργο θα διανέμεται με τους ίδιους όρους. Επιπλέον, ισχύει για την αναφορά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ό,τι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αναφέρθηκε προηγουμένως.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Συγκεκριμένα,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επιτρέπεται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χωρίς την άδεια του δημιουργού και χωρίς αμοιβή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παράθεση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σύντομων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αποσπασμάτων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έργου για την υποστήριξη γνώμης εκείνου την άσκηση κριτικής.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καθώς επίσης και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αναπαραγωγή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σύντομων αποσπασμάτων έργου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εφόσον γίνεται για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 διδασκαλία ή τις εξετάσεις σε εκπαιδευτικό ίδρυμα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Συγκεκριμένα,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επιτρέπεται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χωρίς την άδεια του δημιουργού και χωρίς αμοιβή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παράθεση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σύντομων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αποσπασμάτων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έργου για την υποστήριξη γνώμης εκείνου την άσκηση κριτικής.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καθώς επίσης και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αναπαραγωγή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σύντομων αποσπασμάτων έργου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εφόσον γίνεται για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 διδασκαλία ή τις εξετάσεις σε εκπαιδευτικό ίδρυμα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50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8136E6-A6FA-4957-A075-F42B6AC8592C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D82B82-0649-4BE7-A42A-82AF184CCDEA}" type="slidenum">
              <a:rPr lang="el-GR" altLang="el-GR" smtClean="0"/>
              <a:pPr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 θέματα Πνευματικής Ιδιοκτησίας υπεισέρχονται στη διαδικασία ανάπτυξης ενός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ανοικτού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ψηφιακού μαθήματος σε δύο φάσεις: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πρώτη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φάση είναι αυτή της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δημιουργίας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του μαθήματος, κατά την οποία  το μάθημα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δομείται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κυρίως από το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πρωτότυπο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εκπαιδευτικό υλικό του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δημιουργού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του, δηλαδή του διδάσκοντα, και, δευτερευόντως, από εκπαιδευτικό υλικό διαφόρων μορφών (από απλό κείμενο ως διαγράμματα, εικόνες και βίντεο) που έχει παραχθεί από άλλους δημιουργούς.  Και ενώ η χρήση του υλικού αυτού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επιτρέπεται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από το νόμο, υπό ορισμένες προϋποθέσεις, εάν το μάθημα γίνεται στους φυσικούς χώρους του Πανεπιστημίου (αμφιθέατρα, εργαστήρια κτλ), τα πράγματα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αλλάζουν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εάν το μάθημα προσφέρεται σε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ανοικτό ψηφιακό περιβάλλον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μέσω του Διαδικτύου, όπως στην περίπτωσή μας.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 φάση αυτή, λοιπόν, θα πρέπει να γίνουν κάποιες ενέργειες προκειμένου η χρήση του εκπαιδευτικού υλικού άλλων δημιουργών να γίνει με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σύννομο τρόπο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διαδικασία που είναι γνωστή ως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εκκαθάριση του υλικού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δεύτερη φάση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είναι αυτή κατά την οποία το μάθημα έχει δημιουργηθεί, και επίκειται η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ψηφιακή έκδοσή του.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 φάση αυτή, αποφασίζεται η 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άδεια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με την οποία θα διατίθεται το μάθημα, και η οποία είναι αυτή που θα καθορίζει τους όρους χρήσης του μαθήματος από άλλους.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διαδικασία αυτή είναι γνωστή ως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αδειοδότηση.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Στα πλαίσια του έργου, ο  χαρακτηρισμός «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Ανοικτά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Ακαδημαϊκά Μαθήματα» υποδηλώνει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την ψηφιακή έκδοση των μαθημάτων  με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ανοικτή άδεια χρήσης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 Commons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Στα πλαίσια του συγκεκριμένου έργου έχει αποφασιστεί</a:t>
            </a:r>
            <a:r>
              <a:rPr lang="el-G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ότι τα </a:t>
            </a:r>
            <a:r>
              <a:rPr lang="el-G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ΑΨΜ</a:t>
            </a:r>
            <a:r>
              <a:rPr lang="el-G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ως παραδοτέα του έργου, θα διατίθενται με την άδεια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CC-BY-NC-ND.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δύο αυτές ενέργειες: η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εκκαθάριση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του υλικού  άλλων δημιουργών και η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αδειοδότηση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του μαθήματος διέπονται από ένα συγκεκριμένο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νομικό πλαίσιο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απαιτούν ορισμένες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διαδικασίες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Στην παρουσίαση αυτή, θα παρουσιαστούν συνοπτικά τα βασικά σημεία αυτού του νομικού πλαισίου, καθώς και οι σχετικές διαδικασίες που έχουν αναπτυχθεί από το έργο.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 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νομικό πλαίσιο στο οποίο κινούμαστε συνίσταται κυρίως από τον Ν. 2121/1993, ο οποίος περιέχει τις βασικότερες διατάξεις του δικαίου πνευματικής ιδιοκτησίας και το σύστημα των ανοικτών αδειών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 Commons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 βάση το   Ν. 2121/1993, ο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δημιουργός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οποιουδήποτε 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πρωτότυπου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πνευματικού έργου αποκτά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αυτομάτως,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 τη δημιουργία του έργου,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αποκλειστικά και απόλυτα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πνευματικά δικαιώματα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στο έργο του, το γνωστό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διαδικασία είναι αυτόματη, με την έννοια ότι δεν απαιτείται από τον πνευματικό δημιουργό να δηλώσει κάπου το έργο του, ούτε να το σηματοδοτήσει με το σύμβολο του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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προκειμένου να αποκτήσει αυτά τα δικαιώματα.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 δικαιώματα αυτά περιλαμβάνουν: το δικαίωμα της εκμετάλλευσης του έργου (ή 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περιουσιακό δικαίωμα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και το δικαίωμα της προστασίας του προσωπικού του δεσμού προς αυτό (ή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ηθικό δικαίωμα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Σε δεύτερο χρόνο, ο δημιουργός μπορεί να εκχωρήσει μέρη του περιουσιακού μόνο δικαιώματος σε τρίτους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l-G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π.χ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εκδότες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l-G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Συμπερασματικά,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κάθε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πρωτότυπο πνευματικό έργο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προστατεύεται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από αποκλειστικά και απόλυτα δικαιώματα αυτομάτως με τη δημιουργία του.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απόλυτος αυτός χαρακτήρας των δικαιωμάτων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υποχωρεί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ενίοτε χάριν της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ισορροπίας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ανάμεσα στα δικαιώματα του δημιουργού και τα οφέλη των χρηστών ή άλλων δημιουργών εφόσον συντρέχουν ορισμένες προϋποθέσεις.  Από αυτές, οι άμεσα σχετιζόμενες με τη Δράση είναι 2.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Συγκεκριμένα,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επιτρέπεται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χωρίς την άδεια του δημιουργού και χωρίς αμοιβή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παράθεση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σύντομων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αποσπασμάτων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έργου για την υποστήριξη γνώμης εκείνου την άσκηση κριτικής.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καθώς επίσης και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αναπαραγωγή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σύντομων αποσπασμάτων έργου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εφόσον γίνεται για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 διδασκαλία ή τις εξετάσεις σε εκπαιδευτικό ίδρυμα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απόλυτος αυτός χαρακτήρας των δικαιωμάτων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υποχωρεί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ενίοτε χάριν της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ισορροπίας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ανάμεσα στα δικαιώματα του δημιουργού και τα οφέλη των χρηστών ή άλλων δημιουργών εφόσον συντρέχουν ορισμένες προϋποθέσεις.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Συγκεκριμένα,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επιτρέπεται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χωρίς την άδεια του δημιουργού και χωρίς αμοιβή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παράθεση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σύντομων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αποσπασμάτων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έργου για την υποστήριξη γνώμης εκείνου την άσκηση κριτικής.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καθώς επίσης και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αναπαραγωγή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σύντομων αποσπασμάτων έργου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εφόσον γίνεται για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 διδασκαλία ή τις εξετάσεις σε εκπαιδευτικό ίδρυμα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  <a:ea typeface="+mn-ea"/>
                <a:cs typeface="+mn-cs"/>
              </a:rPr>
              <a:t>Βασικά</a:t>
            </a:r>
            <a:r>
              <a:rPr lang="el-GR" sz="1000" baseline="0" dirty="0" smtClean="0">
                <a:solidFill>
                  <a:schemeClr val="accent1"/>
                </a:solidFill>
                <a:ea typeface="+mn-ea"/>
                <a:cs typeface="+mn-cs"/>
              </a:rPr>
              <a:t> στοιχεία του νομικού πλαισίου σχετικά με τα πνευματικά δικαιώματα – Οι άδειες </a:t>
            </a:r>
            <a:r>
              <a:rPr lang="en-US" sz="1000" baseline="0" dirty="0" smtClean="0">
                <a:solidFill>
                  <a:schemeClr val="accent1"/>
                </a:solidFill>
                <a:ea typeface="+mn-ea"/>
                <a:cs typeface="+mn-cs"/>
              </a:rPr>
              <a:t>CC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commons.g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epowerofopen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755576" y="4077072"/>
            <a:ext cx="7488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B64C5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Ανοικτά Ακαδημαϊκά Μαθήματα</a:t>
            </a:r>
            <a:endParaRPr lang="en-US" sz="3600" b="1" dirty="0" smtClean="0">
              <a:solidFill>
                <a:srgbClr val="0B64C5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στο Πανεπιστήμιο Αθηνών</a:t>
            </a:r>
            <a:endParaRPr lang="el-GR" sz="3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32656"/>
            <a:ext cx="1064128" cy="79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Εικόνα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411694"/>
            <a:ext cx="2806974" cy="278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Ν. 2121/93 : Εξαιρέσεις</a:t>
            </a:r>
            <a:endParaRPr lang="el-GR" dirty="0"/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3212976"/>
            <a:ext cx="5475996" cy="288032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</a:rPr>
              <a:t>η παράθεση σύντομων αποσπασμάτων έργου προς υποστήριξη γνώμης ή κριτική </a:t>
            </a:r>
          </a:p>
          <a:p>
            <a:r>
              <a:rPr lang="el-GR" sz="2400" dirty="0" smtClean="0">
                <a:latin typeface="Calibri" pitchFamily="34" charset="0"/>
              </a:rPr>
              <a:t> η αναπαραγωγή σύντομων αποσπασμάτων έργου για τη διδασκαλία ή τις εξετάσεις σε </a:t>
            </a:r>
            <a:r>
              <a:rPr lang="el-GR" sz="2400" b="1" dirty="0" smtClean="0">
                <a:latin typeface="Calibri" pitchFamily="34" charset="0"/>
              </a:rPr>
              <a:t>εκπαιδευτικό ίδρυμα</a:t>
            </a:r>
            <a:r>
              <a:rPr lang="el-GR" sz="2400" dirty="0" smtClean="0">
                <a:latin typeface="Calibri" pitchFamily="34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068960"/>
            <a:ext cx="2600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149080"/>
            <a:ext cx="26765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611560" y="1484784"/>
            <a:ext cx="799288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Επιτρέπεται χωρίς  άδεια του δημιουργού και χωρίς αμοιβή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(με αναφορά στην πηγή και στα ονόματα του δημιουργού και του εκδότη):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άδειες </a:t>
            </a:r>
            <a:r>
              <a:rPr lang="en-US" dirty="0" smtClean="0"/>
              <a:t>Creative Commons</a:t>
            </a:r>
            <a:r>
              <a:rPr lang="el-GR" dirty="0" smtClean="0"/>
              <a:t> (1/2)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384376"/>
          </a:xfrm>
        </p:spPr>
        <p:txBody>
          <a:bodyPr>
            <a:noAutofit/>
          </a:bodyPr>
          <a:lstStyle/>
          <a:p>
            <a:r>
              <a:rPr lang="el-GR" sz="2000" dirty="0" smtClean="0"/>
              <a:t> </a:t>
            </a:r>
            <a:r>
              <a:rPr lang="el-GR" sz="2200" dirty="0" smtClean="0">
                <a:latin typeface="Calibri" pitchFamily="34" charset="0"/>
              </a:rPr>
              <a:t>Τεχνολογικό και νομικό εργαλείο για την πνευματική ιδιοκτησία :</a:t>
            </a:r>
          </a:p>
          <a:p>
            <a:pPr lvl="1">
              <a:lnSpc>
                <a:spcPts val="1200"/>
              </a:lnSpc>
            </a:pPr>
            <a:r>
              <a:rPr lang="el-GR" sz="2200" dirty="0" smtClean="0">
                <a:latin typeface="Calibri" pitchFamily="34" charset="0"/>
              </a:rPr>
              <a:t>αυστηρά δομημένο </a:t>
            </a:r>
          </a:p>
          <a:p>
            <a:pPr lvl="1">
              <a:lnSpc>
                <a:spcPts val="1200"/>
              </a:lnSpc>
            </a:pPr>
            <a:r>
              <a:rPr lang="el-GR" sz="2200" dirty="0" smtClean="0">
                <a:latin typeface="Calibri" pitchFamily="34" charset="0"/>
              </a:rPr>
              <a:t>ευέλικτο </a:t>
            </a:r>
            <a:r>
              <a:rPr lang="en-US" sz="2200" dirty="0" smtClean="0">
                <a:latin typeface="Calibri" pitchFamily="34" charset="0"/>
              </a:rPr>
              <a:t> </a:t>
            </a:r>
            <a:endParaRPr lang="el-GR" sz="2200" dirty="0" smtClean="0">
              <a:latin typeface="Calibri" pitchFamily="34" charset="0"/>
            </a:endParaRPr>
          </a:p>
          <a:p>
            <a:pPr lvl="1">
              <a:lnSpc>
                <a:spcPts val="1200"/>
              </a:lnSpc>
            </a:pPr>
            <a:r>
              <a:rPr lang="el-GR" sz="2200" dirty="0" smtClean="0">
                <a:latin typeface="Calibri" pitchFamily="34" charset="0"/>
              </a:rPr>
              <a:t>απλό</a:t>
            </a:r>
          </a:p>
          <a:p>
            <a:pPr marL="538163" lvl="1" indent="-80963">
              <a:buNone/>
            </a:pPr>
            <a:r>
              <a:rPr lang="el-GR" sz="2200" dirty="0" smtClean="0">
                <a:latin typeface="Calibri" pitchFamily="34" charset="0"/>
              </a:rPr>
              <a:t> ώστε να </a:t>
            </a:r>
            <a:r>
              <a:rPr lang="el-GR" sz="2200" b="1" dirty="0" smtClean="0">
                <a:latin typeface="Calibri" pitchFamily="34" charset="0"/>
              </a:rPr>
              <a:t>διευκολύνει</a:t>
            </a:r>
            <a:r>
              <a:rPr lang="el-GR" sz="2200" dirty="0" smtClean="0">
                <a:latin typeface="Calibri" pitchFamily="34" charset="0"/>
              </a:rPr>
              <a:t> τη χρήση έργων</a:t>
            </a:r>
            <a:r>
              <a:rPr lang="en-US" sz="2200" dirty="0" smtClean="0">
                <a:latin typeface="Calibri" pitchFamily="34" charset="0"/>
              </a:rPr>
              <a:t>. </a:t>
            </a:r>
            <a:r>
              <a:rPr lang="el-GR" sz="2200" dirty="0" smtClean="0">
                <a:latin typeface="Calibri" pitchFamily="34" charset="0"/>
              </a:rPr>
              <a:t> </a:t>
            </a:r>
            <a:endParaRPr lang="en-US" sz="2200" dirty="0" smtClean="0">
              <a:latin typeface="Calibri" pitchFamily="34" charset="0"/>
            </a:endParaRPr>
          </a:p>
          <a:p>
            <a:pPr marL="138113" indent="-80963"/>
            <a:r>
              <a:rPr lang="el-GR" sz="2400" dirty="0" smtClean="0">
                <a:latin typeface="Calibri" pitchFamily="34" charset="0"/>
              </a:rPr>
              <a:t>  </a:t>
            </a:r>
            <a:r>
              <a:rPr lang="el-GR" sz="2200" dirty="0" smtClean="0">
                <a:latin typeface="Calibri" pitchFamily="34" charset="0"/>
              </a:rPr>
              <a:t>Οι άδειες </a:t>
            </a:r>
            <a:r>
              <a:rPr lang="en-US" sz="2200" dirty="0" smtClean="0">
                <a:latin typeface="Calibri" pitchFamily="34" charset="0"/>
              </a:rPr>
              <a:t>CC </a:t>
            </a:r>
            <a:r>
              <a:rPr lang="el-GR" sz="2200" dirty="0" smtClean="0">
                <a:latin typeface="Calibri" pitchFamily="34" charset="0"/>
              </a:rPr>
              <a:t>δίνουν στο δημιουργό ενός έργου τη δυνατότητα να </a:t>
            </a:r>
            <a:r>
              <a:rPr lang="el-GR" sz="2200" b="1" dirty="0" smtClean="0">
                <a:latin typeface="Calibri" pitchFamily="34" charset="0"/>
              </a:rPr>
              <a:t>επιτρέψει</a:t>
            </a:r>
            <a:r>
              <a:rPr lang="el-GR" sz="2200" dirty="0" smtClean="0">
                <a:latin typeface="Calibri" pitchFamily="34" charset="0"/>
              </a:rPr>
              <a:t>  σε οποιονδήποτε να επαναχρησιμοποιήσει το έργο με συγκεκριμένους όρους, </a:t>
            </a:r>
            <a:r>
              <a:rPr lang="el-GR" sz="2200" b="1" dirty="0" smtClean="0">
                <a:latin typeface="Calibri" pitchFamily="34" charset="0"/>
              </a:rPr>
              <a:t>χωρίς να ζητήσει προηγουμένως άδεια από τον δημιουργό</a:t>
            </a:r>
            <a:r>
              <a:rPr lang="en-US" sz="2200" dirty="0" smtClean="0">
                <a:latin typeface="Calibri" pitchFamily="34" charset="0"/>
              </a:rPr>
              <a:t>.</a:t>
            </a:r>
            <a:endParaRPr lang="el-GR" sz="2200" dirty="0" smtClean="0">
              <a:latin typeface="Calibri" pitchFamily="34" charset="0"/>
            </a:endParaRPr>
          </a:p>
        </p:txBody>
      </p:sp>
      <p:pic>
        <p:nvPicPr>
          <p:cNvPr id="5" name="Picture 2" descr="http://mirrors.creativecommons.org/presskit/logos/cc.logo.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44824"/>
            <a:ext cx="2214398" cy="528387"/>
          </a:xfrm>
          <a:prstGeom prst="rect">
            <a:avLst/>
          </a:prstGeom>
          <a:noFill/>
        </p:spPr>
      </p:pic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395536" y="465313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Προέλευση</a:t>
            </a:r>
            <a:r>
              <a:rPr kumimoji="0" lang="el-G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Μη </a:t>
            </a:r>
            <a:r>
              <a:rPr kumimoji="0" lang="el-G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κερδο</a:t>
            </a:r>
            <a:r>
              <a:rPr lang="el-GR" sz="2200" dirty="0" smtClean="0">
                <a:latin typeface="Calibri" pitchFamily="34" charset="0"/>
              </a:rPr>
              <a:t>σ</a:t>
            </a:r>
            <a:r>
              <a:rPr kumimoji="0" lang="el-G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κοπικός</a:t>
            </a:r>
            <a:r>
              <a:rPr kumimoji="0" lang="el-G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ο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ργανισμός Creative Commons (</a:t>
            </a:r>
            <a:r>
              <a:rPr lang="en-US" sz="2200" dirty="0" smtClean="0">
                <a:latin typeface="Calibri" pitchFamily="34" charset="0"/>
              </a:rPr>
              <a:t>Lawrence </a:t>
            </a:r>
            <a:r>
              <a:rPr lang="en-US" sz="2200" dirty="0" err="1" smtClean="0">
                <a:latin typeface="Calibri" pitchFamily="34" charset="0"/>
              </a:rPr>
              <a:t>Lessig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l-GR" sz="2200" dirty="0" smtClean="0">
                <a:latin typeface="Calibri" pitchFamily="34" charset="0"/>
              </a:rPr>
              <a:t> -</a:t>
            </a:r>
            <a:r>
              <a:rPr lang="el-GR" sz="2200" dirty="0" smtClean="0"/>
              <a:t>Καθηγητής Δικαίου στο </a:t>
            </a:r>
            <a:r>
              <a:rPr lang="en-US" sz="2200" dirty="0" smtClean="0"/>
              <a:t>Harvard Law School)</a:t>
            </a:r>
            <a:r>
              <a:rPr lang="el-GR" sz="2200" dirty="0" smtClean="0"/>
              <a:t>.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Στοχεύει στην προώθηση της καλύτερης επαναχρησιμοποίηση</a:t>
            </a:r>
            <a:r>
              <a:rPr lang="el-GR" sz="2200" dirty="0" smtClean="0">
                <a:latin typeface="Calibri" pitchFamily="34" charset="0"/>
              </a:rPr>
              <a:t>ς περιεχομένου χάριν της προώθησης της δημιουργικότητας και της καινοτομίας.</a:t>
            </a:r>
            <a:endParaRPr lang="el-GR" sz="2200" dirty="0" smtClean="0"/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άδειες </a:t>
            </a:r>
            <a:r>
              <a:rPr lang="en-US" dirty="0" smtClean="0"/>
              <a:t>Creative Commons </a:t>
            </a:r>
            <a:r>
              <a:rPr lang="el-GR" dirty="0" smtClean="0"/>
              <a:t> (2/2)</a:t>
            </a:r>
            <a:endParaRPr lang="el-GR" dirty="0"/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1800" dirty="0" smtClean="0"/>
              <a:t> </a:t>
            </a:r>
            <a:r>
              <a:rPr lang="el-GR" sz="2000" dirty="0" smtClean="0">
                <a:latin typeface="Calibri" pitchFamily="34" charset="0"/>
              </a:rPr>
              <a:t>Λειτουργούν εντός του νομικού «συστήματος» της Π</a:t>
            </a:r>
            <a:r>
              <a:rPr lang="en-US" sz="2000" dirty="0" smtClean="0">
                <a:latin typeface="Calibri" pitchFamily="34" charset="0"/>
              </a:rPr>
              <a:t>. I.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</a:rPr>
              <a:t> βασίζονται στο Ν. 2121/93.</a:t>
            </a:r>
            <a:r>
              <a:rPr lang="en-US" sz="2000" dirty="0" smtClean="0">
                <a:latin typeface="Calibri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</a:rPr>
              <a:t>Ελλάδα:  Οκτώβριος 2007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u="sng" dirty="0" smtClean="0">
                <a:latin typeface="Calibri" pitchFamily="34" charset="0"/>
                <a:hlinkClick r:id="rId3"/>
              </a:rPr>
              <a:t>h</a:t>
            </a:r>
            <a:r>
              <a:rPr lang="el-GR" sz="2000" u="sng" dirty="0" err="1" smtClean="0">
                <a:latin typeface="Calibri" pitchFamily="34" charset="0"/>
                <a:hlinkClick r:id="rId3"/>
              </a:rPr>
              <a:t>ttp</a:t>
            </a:r>
            <a:r>
              <a:rPr lang="el-GR" sz="2000" u="sng" dirty="0" smtClean="0">
                <a:latin typeface="Calibri" pitchFamily="34" charset="0"/>
                <a:hlinkClick r:id="rId3"/>
              </a:rPr>
              <a:t>://</a:t>
            </a:r>
            <a:r>
              <a:rPr lang="el-GR" sz="2000" u="sng" dirty="0" err="1" smtClean="0">
                <a:latin typeface="Calibri" pitchFamily="34" charset="0"/>
                <a:hlinkClick r:id="rId3"/>
              </a:rPr>
              <a:t>www.creativecommons.gr</a:t>
            </a:r>
            <a:r>
              <a:rPr lang="el-GR" sz="2000" u="sng" dirty="0" smtClean="0">
                <a:latin typeface="Calibri" pitchFamily="34" charset="0"/>
                <a:hlinkClick r:id="rId3"/>
              </a:rPr>
              <a:t>/</a:t>
            </a:r>
            <a:endParaRPr lang="el-GR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</a:rPr>
              <a:t> Παρέχουν ένα νομικό πλαίσιο το οποίο είναι περισσότερο </a:t>
            </a:r>
            <a:r>
              <a:rPr lang="el-GR" sz="2000" b="1" dirty="0" smtClean="0">
                <a:latin typeface="Calibri" pitchFamily="34" charset="0"/>
              </a:rPr>
              <a:t>ευέλικτο</a:t>
            </a:r>
            <a:r>
              <a:rPr lang="el-GR" sz="2000" dirty="0" smtClean="0">
                <a:latin typeface="Calibri" pitchFamily="34" charset="0"/>
              </a:rPr>
              <a:t> από το </a:t>
            </a:r>
            <a:r>
              <a:rPr lang="en-US" sz="2000" dirty="0" smtClean="0">
                <a:latin typeface="Calibri" pitchFamily="34" charset="0"/>
              </a:rPr>
              <a:t>copyright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Copyright: all rights reserved</a:t>
            </a:r>
            <a:r>
              <a:rPr lang="el-GR" sz="2000" b="1" dirty="0" smtClean="0">
                <a:solidFill>
                  <a:srgbClr val="FF0000"/>
                </a:solidFill>
                <a:latin typeface="Calibri" pitchFamily="34" charset="0"/>
              </a:rPr>
              <a:t>      </a:t>
            </a:r>
            <a:r>
              <a:rPr lang="en-US" sz="2000" b="1" dirty="0" smtClean="0">
                <a:solidFill>
                  <a:srgbClr val="00863D"/>
                </a:solidFill>
                <a:latin typeface="Calibri" pitchFamily="34" charset="0"/>
              </a:rPr>
              <a:t>Creative Commons: some rights reserved</a:t>
            </a:r>
            <a:endParaRPr lang="el-GR" sz="2000" b="1" dirty="0" smtClean="0">
              <a:solidFill>
                <a:srgbClr val="00863D"/>
              </a:solidFill>
              <a:latin typeface="Calibri" pitchFamily="34" charset="0"/>
            </a:endParaRPr>
          </a:p>
          <a:p>
            <a:pPr lvl="0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</a:rPr>
              <a:t> «Διατίθενται» δωρεάν μέσω του Διαδικτύου</a:t>
            </a:r>
            <a:r>
              <a:rPr lang="en-US" sz="2000" dirty="0" smtClean="0">
                <a:latin typeface="Calibri" pitchFamily="34" charset="0"/>
              </a:rPr>
              <a:t>.</a:t>
            </a:r>
            <a:r>
              <a:rPr lang="el-GR" sz="2000" dirty="0" smtClean="0">
                <a:latin typeface="Calibri" pitchFamily="34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</a:rPr>
              <a:t>H</a:t>
            </a:r>
            <a:r>
              <a:rPr lang="el-GR" sz="2000" dirty="0" smtClean="0">
                <a:latin typeface="Calibri" pitchFamily="34" charset="0"/>
              </a:rPr>
              <a:t> χρήση τους δεν απαιτεί την παραίτηση του δημιουργού από το περιουσιακό δικαίωμα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l-GR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/>
              <a:t>Το εύρος χρήσης των αδειών</a:t>
            </a:r>
            <a:br>
              <a:rPr lang="el-GR" dirty="0" smtClean="0"/>
            </a:br>
            <a:r>
              <a:rPr lang="en-US" dirty="0" smtClean="0"/>
              <a:t>Creative Commons</a:t>
            </a:r>
            <a:endParaRPr lang="el-GR" dirty="0"/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432047"/>
          </a:xfrm>
        </p:spPr>
        <p:txBody>
          <a:bodyPr>
            <a:normAutofit fontScale="25000" lnSpcReduction="20000"/>
          </a:bodyPr>
          <a:lstStyle/>
          <a:p>
            <a:pPr indent="15875">
              <a:buNone/>
            </a:pPr>
            <a:r>
              <a:rPr lang="el-GR" sz="8800" dirty="0" smtClean="0">
                <a:latin typeface="Calibri" pitchFamily="34" charset="0"/>
              </a:rPr>
              <a:t>Οι άδειες </a:t>
            </a:r>
            <a:r>
              <a:rPr lang="en-US" sz="8800" dirty="0" smtClean="0">
                <a:latin typeface="Calibri" pitchFamily="34" charset="0"/>
              </a:rPr>
              <a:t>CC </a:t>
            </a:r>
            <a:r>
              <a:rPr lang="el-GR" sz="8800" dirty="0" smtClean="0">
                <a:latin typeface="Calibri" pitchFamily="34" charset="0"/>
              </a:rPr>
              <a:t>αποτελούν παγκοσμίως το πιο διαδεδομένο σχήμα ανοικτών αδειών.</a:t>
            </a:r>
          </a:p>
          <a:p>
            <a:pPr>
              <a:lnSpc>
                <a:spcPct val="150000"/>
              </a:lnSpc>
              <a:buNone/>
            </a:pPr>
            <a:r>
              <a:rPr lang="el-GR" sz="2600" dirty="0" smtClean="0">
                <a:latin typeface="Calibri" pitchFamily="34" charset="0"/>
              </a:rPr>
              <a:t> </a:t>
            </a:r>
          </a:p>
        </p:txBody>
      </p:sp>
      <p:pic>
        <p:nvPicPr>
          <p:cNvPr id="4" name="Picture 2" descr="https://creativecommons.org/wp-content/uploads/2011/06/powerofopen-adoption-chart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76872"/>
            <a:ext cx="4734694" cy="3796365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6228184" y="6093296"/>
            <a:ext cx="2271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http://thepowerofopen.org/</a:t>
            </a:r>
            <a:endParaRPr lang="el-GR" sz="1400" dirty="0">
              <a:latin typeface="Calibri" pitchFamily="34" charset="0"/>
            </a:endParaRPr>
          </a:p>
        </p:txBody>
      </p:sp>
      <p:pic>
        <p:nvPicPr>
          <p:cNvPr id="7" name="Picture 2" descr="http://mirrors.creativecommons.org/presskit/logos/cc.logo.lar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924944"/>
            <a:ext cx="2502430" cy="597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Δομή των αδειών </a:t>
            </a:r>
            <a:r>
              <a:rPr lang="en-US" dirty="0" smtClean="0"/>
              <a:t>CC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Στοιχεία αδειών </a:t>
            </a:r>
            <a:r>
              <a:rPr lang="en-US" dirty="0" smtClean="0"/>
              <a:t>(</a:t>
            </a:r>
            <a:r>
              <a:rPr lang="en-US" dirty="0" err="1" smtClean="0"/>
              <a:t>Licence</a:t>
            </a:r>
            <a:r>
              <a:rPr lang="en-US" dirty="0" smtClean="0"/>
              <a:t> Elements) </a:t>
            </a:r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467544" y="1484784"/>
          <a:ext cx="8064896" cy="475252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101886"/>
                <a:gridCol w="3002570"/>
                <a:gridCol w="3960440"/>
              </a:tblGrid>
              <a:tr h="361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Σύμβολο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Στοιχείο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8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Aναφορά</a:t>
                      </a:r>
                      <a:endParaRPr lang="el-GR" sz="2000" b="1" kern="1200" baseline="0" dirty="0" smtClean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(</a:t>
                      </a:r>
                      <a:r>
                        <a:rPr lang="el-GR" sz="20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Attribution</a:t>
                      </a:r>
                      <a:r>
                        <a:rPr lang="el-GR" sz="20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Αναφορά στον αρχικό δημιουργό του έργου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Μη Εμπορική Χρήση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(</a:t>
                      </a:r>
                      <a:r>
                        <a:rPr lang="el-GR" sz="20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Non</a:t>
                      </a:r>
                      <a:r>
                        <a:rPr lang="el-GR" sz="20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-</a:t>
                      </a:r>
                      <a:r>
                        <a:rPr lang="el-GR" sz="20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Commercial</a:t>
                      </a:r>
                      <a:r>
                        <a:rPr lang="el-GR" sz="20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0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Απαγόρευση εμπορικής χρήσης του έργου 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Μη Παράγωγο Έργο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(</a:t>
                      </a:r>
                      <a:r>
                        <a:rPr lang="el-GR" sz="20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No</a:t>
                      </a:r>
                      <a:r>
                        <a:rPr lang="el-GR" sz="20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l-GR" sz="20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Derivative</a:t>
                      </a:r>
                      <a:r>
                        <a:rPr lang="el-GR" sz="20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Works)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663" indent="-666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 Απαγόρευση </a:t>
                      </a:r>
                      <a:r>
                        <a:rPr lang="el-GR" sz="2000" dirty="0"/>
                        <a:t>δημιουργίας παράγωγων έργων 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Παρόμοια Διανομή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(</a:t>
                      </a:r>
                      <a:r>
                        <a:rPr lang="el-GR" sz="20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Share</a:t>
                      </a:r>
                      <a:r>
                        <a:rPr lang="el-GR" sz="20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l-GR" sz="20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Alike</a:t>
                      </a:r>
                      <a:r>
                        <a:rPr lang="el-GR" sz="20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663" indent="-666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  Διανομή </a:t>
                      </a:r>
                      <a:r>
                        <a:rPr lang="el-GR" sz="2000" dirty="0"/>
                        <a:t>του παράγωγου έργου με τους όρους </a:t>
                      </a:r>
                      <a:r>
                        <a:rPr lang="el-GR" sz="2000" dirty="0" smtClean="0"/>
                        <a:t>άδειας του αρχικού έργου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89269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96952"/>
            <a:ext cx="89269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89269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157192"/>
            <a:ext cx="964704" cy="9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άδειες </a:t>
            </a:r>
            <a:r>
              <a:rPr lang="en-US" dirty="0" smtClean="0"/>
              <a:t>Creative Commons  </a:t>
            </a:r>
            <a:endParaRPr lang="el-GR" dirty="0"/>
          </a:p>
        </p:txBody>
      </p:sp>
      <p:graphicFrame>
        <p:nvGraphicFramePr>
          <p:cNvPr id="14" name="13 - Πίνακας"/>
          <p:cNvGraphicFramePr>
            <a:graphicFrameLocks noGrp="1"/>
          </p:cNvGraphicFramePr>
          <p:nvPr/>
        </p:nvGraphicFramePr>
        <p:xfrm>
          <a:off x="899592" y="1628800"/>
          <a:ext cx="7416824" cy="4388217"/>
        </p:xfrm>
        <a:graphic>
          <a:graphicData uri="http://schemas.openxmlformats.org/drawingml/2006/table">
            <a:tbl>
              <a:tblPr/>
              <a:tblGrid>
                <a:gridCol w="1800200"/>
                <a:gridCol w="5616624"/>
              </a:tblGrid>
              <a:tr h="294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Σύμβολο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Όνομα </a:t>
                      </a:r>
                      <a:endParaRPr lang="el-GR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6"/>
                    </a:solidFill>
                  </a:tcPr>
                </a:tc>
              </a:tr>
              <a:tr h="588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err="1">
                          <a:latin typeface="Calibri"/>
                          <a:ea typeface="Calibri"/>
                          <a:cs typeface="Segoe UI"/>
                        </a:rPr>
                        <a:t>Aναφορά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Calibri"/>
                          <a:ea typeface="Calibri"/>
                          <a:cs typeface="Segoe UI"/>
                        </a:rPr>
                        <a:t>(</a:t>
                      </a:r>
                      <a:r>
                        <a:rPr lang="el-GR" sz="1800" dirty="0" err="1">
                          <a:latin typeface="Calibri"/>
                          <a:ea typeface="Calibri"/>
                          <a:cs typeface="Segoe UI"/>
                        </a:rPr>
                        <a:t>Attribution</a:t>
                      </a:r>
                      <a:r>
                        <a:rPr lang="el-GR" sz="1800" dirty="0">
                          <a:latin typeface="Calibri"/>
                          <a:ea typeface="Calibri"/>
                          <a:cs typeface="Segoe UI"/>
                        </a:rPr>
                        <a:t>)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6"/>
                    </a:solidFill>
                  </a:tcPr>
                </a:tc>
              </a:tr>
              <a:tr h="588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err="1">
                          <a:latin typeface="Calibri"/>
                          <a:ea typeface="Calibri"/>
                          <a:cs typeface="Segoe UI"/>
                        </a:rPr>
                        <a:t>Aναφορά</a:t>
                      </a:r>
                      <a:r>
                        <a:rPr lang="el-GR" sz="1800" b="1" dirty="0">
                          <a:latin typeface="Calibri"/>
                          <a:ea typeface="Calibri"/>
                          <a:cs typeface="Segoe UI"/>
                        </a:rPr>
                        <a:t> - Παρόμοια Διανομή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Calibri"/>
                          <a:ea typeface="Calibri"/>
                          <a:cs typeface="Segoe UI"/>
                        </a:rPr>
                        <a:t>(</a:t>
                      </a:r>
                      <a:r>
                        <a:rPr lang="el-GR" sz="1800" dirty="0" err="1">
                          <a:latin typeface="Calibri"/>
                          <a:ea typeface="Calibri"/>
                          <a:cs typeface="Segoe UI"/>
                        </a:rPr>
                        <a:t>Attribution</a:t>
                      </a:r>
                      <a:r>
                        <a:rPr lang="el-GR" sz="1800" dirty="0">
                          <a:latin typeface="Calibri"/>
                          <a:ea typeface="Calibri"/>
                          <a:cs typeface="Segoe UI"/>
                        </a:rPr>
                        <a:t>) - (</a:t>
                      </a:r>
                      <a:r>
                        <a:rPr lang="el-GR" sz="1800" dirty="0" err="1">
                          <a:latin typeface="Calibri"/>
                          <a:ea typeface="Calibri"/>
                          <a:cs typeface="Segoe UI"/>
                        </a:rPr>
                        <a:t>Share</a:t>
                      </a:r>
                      <a:r>
                        <a:rPr lang="el-GR" sz="1800" dirty="0">
                          <a:latin typeface="Calibri"/>
                          <a:ea typeface="Calibri"/>
                          <a:cs typeface="Segoe UI"/>
                        </a:rPr>
                        <a:t> </a:t>
                      </a:r>
                      <a:r>
                        <a:rPr lang="el-GR" sz="1800" dirty="0" err="1">
                          <a:latin typeface="Calibri"/>
                          <a:ea typeface="Calibri"/>
                          <a:cs typeface="Segoe UI"/>
                        </a:rPr>
                        <a:t>Alike</a:t>
                      </a:r>
                      <a:r>
                        <a:rPr lang="el-GR" sz="1800" dirty="0">
                          <a:latin typeface="Calibri"/>
                          <a:ea typeface="Calibri"/>
                          <a:cs typeface="Segoe UI"/>
                        </a:rPr>
                        <a:t>)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6"/>
                    </a:solidFill>
                  </a:tcPr>
                </a:tc>
              </a:tr>
              <a:tr h="616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Segoe UI"/>
                        </a:rPr>
                        <a:t>A</a:t>
                      </a:r>
                      <a:r>
                        <a:rPr lang="el-GR" sz="1800" b="1" dirty="0" err="1">
                          <a:latin typeface="Calibri"/>
                          <a:ea typeface="Calibri"/>
                          <a:cs typeface="Segoe UI"/>
                        </a:rPr>
                        <a:t>ναφορά</a:t>
                      </a:r>
                      <a:r>
                        <a:rPr lang="el-GR" sz="1800" b="1" dirty="0">
                          <a:latin typeface="Calibri"/>
                          <a:ea typeface="Calibri"/>
                          <a:cs typeface="Segoe UI"/>
                        </a:rPr>
                        <a:t>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Segoe UI"/>
                        </a:rPr>
                        <a:t>– </a:t>
                      </a:r>
                      <a:r>
                        <a:rPr lang="el-GR" sz="1800" b="1" dirty="0">
                          <a:latin typeface="Calibri"/>
                          <a:ea typeface="Calibri"/>
                          <a:cs typeface="Segoe UI"/>
                        </a:rPr>
                        <a:t>Μη Παράγωγο Έργο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Segoe UI"/>
                        </a:rPr>
                        <a:t>(Attribution) -  (No Derivative Works)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6"/>
                    </a:solidFill>
                  </a:tcPr>
                </a:tc>
              </a:tr>
              <a:tr h="66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Segoe UI"/>
                        </a:rPr>
                        <a:t>A</a:t>
                      </a:r>
                      <a:r>
                        <a:rPr lang="el-GR" sz="1800" b="1" dirty="0" err="1">
                          <a:latin typeface="Calibri"/>
                          <a:ea typeface="Calibri"/>
                          <a:cs typeface="Segoe UI"/>
                        </a:rPr>
                        <a:t>ναφορά</a:t>
                      </a:r>
                      <a:r>
                        <a:rPr lang="el-GR" sz="1800" b="1" dirty="0">
                          <a:latin typeface="Calibri"/>
                          <a:ea typeface="Calibri"/>
                          <a:cs typeface="Segoe UI"/>
                        </a:rPr>
                        <a:t>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Segoe UI"/>
                        </a:rPr>
                        <a:t>– </a:t>
                      </a:r>
                      <a:r>
                        <a:rPr lang="el-GR" sz="1800" b="1" dirty="0">
                          <a:latin typeface="Calibri"/>
                          <a:ea typeface="Calibri"/>
                          <a:cs typeface="Segoe UI"/>
                        </a:rPr>
                        <a:t>Μη Εμπορική Χρήση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Segoe UI"/>
                        </a:rPr>
                        <a:t> (Attribution) -  </a:t>
                      </a:r>
                      <a:r>
                        <a:rPr lang="el-GR" sz="1800" dirty="0">
                          <a:latin typeface="Calibri"/>
                          <a:ea typeface="Calibri"/>
                          <a:cs typeface="Segoe UI"/>
                        </a:rPr>
                        <a:t>(</a:t>
                      </a:r>
                      <a:r>
                        <a:rPr lang="el-GR" sz="1800" dirty="0" err="1">
                          <a:latin typeface="Calibri"/>
                          <a:ea typeface="Calibri"/>
                          <a:cs typeface="Segoe UI"/>
                        </a:rPr>
                        <a:t>Non</a:t>
                      </a:r>
                      <a:r>
                        <a:rPr lang="el-GR" sz="1800" dirty="0">
                          <a:latin typeface="Calibri"/>
                          <a:ea typeface="Calibri"/>
                          <a:cs typeface="Segoe UI"/>
                        </a:rPr>
                        <a:t>-</a:t>
                      </a:r>
                      <a:r>
                        <a:rPr lang="el-GR" sz="1800" dirty="0" err="1">
                          <a:latin typeface="Calibri"/>
                          <a:ea typeface="Calibri"/>
                          <a:cs typeface="Segoe UI"/>
                        </a:rPr>
                        <a:t>Commercial</a:t>
                      </a:r>
                      <a:r>
                        <a:rPr lang="el-GR" sz="1800" dirty="0">
                          <a:latin typeface="Calibri"/>
                          <a:ea typeface="Calibri"/>
                          <a:cs typeface="Segoe UI"/>
                        </a:rPr>
                        <a:t>)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6"/>
                    </a:solidFill>
                  </a:tcPr>
                </a:tc>
              </a:tr>
              <a:tr h="692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Segoe UI"/>
                        </a:rPr>
                        <a:t> </a:t>
                      </a:r>
                      <a:r>
                        <a:rPr lang="en-US" sz="1800" b="1" dirty="0" smtClean="0">
                          <a:latin typeface="+mn-lt"/>
                          <a:ea typeface="Calibri"/>
                          <a:cs typeface="Segoe UI"/>
                        </a:rPr>
                        <a:t>A</a:t>
                      </a:r>
                      <a:r>
                        <a:rPr lang="el-GR" sz="1800" b="1" dirty="0" err="1" smtClean="0">
                          <a:latin typeface="+mn-lt"/>
                          <a:ea typeface="Calibri"/>
                          <a:cs typeface="Segoe UI"/>
                        </a:rPr>
                        <a:t>ναφορά</a:t>
                      </a:r>
                      <a:r>
                        <a:rPr lang="el-GR" sz="1800" b="1" dirty="0" smtClean="0">
                          <a:latin typeface="+mn-lt"/>
                          <a:ea typeface="Calibri"/>
                          <a:cs typeface="Segoe UI"/>
                        </a:rPr>
                        <a:t> – Μη Εμπορική Χρήση - Παρόμοια Διανομή</a:t>
                      </a:r>
                      <a:r>
                        <a:rPr lang="en-US" sz="1800" b="1" dirty="0" smtClean="0">
                          <a:latin typeface="+mn-lt"/>
                          <a:ea typeface="Calibri"/>
                          <a:cs typeface="Segoe UI"/>
                        </a:rPr>
                        <a:t> </a:t>
                      </a:r>
                      <a:r>
                        <a:rPr lang="el-GR" sz="1800" dirty="0" smtClean="0">
                          <a:latin typeface="+mn-lt"/>
                          <a:ea typeface="Calibri"/>
                          <a:cs typeface="Segoe UI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Segoe UI"/>
                        </a:rPr>
                        <a:t>(Attribution) -  (Non-Commercial) -  (Share Alike)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6"/>
                    </a:solidFill>
                  </a:tcPr>
                </a:tc>
              </a:tr>
              <a:tr h="606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Segoe UI"/>
                        </a:rPr>
                        <a:t>A</a:t>
                      </a:r>
                      <a:r>
                        <a:rPr lang="el-GR" sz="1800" b="1" dirty="0" err="1" smtClean="0">
                          <a:latin typeface="+mn-lt"/>
                          <a:ea typeface="Calibri"/>
                          <a:cs typeface="Segoe UI"/>
                        </a:rPr>
                        <a:t>ναφορά</a:t>
                      </a:r>
                      <a:r>
                        <a:rPr lang="el-GR" sz="1800" b="1" dirty="0" smtClean="0">
                          <a:latin typeface="+mn-lt"/>
                          <a:ea typeface="Calibri"/>
                          <a:cs typeface="Segoe UI"/>
                        </a:rPr>
                        <a:t> – Μη Εμπορική Χρήση - Μη Παράγωγο Έργο</a:t>
                      </a:r>
                      <a:r>
                        <a:rPr lang="en-US" sz="1800" b="1" dirty="0" smtClean="0">
                          <a:latin typeface="+mn-lt"/>
                          <a:ea typeface="Calibri"/>
                          <a:cs typeface="Segoe UI"/>
                        </a:rPr>
                        <a:t> </a:t>
                      </a:r>
                      <a:r>
                        <a:rPr lang="el-GR" sz="1800" dirty="0" smtClean="0">
                          <a:latin typeface="+mn-lt"/>
                          <a:ea typeface="Calibri"/>
                          <a:cs typeface="Segoe UI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Segoe UI"/>
                        </a:rPr>
                        <a:t>(Attribution) -  (Non-Commercial) -  (No Derivative </a:t>
                      </a:r>
                      <a:r>
                        <a:rPr lang="en-US" sz="1800" smtClean="0">
                          <a:latin typeface="+mn-lt"/>
                          <a:ea typeface="Calibri"/>
                          <a:cs typeface="Segoe UI"/>
                        </a:rPr>
                        <a:t>Works)</a:t>
                      </a:r>
                      <a:r>
                        <a:rPr lang="en-US" sz="1800" b="1" smtClean="0">
                          <a:latin typeface="Calibri"/>
                          <a:ea typeface="Calibri"/>
                          <a:cs typeface="Segoe UI"/>
                        </a:rPr>
                        <a:t> 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6"/>
                    </a:solidFill>
                  </a:tcPr>
                </a:tc>
              </a:tr>
            </a:tbl>
          </a:graphicData>
        </a:graphic>
      </p:graphicFrame>
      <p:pic>
        <p:nvPicPr>
          <p:cNvPr id="15" name="Εικόνα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1435148" cy="500633"/>
          </a:xfrm>
          <a:prstGeom prst="rect">
            <a:avLst/>
          </a:prstGeom>
          <a:noFill/>
        </p:spPr>
      </p:pic>
      <p:pic>
        <p:nvPicPr>
          <p:cNvPr id="16" name="Εικόνα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852936"/>
            <a:ext cx="1435148" cy="500633"/>
          </a:xfrm>
          <a:prstGeom prst="rect">
            <a:avLst/>
          </a:prstGeom>
          <a:noFill/>
        </p:spPr>
      </p:pic>
      <p:pic>
        <p:nvPicPr>
          <p:cNvPr id="17" name="Εικόνα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501008"/>
            <a:ext cx="1444749" cy="503982"/>
          </a:xfrm>
          <a:prstGeom prst="rect">
            <a:avLst/>
          </a:prstGeom>
          <a:noFill/>
        </p:spPr>
      </p:pic>
      <p:pic>
        <p:nvPicPr>
          <p:cNvPr id="18" name="Εικόνα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077072"/>
            <a:ext cx="1452841" cy="510158"/>
          </a:xfrm>
          <a:prstGeom prst="rect">
            <a:avLst/>
          </a:prstGeom>
          <a:noFill/>
        </p:spPr>
      </p:pic>
      <p:pic>
        <p:nvPicPr>
          <p:cNvPr id="19" name="Εικόνα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445224"/>
            <a:ext cx="1452841" cy="510158"/>
          </a:xfrm>
          <a:prstGeom prst="rect">
            <a:avLst/>
          </a:prstGeom>
          <a:noFill/>
        </p:spPr>
      </p:pic>
      <p:pic>
        <p:nvPicPr>
          <p:cNvPr id="20" name="Εικόνα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4797152"/>
            <a:ext cx="1452841" cy="510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άδεια </a:t>
            </a:r>
            <a:r>
              <a:rPr lang="en-US" dirty="0" smtClean="0"/>
              <a:t>CC-</a:t>
            </a:r>
            <a:r>
              <a:rPr lang="el-GR" dirty="0" smtClean="0"/>
              <a:t>Αναφορά</a:t>
            </a:r>
            <a:endParaRPr lang="el-GR" dirty="0"/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151216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 </a:t>
            </a:r>
            <a:r>
              <a:rPr lang="el-GR" sz="2200" dirty="0" smtClean="0">
                <a:latin typeface="Calibri" pitchFamily="34" charset="0"/>
              </a:rPr>
              <a:t>Το έργο μπορεί να χρησιμοποιηθεί </a:t>
            </a:r>
          </a:p>
          <a:p>
            <a:pPr lvl="1"/>
            <a:r>
              <a:rPr lang="el-GR" sz="2200" dirty="0" smtClean="0">
                <a:latin typeface="Calibri" pitchFamily="34" charset="0"/>
              </a:rPr>
              <a:t>από οποιονδήποτε</a:t>
            </a:r>
          </a:p>
          <a:p>
            <a:pPr lvl="1"/>
            <a:r>
              <a:rPr lang="en-US" sz="2200" dirty="0" smtClean="0">
                <a:latin typeface="Calibri" pitchFamily="34" charset="0"/>
              </a:rPr>
              <a:t> </a:t>
            </a:r>
            <a:r>
              <a:rPr lang="el-GR" sz="2200" dirty="0" smtClean="0">
                <a:latin typeface="Calibri" pitchFamily="34" charset="0"/>
              </a:rPr>
              <a:t>με οποιονδήποτε τρόπο </a:t>
            </a:r>
            <a:endParaRPr lang="el-GR" sz="2200" dirty="0" smtClean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4" name="3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2520280" cy="93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23528" y="4725144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15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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 </a:t>
            </a: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Με υποχρέωση αναφοράς στο δημιουργό του με τον ακριβή τρόπο που αυτός  έχει δηλώσει ότι θέλει να αναφέρεται στο «σημείωμα αναφοράς»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άδεια </a:t>
            </a:r>
            <a:r>
              <a:rPr lang="en-US" dirty="0" smtClean="0"/>
              <a:t>CC-</a:t>
            </a:r>
            <a:r>
              <a:rPr lang="el-GR" dirty="0" smtClean="0"/>
              <a:t>Αναφορά –Παρόμοια Διανομή </a:t>
            </a:r>
            <a:endParaRPr lang="el-GR" dirty="0"/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52028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 </a:t>
            </a:r>
            <a:r>
              <a:rPr lang="el-GR" sz="2200" dirty="0" smtClean="0">
                <a:latin typeface="Calibri" pitchFamily="34" charset="0"/>
              </a:rPr>
              <a:t>Το έργο μπορεί να</a:t>
            </a:r>
          </a:p>
          <a:p>
            <a:pPr lvl="1"/>
            <a:r>
              <a:rPr lang="el-GR" sz="1800" dirty="0" smtClean="0">
                <a:latin typeface="Calibri" pitchFamily="34" charset="0"/>
              </a:rPr>
              <a:t> αντιγραφεί</a:t>
            </a:r>
            <a:r>
              <a:rPr lang="en-US" sz="1800" dirty="0" smtClean="0">
                <a:latin typeface="Calibri" pitchFamily="34" charset="0"/>
              </a:rPr>
              <a:t> </a:t>
            </a:r>
            <a:endParaRPr lang="el-GR" sz="1800" dirty="0" smtClean="0">
              <a:latin typeface="Calibri" pitchFamily="34" charset="0"/>
            </a:endParaRPr>
          </a:p>
          <a:p>
            <a:pPr lvl="1"/>
            <a:r>
              <a:rPr lang="el-GR" sz="1800" dirty="0" smtClean="0">
                <a:latin typeface="Calibri" pitchFamily="34" charset="0"/>
              </a:rPr>
              <a:t> διανεμηθεί</a:t>
            </a:r>
            <a:r>
              <a:rPr lang="en-US" sz="1800" dirty="0" smtClean="0">
                <a:latin typeface="Calibri" pitchFamily="34" charset="0"/>
              </a:rPr>
              <a:t> / </a:t>
            </a:r>
            <a:r>
              <a:rPr lang="el-GR" sz="1800" dirty="0" smtClean="0">
                <a:latin typeface="Calibri" pitchFamily="34" charset="0"/>
              </a:rPr>
              <a:t> προβληθεί</a:t>
            </a:r>
            <a:r>
              <a:rPr lang="en-US" sz="1800" dirty="0" smtClean="0">
                <a:latin typeface="Calibri" pitchFamily="34" charset="0"/>
              </a:rPr>
              <a:t> /</a:t>
            </a:r>
            <a:r>
              <a:rPr lang="el-GR" sz="1800" dirty="0" smtClean="0">
                <a:latin typeface="Calibri" pitchFamily="34" charset="0"/>
              </a:rPr>
              <a:t> εκτελεστεί </a:t>
            </a:r>
          </a:p>
          <a:p>
            <a:pPr lvl="1"/>
            <a:r>
              <a:rPr lang="el-GR" sz="1800" dirty="0" smtClean="0">
                <a:latin typeface="Calibri" pitchFamily="34" charset="0"/>
              </a:rPr>
              <a:t> </a:t>
            </a:r>
            <a:r>
              <a:rPr lang="el-GR" sz="1800" b="1" dirty="0" smtClean="0">
                <a:latin typeface="Calibri" pitchFamily="34" charset="0"/>
              </a:rPr>
              <a:t>τροποποιηθεί </a:t>
            </a:r>
            <a:r>
              <a:rPr lang="el-GR" sz="1800" dirty="0" smtClean="0">
                <a:latin typeface="Calibri" pitchFamily="34" charset="0"/>
              </a:rPr>
              <a:t>(δημιουργία </a:t>
            </a:r>
            <a:r>
              <a:rPr lang="el-GR" sz="1800" b="1" dirty="0" smtClean="0">
                <a:latin typeface="Calibri" pitchFamily="34" charset="0"/>
              </a:rPr>
              <a:t>παράγωγου έργου</a:t>
            </a:r>
            <a:r>
              <a:rPr lang="el-GR" sz="1800" dirty="0" smtClean="0">
                <a:latin typeface="Calibri" pitchFamily="34" charset="0"/>
              </a:rPr>
              <a:t>)</a:t>
            </a:r>
          </a:p>
          <a:p>
            <a:r>
              <a:rPr lang="el-GR" sz="2200" b="1" dirty="0" smtClean="0">
                <a:latin typeface="Calibri" pitchFamily="34" charset="0"/>
              </a:rPr>
              <a:t>Τα παράγωγα έργα θα διανέμονται με τους ίδιους όρους. </a:t>
            </a:r>
            <a:endParaRPr lang="en-US" sz="2200" b="1" dirty="0" smtClean="0">
              <a:latin typeface="Calibri" pitchFamily="34" charset="0"/>
            </a:endParaRPr>
          </a:p>
        </p:txBody>
      </p:sp>
      <p:pic>
        <p:nvPicPr>
          <p:cNvPr id="5" name="4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00808"/>
            <a:ext cx="2232248" cy="79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5013176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15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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 </a:t>
            </a: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Με υποχρέωση αναφοράς στο δημιουργό του με τον ακριβή τρόπο που αυτός  έχει δηλώσει ότι θέλει να αναφέρεται στο «σημείωμα αναφοράς»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άδεια </a:t>
            </a:r>
            <a:r>
              <a:rPr lang="en-US" dirty="0" smtClean="0"/>
              <a:t>CC-</a:t>
            </a:r>
            <a:r>
              <a:rPr lang="el-GR" dirty="0" smtClean="0"/>
              <a:t>Αναφορά –Μη παράγωγο έργο</a:t>
            </a:r>
            <a:endParaRPr lang="el-GR" dirty="0"/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94421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 </a:t>
            </a:r>
            <a:r>
              <a:rPr lang="el-GR" sz="2200" b="1" dirty="0" smtClean="0">
                <a:latin typeface="Calibri" pitchFamily="34" charset="0"/>
              </a:rPr>
              <a:t>Μόνο το αρχικό έργο ως έχει </a:t>
            </a:r>
            <a:r>
              <a:rPr lang="el-GR" sz="2200" dirty="0" smtClean="0">
                <a:latin typeface="Calibri" pitchFamily="34" charset="0"/>
              </a:rPr>
              <a:t>μπορεί να:</a:t>
            </a:r>
          </a:p>
          <a:p>
            <a:pPr lvl="1"/>
            <a:r>
              <a:rPr lang="el-GR" sz="1800" dirty="0" smtClean="0">
                <a:latin typeface="Calibri" pitchFamily="34" charset="0"/>
              </a:rPr>
              <a:t> αντιγραφεί</a:t>
            </a:r>
          </a:p>
          <a:p>
            <a:pPr lvl="1"/>
            <a:r>
              <a:rPr lang="el-GR" sz="1800" dirty="0" smtClean="0">
                <a:latin typeface="Calibri" pitchFamily="34" charset="0"/>
              </a:rPr>
              <a:t> διανεμηθεί</a:t>
            </a:r>
            <a:r>
              <a:rPr lang="en-US" sz="1800" dirty="0" smtClean="0">
                <a:latin typeface="Calibri" pitchFamily="34" charset="0"/>
              </a:rPr>
              <a:t> / </a:t>
            </a:r>
            <a:r>
              <a:rPr lang="el-GR" sz="1800" dirty="0" smtClean="0">
                <a:latin typeface="Calibri" pitchFamily="34" charset="0"/>
              </a:rPr>
              <a:t> προβληθεί</a:t>
            </a:r>
            <a:r>
              <a:rPr lang="en-US" sz="1800" dirty="0" smtClean="0">
                <a:latin typeface="Calibri" pitchFamily="34" charset="0"/>
              </a:rPr>
              <a:t> /</a:t>
            </a:r>
            <a:r>
              <a:rPr lang="el-GR" sz="1800" dirty="0" smtClean="0">
                <a:latin typeface="Calibri" pitchFamily="34" charset="0"/>
              </a:rPr>
              <a:t> εκτελεστεί </a:t>
            </a:r>
          </a:p>
          <a:p>
            <a:r>
              <a:rPr lang="el-GR" sz="2200" dirty="0" smtClean="0">
                <a:latin typeface="Calibri" pitchFamily="34" charset="0"/>
              </a:rPr>
              <a:t> </a:t>
            </a:r>
            <a:r>
              <a:rPr lang="el-GR" sz="2200" b="1" dirty="0" smtClean="0">
                <a:latin typeface="Calibri" pitchFamily="34" charset="0"/>
              </a:rPr>
              <a:t>Δεν επιτρέπεται  η δημιουργία παράγωγου έργου.</a:t>
            </a:r>
            <a:endParaRPr lang="en-US" sz="2200" b="1" dirty="0" smtClean="0">
              <a:latin typeface="Calibri" pitchFamily="34" charset="0"/>
            </a:endParaRPr>
          </a:p>
          <a:p>
            <a:pPr indent="15875">
              <a:buNone/>
            </a:pPr>
            <a:endParaRPr lang="el-GR" sz="2800" dirty="0" smtClean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7" name="6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56792"/>
            <a:ext cx="2268642" cy="79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23528" y="4725144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15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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 </a:t>
            </a: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Με υποχρέωση αναφοράς στο δημιουργό του με τον ακριβή τρόπο που αυτός  έχει δηλώσει ότι θέλει να αναφέρεται στο «σημείωμα αναφοράς»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άδεια </a:t>
            </a:r>
            <a:r>
              <a:rPr lang="en-US" dirty="0" smtClean="0"/>
              <a:t>CC-</a:t>
            </a:r>
            <a:r>
              <a:rPr lang="el-GR" dirty="0" smtClean="0"/>
              <a:t>Αναφορά –Μη εμπορική χρήση – Παρόμοια διανομή</a:t>
            </a:r>
            <a:endParaRPr lang="el-GR" dirty="0"/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808312"/>
          </a:xfrm>
        </p:spPr>
        <p:txBody>
          <a:bodyPr>
            <a:normAutofit fontScale="92500"/>
          </a:bodyPr>
          <a:lstStyle/>
          <a:p>
            <a:r>
              <a:rPr lang="el-GR" sz="2800" dirty="0" smtClean="0"/>
              <a:t> </a:t>
            </a:r>
            <a:r>
              <a:rPr lang="el-GR" sz="2200" dirty="0" smtClean="0">
                <a:latin typeface="Calibri" pitchFamily="34" charset="0"/>
              </a:rPr>
              <a:t>Το έργο μπορεί να</a:t>
            </a:r>
          </a:p>
          <a:p>
            <a:pPr lvl="1">
              <a:lnSpc>
                <a:spcPct val="90000"/>
              </a:lnSpc>
            </a:pPr>
            <a:r>
              <a:rPr lang="el-GR" sz="2000" dirty="0" smtClean="0">
                <a:latin typeface="Calibri" pitchFamily="34" charset="0"/>
              </a:rPr>
              <a:t> αντιγραφεί</a:t>
            </a:r>
          </a:p>
          <a:p>
            <a:pPr lvl="1">
              <a:lnSpc>
                <a:spcPct val="90000"/>
              </a:lnSpc>
            </a:pPr>
            <a:r>
              <a:rPr lang="el-GR" sz="2000" dirty="0" smtClean="0">
                <a:latin typeface="Calibri" pitchFamily="34" charset="0"/>
              </a:rPr>
              <a:t> διανεμηθεί</a:t>
            </a:r>
            <a:r>
              <a:rPr lang="en-US" sz="2000" dirty="0" smtClean="0">
                <a:latin typeface="Calibri" pitchFamily="34" charset="0"/>
              </a:rPr>
              <a:t> / </a:t>
            </a:r>
            <a:r>
              <a:rPr lang="el-GR" sz="2000" dirty="0" smtClean="0">
                <a:latin typeface="Calibri" pitchFamily="34" charset="0"/>
              </a:rPr>
              <a:t>προβληθεί</a:t>
            </a:r>
            <a:r>
              <a:rPr lang="en-US" sz="2000" dirty="0" smtClean="0">
                <a:latin typeface="Calibri" pitchFamily="34" charset="0"/>
              </a:rPr>
              <a:t> / </a:t>
            </a:r>
            <a:r>
              <a:rPr lang="el-GR" sz="2000" dirty="0" smtClean="0">
                <a:latin typeface="Calibri" pitchFamily="34" charset="0"/>
              </a:rPr>
              <a:t> εκτελεστεί </a:t>
            </a:r>
          </a:p>
          <a:p>
            <a:pPr lvl="1">
              <a:lnSpc>
                <a:spcPct val="90000"/>
              </a:lnSpc>
            </a:pP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b="1" dirty="0" smtClean="0">
                <a:latin typeface="Calibri" pitchFamily="34" charset="0"/>
              </a:rPr>
              <a:t>τροποποιηθεί</a:t>
            </a:r>
            <a:r>
              <a:rPr lang="el-GR" sz="2000" dirty="0" smtClean="0">
                <a:latin typeface="Calibri" pitchFamily="34" charset="0"/>
              </a:rPr>
              <a:t> (δημιουργία παράγωγου έργου)</a:t>
            </a:r>
          </a:p>
          <a:p>
            <a:r>
              <a:rPr lang="el-GR" sz="2200" b="1" dirty="0" smtClean="0">
                <a:latin typeface="Calibri" pitchFamily="34" charset="0"/>
              </a:rPr>
              <a:t>Απαγορεύεται η εμπορική χρήση του έργου και των παράγωγων έργων.</a:t>
            </a:r>
          </a:p>
          <a:p>
            <a:r>
              <a:rPr lang="el-GR" sz="2200" b="1" dirty="0" smtClean="0">
                <a:latin typeface="Calibri" pitchFamily="34" charset="0"/>
              </a:rPr>
              <a:t>Τα παράγωγα έργα θα διανέμονται με τους ίδιους όρους. </a:t>
            </a:r>
          </a:p>
        </p:txBody>
      </p:sp>
      <p:pic>
        <p:nvPicPr>
          <p:cNvPr id="7" name="6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2278397" cy="7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23528" y="5229200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15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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 </a:t>
            </a: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Με υποχρέωση αναφοράς στο δημιουργό του με τον ακριβή τρόπο που αυτός  έχει δηλώσει ότι θέλει να αναφέρεται στο «σημείωμα αναφοράς»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3384376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Βασικά στοιχεία του νομικού πλαισίου σχετικά με τα πνευματικά δικαιώματα –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Οι άδειες </a:t>
            </a:r>
            <a:r>
              <a:rPr lang="en-US" b="1" dirty="0" smtClean="0"/>
              <a:t>Creative Commons</a:t>
            </a:r>
            <a:endParaRPr lang="el-GR" dirty="0" smtClean="0"/>
          </a:p>
        </p:txBody>
      </p:sp>
      <p:sp>
        <p:nvSpPr>
          <p:cNvPr id="5" name="Υπότιτλος 4"/>
          <p:cNvSpPr txBox="1">
            <a:spLocks/>
          </p:cNvSpPr>
          <p:nvPr/>
        </p:nvSpPr>
        <p:spPr>
          <a:xfrm>
            <a:off x="755576" y="5157192"/>
            <a:ext cx="7776864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Δρ. Μαριάνθη </a:t>
            </a:r>
            <a:r>
              <a:rPr lang="el-G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Πετράκη</a:t>
            </a: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Κεντρική Ομάδα Υποστήριξης έργου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mpetraki@noc.uoa.gr</a:t>
            </a:r>
            <a:endParaRPr lang="el-G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άδεια </a:t>
            </a:r>
            <a:r>
              <a:rPr lang="en-US" dirty="0" smtClean="0"/>
              <a:t>CC-</a:t>
            </a:r>
            <a:r>
              <a:rPr lang="el-GR" dirty="0" smtClean="0"/>
              <a:t>Αναφορά –Μη εμπορική χρήση – Μη παράγωγο έργο</a:t>
            </a:r>
            <a:endParaRPr lang="el-GR" dirty="0"/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44827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 </a:t>
            </a:r>
            <a:r>
              <a:rPr lang="el-GR" sz="2200" b="1" dirty="0" smtClean="0">
                <a:latin typeface="Calibri" pitchFamily="34" charset="0"/>
              </a:rPr>
              <a:t>Μόνο το αρχικό έργο ως έχει </a:t>
            </a:r>
            <a:r>
              <a:rPr lang="el-GR" sz="2200" dirty="0" smtClean="0">
                <a:latin typeface="Calibri" pitchFamily="34" charset="0"/>
              </a:rPr>
              <a:t>μπορεί να:</a:t>
            </a:r>
          </a:p>
          <a:p>
            <a:pPr lvl="1"/>
            <a:r>
              <a:rPr lang="el-GR" sz="1800" dirty="0" smtClean="0">
                <a:latin typeface="Calibri" pitchFamily="34" charset="0"/>
              </a:rPr>
              <a:t> αντιγραφεί</a:t>
            </a:r>
          </a:p>
          <a:p>
            <a:pPr lvl="1"/>
            <a:r>
              <a:rPr lang="el-GR" sz="1800" dirty="0" smtClean="0">
                <a:latin typeface="Calibri" pitchFamily="34" charset="0"/>
              </a:rPr>
              <a:t> διανεμηθεί</a:t>
            </a:r>
            <a:r>
              <a:rPr lang="en-US" sz="1800" dirty="0" smtClean="0">
                <a:latin typeface="Calibri" pitchFamily="34" charset="0"/>
              </a:rPr>
              <a:t> / </a:t>
            </a:r>
            <a:r>
              <a:rPr lang="el-GR" sz="1800" dirty="0" smtClean="0">
                <a:latin typeface="Calibri" pitchFamily="34" charset="0"/>
              </a:rPr>
              <a:t> προβληθεί</a:t>
            </a:r>
            <a:r>
              <a:rPr lang="en-US" sz="1800" dirty="0" smtClean="0">
                <a:latin typeface="Calibri" pitchFamily="34" charset="0"/>
              </a:rPr>
              <a:t> /</a:t>
            </a:r>
            <a:r>
              <a:rPr lang="el-GR" sz="1800" dirty="0" smtClean="0">
                <a:latin typeface="Calibri" pitchFamily="34" charset="0"/>
              </a:rPr>
              <a:t> εκτελεστεί </a:t>
            </a:r>
          </a:p>
          <a:p>
            <a:r>
              <a:rPr lang="el-GR" sz="2200" dirty="0" smtClean="0">
                <a:latin typeface="Calibri" pitchFamily="34" charset="0"/>
              </a:rPr>
              <a:t> </a:t>
            </a:r>
            <a:r>
              <a:rPr lang="el-GR" sz="2200" b="1" dirty="0" smtClean="0">
                <a:latin typeface="Calibri" pitchFamily="34" charset="0"/>
              </a:rPr>
              <a:t>Δεν επιτρέπεται  η εμπορική χρήση του έργου.</a:t>
            </a:r>
            <a:endParaRPr lang="el-GR" sz="2200" dirty="0" smtClean="0">
              <a:latin typeface="Calibri" pitchFamily="34" charset="0"/>
            </a:endParaRPr>
          </a:p>
          <a:p>
            <a:r>
              <a:rPr lang="el-GR" sz="2200" b="1" dirty="0" smtClean="0">
                <a:latin typeface="Calibri" pitchFamily="34" charset="0"/>
              </a:rPr>
              <a:t>Δεν επιτρέπεται  η δημιουργία παράγωγου έργου.</a:t>
            </a:r>
            <a:endParaRPr lang="en-US" sz="2200" b="1" dirty="0" smtClean="0">
              <a:latin typeface="Calibri" pitchFamily="34" charset="0"/>
            </a:endParaRPr>
          </a:p>
        </p:txBody>
      </p:sp>
      <p:pic>
        <p:nvPicPr>
          <p:cNvPr id="5" name="Εικόνα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00808"/>
            <a:ext cx="2068039" cy="726182"/>
          </a:xfrm>
          <a:prstGeom prst="rect">
            <a:avLst/>
          </a:prstGeom>
          <a:noFill/>
        </p:spPr>
      </p:pic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4941168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15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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 </a:t>
            </a: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Με υποχρέωση αναφοράς στο δημιουργό του με τον ακριβή τρόπο που αυτός  έχει δηλώσει ότι θέλει να αναφέρεται στο «σημείωμα αναφοράς»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 κατακλείδι…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ΔΕΝ απαιτούνται διατυπώσεις για την κτήση των δικαιωμάτων πνευματικής ιδιοκτησίας. </a:t>
            </a:r>
            <a:endParaRPr lang="el-GR" smtClean="0"/>
          </a:p>
          <a:p>
            <a:r>
              <a:rPr lang="el-GR" smtClean="0"/>
              <a:t>Ο </a:t>
            </a:r>
            <a:r>
              <a:rPr lang="el-GR" dirty="0" smtClean="0"/>
              <a:t>δημιουργός ενός έργου </a:t>
            </a:r>
            <a:r>
              <a:rPr lang="el-GR" b="1" dirty="0" smtClean="0"/>
              <a:t>διατηρεί</a:t>
            </a:r>
            <a:r>
              <a:rPr lang="el-GR" dirty="0" smtClean="0"/>
              <a:t> το δικαίωμα πνευματικής ιδιοκτησίας όταν το </a:t>
            </a:r>
            <a:r>
              <a:rPr lang="el-GR" dirty="0" err="1" smtClean="0"/>
              <a:t>αδειοδοτεί</a:t>
            </a:r>
            <a:r>
              <a:rPr lang="el-GR" dirty="0" smtClean="0"/>
              <a:t>  με άδεια </a:t>
            </a:r>
            <a:r>
              <a:rPr lang="en-US" dirty="0" smtClean="0"/>
              <a:t>CC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CC </a:t>
            </a:r>
            <a:r>
              <a:rPr lang="el-GR" dirty="0" smtClean="0"/>
              <a:t>είναι τρόπος αδειοδότησης, ΔΕΝ σημαίνει ελεύθερο δικαιωμάτων.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άδεια χρήσης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r>
              <a:rPr lang="el-GR" altLang="el-GR" sz="2400" b="1" dirty="0" smtClean="0"/>
              <a:t>Το παρόν υλικό διατίθεται με άδεια χρήσης </a:t>
            </a:r>
            <a:r>
              <a:rPr lang="en-US" altLang="el-GR" sz="2400" b="1" dirty="0" smtClean="0"/>
              <a:t>Creative Commons</a:t>
            </a:r>
            <a:r>
              <a:rPr lang="el-GR" altLang="el-GR" sz="2400" b="1" dirty="0" smtClean="0"/>
              <a:t> Ελλάδα Αναφορά Παρόμοια Διανομή έκδοση 3.0</a:t>
            </a:r>
            <a:r>
              <a:rPr lang="en-US" altLang="el-GR" sz="2400" b="1" dirty="0" smtClean="0"/>
              <a:t>. </a:t>
            </a:r>
            <a:endParaRPr lang="el-GR" altLang="el-GR" sz="2400" b="1" dirty="0" smtClean="0"/>
          </a:p>
          <a:p>
            <a:pPr marL="0" indent="0" eaLnBrk="1" hangingPunct="1">
              <a:buNone/>
            </a:pPr>
            <a:endParaRPr lang="el-GR" altLang="el-GR" sz="2400" dirty="0" smtClean="0"/>
          </a:p>
          <a:p>
            <a:pPr marL="0" indent="0" eaLnBrk="1" hangingPunct="1">
              <a:buNone/>
            </a:pPr>
            <a:r>
              <a:rPr lang="el-GR" altLang="el-GR" sz="2400" b="1" dirty="0" smtClean="0"/>
              <a:t>Στην παρουσίαση αυτή γίνεται χρήση υλικού από:</a:t>
            </a:r>
          </a:p>
          <a:p>
            <a:pPr marL="0" indent="0" eaLnBrk="1" hangingPunct="1">
              <a:buNone/>
            </a:pPr>
            <a:r>
              <a:rPr lang="el-GR" altLang="el-GR" sz="2400" dirty="0" err="1" smtClean="0"/>
              <a:t>Τσιαβός</a:t>
            </a:r>
            <a:r>
              <a:rPr lang="el-GR" altLang="el-GR" sz="2400" dirty="0" smtClean="0"/>
              <a:t> Π., </a:t>
            </a:r>
            <a:r>
              <a:rPr lang="el-GR" altLang="el-GR" sz="2400" dirty="0" err="1" smtClean="0"/>
              <a:t>Πετράκη</a:t>
            </a:r>
            <a:r>
              <a:rPr lang="el-GR" altLang="el-GR" sz="2400" dirty="0" smtClean="0"/>
              <a:t> Μ. (2014) Θέματα Πνευματικής Ιδιοκτησίας, Ενημερωτική Εκδήλωση της Δράσης «Ανοικτά Ακαδημαϊκά Μαθήματα στο Πανεπιστήμιο Αθηνών», Αθήνα 09.04.2014</a:t>
            </a:r>
          </a:p>
          <a:p>
            <a:pPr marL="0" indent="0" eaLnBrk="1" hangingPunct="1">
              <a:buNone/>
            </a:pPr>
            <a:r>
              <a:rPr lang="el-GR" altLang="el-GR" sz="2400" dirty="0" err="1" smtClean="0"/>
              <a:t>Τσιαβός</a:t>
            </a:r>
            <a:r>
              <a:rPr lang="el-GR" altLang="el-GR" sz="2400" dirty="0" smtClean="0"/>
              <a:t> Π. (2013)  Βασικά Ζητήματα Θέματα Αδειοδότησης, </a:t>
            </a:r>
            <a:r>
              <a:rPr lang="en-US" altLang="el-GR" sz="2400" dirty="0" err="1" smtClean="0"/>
              <a:t>AuTh</a:t>
            </a:r>
            <a:r>
              <a:rPr lang="en-US" altLang="el-GR" sz="2400" dirty="0" smtClean="0"/>
              <a:t> </a:t>
            </a:r>
            <a:r>
              <a:rPr lang="en-US" altLang="el-GR" sz="2400" dirty="0" err="1" smtClean="0"/>
              <a:t>OpenCourses</a:t>
            </a:r>
            <a:r>
              <a:rPr lang="en-US" altLang="el-GR" sz="2400" dirty="0" smtClean="0"/>
              <a:t>, </a:t>
            </a:r>
            <a:r>
              <a:rPr lang="el-GR" altLang="el-GR" sz="2400" dirty="0" smtClean="0"/>
              <a:t>Θεσσαλονίκη 27.06.2013</a:t>
            </a:r>
          </a:p>
          <a:p>
            <a:pPr marL="0" indent="0" eaLnBrk="1" hangingPunct="1">
              <a:buNone/>
            </a:pPr>
            <a:r>
              <a:rPr lang="el-GR" altLang="el-GR" sz="2400" b="1" dirty="0" smtClean="0"/>
              <a:t>Η αναφορά στην Παρουσίαση αυτή να γίνεται ως εξής:</a:t>
            </a:r>
          </a:p>
          <a:p>
            <a:pPr marL="0" indent="0">
              <a:buNone/>
            </a:pPr>
            <a:r>
              <a:rPr lang="el-GR" altLang="el-GR" sz="2400" dirty="0" err="1" smtClean="0"/>
              <a:t>Πετράκη</a:t>
            </a:r>
            <a:r>
              <a:rPr lang="el-GR" altLang="el-GR" sz="2400" dirty="0" smtClean="0"/>
              <a:t> Μ. (2014) Βασικά στοιχεία του νομικού πλαισίου σχετικά με τα Πνευματικά Δικαιώματα- Οι άδειες </a:t>
            </a:r>
            <a:r>
              <a:rPr lang="en-US" altLang="el-GR" sz="2400" dirty="0" smtClean="0"/>
              <a:t>Creative Commons</a:t>
            </a:r>
            <a:r>
              <a:rPr lang="el-GR" altLang="el-GR" sz="2400" dirty="0" smtClean="0"/>
              <a:t>, «Ανοικτά Ακαδημαϊκά Μαθήματα στο Πανεπιστήμιο Αθηνών», Α’ Κύκλος Εκπαίδευσης Προσωπικού Υποστήριξης 21.05.2014</a:t>
            </a:r>
            <a:endParaRPr lang="en-US" altLang="el-GR" sz="2400" dirty="0" smtClean="0"/>
          </a:p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0B64C5"/>
                </a:solidFill>
              </a:rPr>
              <a:t>Χρηματοδότηση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eaLnBrk="1" hangingPunct="1"/>
            <a:endParaRPr lang="el-GR" altLang="el-GR" dirty="0" smtClean="0"/>
          </a:p>
        </p:txBody>
      </p:sp>
      <p:pic>
        <p:nvPicPr>
          <p:cNvPr id="9221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92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ΑΨΜ</a:t>
            </a:r>
            <a:r>
              <a:rPr lang="el-GR" dirty="0" smtClean="0"/>
              <a:t> &amp; πνευματικά δικαιώματα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 </a:t>
            </a:r>
            <a:endParaRPr lang="el-GR" sz="2800" dirty="0"/>
          </a:p>
        </p:txBody>
      </p:sp>
      <p:graphicFrame>
        <p:nvGraphicFramePr>
          <p:cNvPr id="4" name="Diagram 4"/>
          <p:cNvGraphicFramePr/>
          <p:nvPr/>
        </p:nvGraphicFramePr>
        <p:xfrm>
          <a:off x="179512" y="1988840"/>
          <a:ext cx="86409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8"/>
          <p:cNvGraphicFramePr/>
          <p:nvPr/>
        </p:nvGraphicFramePr>
        <p:xfrm>
          <a:off x="755576" y="5229200"/>
          <a:ext cx="1800200" cy="1076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6" name="5 - Ομάδα"/>
          <p:cNvGrpSpPr/>
          <p:nvPr/>
        </p:nvGrpSpPr>
        <p:grpSpPr>
          <a:xfrm>
            <a:off x="6983760" y="5085184"/>
            <a:ext cx="2160240" cy="1281742"/>
            <a:chOff x="0" y="0"/>
            <a:chExt cx="2016224" cy="1209734"/>
          </a:xfrm>
          <a:solidFill>
            <a:srgbClr val="F49342"/>
          </a:solidFill>
        </p:grpSpPr>
        <p:sp>
          <p:nvSpPr>
            <p:cNvPr id="7" name="6 - Ορθογώνιο"/>
            <p:cNvSpPr/>
            <p:nvPr/>
          </p:nvSpPr>
          <p:spPr>
            <a:xfrm>
              <a:off x="0" y="0"/>
              <a:ext cx="2016224" cy="120973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- Ορθογώνιο"/>
            <p:cNvSpPr/>
            <p:nvPr/>
          </p:nvSpPr>
          <p:spPr>
            <a:xfrm>
              <a:off x="0" y="0"/>
              <a:ext cx="2016224" cy="12097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Αδειοδότηση</a:t>
              </a:r>
              <a:endParaRPr lang="el-GR" sz="2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ctangle 10"/>
          <p:cNvSpPr/>
          <p:nvPr/>
        </p:nvSpPr>
        <p:spPr>
          <a:xfrm>
            <a:off x="5724128" y="3645024"/>
            <a:ext cx="1218603" cy="646331"/>
          </a:xfrm>
          <a:prstGeom prst="rect">
            <a:avLst/>
          </a:prstGeom>
          <a:solidFill>
            <a:srgbClr val="F7AE7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Ψηφιακή 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l-GR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έκδοση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2492896"/>
            <a:ext cx="2706190" cy="369332"/>
          </a:xfrm>
          <a:prstGeom prst="rect">
            <a:avLst/>
          </a:prstGeom>
          <a:solidFill>
            <a:srgbClr val="F7AE7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Δημιουργία μαθήματος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7380312" y="2852936"/>
            <a:ext cx="1584176" cy="1872208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 smtClean="0">
              <a:solidFill>
                <a:srgbClr val="087AC8"/>
              </a:solidFill>
            </a:endParaRPr>
          </a:p>
          <a:p>
            <a:pPr algn="ctr"/>
            <a:endParaRPr lang="el-GR" sz="2000" dirty="0" smtClean="0">
              <a:solidFill>
                <a:srgbClr val="087AC8"/>
              </a:solidFill>
            </a:endParaRPr>
          </a:p>
          <a:p>
            <a:pPr algn="ctr"/>
            <a:r>
              <a:rPr lang="el-GR" sz="2000" dirty="0" smtClean="0">
                <a:solidFill>
                  <a:srgbClr val="087AC8"/>
                </a:solidFill>
              </a:rPr>
              <a:t>Ανοικτό Ψηφιακό Μάθημα</a:t>
            </a:r>
            <a:endParaRPr lang="el-GR" sz="2000" dirty="0">
              <a:solidFill>
                <a:srgbClr val="087AC8"/>
              </a:solidFill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56376" y="3068960"/>
            <a:ext cx="590818" cy="557719"/>
          </a:xfrm>
          <a:prstGeom prst="rect">
            <a:avLst/>
          </a:prstGeom>
        </p:spPr>
      </p:pic>
      <p:cxnSp>
        <p:nvCxnSpPr>
          <p:cNvPr id="17" name="16 - Ευθύγραμμο βέλος σύνδεσης"/>
          <p:cNvCxnSpPr/>
          <p:nvPr/>
        </p:nvCxnSpPr>
        <p:spPr>
          <a:xfrm>
            <a:off x="1619672" y="4725144"/>
            <a:ext cx="0" cy="576064"/>
          </a:xfrm>
          <a:prstGeom prst="straightConnector1">
            <a:avLst/>
          </a:prstGeom>
          <a:ln w="38100">
            <a:solidFill>
              <a:srgbClr val="F7AE7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>
            <a:off x="8172400" y="4725144"/>
            <a:ext cx="0" cy="432048"/>
          </a:xfrm>
          <a:prstGeom prst="straightConnector1">
            <a:avLst/>
          </a:prstGeom>
          <a:ln w="38100">
            <a:solidFill>
              <a:srgbClr val="F7AE7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- Εικόνα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8344" y="5949280"/>
            <a:ext cx="1054261" cy="36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νομικό πλαίσιο</a:t>
            </a:r>
            <a:endParaRPr lang="el-GR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3766092" cy="48965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mirrors.creativecommons.org/presskit/logos/cc.logo.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564904"/>
            <a:ext cx="3563888" cy="850394"/>
          </a:xfrm>
          <a:prstGeom prst="rect">
            <a:avLst/>
          </a:prstGeom>
          <a:noFill/>
        </p:spPr>
      </p:pic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12776"/>
            <a:ext cx="3891820" cy="4896544"/>
          </a:xfrm>
          <a:noFill/>
          <a:ln w="3492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l-GR" sz="2800" dirty="0" smtClean="0">
              <a:latin typeface="Calibri" pitchFamily="34" charset="0"/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716016" y="1412776"/>
            <a:ext cx="3891820" cy="4896544"/>
          </a:xfrm>
          <a:prstGeom prst="rect">
            <a:avLst/>
          </a:prstGeom>
          <a:noFill/>
          <a:ln w="34925">
            <a:solidFill>
              <a:srgbClr val="00D25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Ν. 2121/93 – Πνευματική Ιδιοκτησία</a:t>
            </a:r>
            <a:endParaRPr lang="el-G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725486" cy="34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Ν. 2121/93</a:t>
            </a:r>
            <a:endParaRPr lang="el-GR" dirty="0"/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800" dirty="0" smtClean="0"/>
              <a:t> </a:t>
            </a:r>
            <a:r>
              <a:rPr lang="el-GR" sz="2800" dirty="0" smtClean="0">
                <a:latin typeface="Calibri" pitchFamily="34" charset="0"/>
              </a:rPr>
              <a:t>Ο δημιουργός  </a:t>
            </a:r>
            <a:r>
              <a:rPr lang="el-GR" sz="2800" b="1" dirty="0" smtClean="0">
                <a:latin typeface="Calibri" pitchFamily="34" charset="0"/>
              </a:rPr>
              <a:t>πρωτότυπου </a:t>
            </a:r>
            <a:r>
              <a:rPr lang="el-GR" sz="2800" dirty="0" smtClean="0">
                <a:latin typeface="Calibri" pitchFamily="34" charset="0"/>
              </a:rPr>
              <a:t>πνευματικού έργου αποκτά </a:t>
            </a:r>
            <a:r>
              <a:rPr lang="el-GR" sz="2800" b="1" dirty="0" smtClean="0">
                <a:latin typeface="Calibri" pitchFamily="34" charset="0"/>
              </a:rPr>
              <a:t>αυτομάτως</a:t>
            </a:r>
            <a:r>
              <a:rPr lang="el-GR" sz="2800" dirty="0" smtClean="0">
                <a:latin typeface="Calibri" pitchFamily="34" charset="0"/>
              </a:rPr>
              <a:t>, με τη δημιουργία του έργου, αποκλειστικά και απόλυτα πνευματικά δικαιώματα στο έργο του </a:t>
            </a:r>
            <a:r>
              <a:rPr lang="el-GR" sz="2800" dirty="0" smtClean="0">
                <a:solidFill>
                  <a:srgbClr val="A20000"/>
                </a:solidFill>
                <a:latin typeface="Calibri" pitchFamily="34" charset="0"/>
                <a:sym typeface="Symbol"/>
              </a:rPr>
              <a:t></a:t>
            </a:r>
            <a:r>
              <a:rPr lang="en-US" sz="2800" dirty="0" smtClean="0">
                <a:solidFill>
                  <a:srgbClr val="A20000"/>
                </a:solidFill>
                <a:latin typeface="Calibri" pitchFamily="34" charset="0"/>
                <a:sym typeface="Symbol"/>
              </a:rPr>
              <a:t> </a:t>
            </a:r>
            <a:r>
              <a:rPr lang="en-US" sz="2800" dirty="0" smtClean="0">
                <a:solidFill>
                  <a:srgbClr val="A20000"/>
                </a:solidFill>
                <a:latin typeface="Calibri" pitchFamily="34" charset="0"/>
              </a:rPr>
              <a:t>copyright – All rights reserved</a:t>
            </a:r>
            <a:endParaRPr lang="el-GR" sz="2800" dirty="0" smtClean="0">
              <a:solidFill>
                <a:srgbClr val="A20000"/>
              </a:solidFill>
              <a:latin typeface="Calibri" pitchFamily="34" charset="0"/>
            </a:endParaRPr>
          </a:p>
          <a:p>
            <a:pPr marL="0" indent="0">
              <a:buFont typeface="Wingdings"/>
              <a:buChar char="Ä"/>
            </a:pPr>
            <a:r>
              <a:rPr lang="el-GR" sz="2800" b="1" dirty="0" smtClean="0">
                <a:solidFill>
                  <a:srgbClr val="A20000"/>
                </a:solidFill>
                <a:latin typeface="Calibri" pitchFamily="34" charset="0"/>
              </a:rPr>
              <a:t> ΔΕΝ απαιτούνται διατυπώσεις για την κτήση των δικαιωμάτων πνευματικής ιδιοκτησίας.</a:t>
            </a:r>
          </a:p>
          <a:p>
            <a:pPr>
              <a:buNone/>
            </a:pPr>
            <a:r>
              <a:rPr lang="el-GR" sz="2800" b="1" dirty="0" smtClean="0">
                <a:solidFill>
                  <a:srgbClr val="A20000"/>
                </a:solidFill>
                <a:latin typeface="Calibri" pitchFamily="34" charset="0"/>
                <a:sym typeface="Wingdings"/>
              </a:rPr>
              <a:t> </a:t>
            </a:r>
            <a:r>
              <a:rPr lang="el-GR" sz="2800" b="1" dirty="0" smtClean="0">
                <a:solidFill>
                  <a:srgbClr val="A20000"/>
                </a:solidFill>
                <a:latin typeface="Calibri" pitchFamily="34" charset="0"/>
              </a:rPr>
              <a:t>Κάθε πρωτότυπο πνευματικό έργο προστατεύεται από πνευματικά δικαιώματα αυτομάτως με τη δημιουργία του.</a:t>
            </a:r>
            <a:r>
              <a:rPr lang="en-US" sz="2800" b="1" dirty="0" smtClean="0">
                <a:solidFill>
                  <a:srgbClr val="A20000"/>
                </a:solidFill>
                <a:latin typeface="Calibri" pitchFamily="34" charset="0"/>
              </a:rPr>
              <a:t> </a:t>
            </a:r>
            <a:r>
              <a:rPr lang="el-GR" sz="2800" b="1" dirty="0" smtClean="0">
                <a:solidFill>
                  <a:srgbClr val="A20000"/>
                </a:solidFill>
                <a:latin typeface="Calibri" pitchFamily="34" charset="0"/>
              </a:rPr>
              <a:t> Γενικά, η χρήση του απαιτεί τη λήψη συγκεκριμένης άδειας.</a:t>
            </a:r>
            <a:br>
              <a:rPr lang="el-GR" sz="2800" b="1" dirty="0" smtClean="0">
                <a:solidFill>
                  <a:srgbClr val="A20000"/>
                </a:solidFill>
                <a:latin typeface="Calibri" pitchFamily="34" charset="0"/>
              </a:rPr>
            </a:br>
            <a:r>
              <a:rPr lang="el-GR" sz="2800" b="1" dirty="0" smtClean="0">
                <a:solidFill>
                  <a:srgbClr val="A20000"/>
                </a:solidFill>
                <a:latin typeface="Calibri" pitchFamily="34" charset="0"/>
              </a:rPr>
              <a:t/>
            </a:r>
            <a:br>
              <a:rPr lang="el-GR" sz="2800" b="1" dirty="0" smtClean="0">
                <a:solidFill>
                  <a:srgbClr val="A20000"/>
                </a:solidFill>
                <a:latin typeface="Calibri" pitchFamily="34" charset="0"/>
              </a:rPr>
            </a:br>
            <a:r>
              <a:rPr lang="el-GR" sz="2800" dirty="0" smtClean="0">
                <a:latin typeface="Calibri" pitchFamily="34" charset="0"/>
              </a:rPr>
              <a:t>Τα πνευματικά δικαιώματα συνίστανται από το: </a:t>
            </a:r>
          </a:p>
          <a:p>
            <a:r>
              <a:rPr lang="el-GR" sz="2800" dirty="0" smtClean="0">
                <a:latin typeface="Calibri" pitchFamily="34" charset="0"/>
              </a:rPr>
              <a:t>Περιουσιακό δικαίωμα (εκμετάλλευση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</a:rPr>
              <a:t>του έργου)</a:t>
            </a:r>
          </a:p>
          <a:p>
            <a:r>
              <a:rPr lang="el-GR" sz="2800" dirty="0" smtClean="0">
                <a:latin typeface="Calibri" pitchFamily="34" charset="0"/>
              </a:rPr>
              <a:t>Ηθικό δικαίωμα (δεσμός του δημιουργού με το έργο)</a:t>
            </a:r>
          </a:p>
          <a:p>
            <a:pPr marL="0" indent="0">
              <a:buNone/>
            </a:pPr>
            <a:endParaRPr lang="el-GR" sz="2800" b="1" dirty="0" smtClean="0">
              <a:solidFill>
                <a:srgbClr val="A2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l-GR" sz="2800" b="1" dirty="0" smtClean="0">
              <a:solidFill>
                <a:srgbClr val="A2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l-GR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Ν. 2121/93 : εξισορρόπηση δικαιωμάτων </a:t>
            </a:r>
            <a:endParaRPr lang="el-GR" dirty="0"/>
          </a:p>
        </p:txBody>
      </p:sp>
      <p:graphicFrame>
        <p:nvGraphicFramePr>
          <p:cNvPr id="6" name="5 - Διάγραμμα"/>
          <p:cNvGraphicFramePr/>
          <p:nvPr/>
        </p:nvGraphicFramePr>
        <p:xfrm>
          <a:off x="1259632" y="1340768"/>
          <a:ext cx="64087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2243</Words>
  <Application>Microsoft Office PowerPoint</Application>
  <PresentationFormat>Προβολή στην οθόνη (4:3)</PresentationFormat>
  <Paragraphs>220</Paragraphs>
  <Slides>21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Διαφάνεια 1</vt:lpstr>
      <vt:lpstr> Βασικά στοιχεία του νομικού πλαισίου σχετικά με τα πνευματικά δικαιώματα –  Οι άδειες Creative Commons</vt:lpstr>
      <vt:lpstr>άδεια χρήσης</vt:lpstr>
      <vt:lpstr>Χρηματοδότηση</vt:lpstr>
      <vt:lpstr>ΑΨΜ &amp; πνευματικά δικαιώματα</vt:lpstr>
      <vt:lpstr>Το νομικό πλαίσιο</vt:lpstr>
      <vt:lpstr>Ο Ν. 2121/93 – Πνευματική Ιδιοκτησία</vt:lpstr>
      <vt:lpstr>Ο Ν. 2121/93</vt:lpstr>
      <vt:lpstr>Ο Ν. 2121/93 : εξισορρόπηση δικαιωμάτων </vt:lpstr>
      <vt:lpstr>Ο Ν. 2121/93 : Εξαιρέσεις</vt:lpstr>
      <vt:lpstr>Οι άδειες Creative Commons (1/2) </vt:lpstr>
      <vt:lpstr>Οι άδειες Creative Commons  (2/2)</vt:lpstr>
      <vt:lpstr>Το εύρος χρήσης των αδειών Creative Commons</vt:lpstr>
      <vt:lpstr>Δομή των αδειών CC  Στοιχεία αδειών (Licence Elements) </vt:lpstr>
      <vt:lpstr>Οι άδειες Creative Commons  </vt:lpstr>
      <vt:lpstr>Η άδεια CC-Αναφορά</vt:lpstr>
      <vt:lpstr>Η άδεια CC-Αναφορά –Παρόμοια Διανομή </vt:lpstr>
      <vt:lpstr>Η άδεια CC-Αναφορά –Μη παράγωγο έργο</vt:lpstr>
      <vt:lpstr>Η άδεια CC-Αναφορά –Μη εμπορική χρήση – Παρόμοια διανομή</vt:lpstr>
      <vt:lpstr>Η άδεια CC-Αναφορά –Μη εμπορική χρήση – Μη παράγωγο έργο</vt:lpstr>
      <vt:lpstr>Εν κατακλείδι…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Marianthi Petraki</cp:lastModifiedBy>
  <cp:revision>298</cp:revision>
  <dcterms:created xsi:type="dcterms:W3CDTF">2012-09-06T09:03:05Z</dcterms:created>
  <dcterms:modified xsi:type="dcterms:W3CDTF">2014-05-26T12:29:50Z</dcterms:modified>
</cp:coreProperties>
</file>