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2"/>
  </p:notesMasterIdLst>
  <p:sldIdLst>
    <p:sldId id="328" r:id="rId3"/>
    <p:sldId id="300" r:id="rId4"/>
    <p:sldId id="303" r:id="rId5"/>
    <p:sldId id="301" r:id="rId6"/>
    <p:sldId id="302"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Lst>
  <p:sldSz cx="9144000" cy="6858000" type="screen4x3"/>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8"/>
            <p14:sldId id="300"/>
            <p14:sldId id="303"/>
            <p14:sldId id="301"/>
            <p14:sldId id="302"/>
            <p14:sldId id="304"/>
            <p14:sldId id="305"/>
            <p14:sldId id="306"/>
            <p14:sldId id="307"/>
            <p14:sldId id="308"/>
            <p14:sldId id="309"/>
            <p14:sldId id="310"/>
            <p14:sldId id="311"/>
            <p14:sldId id="312"/>
            <p14:sldId id="313"/>
            <p14:sldId id="314"/>
            <p14:sldId id="315"/>
            <p14:sldId id="316"/>
            <p14:sldId id="317"/>
            <p14:sldId id="318"/>
            <p14:sldId id="319"/>
            <p14:sldId id="320"/>
            <p14:sldId id="321"/>
          </p14:sldIdLst>
        </p14:section>
        <p14:section name="Untitled Section" id="{0F1CB131-A6BD-43D0-B8D4-1F27CEF7A05E}">
          <p14:sldIdLst>
            <p14:sldId id="322"/>
            <p14:sldId id="323"/>
            <p14:sldId id="324"/>
            <p14:sldId id="325"/>
            <p14:sldId id="326"/>
            <p14:sldId id="32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066" autoAdjust="0"/>
    <p:restoredTop sz="99309" autoAdjust="0"/>
  </p:normalViewPr>
  <p:slideViewPr>
    <p:cSldViewPr>
      <p:cViewPr varScale="1">
        <p:scale>
          <a:sx n="112" d="100"/>
          <a:sy n="112"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28</a:t>
            </a:fld>
            <a:endParaRPr lang="el-GR" altLang="en-US"/>
          </a:p>
        </p:txBody>
      </p:sp>
    </p:spTree>
    <p:extLst>
      <p:ext uri="{BB962C8B-B14F-4D97-AF65-F5344CB8AC3E}">
        <p14:creationId xmlns:p14="http://schemas.microsoft.com/office/powerpoint/2010/main" val="381077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29</a:t>
            </a:fld>
            <a:endParaRPr lang="el-GR" altLang="en-US"/>
          </a:p>
        </p:txBody>
      </p:sp>
    </p:spTree>
    <p:extLst>
      <p:ext uri="{BB962C8B-B14F-4D97-AF65-F5344CB8AC3E}">
        <p14:creationId xmlns:p14="http://schemas.microsoft.com/office/powerpoint/2010/main" val="345734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Λογοτεχνία και Τεχνολογία</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Λογοτεχνία και Τεχνολογία</a:t>
            </a: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Λογοτεχνία και Τεχνολογία</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Λογοτεχνία και Τεχνολογία</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Λογοτεχνία και Τεχνολογία</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Λογοτεχνία και Τεχνολογία</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Λογοτεχνία και Τεχνολογία</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capela.tv/en/talking-card/Fish/" TargetMode="External"/><Relationship Id="rId2" Type="http://schemas.openxmlformats.org/officeDocument/2006/relationships/hyperlink" Target="http://www.acapela.tv/en/talking-card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pencourses.uoa.gr/courses/ECD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8.png"/><Relationship Id="rId4" Type="http://schemas.openxmlformats.org/officeDocument/2006/relationships/hyperlink" Target="%5b1%5d%20http:/creativecommons.org/licenses/by-nc-sa/4.0/"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capela.tv/en/talking-card/SeriousBusiness/" TargetMode="External"/><Relationship Id="rId2" Type="http://schemas.openxmlformats.org/officeDocument/2006/relationships/hyperlink" Target="http://www.acapela.tv/en/talking-car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dirty="0" smtClean="0"/>
              <a:t>Διδακτική </a:t>
            </a:r>
            <a:r>
              <a:rPr lang="el-GR" dirty="0"/>
              <a:t>της Λογοτεχνίας στην Προσχολική </a:t>
            </a:r>
            <a:r>
              <a:rPr lang="el-GR" dirty="0" smtClean="0"/>
              <a:t>Εκπαίδευση</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pPr>
              <a:spcBef>
                <a:spcPts val="0"/>
              </a:spcBef>
            </a:pPr>
            <a:endParaRPr lang="el-GR" sz="2800" dirty="0" smtClean="0"/>
          </a:p>
          <a:p>
            <a:r>
              <a:rPr lang="el-GR" sz="2800" dirty="0"/>
              <a:t>Λογοτεχνία και </a:t>
            </a:r>
            <a:r>
              <a:rPr lang="el-GR" sz="2800" dirty="0" smtClean="0"/>
              <a:t>Τεχνολογία</a:t>
            </a:r>
            <a:endParaRPr lang="en-GB" sz="2800" dirty="0" smtClean="0"/>
          </a:p>
          <a:p>
            <a:endParaRPr lang="en-US" sz="2800" dirty="0" smtClean="0"/>
          </a:p>
          <a:p>
            <a:r>
              <a:rPr lang="el-GR" sz="2800" dirty="0" smtClean="0"/>
              <a:t>Αγγελική </a:t>
            </a:r>
            <a:r>
              <a:rPr lang="el-GR" sz="2800" dirty="0" smtClean="0"/>
              <a:t>Γιαννικοπούλου</a:t>
            </a:r>
            <a:endParaRPr lang="en-US" sz="2800" dirty="0" smtClean="0"/>
          </a:p>
          <a:p>
            <a:r>
              <a:rPr lang="el-GR" sz="2800" dirty="0"/>
              <a:t>Τμήμα Εκπαίδευσης και </a:t>
            </a:r>
            <a:r>
              <a:rPr lang="el-GR" sz="2800" dirty="0" smtClean="0"/>
              <a:t>Αγωγής</a:t>
            </a:r>
            <a:r>
              <a:rPr lang="en-US" sz="2800" dirty="0"/>
              <a:t> </a:t>
            </a:r>
            <a:r>
              <a:rPr lang="el-GR" sz="2800" dirty="0" smtClean="0"/>
              <a:t>στην </a:t>
            </a:r>
            <a:r>
              <a:rPr lang="el-GR" sz="2800" dirty="0"/>
              <a:t>Προσχολική Ηλικία (ΤΕΑΠΗ</a:t>
            </a:r>
            <a:r>
              <a:rPr lang="el-GR" sz="2800" dirty="0" smtClean="0"/>
              <a:t>)</a:t>
            </a:r>
            <a:endParaRPr lang="el-GR" sz="2800" dirty="0"/>
          </a:p>
        </p:txBody>
      </p:sp>
    </p:spTree>
    <p:custDataLst>
      <p:tags r:id="rId1"/>
    </p:custDataLst>
    <p:extLst>
      <p:ext uri="{BB962C8B-B14F-4D97-AF65-F5344CB8AC3E}">
        <p14:creationId xmlns:p14="http://schemas.microsoft.com/office/powerpoint/2010/main" val="401428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4ο</a:t>
            </a:r>
            <a:endParaRPr lang="el-GR" dirty="0"/>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276071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5ο</a:t>
            </a:r>
            <a:endParaRPr lang="el-GR" dirty="0"/>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287915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 </a:t>
            </a:r>
            <a:r>
              <a:rPr lang="el-GR" dirty="0" smtClean="0"/>
              <a:t>6ο</a:t>
            </a:r>
            <a:endParaRPr lang="el-GR" dirty="0"/>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372170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Παρόμοια δραστηριότητα</a:t>
            </a:r>
            <a:endParaRPr lang="el-GR" dirty="0"/>
          </a:p>
        </p:txBody>
      </p:sp>
      <p:sp>
        <p:nvSpPr>
          <p:cNvPr id="6" name="Θέση περιεχομένου 5"/>
          <p:cNvSpPr>
            <a:spLocks noGrp="1"/>
          </p:cNvSpPr>
          <p:nvPr>
            <p:ph sz="half" idx="1"/>
          </p:nvPr>
        </p:nvSpPr>
        <p:spPr/>
        <p:txBody>
          <a:bodyPr>
            <a:noAutofit/>
          </a:bodyPr>
          <a:lstStyle/>
          <a:p>
            <a:pPr marL="0" indent="0">
              <a:buNone/>
            </a:pPr>
            <a:r>
              <a:rPr lang="el-GR" b="1" dirty="0"/>
              <a:t>Β</a:t>
            </a:r>
            <a:r>
              <a:rPr lang="el-GR" b="1" dirty="0" smtClean="0"/>
              <a:t>ιβλίο</a:t>
            </a:r>
            <a:r>
              <a:rPr lang="el-GR" dirty="0" smtClean="0"/>
              <a:t>: </a:t>
            </a:r>
            <a:r>
              <a:rPr lang="el-GR" dirty="0" err="1" smtClean="0"/>
              <a:t>Donaldson</a:t>
            </a:r>
            <a:r>
              <a:rPr lang="el-GR" dirty="0"/>
              <a:t>, </a:t>
            </a:r>
            <a:r>
              <a:rPr lang="el-GR" dirty="0" err="1"/>
              <a:t>Julia</a:t>
            </a:r>
            <a:r>
              <a:rPr lang="el-GR" dirty="0"/>
              <a:t>, 1948-. </a:t>
            </a:r>
            <a:r>
              <a:rPr lang="el-GR" b="1" dirty="0"/>
              <a:t>Τοσοδούλης, ο παραμυθάς του βυθού </a:t>
            </a:r>
            <a:r>
              <a:rPr lang="el-GR" dirty="0"/>
              <a:t>/ Τζούλια </a:t>
            </a:r>
            <a:r>
              <a:rPr lang="el-GR" dirty="0" err="1"/>
              <a:t>Ντόναλντσον</a:t>
            </a:r>
            <a:r>
              <a:rPr lang="el-GR" dirty="0"/>
              <a:t> · μετάφραση Βαγγέλης Ηλιόπουλος · εικονογράφηση Άξελ </a:t>
            </a:r>
            <a:r>
              <a:rPr lang="el-GR" dirty="0" err="1"/>
              <a:t>Σέφλερ</a:t>
            </a:r>
            <a:r>
              <a:rPr lang="el-GR" dirty="0"/>
              <a:t>. - 1η </a:t>
            </a:r>
            <a:r>
              <a:rPr lang="el-GR" dirty="0" err="1"/>
              <a:t>έκδ</a:t>
            </a:r>
            <a:r>
              <a:rPr lang="el-GR" dirty="0"/>
              <a:t>. - </a:t>
            </a:r>
            <a:r>
              <a:rPr lang="el-GR" dirty="0" smtClean="0"/>
              <a:t>Αθήνα: </a:t>
            </a:r>
            <a:r>
              <a:rPr lang="el-GR" dirty="0"/>
              <a:t>Εκδόσεις Πατάκη, 2007.</a:t>
            </a:r>
          </a:p>
          <a:p>
            <a:endParaRPr lang="el-GR" dirty="0"/>
          </a:p>
        </p:txBody>
      </p:sp>
      <p:pic>
        <p:nvPicPr>
          <p:cNvPr id="8" name="Picture 2" descr="[DECORATIVE]"/>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64088" y="1916832"/>
            <a:ext cx="2739325"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3063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 λίγα λόγια</a:t>
            </a:r>
          </a:p>
        </p:txBody>
      </p:sp>
      <p:sp>
        <p:nvSpPr>
          <p:cNvPr id="5" name="Θέση περιεχομένου 4"/>
          <p:cNvSpPr>
            <a:spLocks noGrp="1"/>
          </p:cNvSpPr>
          <p:nvPr>
            <p:ph idx="1"/>
          </p:nvPr>
        </p:nvSpPr>
        <p:spPr/>
        <p:txBody>
          <a:bodyPr>
            <a:noAutofit/>
          </a:bodyPr>
          <a:lstStyle/>
          <a:p>
            <a:pPr marL="0" indent="0">
              <a:buNone/>
            </a:pPr>
            <a:r>
              <a:rPr lang="el-GR" sz="2800" dirty="0"/>
              <a:t>Μπορεί το μικρότερο ψαράκι να λέει τα μεγαλύτερα παραμύθια;</a:t>
            </a:r>
          </a:p>
          <a:p>
            <a:pPr marL="0" indent="0">
              <a:buNone/>
            </a:pPr>
            <a:r>
              <a:rPr lang="el-GR" sz="2800" dirty="0" smtClean="0"/>
              <a:t>«Συγνώμη </a:t>
            </a:r>
            <a:r>
              <a:rPr lang="el-GR" sz="2800" dirty="0"/>
              <a:t>που άργησα, κύριε! Ξεκίνησα πολύ νωρίς, όμως στο δρόμο για το σχολείο πιάστηκα στα πλοκάμια ενός γιγάντιου καλαμαριού. Στριφογύριζα και πάλευα, μέχρι που μια θαλάσσια χελώνα ήρθε και με έσωσε</a:t>
            </a:r>
            <a:r>
              <a:rPr lang="el-GR" sz="2800" dirty="0" smtClean="0"/>
              <a:t>.» «Χελώνα</a:t>
            </a:r>
            <a:r>
              <a:rPr lang="el-GR" sz="2800" dirty="0"/>
              <a:t>; Αποκλείεται! Αυτά είναι παραμύθια</a:t>
            </a:r>
            <a:r>
              <a:rPr lang="el-GR" sz="2800" dirty="0" smtClean="0"/>
              <a:t>!» «</a:t>
            </a:r>
            <a:r>
              <a:rPr lang="el-GR" sz="2800" dirty="0"/>
              <a:t>Όχι, όχι είναι αλήθεια</a:t>
            </a:r>
            <a:r>
              <a:rPr lang="el-GR" sz="2800" dirty="0" smtClean="0"/>
              <a:t>!»</a:t>
            </a:r>
            <a:endParaRPr lang="el-GR" sz="2800" dirty="0"/>
          </a:p>
          <a:p>
            <a:pPr marL="0" indent="0">
              <a:buNone/>
            </a:pPr>
            <a:r>
              <a:rPr lang="el-GR" sz="2800" dirty="0"/>
              <a:t>Εσύ πιστεύεις τα παραμύθια του Τοσοδούλη;</a:t>
            </a:r>
          </a:p>
          <a:p>
            <a:endParaRPr lang="el-GR" sz="2800" dirty="0"/>
          </a:p>
        </p:txBody>
      </p:sp>
    </p:spTree>
    <p:extLst>
      <p:ext uri="{BB962C8B-B14F-4D97-AF65-F5344CB8AC3E}">
        <p14:creationId xmlns:p14="http://schemas.microsoft.com/office/powerpoint/2010/main" val="257144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Προτεινόμενη δραστηριότητα (1/2)</a:t>
            </a:r>
            <a:endParaRPr lang="el-GR" dirty="0"/>
          </a:p>
        </p:txBody>
      </p:sp>
      <p:sp>
        <p:nvSpPr>
          <p:cNvPr id="3" name="Θέση περιεχομένου 2"/>
          <p:cNvSpPr>
            <a:spLocks noGrp="1"/>
          </p:cNvSpPr>
          <p:nvPr>
            <p:ph idx="1"/>
          </p:nvPr>
        </p:nvSpPr>
        <p:spPr/>
        <p:txBody>
          <a:bodyPr>
            <a:noAutofit/>
          </a:bodyPr>
          <a:lstStyle/>
          <a:p>
            <a:pPr marL="0" indent="0">
              <a:buNone/>
            </a:pPr>
            <a:r>
              <a:rPr lang="el-GR" dirty="0"/>
              <a:t>Ενθαρρύνουμε τα παιδιά, χρησιμοποιώντας τη φαντασία τους, να γίνουν κι εκείνα μεγάλοι «παραμυθάδες» όπως ο Τοσοδούλης και να σκεφτούν τα πιο μεγάλα παραμύθια που θα έλεγαν κάθε φορά που θα βρίσκονταν στη θέση του πρωταγωνιστή, βλέποντας παράλληλα τις σελίδες του βιβλίου. </a:t>
            </a:r>
          </a:p>
          <a:p>
            <a:pPr marL="0" indent="0">
              <a:buNone/>
            </a:pPr>
            <a:endParaRPr lang="el-GR" dirty="0"/>
          </a:p>
        </p:txBody>
      </p:sp>
    </p:spTree>
    <p:extLst>
      <p:ext uri="{BB962C8B-B14F-4D97-AF65-F5344CB8AC3E}">
        <p14:creationId xmlns:p14="http://schemas.microsoft.com/office/powerpoint/2010/main" val="346356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Προτεινόμενη δραστηριότητα (2/2)</a:t>
            </a:r>
            <a:endParaRPr lang="el-GR" dirty="0"/>
          </a:p>
        </p:txBody>
      </p:sp>
      <p:sp>
        <p:nvSpPr>
          <p:cNvPr id="3" name="Θέση περιεχομένου 2"/>
          <p:cNvSpPr>
            <a:spLocks noGrp="1"/>
          </p:cNvSpPr>
          <p:nvPr>
            <p:ph idx="1"/>
          </p:nvPr>
        </p:nvSpPr>
        <p:spPr/>
        <p:txBody>
          <a:bodyPr>
            <a:noAutofit/>
          </a:bodyPr>
          <a:lstStyle/>
          <a:p>
            <a:pPr marL="0" indent="0">
              <a:buNone/>
            </a:pPr>
            <a:r>
              <a:rPr lang="el-GR" dirty="0" smtClean="0"/>
              <a:t>Στη </a:t>
            </a:r>
            <a:r>
              <a:rPr lang="el-GR" dirty="0"/>
              <a:t>συνέχεια, μπαίνοντας στη σελίδα </a:t>
            </a:r>
            <a:r>
              <a:rPr lang="en-US" dirty="0" smtClean="0">
                <a:hlinkClick r:id="rId2"/>
              </a:rPr>
              <a:t>Acapela TV </a:t>
            </a:r>
            <a:r>
              <a:rPr lang="el-GR" dirty="0" smtClean="0"/>
              <a:t>και </a:t>
            </a:r>
            <a:r>
              <a:rPr lang="el-GR" dirty="0"/>
              <a:t>κάνοντας </a:t>
            </a:r>
            <a:r>
              <a:rPr lang="el-GR" dirty="0" smtClean="0"/>
              <a:t>κλικ στην </a:t>
            </a:r>
            <a:r>
              <a:rPr lang="el-GR" dirty="0"/>
              <a:t>επιλογή </a:t>
            </a:r>
            <a:r>
              <a:rPr lang="el-GR" dirty="0">
                <a:hlinkClick r:id="rId3"/>
              </a:rPr>
              <a:t>GOLDIE THE GOLDFISH</a:t>
            </a:r>
            <a:r>
              <a:rPr lang="el-GR" dirty="0"/>
              <a:t> </a:t>
            </a:r>
            <a:r>
              <a:rPr lang="el-GR" dirty="0" smtClean="0"/>
              <a:t>έχουν </a:t>
            </a:r>
            <a:r>
              <a:rPr lang="el-GR" dirty="0"/>
              <a:t>την ευκαιρία, αφού υπαγορεύσουν τις ιδέες τους στον/στην εκπαιδευτικό ή τις πληκτρολογήσουν μόνα </a:t>
            </a:r>
            <a:r>
              <a:rPr lang="el-GR" dirty="0" smtClean="0"/>
              <a:t>τους </a:t>
            </a:r>
            <a:r>
              <a:rPr lang="el-GR" dirty="0"/>
              <a:t>εάν μπορούν, να τις ακούσουν από το στόμα του ψαριού.</a:t>
            </a:r>
          </a:p>
          <a:p>
            <a:endParaRPr lang="el-GR" dirty="0"/>
          </a:p>
        </p:txBody>
      </p:sp>
    </p:spTree>
    <p:extLst>
      <p:ext uri="{BB962C8B-B14F-4D97-AF65-F5344CB8AC3E}">
        <p14:creationId xmlns:p14="http://schemas.microsoft.com/office/powerpoint/2010/main" val="125154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1ο Βήμα</a:t>
            </a:r>
            <a:endParaRPr lang="el-GR" dirty="0"/>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2752580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2ο </a:t>
            </a:r>
            <a:r>
              <a:rPr lang="el-GR" dirty="0"/>
              <a:t>Βήμα</a:t>
            </a:r>
          </a:p>
        </p:txBody>
      </p:sp>
      <p:pic>
        <p:nvPicPr>
          <p:cNvPr id="4" name="Picture 2"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78630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3ο </a:t>
            </a:r>
            <a:r>
              <a:rPr lang="el-GR" dirty="0"/>
              <a:t>Βήμα</a:t>
            </a:r>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29255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Διδακτική </a:t>
            </a:r>
            <a:r>
              <a:rPr lang="el-GR" dirty="0" smtClean="0"/>
              <a:t>Πρακτική</a:t>
            </a:r>
            <a:endParaRPr lang="el-GR" dirty="0"/>
          </a:p>
        </p:txBody>
      </p:sp>
      <p:sp>
        <p:nvSpPr>
          <p:cNvPr id="3" name="Θέση περιεχομένου 2"/>
          <p:cNvSpPr>
            <a:spLocks noGrp="1"/>
          </p:cNvSpPr>
          <p:nvPr>
            <p:ph sz="half" idx="1"/>
          </p:nvPr>
        </p:nvSpPr>
        <p:spPr>
          <a:xfrm>
            <a:off x="457200" y="1600200"/>
            <a:ext cx="3970784" cy="4525963"/>
          </a:xfrm>
        </p:spPr>
        <p:txBody>
          <a:bodyPr>
            <a:noAutofit/>
          </a:bodyPr>
          <a:lstStyle/>
          <a:p>
            <a:pPr marL="0" indent="0" fontAlgn="t">
              <a:spcBef>
                <a:spcPts val="300"/>
              </a:spcBef>
              <a:buNone/>
            </a:pPr>
            <a:r>
              <a:rPr lang="el-GR" sz="2400" b="1" dirty="0" smtClean="0"/>
              <a:t>Εργασία: </a:t>
            </a:r>
            <a:r>
              <a:rPr lang="el-GR" sz="2400" dirty="0" smtClean="0"/>
              <a:t>Με </a:t>
            </a:r>
            <a:r>
              <a:rPr lang="el-GR" sz="2400" dirty="0"/>
              <a:t>αφορμή ένα βιβλίο σχεδιάστηκε μια </a:t>
            </a:r>
            <a:r>
              <a:rPr lang="el-GR" sz="2400" dirty="0" err="1"/>
              <a:t>φιλαναγνωστική</a:t>
            </a:r>
            <a:r>
              <a:rPr lang="el-GR" sz="2400" dirty="0"/>
              <a:t> δραστηριότητα που να εμπλέκει τις νέες τεχνολογίες</a:t>
            </a:r>
            <a:r>
              <a:rPr lang="el-GR" sz="2400" dirty="0" smtClean="0"/>
              <a:t>.</a:t>
            </a:r>
          </a:p>
          <a:p>
            <a:pPr marL="0" indent="0" fontAlgn="t">
              <a:spcBef>
                <a:spcPts val="1200"/>
              </a:spcBef>
              <a:buNone/>
            </a:pPr>
            <a:r>
              <a:rPr lang="el-GR" sz="2400" b="1" dirty="0" smtClean="0"/>
              <a:t>Βιβλίο</a:t>
            </a:r>
            <a:r>
              <a:rPr lang="el-GR" sz="2400" dirty="0" smtClean="0"/>
              <a:t>: </a:t>
            </a:r>
            <a:r>
              <a:rPr lang="el-GR" sz="2400" dirty="0" err="1"/>
              <a:t>Ρουσάκη</a:t>
            </a:r>
            <a:r>
              <a:rPr lang="el-GR" sz="2400" dirty="0"/>
              <a:t> - Βίλλα, Μαρία. </a:t>
            </a:r>
            <a:r>
              <a:rPr lang="el-GR" sz="2400" b="1" dirty="0"/>
              <a:t>Διαστημικές ειδήσεις </a:t>
            </a:r>
            <a:r>
              <a:rPr lang="el-GR" sz="2400" dirty="0"/>
              <a:t>/ Μαρία </a:t>
            </a:r>
            <a:r>
              <a:rPr lang="el-GR" sz="2400" dirty="0" err="1"/>
              <a:t>Ρουσάκη</a:t>
            </a:r>
            <a:r>
              <a:rPr lang="el-GR" sz="2400" dirty="0"/>
              <a:t> · εικονογράφηση </a:t>
            </a:r>
            <a:r>
              <a:rPr lang="el-GR" sz="2400" dirty="0" err="1"/>
              <a:t>Ελίζα</a:t>
            </a:r>
            <a:r>
              <a:rPr lang="el-GR" sz="2400" dirty="0"/>
              <a:t> </a:t>
            </a:r>
            <a:r>
              <a:rPr lang="el-GR" sz="2400" dirty="0" err="1"/>
              <a:t>Βαβούρη</a:t>
            </a:r>
            <a:r>
              <a:rPr lang="el-GR" sz="2400" dirty="0"/>
              <a:t>. - 1η </a:t>
            </a:r>
            <a:r>
              <a:rPr lang="el-GR" sz="2400" dirty="0" err="1"/>
              <a:t>έκδ</a:t>
            </a:r>
            <a:r>
              <a:rPr lang="el-GR" sz="2400" dirty="0"/>
              <a:t>. - Αθήνα: Μίνωας, 2013.</a:t>
            </a:r>
          </a:p>
          <a:p>
            <a:pPr marL="0" indent="0" fontAlgn="t">
              <a:spcBef>
                <a:spcPts val="300"/>
              </a:spcBef>
              <a:buNone/>
            </a:pPr>
            <a:endParaRPr lang="el-GR" sz="2400" b="1" dirty="0" smtClean="0"/>
          </a:p>
          <a:p>
            <a:pPr fontAlgn="t">
              <a:spcBef>
                <a:spcPts val="300"/>
              </a:spcBef>
            </a:pPr>
            <a:endParaRPr lang="el-GR" sz="2400" dirty="0"/>
          </a:p>
          <a:p>
            <a:pPr>
              <a:spcBef>
                <a:spcPts val="300"/>
              </a:spcBef>
            </a:pPr>
            <a:endParaRPr lang="el-GR" sz="2400" dirty="0"/>
          </a:p>
        </p:txBody>
      </p:sp>
      <p:pic>
        <p:nvPicPr>
          <p:cNvPr id="1026" name="Picture 2" descr="Διαστημικές ειδήσεις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17032"/>
            <a:ext cx="1524000" cy="2209801"/>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p:cNvSpPr>
            <a:spLocks noGrp="1"/>
          </p:cNvSpPr>
          <p:nvPr>
            <p:ph sz="half" idx="2"/>
          </p:nvPr>
        </p:nvSpPr>
        <p:spPr>
          <a:xfrm>
            <a:off x="4648200" y="1600201"/>
            <a:ext cx="4038600" cy="2260848"/>
          </a:xfrm>
        </p:spPr>
        <p:txBody>
          <a:bodyPr>
            <a:noAutofit/>
          </a:bodyPr>
          <a:lstStyle/>
          <a:p>
            <a:pPr marL="0" indent="0">
              <a:spcBef>
                <a:spcPts val="0"/>
              </a:spcBef>
              <a:buNone/>
            </a:pPr>
            <a:r>
              <a:rPr lang="el-GR" sz="2400" b="1" dirty="0" smtClean="0"/>
              <a:t>Διδακτική </a:t>
            </a:r>
            <a:r>
              <a:rPr lang="el-GR" sz="2400" b="1" dirty="0"/>
              <a:t>πρόταση: </a:t>
            </a:r>
            <a:endParaRPr lang="el-GR" sz="2400" b="1" dirty="0" smtClean="0"/>
          </a:p>
          <a:p>
            <a:pPr marL="0" indent="0">
              <a:spcBef>
                <a:spcPts val="0"/>
              </a:spcBef>
              <a:buNone/>
            </a:pPr>
            <a:r>
              <a:rPr lang="el-GR" sz="2400" dirty="0" smtClean="0"/>
              <a:t>Γκιόκα </a:t>
            </a:r>
            <a:r>
              <a:rPr lang="el-GR" sz="2400" dirty="0"/>
              <a:t>Αθηνά-Δήμητρα, </a:t>
            </a:r>
            <a:endParaRPr lang="el-GR" sz="2400" dirty="0" smtClean="0"/>
          </a:p>
          <a:p>
            <a:pPr marL="0" indent="0">
              <a:spcBef>
                <a:spcPts val="0"/>
              </a:spcBef>
              <a:buNone/>
            </a:pPr>
            <a:r>
              <a:rPr lang="el-GR" sz="2400" dirty="0" smtClean="0"/>
              <a:t>Γλύπτη </a:t>
            </a:r>
            <a:r>
              <a:rPr lang="el-GR" sz="2400" dirty="0"/>
              <a:t>Αικατερίνη, </a:t>
            </a:r>
            <a:endParaRPr lang="el-GR" sz="2400" dirty="0" smtClean="0"/>
          </a:p>
          <a:p>
            <a:pPr marL="0" indent="0">
              <a:spcBef>
                <a:spcPts val="0"/>
              </a:spcBef>
              <a:buNone/>
            </a:pPr>
            <a:r>
              <a:rPr lang="el-GR" sz="2400" dirty="0" err="1" smtClean="0"/>
              <a:t>Δίζου</a:t>
            </a:r>
            <a:r>
              <a:rPr lang="el-GR" sz="2400" dirty="0" smtClean="0"/>
              <a:t> </a:t>
            </a:r>
            <a:r>
              <a:rPr lang="el-GR" sz="2400" dirty="0"/>
              <a:t>Μαργαρίτα-Μαρία, </a:t>
            </a:r>
            <a:endParaRPr lang="el-GR" sz="2400" dirty="0" smtClean="0"/>
          </a:p>
          <a:p>
            <a:pPr marL="0" indent="0">
              <a:spcBef>
                <a:spcPts val="0"/>
              </a:spcBef>
              <a:buNone/>
            </a:pPr>
            <a:r>
              <a:rPr lang="el-GR" sz="2400" dirty="0" err="1" smtClean="0"/>
              <a:t>Σπιθούρη</a:t>
            </a:r>
            <a:r>
              <a:rPr lang="el-GR" sz="2400" dirty="0" smtClean="0"/>
              <a:t> </a:t>
            </a:r>
            <a:r>
              <a:rPr lang="el-GR" sz="2400" dirty="0"/>
              <a:t>Γωγώ</a:t>
            </a:r>
          </a:p>
          <a:p>
            <a:pPr marL="0" indent="0">
              <a:spcBef>
                <a:spcPts val="0"/>
              </a:spcBef>
              <a:buNone/>
            </a:pPr>
            <a:endParaRPr lang="el-GR" sz="2400" dirty="0"/>
          </a:p>
        </p:txBody>
      </p:sp>
    </p:spTree>
    <p:custDataLst>
      <p:tags r:id="rId1"/>
    </p:custDataLst>
    <p:extLst>
      <p:ext uri="{BB962C8B-B14F-4D97-AF65-F5344CB8AC3E}">
        <p14:creationId xmlns:p14="http://schemas.microsoft.com/office/powerpoint/2010/main" val="181924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4ο </a:t>
            </a:r>
            <a:r>
              <a:rPr lang="el-GR" dirty="0"/>
              <a:t>Βήμα</a:t>
            </a:r>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535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5ο </a:t>
            </a:r>
            <a:r>
              <a:rPr lang="el-GR" dirty="0"/>
              <a:t>Βήμα</a:t>
            </a:r>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192198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8ο </a:t>
            </a:r>
            <a:r>
              <a:rPr lang="el-GR" dirty="0"/>
              <a:t>Βήμα</a:t>
            </a:r>
          </a:p>
        </p:txBody>
      </p:sp>
      <p:pic>
        <p:nvPicPr>
          <p:cNvPr id="4" name="Picture 2"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1465215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9ο </a:t>
            </a:r>
            <a:r>
              <a:rPr lang="el-GR" dirty="0"/>
              <a:t>Βήμα</a:t>
            </a:r>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2177757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16468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590191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a:t>
            </a:r>
            <a:r>
              <a:rPr lang="el-GR" sz="2000" dirty="0" smtClean="0"/>
              <a:t>έκδοση 1.0.  </a:t>
            </a:r>
            <a:endParaRPr lang="el-GR" sz="2000" dirty="0"/>
          </a:p>
        </p:txBody>
      </p:sp>
    </p:spTree>
    <p:extLst>
      <p:ext uri="{BB962C8B-B14F-4D97-AF65-F5344CB8AC3E}">
        <p14:creationId xmlns:p14="http://schemas.microsoft.com/office/powerpoint/2010/main" val="2800527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Γιαννικοπούου</a:t>
            </a:r>
            <a:r>
              <a:rPr lang="el-GR" sz="2000" dirty="0"/>
              <a:t>, 2015. Αθηνά-</a:t>
            </a:r>
            <a:r>
              <a:rPr lang="el-GR" sz="2000" dirty="0" err="1"/>
              <a:t>Δήμητρα</a:t>
            </a:r>
            <a:r>
              <a:rPr lang="el-GR" sz="2000" dirty="0" err="1" smtClean="0"/>
              <a:t>Γκιόκα</a:t>
            </a:r>
            <a:r>
              <a:rPr lang="el-GR" sz="2000" dirty="0" smtClean="0"/>
              <a:t>, </a:t>
            </a:r>
            <a:r>
              <a:rPr lang="el-GR" sz="2000" dirty="0" err="1"/>
              <a:t>Αικατερίνη</a:t>
            </a:r>
            <a:r>
              <a:rPr lang="el-GR" sz="2000" dirty="0" err="1" smtClean="0"/>
              <a:t>Γλύπτη</a:t>
            </a:r>
            <a:r>
              <a:rPr lang="el-GR" sz="2000" dirty="0" smtClean="0"/>
              <a:t>, Μαργαρίτα-Μαρία</a:t>
            </a:r>
            <a:r>
              <a:rPr lang="en-US" sz="2000" dirty="0" smtClean="0"/>
              <a:t> </a:t>
            </a:r>
            <a:r>
              <a:rPr lang="el-GR" sz="2000" dirty="0" err="1" smtClean="0"/>
              <a:t>Δίζου</a:t>
            </a:r>
            <a:r>
              <a:rPr lang="el-GR" sz="2000" dirty="0" smtClean="0"/>
              <a:t>, Γωγώ</a:t>
            </a:r>
            <a:r>
              <a:rPr lang="en-US" sz="2000" dirty="0" smtClean="0"/>
              <a:t> </a:t>
            </a:r>
            <a:r>
              <a:rPr lang="el-GR" sz="2000" dirty="0" err="1" smtClean="0"/>
              <a:t>Σπιθούρη</a:t>
            </a:r>
            <a:r>
              <a:rPr lang="en-US" sz="2000" dirty="0" smtClean="0"/>
              <a:t>, </a:t>
            </a:r>
            <a:r>
              <a:rPr lang="el-GR" sz="2000" dirty="0" smtClean="0"/>
              <a:t>Αγγελική </a:t>
            </a:r>
            <a:r>
              <a:rPr lang="el-GR" sz="2000" dirty="0" err="1"/>
              <a:t>Γιαννικοπούλου</a:t>
            </a:r>
            <a:r>
              <a:rPr lang="el-GR" sz="2000" dirty="0"/>
              <a:t>. «Διδακτική της Λογοτεχνίας στην Προσχολική Εκπαίδευση. Λογοτεχνία και </a:t>
            </a:r>
            <a:r>
              <a:rPr lang="el-GR" sz="2000" dirty="0" smtClean="0"/>
              <a:t>Τεχνολογία</a:t>
            </a:r>
            <a:r>
              <a:rPr lang="en-US" sz="2000" dirty="0" smtClean="0"/>
              <a:t>. </a:t>
            </a:r>
            <a:r>
              <a:rPr lang="el-GR" sz="2000" dirty="0"/>
              <a:t>Ειδήσεις στην </a:t>
            </a:r>
            <a:r>
              <a:rPr lang="el-GR" sz="2000" dirty="0" smtClean="0"/>
              <a:t>Τηλεόραση</a:t>
            </a:r>
            <a:r>
              <a:rPr lang="el-GR" sz="2000" dirty="0" smtClean="0"/>
              <a:t>». Έκδοση: 1.0. Αθήνα 2015. Διαθέσιμο από τη δικτυακή διεύθυνση: </a:t>
            </a:r>
            <a:r>
              <a:rPr lang="en-GB" sz="2000" dirty="0" smtClean="0">
                <a:hlinkClick r:id="rId3" tooltip="Ανοιχτό Ακαδημαϊκό Μάθημα Διδακτική της Λογοτεχνίας στην Προσχολική Εκπαίδευση"/>
              </a:rPr>
              <a:t>http://opencourses.uoa.gr/courses/ECD100/</a:t>
            </a:r>
            <a:r>
              <a:rPr lang="el-GR" sz="2000" dirty="0" smtClean="0"/>
              <a:t> .</a:t>
            </a:r>
          </a:p>
          <a:p>
            <a:endParaRPr lang="el-GR" sz="2000" dirty="0"/>
          </a:p>
        </p:txBody>
      </p:sp>
    </p:spTree>
    <p:extLst>
      <p:ext uri="{BB962C8B-B14F-4D97-AF65-F5344CB8AC3E}">
        <p14:creationId xmlns:p14="http://schemas.microsoft.com/office/powerpoint/2010/main" val="2940046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925550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1329973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 λίγα </a:t>
            </a:r>
            <a:r>
              <a:rPr lang="el-GR" dirty="0" smtClean="0"/>
              <a:t>λόγια</a:t>
            </a:r>
            <a:r>
              <a:rPr lang="en-US" dirty="0" smtClean="0"/>
              <a:t> (</a:t>
            </a:r>
            <a:r>
              <a:rPr lang="en-US" dirty="0" smtClean="0"/>
              <a:t>1/3)</a:t>
            </a:r>
            <a:endParaRPr lang="el-GR" dirty="0"/>
          </a:p>
        </p:txBody>
      </p:sp>
      <p:sp>
        <p:nvSpPr>
          <p:cNvPr id="3" name="Θέση περιεχομένου 2"/>
          <p:cNvSpPr>
            <a:spLocks noGrp="1"/>
          </p:cNvSpPr>
          <p:nvPr>
            <p:ph idx="1"/>
          </p:nvPr>
        </p:nvSpPr>
        <p:spPr/>
        <p:txBody>
          <a:bodyPr>
            <a:noAutofit/>
          </a:bodyPr>
          <a:lstStyle/>
          <a:p>
            <a:pPr marL="0" indent="0">
              <a:buNone/>
            </a:pPr>
            <a:r>
              <a:rPr lang="el-GR" dirty="0"/>
              <a:t>Το πού τελειώνει η πραγματικότητα και ξεκινάει η φαντασία στα παιδιά, είναι ένα ερώτημα που πολύ δύσκολα θα μπορούσε ένας ενήλικας να απαντήσει. Στο μυαλό των παιδιών όλα μπλέκονται με τρόπο που το καθετί είναι ταυτόχρονα αληθινό αλλά και μαγικό! </a:t>
            </a:r>
          </a:p>
        </p:txBody>
      </p:sp>
    </p:spTree>
    <p:extLst>
      <p:ext uri="{BB962C8B-B14F-4D97-AF65-F5344CB8AC3E}">
        <p14:creationId xmlns:p14="http://schemas.microsoft.com/office/powerpoint/2010/main" val="339384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 λίγα </a:t>
            </a:r>
            <a:r>
              <a:rPr lang="el-GR" dirty="0" smtClean="0"/>
              <a:t>λόγια</a:t>
            </a:r>
            <a:r>
              <a:rPr lang="en-US" dirty="0" smtClean="0"/>
              <a:t> (2/3)</a:t>
            </a:r>
            <a:endParaRPr lang="el-GR" dirty="0"/>
          </a:p>
        </p:txBody>
      </p:sp>
      <p:sp>
        <p:nvSpPr>
          <p:cNvPr id="3" name="Θέση περιεχομένου 2"/>
          <p:cNvSpPr>
            <a:spLocks noGrp="1"/>
          </p:cNvSpPr>
          <p:nvPr>
            <p:ph idx="1"/>
          </p:nvPr>
        </p:nvSpPr>
        <p:spPr/>
        <p:txBody>
          <a:bodyPr>
            <a:noAutofit/>
          </a:bodyPr>
          <a:lstStyle/>
          <a:p>
            <a:pPr marL="0" indent="0">
              <a:buNone/>
            </a:pPr>
            <a:r>
              <a:rPr lang="el-GR" dirty="0" smtClean="0"/>
              <a:t>Ο </a:t>
            </a:r>
            <a:r>
              <a:rPr lang="el-GR" dirty="0"/>
              <a:t>Αλέξανδρος προσπαθεί απεγνωσμένα να αποσπάσει την προσοχή του μπαμπά του, ο οποίος δεν κάνει </a:t>
            </a:r>
            <a:r>
              <a:rPr lang="el-GR" dirty="0" err="1"/>
              <a:t>τίποτ</a:t>
            </a:r>
            <a:r>
              <a:rPr lang="el-GR" dirty="0"/>
              <a:t>’ άλλο όλη μέρα από το να δουλεύει και να βλέπει ειδήσεις. Έτσι, αποφασίζει να ασχοληθεί με το αγαπημένο του παιχνίδι, το τηλεσκόπιό του. Αυτή τη φορά όμως συμβαίνει κάτι διαφορετικό. Βλέπει έναν ιπτάμενο δίσκο που πλησιάζει και προσγειώνεται κοντά στο σπίτι του. </a:t>
            </a:r>
          </a:p>
        </p:txBody>
      </p:sp>
    </p:spTree>
    <p:extLst>
      <p:ext uri="{BB962C8B-B14F-4D97-AF65-F5344CB8AC3E}">
        <p14:creationId xmlns:p14="http://schemas.microsoft.com/office/powerpoint/2010/main" val="265018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 λίγα </a:t>
            </a:r>
            <a:r>
              <a:rPr lang="el-GR" dirty="0" smtClean="0"/>
              <a:t>λόγια</a:t>
            </a:r>
            <a:r>
              <a:rPr lang="en-US" dirty="0" smtClean="0"/>
              <a:t> (3/3)</a:t>
            </a:r>
            <a:endParaRPr lang="el-GR" dirty="0"/>
          </a:p>
        </p:txBody>
      </p:sp>
      <p:sp>
        <p:nvSpPr>
          <p:cNvPr id="3" name="Θέση περιεχομένου 2"/>
          <p:cNvSpPr>
            <a:spLocks noGrp="1"/>
          </p:cNvSpPr>
          <p:nvPr>
            <p:ph idx="1"/>
          </p:nvPr>
        </p:nvSpPr>
        <p:spPr/>
        <p:txBody>
          <a:bodyPr>
            <a:noAutofit/>
          </a:bodyPr>
          <a:lstStyle/>
          <a:p>
            <a:pPr marL="0" indent="0">
              <a:buNone/>
            </a:pPr>
            <a:r>
              <a:rPr lang="el-GR" dirty="0" smtClean="0"/>
              <a:t>Αμέσως</a:t>
            </a:r>
            <a:r>
              <a:rPr lang="el-GR" dirty="0"/>
              <a:t>, χωρίς να τον καταλάβει ο μπαμπάς του, βγαίνει από το σπίτι για να δει τι γίνεται! Το θέαμα είναι εντυπωσιακό και η εμπειρία του ανεπανάληπτη, τόσο που αξίζει να προβληθεί στο έκτακτο δελτίο ειδήσεων...</a:t>
            </a:r>
          </a:p>
          <a:p>
            <a:endParaRPr lang="el-GR" dirty="0"/>
          </a:p>
        </p:txBody>
      </p:sp>
    </p:spTree>
    <p:extLst>
      <p:ext uri="{BB962C8B-B14F-4D97-AF65-F5344CB8AC3E}">
        <p14:creationId xmlns:p14="http://schemas.microsoft.com/office/powerpoint/2010/main" val="378013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Προτεινόμενη δραστηριότητα</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800" dirty="0"/>
              <a:t>Μετά από την ανάγνωση του βιβλίου στην τάξη, τα παιδιά καλούνται να </a:t>
            </a:r>
            <a:r>
              <a:rPr lang="el-GR" sz="2800" dirty="0" smtClean="0"/>
              <a:t>«</a:t>
            </a:r>
            <a:r>
              <a:rPr lang="el-GR" sz="2800" dirty="0"/>
              <a:t>βγουν» στις ειδήσεις και να εκφωνήσουν τα νέα που θεωρούν σημαντικά. Επιλέγοντας από την ιστοσελίδα </a:t>
            </a:r>
            <a:r>
              <a:rPr lang="en-US" sz="2800" dirty="0" smtClean="0">
                <a:hlinkClick r:id="rId2"/>
              </a:rPr>
              <a:t>Acapela TV </a:t>
            </a:r>
            <a:r>
              <a:rPr lang="el-GR" sz="2800" dirty="0" smtClean="0"/>
              <a:t>την </a:t>
            </a:r>
            <a:r>
              <a:rPr lang="el-GR" sz="2800" dirty="0"/>
              <a:t>επιλογή </a:t>
            </a:r>
            <a:r>
              <a:rPr lang="en-US" sz="2800" dirty="0" smtClean="0">
                <a:hlinkClick r:id="rId3"/>
              </a:rPr>
              <a:t>Serious Business</a:t>
            </a:r>
            <a:r>
              <a:rPr lang="el-GR" sz="2800" dirty="0" smtClean="0"/>
              <a:t>, </a:t>
            </a:r>
            <a:r>
              <a:rPr lang="el-GR" sz="2800" dirty="0"/>
              <a:t>ένα-ένα παιδί υπαγορεύει στον/στην εκπαιδευτικό (αν δεν μπορεί να το πληκτρολογήσει από μόνο του) πώς φαντάζεται πως θα έλεγε την είδηση αυτή ο παρουσιαστής στο δελτίο ειδήσεων και στη συνέχεια το ακούει να αναπαράγεται.</a:t>
            </a:r>
          </a:p>
          <a:p>
            <a:endParaRPr lang="el-GR" sz="2800" dirty="0"/>
          </a:p>
        </p:txBody>
      </p:sp>
    </p:spTree>
    <p:extLst>
      <p:ext uri="{BB962C8B-B14F-4D97-AF65-F5344CB8AC3E}">
        <p14:creationId xmlns:p14="http://schemas.microsoft.com/office/powerpoint/2010/main" val="110190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Βήμα 1ο</a:t>
            </a:r>
            <a:endParaRPr lang="el-GR" dirty="0"/>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12241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Βήμα 2ο</a:t>
            </a:r>
            <a:endParaRPr lang="el-GR" dirty="0"/>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222753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Βήμα 3ο</a:t>
            </a:r>
            <a:endParaRPr lang="el-GR" dirty="0"/>
          </a:p>
        </p:txBody>
      </p:sp>
      <p:pic>
        <p:nvPicPr>
          <p:cNvPr id="4" name="Picture 1" descr="[DECORATIV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308" y="1557338"/>
            <a:ext cx="8050083" cy="4525962"/>
          </a:xfrm>
          <a:prstGeom prst="rect">
            <a:avLst/>
          </a:prstGeom>
        </p:spPr>
      </p:pic>
    </p:spTree>
    <p:extLst>
      <p:ext uri="{BB962C8B-B14F-4D97-AF65-F5344CB8AC3E}">
        <p14:creationId xmlns:p14="http://schemas.microsoft.com/office/powerpoint/2010/main" val="2188463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3/2/2016 11:28:42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2,3,1026,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B6C10BC-B3E5-4621-9969-ADEB94D5CC1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2158</TotalTime>
  <Words>861</Words>
  <Application>Microsoft Office PowerPoint</Application>
  <PresentationFormat>On-screen Show (4:3)</PresentationFormat>
  <Paragraphs>79</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Θέμα του Office</vt:lpstr>
      <vt:lpstr>Διδακτική της Λογοτεχνίας στην Προσχολική Εκπαίδευση</vt:lpstr>
      <vt:lpstr>Διδακτική Πρακτική</vt:lpstr>
      <vt:lpstr>Με λίγα λόγια (1/3)</vt:lpstr>
      <vt:lpstr>Με λίγα λόγια (2/3)</vt:lpstr>
      <vt:lpstr>Με λίγα λόγια (3/3)</vt:lpstr>
      <vt:lpstr>Προτεινόμενη δραστηριότητα</vt:lpstr>
      <vt:lpstr>Βήμα 1ο</vt:lpstr>
      <vt:lpstr>Βήμα 2ο</vt:lpstr>
      <vt:lpstr>Βήμα 3ο</vt:lpstr>
      <vt:lpstr>Βήμα 4ο</vt:lpstr>
      <vt:lpstr>Βήμα 5ο</vt:lpstr>
      <vt:lpstr>Βήμα 6ο</vt:lpstr>
      <vt:lpstr>Παρόμοια δραστηριότητα</vt:lpstr>
      <vt:lpstr>Με λίγα λόγια</vt:lpstr>
      <vt:lpstr>Προτεινόμενη δραστηριότητα (1/2)</vt:lpstr>
      <vt:lpstr>Προτεινόμενη δραστηριότητα (2/2)</vt:lpstr>
      <vt:lpstr>1ο Βήμα</vt:lpstr>
      <vt:lpstr>2ο Βήμα</vt:lpstr>
      <vt:lpstr>3ο Βήμα</vt:lpstr>
      <vt:lpstr>4ο Βήμα</vt:lpstr>
      <vt:lpstr>5ο Βήμα</vt:lpstr>
      <vt:lpstr>8ο Βήμα</vt:lpstr>
      <vt:lpstr>9ο Βήμα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Λογοτεχνία και Τεχνολογία</dc:title>
  <dc:subject>Διδακτική της Λογοτεχνίας στην Προσχολική Εκπαίδευση</dc:subject>
  <dc:creator>Λογοτεχνία και Τεχνολογία</dc:creator>
  <cp:lastModifiedBy>Smaragda Papadopoulou</cp:lastModifiedBy>
  <cp:revision>232</cp:revision>
  <dcterms:created xsi:type="dcterms:W3CDTF">2012-09-06T09:03:05Z</dcterms:created>
  <dcterms:modified xsi:type="dcterms:W3CDTF">2016-03-02T09:29:40Z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