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34"/>
  </p:notesMasterIdLst>
  <p:handoutMasterIdLst>
    <p:handoutMasterId r:id="rId35"/>
  </p:handoutMasterIdLst>
  <p:sldIdLst>
    <p:sldId id="291" r:id="rId3"/>
    <p:sldId id="261" r:id="rId4"/>
    <p:sldId id="267" r:id="rId5"/>
    <p:sldId id="268" r:id="rId6"/>
    <p:sldId id="269" r:id="rId7"/>
    <p:sldId id="28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90" r:id="rId19"/>
    <p:sldId id="281" r:id="rId20"/>
    <p:sldId id="283" r:id="rId21"/>
    <p:sldId id="284" r:id="rId22"/>
    <p:sldId id="285" r:id="rId23"/>
    <p:sldId id="286" r:id="rId24"/>
    <p:sldId id="287" r:id="rId25"/>
    <p:sldId id="288" r:id="rId26"/>
    <p:sldId id="266" r:id="rId27"/>
    <p:sldId id="292" r:id="rId28"/>
    <p:sldId id="293" r:id="rId29"/>
    <p:sldId id="294" r:id="rId30"/>
    <p:sldId id="295" r:id="rId31"/>
    <p:sldId id="296" r:id="rId32"/>
    <p:sldId id="297" r:id="rId33"/>
  </p:sldIdLst>
  <p:sldSz cx="9144000" cy="6858000" type="screen4x3"/>
  <p:notesSz cx="6858000" cy="9144000"/>
  <p:custDataLst>
    <p:tags r:id="rId3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7" autoAdjust="0"/>
    <p:restoredTop sz="86451" autoAdjust="0"/>
  </p:normalViewPr>
  <p:slideViewPr>
    <p:cSldViewPr>
      <p:cViewPr varScale="1">
        <p:scale>
          <a:sx n="64" d="100"/>
          <a:sy n="64" d="100"/>
        </p:scale>
        <p:origin x="14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0F1CC-CD11-4F06-9C8D-AFDA2C057251}" type="datetimeFigureOut">
              <a:rPr lang="el-GR" smtClean="0"/>
              <a:t>7/10/2014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BF522-5BD3-4381-9B7F-C76143E4EB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49224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66C3C-4DA2-4D4F-8B74-89F5C6E2A62F}" type="datetimeFigureOut">
              <a:rPr lang="el-GR" smtClean="0"/>
              <a:pPr/>
              <a:t>7/10/2014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77E69-C57A-466A-855F-3E894BE6A41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42589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21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1169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2067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0371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0763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9732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8485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6304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7643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8408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4: Διπολικά Τρανζίστορ (BJT)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81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9567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28800"/>
            <a:ext cx="5486400" cy="36827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390251-5B84-4D2F-A9C7-1C62C4738B3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1372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56937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390251-5B84-4D2F-A9C7-1C62C4738B3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 descr="[DECORATIVE]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 descr="[DECORATIVE]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4: Διπολικά Τρανζίστορ (BJT)</a:t>
            </a:r>
          </a:p>
        </p:txBody>
      </p:sp>
      <p:pic>
        <p:nvPicPr>
          <p:cNvPr id="6" name="Picture 5" descr="[DECORATIVE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80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3819111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 descr="[DECORATIVE]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4: Διπολικά Τρανζίστορ (BJT)</a:t>
            </a:r>
          </a:p>
        </p:txBody>
      </p:sp>
      <p:pic>
        <p:nvPicPr>
          <p:cNvPr id="7" name="Picture 6" descr="[DECORATIVE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3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 descr="[DECORATIVE]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 descr="[DECORATIVE]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4: Διπολικά Τρανζίστορ (BJT)</a:t>
            </a:r>
          </a:p>
        </p:txBody>
      </p:sp>
      <p:pic>
        <p:nvPicPr>
          <p:cNvPr id="9" name="Picture 8" descr="[DECORATIVE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8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 descr="[DECORATIVE]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 descr="[DECORATIVE]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4: Διπολικά Τρανζίστορ (BJT)</a:t>
            </a:r>
          </a:p>
        </p:txBody>
      </p:sp>
      <p:pic>
        <p:nvPicPr>
          <p:cNvPr id="5" name="Picture 4" descr="[DECORATIVE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56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716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4: Διπολικά Τρανζίστορ (BJT)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22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 descr="[DECORATIVE]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4: Διπολικά Τρανζίστορ (BJT)</a:t>
            </a:r>
          </a:p>
        </p:txBody>
      </p:sp>
      <p:pic>
        <p:nvPicPr>
          <p:cNvPr id="7" name="Picture 6" descr="[DECORATIVE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84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660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56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7.wmf"/><Relationship Id="rId2" Type="http://schemas.openxmlformats.org/officeDocument/2006/relationships/tags" Target="../tags/tag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wmf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2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6.bin"/><Relationship Id="rId2" Type="http://schemas.openxmlformats.org/officeDocument/2006/relationships/tags" Target="../tags/tag1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wmf"/><Relationship Id="rId1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7.w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9.bin"/><Relationship Id="rId2" Type="http://schemas.openxmlformats.org/officeDocument/2006/relationships/tags" Target="../tags/tag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2.jpeg"/><Relationship Id="rId5" Type="http://schemas.openxmlformats.org/officeDocument/2006/relationships/image" Target="../media/image20.jpeg"/><Relationship Id="rId15" Type="http://schemas.openxmlformats.org/officeDocument/2006/relationships/image" Target="../media/image18.wmf"/><Relationship Id="rId10" Type="http://schemas.openxmlformats.org/officeDocument/2006/relationships/image" Target="../media/image21.jpeg"/><Relationship Id="rId4" Type="http://schemas.openxmlformats.org/officeDocument/2006/relationships/image" Target="../media/image19.jpeg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30.wmf"/><Relationship Id="rId3" Type="http://schemas.openxmlformats.org/officeDocument/2006/relationships/slideLayout" Target="../slideLayouts/slideLayout4.xml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17.bin"/><Relationship Id="rId2" Type="http://schemas.openxmlformats.org/officeDocument/2006/relationships/tags" Target="../tags/tag13.xml"/><Relationship Id="rId16" Type="http://schemas.openxmlformats.org/officeDocument/2006/relationships/image" Target="../media/image29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jpeg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24.wmf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26.wmf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36.wmf"/><Relationship Id="rId18" Type="http://schemas.openxmlformats.org/officeDocument/2006/relationships/oleObject" Target="../embeddings/oleObject25.bin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40.wmf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38.wmf"/><Relationship Id="rId2" Type="http://schemas.openxmlformats.org/officeDocument/2006/relationships/tags" Target="../tags/tag14.xml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6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39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23.bin"/><Relationship Id="rId22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tags" Target="../tags/tag16.xml"/><Relationship Id="rId7" Type="http://schemas.openxmlformats.org/officeDocument/2006/relationships/image" Target="../media/image32.wmf"/><Relationship Id="rId2" Type="http://schemas.openxmlformats.org/officeDocument/2006/relationships/tags" Target="../tags/tag1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43.wmf"/><Relationship Id="rId5" Type="http://schemas.openxmlformats.org/officeDocument/2006/relationships/slideLayout" Target="../slideLayouts/slideLayout4.xml"/><Relationship Id="rId10" Type="http://schemas.openxmlformats.org/officeDocument/2006/relationships/oleObject" Target="../embeddings/oleObject28.bin"/><Relationship Id="rId4" Type="http://schemas.openxmlformats.org/officeDocument/2006/relationships/tags" Target="../tags/tag17.xml"/><Relationship Id="rId9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9.wmf"/><Relationship Id="rId2" Type="http://schemas.openxmlformats.org/officeDocument/2006/relationships/tags" Target="../tags/tag1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48.wmf"/><Relationship Id="rId10" Type="http://schemas.openxmlformats.org/officeDocument/2006/relationships/image" Target="../media/image51.jpeg"/><Relationship Id="rId4" Type="http://schemas.openxmlformats.org/officeDocument/2006/relationships/oleObject" Target="../embeddings/oleObject30.bin"/><Relationship Id="rId9" Type="http://schemas.openxmlformats.org/officeDocument/2006/relationships/image" Target="../media/image5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3.bin"/><Relationship Id="rId2" Type="http://schemas.openxmlformats.org/officeDocument/2006/relationships/tags" Target="../tags/tag2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7.jpeg"/><Relationship Id="rId5" Type="http://schemas.openxmlformats.org/officeDocument/2006/relationships/image" Target="../media/image54.jpeg"/><Relationship Id="rId10" Type="http://schemas.openxmlformats.org/officeDocument/2006/relationships/image" Target="../media/image56.wmf"/><Relationship Id="rId4" Type="http://schemas.openxmlformats.org/officeDocument/2006/relationships/notesSlide" Target="../notesSlides/notesSlide3.xml"/><Relationship Id="rId9" Type="http://schemas.openxmlformats.org/officeDocument/2006/relationships/oleObject" Target="../embeddings/oleObject3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60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DI4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61.png"/><Relationship Id="rId4" Type="http://schemas.openxmlformats.org/officeDocument/2006/relationships/hyperlink" Target="%5b1%5d%20http:/creativecommons.org/licenses/by-nc-sa/4.0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Ηλεκτρονική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2"/>
            <a:ext cx="7776864" cy="2996506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4: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Διπολικά Τρανζίστορ (</a:t>
            </a:r>
            <a:r>
              <a:rPr lang="en-US" sz="2800" dirty="0"/>
              <a:t>BJT)</a:t>
            </a:r>
          </a:p>
          <a:p>
            <a:endParaRPr lang="el-GR" sz="2800" dirty="0" smtClean="0"/>
          </a:p>
          <a:p>
            <a:r>
              <a:rPr lang="el-GR" sz="2800" dirty="0"/>
              <a:t>Αγγελική </a:t>
            </a:r>
            <a:r>
              <a:rPr lang="el-GR" sz="2800" dirty="0" err="1"/>
              <a:t>Αραπογιάννη</a:t>
            </a:r>
            <a:endParaRPr lang="en-US" sz="2800" dirty="0"/>
          </a:p>
          <a:p>
            <a:r>
              <a:rPr lang="el-GR" sz="2800" dirty="0"/>
              <a:t>Τμήμα Πληροφορικής και Τηλεπικοινωνιών</a:t>
            </a:r>
          </a:p>
          <a:p>
            <a:endParaRPr lang="el-GR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71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ρεύμα Βάσης</a:t>
            </a:r>
            <a:endParaRPr lang="el-GR" dirty="0"/>
          </a:p>
        </p:txBody>
      </p:sp>
      <p:pic>
        <p:nvPicPr>
          <p:cNvPr id="9" name="Picture 5" descr="Αναπαράσταση npn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75383"/>
            <a:ext cx="4929733" cy="260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περιεχομένου 1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l-GR" sz="2000" dirty="0" smtClean="0"/>
              <a:t>Το </a:t>
            </a:r>
            <a:r>
              <a:rPr lang="el-GR" sz="2000" dirty="0"/>
              <a:t>ρεύμα της βάσης αποτελείται από δύο συνιστώσες: </a:t>
            </a:r>
            <a:r>
              <a:rPr lang="en-US" sz="2000" dirty="0"/>
              <a:t>i</a:t>
            </a:r>
            <a:r>
              <a:rPr lang="en-US" sz="2000" baseline="-25000" dirty="0"/>
              <a:t>B1</a:t>
            </a:r>
            <a:r>
              <a:rPr lang="el-GR" sz="2000" dirty="0"/>
              <a:t> και </a:t>
            </a:r>
            <a:r>
              <a:rPr lang="en-US" sz="2000" dirty="0"/>
              <a:t>i</a:t>
            </a:r>
            <a:r>
              <a:rPr lang="en-US" sz="2000" baseline="-25000" dirty="0"/>
              <a:t>B2</a:t>
            </a:r>
          </a:p>
          <a:p>
            <a:r>
              <a:rPr lang="el-GR" sz="2000" dirty="0"/>
              <a:t>το </a:t>
            </a:r>
            <a:r>
              <a:rPr lang="en-US" sz="2000" dirty="0"/>
              <a:t>i</a:t>
            </a:r>
            <a:r>
              <a:rPr lang="en-US" sz="2000" baseline="-25000" dirty="0"/>
              <a:t>B1</a:t>
            </a:r>
            <a:r>
              <a:rPr lang="en-US" sz="2000" dirty="0"/>
              <a:t> </a:t>
            </a:r>
            <a:r>
              <a:rPr lang="el-GR" sz="2000" dirty="0"/>
              <a:t>είναι εκθετική συνάρτηση του υ</a:t>
            </a:r>
            <a:r>
              <a:rPr lang="en-US" sz="2000" baseline="-25000" dirty="0"/>
              <a:t>BE</a:t>
            </a:r>
            <a:r>
              <a:rPr lang="el-GR" sz="2000" dirty="0"/>
              <a:t>, λόγω της ορθής πόλωσης της επαφής ΕΒ</a:t>
            </a:r>
            <a:endParaRPr lang="en-US" sz="2000" dirty="0"/>
          </a:p>
          <a:p>
            <a:r>
              <a:rPr lang="el-GR" sz="2000" dirty="0"/>
              <a:t>Το </a:t>
            </a:r>
            <a:r>
              <a:rPr lang="en-US" sz="2000" dirty="0"/>
              <a:t>i</a:t>
            </a:r>
            <a:r>
              <a:rPr lang="en-US" sz="2000" baseline="-25000" dirty="0"/>
              <a:t>B2</a:t>
            </a:r>
            <a:r>
              <a:rPr lang="en-US" sz="2000" dirty="0"/>
              <a:t>, </a:t>
            </a:r>
            <a:r>
              <a:rPr lang="el-GR" sz="2000" dirty="0"/>
              <a:t>που οφείλεται στις επανασυνδέσεις, είναι ανάλογο προς τον αριθμό των ηλεκτρονίων που εγχέονται από τον </a:t>
            </a:r>
            <a:r>
              <a:rPr lang="el-GR" sz="2000" dirty="0" err="1"/>
              <a:t>εκπομπό</a:t>
            </a:r>
            <a:r>
              <a:rPr lang="el-GR" sz="2000" dirty="0"/>
              <a:t>, ο οποίος είναι εκθετική συνάρτηση του υ</a:t>
            </a:r>
            <a:r>
              <a:rPr lang="en-US" sz="2000" baseline="-25000" dirty="0"/>
              <a:t>BE</a:t>
            </a:r>
            <a:r>
              <a:rPr lang="en-US" sz="2000" dirty="0" smtClean="0"/>
              <a:t>.</a:t>
            </a:r>
            <a:endParaRPr lang="el-GR" sz="2000" dirty="0"/>
          </a:p>
        </p:txBody>
      </p:sp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82718"/>
              </p:ext>
            </p:extLst>
          </p:nvPr>
        </p:nvGraphicFramePr>
        <p:xfrm>
          <a:off x="5364088" y="5765378"/>
          <a:ext cx="171132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Εξίσωση" r:id="rId6" imgW="634680" imgH="228600" progId="Equation.3">
                  <p:embed/>
                </p:oleObj>
              </mc:Choice>
              <mc:Fallback>
                <p:oleObj name="Εξίσωση" r:id="rId6" imgW="63468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5765378"/>
                        <a:ext cx="1711325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7 - Δεξιό βέλος" descr="[DECORATIVE]"/>
          <p:cNvSpPr/>
          <p:nvPr/>
        </p:nvSpPr>
        <p:spPr>
          <a:xfrm>
            <a:off x="4156224" y="6009853"/>
            <a:ext cx="714375" cy="21431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βήτα (β)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l-GR" dirty="0" smtClean="0"/>
                  <a:t>Μπορούμε να συνδέσουμε το </a:t>
                </a:r>
                <a:r>
                  <a:rPr lang="el-GR" dirty="0" err="1"/>
                  <a:t>i</a:t>
                </a:r>
                <a:r>
                  <a:rPr lang="el-GR" baseline="-25000" dirty="0" err="1"/>
                  <a:t>C</a:t>
                </a:r>
                <a:r>
                  <a:rPr lang="el-GR" dirty="0"/>
                  <a:t> με το </a:t>
                </a:r>
                <a:r>
                  <a:rPr lang="el-GR" dirty="0" err="1"/>
                  <a:t>i</a:t>
                </a:r>
                <a:r>
                  <a:rPr lang="el-GR" baseline="-25000" dirty="0" err="1"/>
                  <a:t>B</a:t>
                </a:r>
                <a:r>
                  <a:rPr lang="el-GR" dirty="0"/>
                  <a:t> με την παρακάτω σχέση</a:t>
                </a:r>
                <a:r>
                  <a:rPr lang="el-GR" dirty="0" smtClean="0"/>
                  <a:t>:</a:t>
                </a:r>
                <a:endParaRPr lang="en-US" dirty="0" smtClean="0"/>
              </a:p>
              <a:p>
                <a:pPr marL="0" indent="0" algn="ctr">
                  <a:buNone/>
                </a:pP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Β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</m:num>
                      <m:den>
                        <m:r>
                          <a:rPr lang="el-GR" i="1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𝐵𝐸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sup>
                    </m:sSup>
                  </m:oMath>
                </a14:m>
                <a:endParaRPr lang="el-GR" dirty="0"/>
              </a:p>
              <a:p>
                <a:endParaRPr lang="el-GR" dirty="0"/>
              </a:p>
              <a:p>
                <a:r>
                  <a:rPr lang="el-GR" dirty="0"/>
                  <a:t>   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Β</m:t>
                        </m:r>
                      </m:sub>
                    </m:sSub>
                  </m:oMath>
                </a14:m>
                <a:endParaRPr lang="el-GR" dirty="0"/>
              </a:p>
              <a:p>
                <a:pPr lvl="1"/>
                <a:r>
                  <a:rPr lang="el-GR" dirty="0"/>
                  <a:t>Το β είναι σταθερό για κάθε τρανζίστορ</a:t>
                </a:r>
              </a:p>
              <a:p>
                <a:pPr lvl="1"/>
                <a:r>
                  <a:rPr lang="el-GR" dirty="0"/>
                  <a:t>Παίρνει τιμές μεταξύ 100 και 200 και ακόμη μεγαλύτερες</a:t>
                </a:r>
              </a:p>
              <a:p>
                <a:pPr lvl="1"/>
                <a:r>
                  <a:rPr lang="el-GR" dirty="0"/>
                  <a:t>Ονομάζεται ενίσχυση ρεύματος κοινού </a:t>
                </a:r>
                <a:r>
                  <a:rPr lang="el-GR" dirty="0" err="1"/>
                  <a:t>εκπομπού</a:t>
                </a:r>
                <a:endParaRPr lang="el-GR" dirty="0"/>
              </a:p>
              <a:p>
                <a:pPr lvl="1"/>
                <a:r>
                  <a:rPr lang="el-GR" dirty="0"/>
                  <a:t>Συμβολίζεται επίσης με </a:t>
                </a:r>
                <a:r>
                  <a:rPr lang="el-GR" dirty="0" err="1" smtClean="0"/>
                  <a:t>β</a:t>
                </a:r>
                <a:r>
                  <a:rPr lang="el-GR" baseline="-25000" dirty="0" err="1" smtClean="0"/>
                  <a:t>F</a:t>
                </a:r>
                <a:r>
                  <a:rPr lang="el-GR" dirty="0" smtClean="0"/>
                  <a:t> </a:t>
                </a:r>
                <a:r>
                  <a:rPr lang="el-GR" dirty="0"/>
                  <a:t>και </a:t>
                </a:r>
                <a:r>
                  <a:rPr lang="el-GR" dirty="0" err="1"/>
                  <a:t>h</a:t>
                </a:r>
                <a:r>
                  <a:rPr lang="el-GR" baseline="-25000" dirty="0" err="1"/>
                  <a:t>FE</a:t>
                </a:r>
                <a:r>
                  <a:rPr lang="el-GR" dirty="0" smtClean="0"/>
                  <a:t>.</a:t>
                </a:r>
                <a:endParaRPr lang="el-GR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59" t="-26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Το ρεύμα Εκπομπού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1116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Θεωρώντας το τρανζίστορ σαν ένα κόμβο, μπορούμε να γράψουμε</a:t>
            </a:r>
            <a:r>
              <a:rPr lang="el-GR" sz="2400" dirty="0" smtClean="0"/>
              <a:t>:</a:t>
            </a:r>
          </a:p>
        </p:txBody>
      </p:sp>
      <p:graphicFrame>
        <p:nvGraphicFramePr>
          <p:cNvPr id="512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541904"/>
              </p:ext>
            </p:extLst>
          </p:nvPr>
        </p:nvGraphicFramePr>
        <p:xfrm>
          <a:off x="644661" y="2187037"/>
          <a:ext cx="3381375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7" name="Εξίσωση" r:id="rId4" imgW="2070000" imgH="419040" progId="Equation.3">
                  <p:embed/>
                </p:oleObj>
              </mc:Choice>
              <mc:Fallback>
                <p:oleObj name="Εξίσωση" r:id="rId4" imgW="2070000" imgH="419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661" y="2187037"/>
                        <a:ext cx="3381375" cy="6842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684356"/>
              </p:ext>
            </p:extLst>
          </p:nvPr>
        </p:nvGraphicFramePr>
        <p:xfrm>
          <a:off x="4206541" y="2138886"/>
          <a:ext cx="1002398" cy="582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8" name="Equation" r:id="rId6" imgW="749160" imgH="419040" progId="Equation.3">
                  <p:embed/>
                </p:oleObj>
              </mc:Choice>
              <mc:Fallback>
                <p:oleObj name="Equation" r:id="rId6" imgW="749160" imgH="4190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541" y="2138886"/>
                        <a:ext cx="1002398" cy="58242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207046"/>
              </p:ext>
            </p:extLst>
          </p:nvPr>
        </p:nvGraphicFramePr>
        <p:xfrm>
          <a:off x="1187624" y="3356992"/>
          <a:ext cx="139223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9" name="Εξίσωση" r:id="rId8" imgW="507960" imgH="228600" progId="Equation.3">
                  <p:embed/>
                </p:oleObj>
              </mc:Choice>
              <mc:Fallback>
                <p:oleObj name="Εξίσωση" r:id="rId8" imgW="50796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356992"/>
                        <a:ext cx="1392238" cy="3714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13770"/>
              </p:ext>
            </p:extLst>
          </p:nvPr>
        </p:nvGraphicFramePr>
        <p:xfrm>
          <a:off x="755576" y="4006312"/>
          <a:ext cx="8572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0" name="Equation" r:id="rId10" imgW="622080" imgH="419040" progId="Equation.3">
                  <p:embed/>
                </p:oleObj>
              </mc:Choice>
              <mc:Fallback>
                <p:oleObj name="Equation" r:id="rId10" imgW="622080" imgH="4190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006312"/>
                        <a:ext cx="857250" cy="5778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362545"/>
              </p:ext>
            </p:extLst>
          </p:nvPr>
        </p:nvGraphicFramePr>
        <p:xfrm>
          <a:off x="2001738" y="4008098"/>
          <a:ext cx="83026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1" name="Equation" r:id="rId12" imgW="609480" imgH="393480" progId="Equation.3">
                  <p:embed/>
                </p:oleObj>
              </mc:Choice>
              <mc:Fallback>
                <p:oleObj name="Equation" r:id="rId12" imgW="609480" imgH="393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738" y="4008098"/>
                        <a:ext cx="830262" cy="536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7" descr="Αναπαράσταση npn.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491880" y="2673159"/>
            <a:ext cx="4968552" cy="26280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5445224"/>
            <a:ext cx="8208912" cy="87191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2000" dirty="0"/>
              <a:t>Το α ονομάζεται </a:t>
            </a:r>
            <a:r>
              <a:rPr lang="el-GR" sz="2000" b="1" dirty="0"/>
              <a:t>ενίσχυση ρεύματος κοινής βάσης</a:t>
            </a:r>
            <a:r>
              <a:rPr lang="el-GR" sz="2000" dirty="0"/>
              <a:t> και είναι α&lt;1 αλλά κοντά στο 1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Το τρανζίστορ </a:t>
            </a:r>
            <a:r>
              <a:rPr lang="en-US" smtClean="0"/>
              <a:t>pnp</a:t>
            </a:r>
            <a:endParaRPr lang="el-GR" dirty="0"/>
          </a:p>
        </p:txBody>
      </p:sp>
      <p:pic>
        <p:nvPicPr>
          <p:cNvPr id="11" name="Picture 2" descr="Σχηματική αναπαράσταση pnp τρανζίστορ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457" y="3356992"/>
            <a:ext cx="4353911" cy="157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 algn="just"/>
            <a:r>
              <a:rPr lang="el-GR" dirty="0" smtClean="0">
                <a:latin typeface="Calibri" pitchFamily="34" charset="0"/>
              </a:rPr>
              <a:t>Τα ρεύματα του τρανζίστορ </a:t>
            </a:r>
            <a:r>
              <a:rPr lang="en-US" dirty="0" err="1" smtClean="0">
                <a:latin typeface="Calibri" pitchFamily="34" charset="0"/>
              </a:rPr>
              <a:t>pnp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στην ενεργό περιοχή. </a:t>
            </a:r>
            <a:endParaRPr lang="el-GR" dirty="0">
              <a:latin typeface="Calibri" pitchFamily="34" charset="0"/>
            </a:endParaRPr>
          </a:p>
        </p:txBody>
      </p:sp>
      <p:pic>
        <p:nvPicPr>
          <p:cNvPr id="12" name="Picture 4" descr="Σχηματική αναπαράσταση ρευμάτων στην ενεργό περιοχή του pnp τρανζίστορ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2000" y="2988292"/>
            <a:ext cx="4431548" cy="254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Συμβολισμός και πόλωση των διπολικών τρανζίστορ</a:t>
            </a:r>
            <a:endParaRPr lang="el-GR" dirty="0"/>
          </a:p>
        </p:txBody>
      </p:sp>
      <p:pic>
        <p:nvPicPr>
          <p:cNvPr id="9" name="Picture 5" descr="Συμβολισμός npn τρανζίστο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299" y="1340768"/>
            <a:ext cx="1535112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Συμβολισμός pnp τρανζίστορ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686" y="1397918"/>
            <a:ext cx="1525588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168375"/>
              </p:ext>
            </p:extLst>
          </p:nvPr>
        </p:nvGraphicFramePr>
        <p:xfrm>
          <a:off x="395536" y="4149056"/>
          <a:ext cx="13938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2" name="Equation" r:id="rId6" imgW="761760" imgH="228600" progId="Equation.3">
                  <p:embed/>
                </p:oleObj>
              </mc:Choice>
              <mc:Fallback>
                <p:oleObj name="Equation" r:id="rId6" imgW="76176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4149056"/>
                        <a:ext cx="1393825" cy="419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087099"/>
              </p:ext>
            </p:extLst>
          </p:nvPr>
        </p:nvGraphicFramePr>
        <p:xfrm>
          <a:off x="395536" y="4869781"/>
          <a:ext cx="17414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" name="Equation" r:id="rId8" imgW="952200" imgH="228600" progId="Equation.3">
                  <p:embed/>
                </p:oleObj>
              </mc:Choice>
              <mc:Fallback>
                <p:oleObj name="Equation" r:id="rId8" imgW="95220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4869781"/>
                        <a:ext cx="1741488" cy="4191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7" descr="Κυκλώματα πόλωσης npn και pnp τρανζίστορ"/>
          <p:cNvGrpSpPr>
            <a:grpSpLocks/>
          </p:cNvGrpSpPr>
          <p:nvPr/>
        </p:nvGrpSpPr>
        <p:grpSpPr bwMode="auto">
          <a:xfrm>
            <a:off x="1979861" y="3790281"/>
            <a:ext cx="4962525" cy="2484437"/>
            <a:chOff x="1872" y="1713"/>
            <a:chExt cx="3126" cy="1565"/>
          </a:xfrm>
        </p:grpSpPr>
        <p:pic>
          <p:nvPicPr>
            <p:cNvPr id="12" name="Picture 8" descr="sedr42021_0514a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872" y="1726"/>
              <a:ext cx="1370" cy="1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sedr42021_0514b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648" y="1713"/>
              <a:ext cx="1350" cy="1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873791"/>
              </p:ext>
            </p:extLst>
          </p:nvPr>
        </p:nvGraphicFramePr>
        <p:xfrm>
          <a:off x="7236074" y="4136356"/>
          <a:ext cx="13938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" name="Equation" r:id="rId12" imgW="761760" imgH="228600" progId="Equation.3">
                  <p:embed/>
                </p:oleObj>
              </mc:Choice>
              <mc:Fallback>
                <p:oleObj name="Equation" r:id="rId12" imgW="76176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074" y="4136356"/>
                        <a:ext cx="1393825" cy="4191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00746"/>
              </p:ext>
            </p:extLst>
          </p:nvPr>
        </p:nvGraphicFramePr>
        <p:xfrm>
          <a:off x="7020174" y="4869781"/>
          <a:ext cx="17414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5" name="Equation" r:id="rId14" imgW="952200" imgH="228600" progId="Equation.3">
                  <p:embed/>
                </p:oleObj>
              </mc:Choice>
              <mc:Fallback>
                <p:oleObj name="Equation" r:id="rId14" imgW="952200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174" y="4869781"/>
                        <a:ext cx="1741487" cy="4191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Παράδειγμα </a:t>
            </a:r>
            <a:r>
              <a:rPr lang="en-US" smtClean="0"/>
              <a:t>1</a:t>
            </a:r>
            <a:r>
              <a:rPr lang="el-GR" smtClean="0"/>
              <a:t> (1/2)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Δίνονται: β=100 και υ</a:t>
            </a:r>
            <a:r>
              <a:rPr lang="en-US" baseline="-25000" dirty="0"/>
              <a:t>BE</a:t>
            </a:r>
            <a:r>
              <a:rPr lang="en-US" dirty="0"/>
              <a:t>=0,7V </a:t>
            </a:r>
            <a:r>
              <a:rPr lang="el-GR" dirty="0"/>
              <a:t>όταν </a:t>
            </a:r>
            <a:r>
              <a:rPr lang="en-US" dirty="0" err="1"/>
              <a:t>i</a:t>
            </a:r>
            <a:r>
              <a:rPr lang="en-US" baseline="-25000" dirty="0" err="1"/>
              <a:t>C</a:t>
            </a:r>
            <a:r>
              <a:rPr lang="en-US" dirty="0"/>
              <a:t>=1mA</a:t>
            </a:r>
            <a:endParaRPr lang="el-G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/>
              <a:t>Να σχεδιαστεί το κύκλωμα έτσι ώστε </a:t>
            </a:r>
            <a:r>
              <a:rPr lang="en-US" dirty="0"/>
              <a:t>I</a:t>
            </a:r>
            <a:r>
              <a:rPr lang="en-US" baseline="-25000" dirty="0"/>
              <a:t>C</a:t>
            </a:r>
            <a:r>
              <a:rPr lang="en-US" dirty="0"/>
              <a:t>=2mA</a:t>
            </a:r>
            <a:r>
              <a:rPr lang="el-GR" dirty="0"/>
              <a:t> και</a:t>
            </a:r>
            <a:r>
              <a:rPr lang="en-US" dirty="0"/>
              <a:t> V</a:t>
            </a:r>
            <a:r>
              <a:rPr lang="en-US" baseline="-25000" dirty="0"/>
              <a:t>C</a:t>
            </a:r>
            <a:r>
              <a:rPr lang="en-US" dirty="0"/>
              <a:t>=5V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12" name="Picture 5" descr="Κύκλωμα με τρανζίστορ και 2 αντιστάσεις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7630"/>
          <a:stretch>
            <a:fillRect/>
          </a:stretch>
        </p:blipFill>
        <p:spPr bwMode="auto">
          <a:xfrm>
            <a:off x="5742432" y="2048256"/>
            <a:ext cx="1248461" cy="348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n-US" dirty="0" smtClean="0"/>
              <a:t>1</a:t>
            </a:r>
            <a:r>
              <a:rPr lang="el-GR" dirty="0" smtClean="0"/>
              <a:t> (2/2)</a:t>
            </a:r>
            <a:endParaRPr lang="el-GR" dirty="0"/>
          </a:p>
        </p:txBody>
      </p:sp>
      <p:graphicFrame>
        <p:nvGraphicFramePr>
          <p:cNvPr id="8210" name="Object 9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28492876"/>
              </p:ext>
            </p:extLst>
          </p:nvPr>
        </p:nvGraphicFramePr>
        <p:xfrm>
          <a:off x="935038" y="1557338"/>
          <a:ext cx="222091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3" name="Εξίσωση" r:id="rId4" imgW="1333440" imgH="431640" progId="Equation.3">
                  <p:embed/>
                </p:oleObj>
              </mc:Choice>
              <mc:Fallback>
                <p:oleObj name="Εξίσωση" r:id="rId4" imgW="133344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1557338"/>
                        <a:ext cx="2220912" cy="719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6" descr="Κύκλωμα με τρανζίστορ και 2 αντιστάσεις Rc 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 b="7630"/>
          <a:stretch>
            <a:fillRect/>
          </a:stretch>
        </p:blipFill>
        <p:spPr bwMode="auto">
          <a:xfrm>
            <a:off x="5175504" y="2048256"/>
            <a:ext cx="2838298" cy="348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" name="Group 17" descr="[DECORATIVE]"/>
          <p:cNvGrpSpPr>
            <a:grpSpLocks/>
          </p:cNvGrpSpPr>
          <p:nvPr/>
        </p:nvGrpSpPr>
        <p:grpSpPr bwMode="auto">
          <a:xfrm>
            <a:off x="502345" y="2564904"/>
            <a:ext cx="4357687" cy="1017588"/>
            <a:chOff x="3015" y="1867"/>
            <a:chExt cx="2745" cy="641"/>
          </a:xfrm>
        </p:grpSpPr>
        <p:graphicFrame>
          <p:nvGraphicFramePr>
            <p:cNvPr id="49" name="Object 15" descr="[DECORATIVE]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288656"/>
                </p:ext>
              </p:extLst>
            </p:nvPr>
          </p:nvGraphicFramePr>
          <p:xfrm>
            <a:off x="3015" y="1867"/>
            <a:ext cx="1023" cy="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14" name="Εξίσωση" r:id="rId7" imgW="888840" imgH="241200" progId="Equation.3">
                    <p:embed/>
                  </p:oleObj>
                </mc:Choice>
                <mc:Fallback>
                  <p:oleObj name="Εξίσωση" r:id="rId7" imgW="888840" imgH="24120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5" y="1867"/>
                          <a:ext cx="1023" cy="2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16" descr="[DECORATIVE]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3469349"/>
                </p:ext>
              </p:extLst>
            </p:nvPr>
          </p:nvGraphicFramePr>
          <p:xfrm>
            <a:off x="3015" y="2230"/>
            <a:ext cx="1037" cy="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15" name="Εξίσωση" r:id="rId9" imgW="901440" imgH="241200" progId="Equation.3">
                    <p:embed/>
                  </p:oleObj>
                </mc:Choice>
                <mc:Fallback>
                  <p:oleObj name="Εξίσωση" r:id="rId9" imgW="901440" imgH="24120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5" y="2230"/>
                          <a:ext cx="1037" cy="2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AutoShape 18" descr="[DECORATIVE]"/>
            <p:cNvSpPr>
              <a:spLocks/>
            </p:cNvSpPr>
            <p:nvPr/>
          </p:nvSpPr>
          <p:spPr bwMode="auto">
            <a:xfrm>
              <a:off x="4013" y="1888"/>
              <a:ext cx="91" cy="590"/>
            </a:xfrm>
            <a:prstGeom prst="rightBrace">
              <a:avLst>
                <a:gd name="adj1" fmla="val 5402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b="0">
                <a:latin typeface="Calibri" pitchFamily="34" charset="0"/>
              </a:endParaRPr>
            </a:p>
          </p:txBody>
        </p:sp>
        <p:sp>
          <p:nvSpPr>
            <p:cNvPr id="52" name="AutoShape 20" descr="[DECORATIVE]"/>
            <p:cNvSpPr>
              <a:spLocks noChangeArrowheads="1"/>
            </p:cNvSpPr>
            <p:nvPr/>
          </p:nvSpPr>
          <p:spPr bwMode="auto">
            <a:xfrm>
              <a:off x="4149" y="2160"/>
              <a:ext cx="273" cy="78"/>
            </a:xfrm>
            <a:prstGeom prst="rightArrow">
              <a:avLst>
                <a:gd name="adj1" fmla="val 50000"/>
                <a:gd name="adj2" fmla="val 87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b="0">
                <a:latin typeface="Calibri" pitchFamily="34" charset="0"/>
              </a:endParaRPr>
            </a:p>
          </p:txBody>
        </p:sp>
        <p:graphicFrame>
          <p:nvGraphicFramePr>
            <p:cNvPr id="53" name="Object 21" descr="[DECORATIVE]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982800"/>
                </p:ext>
              </p:extLst>
            </p:nvPr>
          </p:nvGraphicFramePr>
          <p:xfrm>
            <a:off x="4459" y="1957"/>
            <a:ext cx="1301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16" name="Εξίσωση" r:id="rId11" imgW="1130040" imgH="431640" progId="Equation.3">
                    <p:embed/>
                  </p:oleObj>
                </mc:Choice>
                <mc:Fallback>
                  <p:oleObj name="Εξίσωση" r:id="rId11" imgW="1130040" imgH="431640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9" y="1957"/>
                          <a:ext cx="1301" cy="4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89541"/>
              </p:ext>
            </p:extLst>
          </p:nvPr>
        </p:nvGraphicFramePr>
        <p:xfrm>
          <a:off x="964304" y="3907929"/>
          <a:ext cx="220503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" name="Εξίσωση" r:id="rId13" imgW="1206360" imgH="431640" progId="Equation.3">
                  <p:embed/>
                </p:oleObj>
              </mc:Choice>
              <mc:Fallback>
                <p:oleObj name="Εξίσωση" r:id="rId13" imgW="1206360" imgH="43164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304" y="3907929"/>
                        <a:ext cx="2205038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3"/>
          <p:cNvGraphicFramePr>
            <a:graphicFrameLocks noChangeAspect="1"/>
          </p:cNvGraphicFramePr>
          <p:nvPr/>
        </p:nvGraphicFramePr>
        <p:xfrm>
          <a:off x="965895" y="4522292"/>
          <a:ext cx="371792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8" name="Εξίσωση" r:id="rId15" imgW="1942920" imgH="431640" progId="Equation.3">
                  <p:embed/>
                </p:oleObj>
              </mc:Choice>
              <mc:Fallback>
                <p:oleObj name="Εξίσωση" r:id="rId15" imgW="1942920" imgH="431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895" y="4522292"/>
                        <a:ext cx="3717925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469297"/>
              </p:ext>
            </p:extLst>
          </p:nvPr>
        </p:nvGraphicFramePr>
        <p:xfrm>
          <a:off x="973832" y="5382717"/>
          <a:ext cx="2552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9" name="Εξίσωση" r:id="rId17" imgW="1523880" imgH="431640" progId="Equation.3">
                  <p:embed/>
                </p:oleObj>
              </mc:Choice>
              <mc:Fallback>
                <p:oleObj name="Εξίσωση" r:id="rId17" imgW="1523880" imgH="431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832" y="5382717"/>
                        <a:ext cx="25527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Arial" charset="0"/>
              </a:rPr>
              <a:t>Υπολογισμός ρευμάτων και τάσεων</a:t>
            </a:r>
            <a:endParaRPr lang="el-GR" dirty="0"/>
          </a:p>
        </p:txBody>
      </p:sp>
      <p:graphicFrame>
        <p:nvGraphicFramePr>
          <p:cNvPr id="14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613053"/>
              </p:ext>
            </p:extLst>
          </p:nvPr>
        </p:nvGraphicFramePr>
        <p:xfrm>
          <a:off x="395536" y="1006996"/>
          <a:ext cx="187325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3" name="Εξίσωση" r:id="rId4" imgW="812520" imgH="241200" progId="Equation.3">
                  <p:embed/>
                </p:oleObj>
              </mc:Choice>
              <mc:Fallback>
                <p:oleObj name="Εξίσωση" r:id="rId4" imgW="812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006996"/>
                        <a:ext cx="1873250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389584"/>
              </p:ext>
            </p:extLst>
          </p:nvPr>
        </p:nvGraphicFramePr>
        <p:xfrm>
          <a:off x="457448" y="1726134"/>
          <a:ext cx="2111375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4" name="Εξίσωση" r:id="rId6" imgW="1155600" imgH="419040" progId="Equation.3">
                  <p:embed/>
                </p:oleObj>
              </mc:Choice>
              <mc:Fallback>
                <p:oleObj name="Εξίσωση" r:id="rId6" imgW="11556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448" y="1726134"/>
                        <a:ext cx="2111375" cy="766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804834"/>
              </p:ext>
            </p:extLst>
          </p:nvPr>
        </p:nvGraphicFramePr>
        <p:xfrm>
          <a:off x="396875" y="2794025"/>
          <a:ext cx="12239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5" name="Εξίσωση" r:id="rId8" imgW="698400" imgH="215640" progId="Equation.3">
                  <p:embed/>
                </p:oleObj>
              </mc:Choice>
              <mc:Fallback>
                <p:oleObj name="Εξίσωση" r:id="rId8" imgW="698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2794025"/>
                        <a:ext cx="1223963" cy="3778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674255"/>
              </p:ext>
            </p:extLst>
          </p:nvPr>
        </p:nvGraphicFramePr>
        <p:xfrm>
          <a:off x="323850" y="3273450"/>
          <a:ext cx="227488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6" name="Εξίσωση" r:id="rId10" imgW="1244520" imgH="215640" progId="Equation.3">
                  <p:embed/>
                </p:oleObj>
              </mc:Choice>
              <mc:Fallback>
                <p:oleObj name="Εξίσωση" r:id="rId10" imgW="12445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273450"/>
                        <a:ext cx="2274888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699892"/>
              </p:ext>
            </p:extLst>
          </p:nvPr>
        </p:nvGraphicFramePr>
        <p:xfrm>
          <a:off x="2771775" y="3109937"/>
          <a:ext cx="167163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7" name="Εξίσωση" r:id="rId12" imgW="914400" imgH="431640" progId="Equation.3">
                  <p:embed/>
                </p:oleObj>
              </mc:Choice>
              <mc:Fallback>
                <p:oleObj name="Εξίσωση" r:id="rId12" imgW="914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109937"/>
                        <a:ext cx="1671638" cy="7905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046972"/>
              </p:ext>
            </p:extLst>
          </p:nvPr>
        </p:nvGraphicFramePr>
        <p:xfrm>
          <a:off x="396875" y="3795737"/>
          <a:ext cx="12080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8" name="Εξίσωση" r:id="rId14" imgW="660240" imgH="228600" progId="Equation.3">
                  <p:embed/>
                </p:oleObj>
              </mc:Choice>
              <mc:Fallback>
                <p:oleObj name="Εξίσωση" r:id="rId14" imgW="660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3795737"/>
                        <a:ext cx="1208088" cy="4191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968588"/>
              </p:ext>
            </p:extLst>
          </p:nvPr>
        </p:nvGraphicFramePr>
        <p:xfrm>
          <a:off x="396875" y="4314850"/>
          <a:ext cx="95250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9" name="Εξίσωση" r:id="rId16" imgW="520560" imgH="393480" progId="Equation.3">
                  <p:embed/>
                </p:oleObj>
              </mc:Choice>
              <mc:Fallback>
                <p:oleObj name="Εξίσωση" r:id="rId16" imgW="520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4314850"/>
                        <a:ext cx="952500" cy="72231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706030"/>
              </p:ext>
            </p:extLst>
          </p:nvPr>
        </p:nvGraphicFramePr>
        <p:xfrm>
          <a:off x="396875" y="5210200"/>
          <a:ext cx="19272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0" name="Εξίσωση" r:id="rId18" imgW="1054080" imgH="228600" progId="Equation.3">
                  <p:embed/>
                </p:oleObj>
              </mc:Choice>
              <mc:Fallback>
                <p:oleObj name="Εξίσωση" r:id="rId18" imgW="1054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5210200"/>
                        <a:ext cx="1927225" cy="4191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82993"/>
              </p:ext>
            </p:extLst>
          </p:nvPr>
        </p:nvGraphicFramePr>
        <p:xfrm>
          <a:off x="396875" y="5818212"/>
          <a:ext cx="17176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1" name="Εξίσωση" r:id="rId20" imgW="939600" imgH="228600" progId="Equation.3">
                  <p:embed/>
                </p:oleObj>
              </mc:Choice>
              <mc:Fallback>
                <p:oleObj name="Εξίσωση" r:id="rId20" imgW="939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5818212"/>
                        <a:ext cx="1717675" cy="4191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Εικόνα 2" descr="Κύκλωμα με 2 αντιστάσεις ένα τρανζίστορ και 2 πηγές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45" y="1411573"/>
            <a:ext cx="4176122" cy="309703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4977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1</a:t>
            </a:r>
            <a:endParaRPr lang="el-GR" dirty="0"/>
          </a:p>
        </p:txBody>
      </p:sp>
      <p:pic>
        <p:nvPicPr>
          <p:cNvPr id="13" name="Content Placeholder 12" descr="Κύκλωμα με τρανζίστορ και τρεις αντιστάσεις.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4522" y="1842524"/>
            <a:ext cx="3443955" cy="4041314"/>
          </a:xfrm>
        </p:spPr>
      </p:pic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Αν </a:t>
            </a:r>
            <a:r>
              <a:rPr lang="en-US" dirty="0"/>
              <a:t>V</a:t>
            </a:r>
            <a:r>
              <a:rPr lang="en-US" baseline="-25000" dirty="0"/>
              <a:t>B</a:t>
            </a:r>
            <a:r>
              <a:rPr lang="en-US" dirty="0"/>
              <a:t>=-1V </a:t>
            </a:r>
            <a:r>
              <a:rPr lang="el-GR" dirty="0"/>
              <a:t>και</a:t>
            </a:r>
            <a:r>
              <a:rPr lang="en-US" dirty="0"/>
              <a:t>  V</a:t>
            </a:r>
            <a:r>
              <a:rPr lang="en-US" baseline="-25000" dirty="0"/>
              <a:t>E</a:t>
            </a:r>
            <a:r>
              <a:rPr lang="en-US" dirty="0"/>
              <a:t>=-1,7V </a:t>
            </a:r>
            <a:r>
              <a:rPr lang="el-GR" dirty="0"/>
              <a:t>να υπολογιστούν τα: Ι</a:t>
            </a:r>
            <a:r>
              <a:rPr lang="el-GR" baseline="-25000" dirty="0"/>
              <a:t>Β</a:t>
            </a:r>
            <a:r>
              <a:rPr lang="el-GR" dirty="0"/>
              <a:t>, Ι</a:t>
            </a:r>
            <a:r>
              <a:rPr lang="el-GR" baseline="-25000" dirty="0"/>
              <a:t>Ε</a:t>
            </a:r>
            <a:r>
              <a:rPr lang="el-GR" dirty="0"/>
              <a:t>, β, α, Ι</a:t>
            </a:r>
            <a:r>
              <a:rPr lang="en-US" baseline="-25000" dirty="0"/>
              <a:t>C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n-US" dirty="0"/>
              <a:t>V</a:t>
            </a:r>
            <a:r>
              <a:rPr lang="en-US" baseline="-25000" dirty="0"/>
              <a:t>C</a:t>
            </a:r>
            <a:r>
              <a:rPr lang="en-US" dirty="0"/>
              <a:t>.</a:t>
            </a:r>
            <a:r>
              <a:rPr lang="el-GR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 smtClean="0"/>
              <a:t>Είναι </a:t>
            </a:r>
            <a:r>
              <a:rPr lang="el-GR" dirty="0"/>
              <a:t>το τρανζίστορ πολωμένο στην ενεργό περιοχή</a:t>
            </a:r>
            <a:r>
              <a:rPr lang="el-GR" dirty="0" smtClean="0"/>
              <a:t>;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Γραφική παράσταση των χαρακτηριστικών του τρανζίστορ</a:t>
            </a:r>
            <a:endParaRPr lang="el-GR" dirty="0"/>
          </a:p>
        </p:txBody>
      </p:sp>
      <p:graphicFrame>
        <p:nvGraphicFramePr>
          <p:cNvPr id="1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87405"/>
              </p:ext>
            </p:extLst>
          </p:nvPr>
        </p:nvGraphicFramePr>
        <p:xfrm>
          <a:off x="2771800" y="1647652"/>
          <a:ext cx="187325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" name="Εξίσωση" r:id="rId6" imgW="812520" imgH="241200" progId="Equation.3">
                  <p:embed/>
                </p:oleObj>
              </mc:Choice>
              <mc:Fallback>
                <p:oleObj name="Εξίσωση" r:id="rId6" imgW="812520" imgH="241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1647652"/>
                        <a:ext cx="1873250" cy="55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4" descr="Χαρακκτηριστική ρεύματος ic-uBE τρανζίστορ npn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2026872"/>
            <a:ext cx="3246618" cy="2554255"/>
          </a:xfrm>
          <a:prstGeom prst="rect">
            <a:avLst/>
          </a:prstGeom>
        </p:spPr>
      </p:pic>
      <p:sp>
        <p:nvSpPr>
          <p:cNvPr id="5" name="Θέση περιεχομένου 4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l-GR" dirty="0" smtClean="0">
                <a:latin typeface="Calibri" pitchFamily="34" charset="0"/>
              </a:rPr>
              <a:t>Η </a:t>
            </a:r>
            <a:r>
              <a:rPr lang="el-GR" dirty="0">
                <a:latin typeface="Calibri" pitchFamily="34" charset="0"/>
              </a:rPr>
              <a:t>χαρακτηριστική </a:t>
            </a:r>
            <a:r>
              <a:rPr lang="en-US" dirty="0" err="1">
                <a:latin typeface="Calibri" pitchFamily="34" charset="0"/>
              </a:rPr>
              <a:t>i</a:t>
            </a:r>
            <a:r>
              <a:rPr lang="en-US" baseline="-25000" dirty="0" err="1">
                <a:latin typeface="Calibri" pitchFamily="34" charset="0"/>
              </a:rPr>
              <a:t>c</a:t>
            </a:r>
            <a:r>
              <a:rPr lang="en-US" dirty="0">
                <a:latin typeface="Calibri" pitchFamily="34" charset="0"/>
              </a:rPr>
              <a:t>-</a:t>
            </a:r>
            <a:r>
              <a:rPr lang="el-GR" dirty="0">
                <a:latin typeface="Calibri" pitchFamily="34" charset="0"/>
              </a:rPr>
              <a:t>υ</a:t>
            </a:r>
            <a:r>
              <a:rPr lang="en-US" baseline="-25000" dirty="0">
                <a:latin typeface="Calibri" pitchFamily="34" charset="0"/>
              </a:rPr>
              <a:t>BE </a:t>
            </a:r>
            <a:r>
              <a:rPr lang="el-GR" dirty="0">
                <a:latin typeface="Calibri" pitchFamily="34" charset="0"/>
              </a:rPr>
              <a:t>του τρανζίστορ </a:t>
            </a:r>
            <a:r>
              <a:rPr lang="en-US" dirty="0" err="1">
                <a:latin typeface="Calibri" pitchFamily="34" charset="0"/>
              </a:rPr>
              <a:t>npn</a:t>
            </a:r>
            <a:r>
              <a:rPr lang="el-GR" dirty="0" smtClean="0">
                <a:latin typeface="Calibri" pitchFamily="34" charset="0"/>
              </a:rPr>
              <a:t>.</a:t>
            </a:r>
            <a:endParaRPr lang="en-US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l-GR" dirty="0" smtClean="0">
                <a:latin typeface="Calibri" pitchFamily="34" charset="0"/>
              </a:rPr>
              <a:t>Οι </a:t>
            </a:r>
            <a:r>
              <a:rPr lang="el-GR" dirty="0">
                <a:latin typeface="Calibri" pitchFamily="34" charset="0"/>
              </a:rPr>
              <a:t>χαρακτηριστικές </a:t>
            </a:r>
            <a:r>
              <a:rPr lang="en-US" dirty="0" err="1">
                <a:latin typeface="Calibri" pitchFamily="34" charset="0"/>
              </a:rPr>
              <a:t>i</a:t>
            </a:r>
            <a:r>
              <a:rPr lang="en-US" baseline="-25000" dirty="0" err="1">
                <a:latin typeface="Calibri" pitchFamily="34" charset="0"/>
              </a:rPr>
              <a:t>E</a:t>
            </a:r>
            <a:r>
              <a:rPr lang="en-US" dirty="0">
                <a:latin typeface="Calibri" pitchFamily="34" charset="0"/>
              </a:rPr>
              <a:t>-</a:t>
            </a:r>
            <a:r>
              <a:rPr lang="el-GR" dirty="0">
                <a:latin typeface="Calibri" pitchFamily="34" charset="0"/>
              </a:rPr>
              <a:t>υ</a:t>
            </a:r>
            <a:r>
              <a:rPr lang="en-US" baseline="-25000" dirty="0">
                <a:latin typeface="Calibri" pitchFamily="34" charset="0"/>
              </a:rPr>
              <a:t>BE</a:t>
            </a:r>
            <a:r>
              <a:rPr lang="el-GR" baseline="-25000" dirty="0"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και</a:t>
            </a:r>
            <a:r>
              <a:rPr lang="en-US" dirty="0">
                <a:latin typeface="Calibri" pitchFamily="34" charset="0"/>
              </a:rPr>
              <a:t> </a:t>
            </a:r>
            <a:endParaRPr lang="en-US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baseline="-25000" dirty="0" err="1" smtClean="0">
                <a:latin typeface="Calibri" pitchFamily="34" charset="0"/>
              </a:rPr>
              <a:t>B</a:t>
            </a:r>
            <a:r>
              <a:rPr lang="en-US" dirty="0" smtClean="0">
                <a:latin typeface="Calibri" pitchFamily="34" charset="0"/>
              </a:rPr>
              <a:t>-</a:t>
            </a:r>
            <a:r>
              <a:rPr lang="el-GR" dirty="0">
                <a:latin typeface="Calibri" pitchFamily="34" charset="0"/>
              </a:rPr>
              <a:t>υ</a:t>
            </a:r>
            <a:r>
              <a:rPr lang="en-US" baseline="-25000" dirty="0">
                <a:latin typeface="Calibri" pitchFamily="34" charset="0"/>
              </a:rPr>
              <a:t>BE</a:t>
            </a:r>
            <a:r>
              <a:rPr lang="el-GR" dirty="0">
                <a:latin typeface="Calibri" pitchFamily="34" charset="0"/>
              </a:rPr>
              <a:t> έχουν την ίδια μορφή</a:t>
            </a:r>
            <a:r>
              <a:rPr lang="el-GR" dirty="0" smtClean="0">
                <a:latin typeface="Calibri" pitchFamily="34" charset="0"/>
              </a:rPr>
              <a:t>.</a:t>
            </a:r>
            <a:endParaRPr lang="el-GR" dirty="0">
              <a:latin typeface="Calibri" pitchFamily="34" charset="0"/>
            </a:endParaRPr>
          </a:p>
        </p:txBody>
      </p:sp>
      <p:pic>
        <p:nvPicPr>
          <p:cNvPr id="13" name="Picture 6" descr="Χαρακκτηριστικές ρεύματος ic-uBE τρανζίστορ npn για διαφορετικές θερμοκρασίες.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98223" y="2052894"/>
            <a:ext cx="3255974" cy="2498118"/>
          </a:xfrm>
          <a:prstGeom prst="rect">
            <a:avLst/>
          </a:prstGeom>
        </p:spPr>
      </p:pic>
      <p:sp>
        <p:nvSpPr>
          <p:cNvPr id="6" name="Θέση περιεχομένου 5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dirty="0">
              <a:latin typeface="Calibri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dirty="0">
              <a:latin typeface="Calibri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dirty="0">
              <a:latin typeface="Calibri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dirty="0">
              <a:latin typeface="Calibri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l-GR" dirty="0" smtClean="0">
                <a:latin typeface="Calibri" pitchFamily="34" charset="0"/>
              </a:rPr>
              <a:t>Επίδραση </a:t>
            </a:r>
            <a:r>
              <a:rPr lang="el-GR" dirty="0">
                <a:latin typeface="Calibri" pitchFamily="34" charset="0"/>
              </a:rPr>
              <a:t>της θερμοκρασίας στην  χαρακτηριστική </a:t>
            </a:r>
            <a:r>
              <a:rPr lang="en-US" dirty="0" err="1">
                <a:latin typeface="Calibri" pitchFamily="34" charset="0"/>
              </a:rPr>
              <a:t>i</a:t>
            </a:r>
            <a:r>
              <a:rPr lang="en-US" baseline="-25000" dirty="0" err="1">
                <a:latin typeface="Calibri" pitchFamily="34" charset="0"/>
              </a:rPr>
              <a:t>c</a:t>
            </a:r>
            <a:r>
              <a:rPr lang="en-US" dirty="0">
                <a:latin typeface="Calibri" pitchFamily="34" charset="0"/>
              </a:rPr>
              <a:t>-</a:t>
            </a:r>
            <a:r>
              <a:rPr lang="el-GR" dirty="0">
                <a:latin typeface="Calibri" pitchFamily="34" charset="0"/>
              </a:rPr>
              <a:t>υ</a:t>
            </a:r>
            <a:r>
              <a:rPr lang="en-US" baseline="-25000" dirty="0">
                <a:latin typeface="Calibri" pitchFamily="34" charset="0"/>
              </a:rPr>
              <a:t>BE </a:t>
            </a:r>
            <a:r>
              <a:rPr lang="el-GR" dirty="0">
                <a:latin typeface="Calibri" pitchFamily="34" charset="0"/>
              </a:rPr>
              <a:t>του τρανζίστορ </a:t>
            </a:r>
            <a:r>
              <a:rPr lang="en-US" dirty="0" err="1">
                <a:latin typeface="Calibri" pitchFamily="34" charset="0"/>
              </a:rPr>
              <a:t>npn</a:t>
            </a:r>
            <a:r>
              <a:rPr lang="el-GR" dirty="0">
                <a:latin typeface="Calibri" pitchFamily="34" charset="0"/>
              </a:rPr>
              <a:t>. </a:t>
            </a:r>
          </a:p>
        </p:txBody>
      </p:sp>
      <p:graphicFrame>
        <p:nvGraphicFramePr>
          <p:cNvPr id="1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818172"/>
              </p:ext>
            </p:extLst>
          </p:nvPr>
        </p:nvGraphicFramePr>
        <p:xfrm>
          <a:off x="2555776" y="5986611"/>
          <a:ext cx="44037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3" name="Εξίσωση" r:id="rId10" imgW="2031840" imgH="215640" progId="Equation.3">
                  <p:embed/>
                </p:oleObj>
              </mc:Choice>
              <mc:Fallback>
                <p:oleObj name="Εξίσωση" r:id="rId10" imgW="2031840" imgH="2156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5986611"/>
                        <a:ext cx="4403725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Δομή και λειτουργία του τρανζίστορ </a:t>
            </a:r>
            <a:r>
              <a:rPr lang="en-US" dirty="0" err="1" smtClean="0"/>
              <a:t>npn</a:t>
            </a:r>
            <a:r>
              <a:rPr lang="el-GR" dirty="0" smtClean="0"/>
              <a:t> (και </a:t>
            </a:r>
            <a:r>
              <a:rPr lang="en-US" dirty="0" err="1" smtClean="0"/>
              <a:t>pnp</a:t>
            </a:r>
            <a:r>
              <a:rPr lang="el-GR" dirty="0" smtClean="0"/>
              <a:t>). </a:t>
            </a:r>
            <a:endParaRPr lang="en-US" dirty="0" smtClean="0"/>
          </a:p>
          <a:p>
            <a:r>
              <a:rPr lang="el-GR" dirty="0" smtClean="0"/>
              <a:t>Ρεύμα Βάσης, </a:t>
            </a:r>
            <a:r>
              <a:rPr lang="el-GR" dirty="0" err="1" smtClean="0"/>
              <a:t>Εκπομπού</a:t>
            </a:r>
            <a:r>
              <a:rPr lang="el-GR" dirty="0" smtClean="0"/>
              <a:t>, Συλλέκτη. </a:t>
            </a:r>
            <a:endParaRPr lang="en-US" dirty="0" smtClean="0"/>
          </a:p>
          <a:p>
            <a:r>
              <a:rPr lang="el-GR" dirty="0" smtClean="0"/>
              <a:t>Περιοχές λειτουργίας του τρανζίστορ: ενεργός περιοχή, κόρος, αποκοπή. </a:t>
            </a:r>
            <a:endParaRPr lang="en-US" dirty="0" smtClean="0"/>
          </a:p>
          <a:p>
            <a:r>
              <a:rPr lang="el-GR" dirty="0" smtClean="0"/>
              <a:t>Παραδείγματα εντοπισμού του σημείου λειτουργίας-ηρεμίας του τρανζίστορ. </a:t>
            </a:r>
            <a:endParaRPr lang="en-US" dirty="0" smtClean="0"/>
          </a:p>
          <a:p>
            <a:r>
              <a:rPr lang="el-GR" dirty="0" smtClean="0"/>
              <a:t>Οι χαρακτηριστικές </a:t>
            </a:r>
            <a:r>
              <a:rPr lang="en-US" dirty="0" smtClean="0"/>
              <a:t>I</a:t>
            </a:r>
            <a:r>
              <a:rPr lang="el-GR" dirty="0" smtClean="0"/>
              <a:t>-</a:t>
            </a:r>
            <a:r>
              <a:rPr lang="en-US" dirty="0" smtClean="0"/>
              <a:t>V</a:t>
            </a:r>
            <a:r>
              <a:rPr lang="el-GR" dirty="0" smtClean="0"/>
              <a:t> κοινού </a:t>
            </a:r>
            <a:r>
              <a:rPr lang="el-GR" dirty="0" err="1" smtClean="0"/>
              <a:t>εκπομπού</a:t>
            </a:r>
            <a:r>
              <a:rPr lang="el-GR" dirty="0" smtClean="0"/>
              <a:t> και κοινής βάσης του τρανζίστορ. </a:t>
            </a:r>
            <a:endParaRPr lang="en-US" dirty="0" smtClean="0"/>
          </a:p>
          <a:p>
            <a:r>
              <a:rPr lang="el-GR" dirty="0" smtClean="0"/>
              <a:t>Συντελεστής ενίσχυσης ρεύματος (το β). </a:t>
            </a:r>
            <a:endParaRPr lang="en-US" dirty="0" smtClean="0"/>
          </a:p>
          <a:p>
            <a:r>
              <a:rPr lang="el-GR" dirty="0" smtClean="0"/>
              <a:t>Φαινόμενο </a:t>
            </a:r>
            <a:r>
              <a:rPr lang="en-US" dirty="0" smtClean="0"/>
              <a:t>Early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mtClean="0"/>
              <a:t>Χαρακτηριστικές κοινού εκπομπού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Το ρεύμα συλλέκτη δείχνει ανεξάρτητο της V</a:t>
            </a:r>
            <a:r>
              <a:rPr lang="el-GR" sz="2000" baseline="-25000" dirty="0"/>
              <a:t>CE</a:t>
            </a:r>
            <a:r>
              <a:rPr lang="el-GR" sz="2000" dirty="0"/>
              <a:t> στην ενεργό περιοχή.  </a:t>
            </a:r>
          </a:p>
          <a:p>
            <a:r>
              <a:rPr lang="el-GR" sz="2000" dirty="0"/>
              <a:t>Επομένως μπορούμε να πούμε ότι το τρανζίστορ συμπεριφέρεται σαν ιδανική πηγή ρεύματος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565959"/>
              </p:ext>
            </p:extLst>
          </p:nvPr>
        </p:nvGraphicFramePr>
        <p:xfrm>
          <a:off x="1835696" y="3264594"/>
          <a:ext cx="174307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Εξίσωση" r:id="rId4" imgW="812447" imgH="241195" progId="Equation.3">
                  <p:embed/>
                </p:oleObj>
              </mc:Choice>
              <mc:Fallback>
                <p:oleObj name="Εξίσωση" r:id="rId4" imgW="812447" imgH="241195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264594"/>
                        <a:ext cx="1743075" cy="4524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9" descr="Χαρακτηριστικές κοινού εκπομπού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12" y="3284984"/>
            <a:ext cx="6832600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Φαινόμενο </a:t>
            </a:r>
            <a:r>
              <a:rPr lang="en-US" smtClean="0"/>
              <a:t>Early</a:t>
            </a:r>
            <a:endParaRPr lang="el-GR" dirty="0"/>
          </a:p>
        </p:txBody>
      </p:sp>
      <p:graphicFrame>
        <p:nvGraphicFramePr>
          <p:cNvPr id="2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6091"/>
              </p:ext>
            </p:extLst>
          </p:nvPr>
        </p:nvGraphicFramePr>
        <p:xfrm>
          <a:off x="827584" y="1196752"/>
          <a:ext cx="2376264" cy="734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3" name="Εξίσωση" r:id="rId4" imgW="1396800" imgH="431640" progId="Equation.3">
                  <p:embed/>
                </p:oleObj>
              </mc:Choice>
              <mc:Fallback>
                <p:oleObj name="Εξίσωση" r:id="rId4" imgW="1396800" imgH="4316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196752"/>
                        <a:ext cx="2376264" cy="73452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559629"/>
              </p:ext>
            </p:extLst>
          </p:nvPr>
        </p:nvGraphicFramePr>
        <p:xfrm>
          <a:off x="827584" y="2079212"/>
          <a:ext cx="1728192" cy="548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4" name="Εξίσωση" r:id="rId6" imgW="1600200" imgH="507960" progId="Equation.3">
                  <p:embed/>
                </p:oleObj>
              </mc:Choice>
              <mc:Fallback>
                <p:oleObj name="Εξίσωση" r:id="rId6" imgW="1600200" imgH="5079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079212"/>
                        <a:ext cx="1728192" cy="5485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296421"/>
              </p:ext>
            </p:extLst>
          </p:nvPr>
        </p:nvGraphicFramePr>
        <p:xfrm>
          <a:off x="827584" y="2708920"/>
          <a:ext cx="743781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5" name="Equation" r:id="rId8" imgW="495000" imgH="431640" progId="Equation.3">
                  <p:embed/>
                </p:oleObj>
              </mc:Choice>
              <mc:Fallback>
                <p:oleObj name="Equation" r:id="rId8" imgW="495000" imgH="4316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708920"/>
                        <a:ext cx="743781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4" descr="Χαρακτηρηστική ic-u για κύκλωμα τρανζίστορ"/>
          <p:cNvPicPr>
            <a:picLocks noChangeAspect="1" noChangeArrowheads="1"/>
          </p:cNvPicPr>
          <p:nvPr/>
        </p:nvPicPr>
        <p:blipFill>
          <a:blip r:embed="rId10" cstate="print"/>
          <a:srcRect b="5493"/>
          <a:stretch>
            <a:fillRect/>
          </a:stretch>
        </p:blipFill>
        <p:spPr bwMode="auto">
          <a:xfrm>
            <a:off x="3995936" y="1238008"/>
            <a:ext cx="4176464" cy="240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l-GR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000" dirty="0" smtClean="0"/>
              <a:t>Φαινόμενο </a:t>
            </a:r>
            <a:r>
              <a:rPr lang="en-US" sz="2000" dirty="0" smtClean="0"/>
              <a:t>Early:</a:t>
            </a:r>
            <a:endParaRPr lang="el-GR" sz="20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l-GR" sz="2000" dirty="0" smtClean="0"/>
              <a:t>Το ρεύμα συλλέκτη στην πράξη εξαρτάται ελαφρά από την </a:t>
            </a:r>
            <a:r>
              <a:rPr lang="en-US" sz="2000" dirty="0" smtClean="0"/>
              <a:t>V</a:t>
            </a:r>
            <a:r>
              <a:rPr lang="en-US" sz="2000" baseline="-25000" dirty="0" smtClean="0"/>
              <a:t>CE</a:t>
            </a:r>
            <a:r>
              <a:rPr lang="en-US" sz="2000" dirty="0" smtClean="0"/>
              <a:t> </a:t>
            </a:r>
            <a:r>
              <a:rPr lang="el-GR" sz="2000" dirty="0" smtClean="0"/>
              <a:t>στην ενεργό περιοχή.</a:t>
            </a:r>
            <a:r>
              <a:rPr lang="en-US" sz="2000" dirty="0" smtClean="0"/>
              <a:t>  </a:t>
            </a:r>
            <a:endParaRPr lang="el-GR" sz="20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l-GR" sz="2000" dirty="0" smtClean="0"/>
              <a:t>Η τάση </a:t>
            </a:r>
            <a:r>
              <a:rPr lang="en-US" sz="2000" dirty="0" smtClean="0"/>
              <a:t>Early, V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, </a:t>
            </a:r>
            <a:r>
              <a:rPr lang="el-GR" sz="2000" dirty="0" smtClean="0"/>
              <a:t>είναι χαρακτηριστικό του τρανζίστορ (50 ως 100).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l-GR" sz="2000" dirty="0" smtClean="0"/>
              <a:t>Μη μηδενική κλίση σημαίνει πεπερασμένη αντίσταση εξόδου, 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o</a:t>
            </a:r>
            <a:r>
              <a:rPr lang="el-GR" sz="2000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000" dirty="0" smtClean="0"/>
              <a:t>Για μικρές τιμές της </a:t>
            </a:r>
            <a:r>
              <a:rPr lang="en-US" sz="2000" dirty="0" smtClean="0"/>
              <a:t>V</a:t>
            </a:r>
            <a:r>
              <a:rPr lang="en-US" sz="2000" baseline="-25000" dirty="0" smtClean="0"/>
              <a:t>CE</a:t>
            </a:r>
            <a:r>
              <a:rPr lang="el-GR" sz="2000" dirty="0" smtClean="0"/>
              <a:t> η επαφή συλλέκτη-βάσης πολώνεται ορθά και το τρανζίστορ μπαίνει στον κόρο.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Χαρακτηριστικές κοινής βάσης</a:t>
            </a:r>
            <a:endParaRPr lang="el-GR" dirty="0"/>
          </a:p>
        </p:txBody>
      </p:sp>
      <p:pic>
        <p:nvPicPr>
          <p:cNvPr id="11" name="Picture 3" descr="Κύκλωμα κοινής βάση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0538" y="1402608"/>
            <a:ext cx="1387246" cy="226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Χαρακτηρηστικες ic-u κοινής βάση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196752"/>
            <a:ext cx="3816425" cy="270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Καθώς η υ</a:t>
            </a:r>
            <a:r>
              <a:rPr lang="en-US" baseline="-25000" dirty="0" smtClean="0"/>
              <a:t>CB</a:t>
            </a:r>
            <a:r>
              <a:rPr lang="el-GR" dirty="0" smtClean="0"/>
              <a:t> γίνεται αρνητική, η επαφή συλλέκτη-βάσης πολώνεται ορθά και το τρανζίστορ εισέρχεται στον κόρο.</a:t>
            </a:r>
            <a:r>
              <a:rPr lang="en-US" dirty="0" smtClean="0"/>
              <a:t> 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n-US" dirty="0" smtClean="0"/>
              <a:t>BV</a:t>
            </a:r>
            <a:r>
              <a:rPr lang="en-US" baseline="-25000" dirty="0" smtClean="0"/>
              <a:t>CBO</a:t>
            </a:r>
            <a:r>
              <a:rPr lang="en-US" dirty="0" smtClean="0"/>
              <a:t> </a:t>
            </a:r>
            <a:r>
              <a:rPr lang="el-GR" dirty="0" smtClean="0"/>
              <a:t>είναι η τάση κατάρρευσης της επαφής συλλέκτη-βάσης και έχει μεγάλη τιμή. </a:t>
            </a:r>
          </a:p>
          <a:p>
            <a:r>
              <a:rPr lang="el-GR" dirty="0" smtClean="0"/>
              <a:t>Η κλίση των χαρακτηριστικών στην ενεργό περιοχή είναι μικρότερη από την αντίστοιχη των χαρακτηριστικών κοινού </a:t>
            </a:r>
            <a:r>
              <a:rPr lang="el-GR" dirty="0" err="1" smtClean="0"/>
              <a:t>εκπομπού</a:t>
            </a:r>
            <a:r>
              <a:rPr lang="el-GR" dirty="0" smtClean="0"/>
              <a:t>. Επομένως, η αντίσταση εξόδου κοινής βάσης είναι μεγαλύτερη.</a:t>
            </a:r>
            <a:r>
              <a:rPr lang="en-US" dirty="0" smtClean="0"/>
              <a:t> </a:t>
            </a:r>
            <a:endParaRPr lang="el-GR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Χαρακτηριστικές κοινού </a:t>
            </a:r>
            <a:r>
              <a:rPr lang="el-GR" dirty="0" err="1" smtClean="0"/>
              <a:t>εκπομπού</a:t>
            </a:r>
            <a:r>
              <a:rPr lang="el-GR" dirty="0" smtClean="0"/>
              <a:t> με παράμετρο το Ι</a:t>
            </a:r>
            <a:r>
              <a:rPr lang="el-GR" baseline="-25000" dirty="0" smtClean="0"/>
              <a:t>Β</a:t>
            </a:r>
            <a:endParaRPr lang="el-GR" baseline="-25000" dirty="0"/>
          </a:p>
        </p:txBody>
      </p:sp>
      <p:pic>
        <p:nvPicPr>
          <p:cNvPr id="5" name="Picture 2" descr="Κύκλωμα και χαρακτηρηστικές κοινού εκπομπού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110" y="1426180"/>
            <a:ext cx="5401170" cy="334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Η τάση κατάρρευσης της επαφής συλλέκτη-εκπομπού </a:t>
            </a:r>
            <a:r>
              <a:rPr lang="en-US" dirty="0" smtClean="0"/>
              <a:t>BV</a:t>
            </a:r>
            <a:r>
              <a:rPr lang="en-US" baseline="-25000" dirty="0" smtClean="0"/>
              <a:t>C</a:t>
            </a:r>
            <a:r>
              <a:rPr lang="el-GR" baseline="-25000" dirty="0" smtClean="0"/>
              <a:t>Ε</a:t>
            </a:r>
            <a:r>
              <a:rPr lang="en-US" baseline="-25000" dirty="0" smtClean="0"/>
              <a:t>O</a:t>
            </a:r>
            <a:r>
              <a:rPr lang="en-US" dirty="0" smtClean="0"/>
              <a:t> </a:t>
            </a:r>
            <a:r>
              <a:rPr lang="el-GR" dirty="0" smtClean="0"/>
              <a:t>έχει πολύ μικρότερη τιμή από την </a:t>
            </a:r>
            <a:r>
              <a:rPr lang="en-US" dirty="0" smtClean="0"/>
              <a:t>V</a:t>
            </a:r>
            <a:r>
              <a:rPr lang="en-US" baseline="-25000" dirty="0" smtClean="0"/>
              <a:t>CBO</a:t>
            </a:r>
            <a:r>
              <a:rPr lang="el-GR" dirty="0" smtClean="0"/>
              <a:t>. </a:t>
            </a:r>
            <a:endParaRPr lang="en-US" dirty="0" smtClean="0"/>
          </a:p>
          <a:p>
            <a:r>
              <a:rPr lang="el-GR" dirty="0" smtClean="0"/>
              <a:t>Στον κόρο η αντίσταση εξόδου έχει πολύ μικρή τιμή και το τρανζίστορ δρα ως «κλειστός διακόπτης».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Arial" charset="0"/>
              </a:rPr>
              <a:t>Η ενίσχυση ρεύματος β του τρανζίστορ</a:t>
            </a:r>
            <a:endParaRPr lang="el-GR" dirty="0"/>
          </a:p>
        </p:txBody>
      </p:sp>
      <p:pic>
        <p:nvPicPr>
          <p:cNvPr id="5" name="Picture 9" descr="Χαρακτηρηστικές ic-u με ενίσχυσεις ρεύματος"/>
          <p:cNvPicPr>
            <a:picLocks noChangeAspect="1" noChangeArrowheads="1"/>
          </p:cNvPicPr>
          <p:nvPr/>
        </p:nvPicPr>
        <p:blipFill>
          <a:blip r:embed="rId5" cstate="print"/>
          <a:srcRect l="28532" b="6808"/>
          <a:stretch>
            <a:fillRect/>
          </a:stretch>
        </p:blipFill>
        <p:spPr bwMode="auto">
          <a:xfrm>
            <a:off x="460164" y="1435446"/>
            <a:ext cx="3632622" cy="292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Χαρακτηρηστικές ic-u με διαφορετικές θερμοκρασίε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85570" y="1492446"/>
            <a:ext cx="3690886" cy="287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681046"/>
              </p:ext>
            </p:extLst>
          </p:nvPr>
        </p:nvGraphicFramePr>
        <p:xfrm>
          <a:off x="1250648" y="4365104"/>
          <a:ext cx="1551592" cy="735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6" name="Εξίσωση" r:id="rId7" imgW="990360" imgH="469800" progId="Equation.3">
                  <p:embed/>
                </p:oleObj>
              </mc:Choice>
              <mc:Fallback>
                <p:oleObj name="Εξίσωση" r:id="rId7" imgW="990360" imgH="469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648" y="4365104"/>
                        <a:ext cx="1551592" cy="7358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146668"/>
              </p:ext>
            </p:extLst>
          </p:nvPr>
        </p:nvGraphicFramePr>
        <p:xfrm>
          <a:off x="3667280" y="4365104"/>
          <a:ext cx="2720666" cy="690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7" name="Εξίσωση" r:id="rId9" imgW="1701720" imgH="431640" progId="Equation.3">
                  <p:embed/>
                </p:oleObj>
              </mc:Choice>
              <mc:Fallback>
                <p:oleObj name="Εξίσωση" r:id="rId9" imgW="170172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280" y="4365104"/>
                        <a:ext cx="2720666" cy="6902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800100" lvl="1" indent="-342900" algn="just">
              <a:spcBef>
                <a:spcPts val="0"/>
              </a:spcBef>
              <a:buFontTx/>
              <a:buChar char="•"/>
            </a:pPr>
            <a:endParaRPr lang="el-GR" dirty="0" smtClean="0">
              <a:latin typeface="Calibri" pitchFamily="34" charset="0"/>
            </a:endParaRPr>
          </a:p>
          <a:p>
            <a:pPr marL="800100" lvl="1" indent="-342900" algn="just">
              <a:spcBef>
                <a:spcPts val="0"/>
              </a:spcBef>
              <a:buFontTx/>
              <a:buChar char="•"/>
            </a:pPr>
            <a:endParaRPr lang="el-GR" dirty="0" smtClean="0">
              <a:latin typeface="Calibri" pitchFamily="34" charset="0"/>
            </a:endParaRPr>
          </a:p>
          <a:p>
            <a:pPr marL="800100" lvl="1" indent="-342900" algn="just">
              <a:spcBef>
                <a:spcPts val="0"/>
              </a:spcBef>
              <a:buFontTx/>
              <a:buChar char="•"/>
            </a:pPr>
            <a:endParaRPr lang="el-GR" dirty="0" smtClean="0">
              <a:latin typeface="Calibri" pitchFamily="34" charset="0"/>
            </a:endParaRPr>
          </a:p>
          <a:p>
            <a:pPr marL="800100" lvl="1" indent="-342900" algn="just">
              <a:spcBef>
                <a:spcPts val="0"/>
              </a:spcBef>
              <a:buFontTx/>
              <a:buChar char="•"/>
            </a:pPr>
            <a:endParaRPr lang="el-GR" dirty="0" smtClean="0">
              <a:latin typeface="Calibri" pitchFamily="34" charset="0"/>
            </a:endParaRPr>
          </a:p>
          <a:p>
            <a:pPr marL="800100" lvl="1" indent="-342900" algn="just">
              <a:spcBef>
                <a:spcPts val="0"/>
              </a:spcBef>
              <a:buFontTx/>
              <a:buChar char="•"/>
            </a:pPr>
            <a:endParaRPr lang="el-GR" dirty="0" smtClean="0">
              <a:latin typeface="Calibri" pitchFamily="34" charset="0"/>
            </a:endParaRPr>
          </a:p>
          <a:p>
            <a:pPr marL="800100" lvl="1" indent="-342900" algn="just">
              <a:spcBef>
                <a:spcPts val="0"/>
              </a:spcBef>
              <a:buFontTx/>
              <a:buChar char="•"/>
            </a:pPr>
            <a:endParaRPr lang="el-GR" dirty="0" smtClean="0">
              <a:latin typeface="Calibri" pitchFamily="34" charset="0"/>
            </a:endParaRPr>
          </a:p>
          <a:p>
            <a:pPr marL="800100" lvl="1" indent="-342900" algn="just">
              <a:spcBef>
                <a:spcPts val="0"/>
              </a:spcBef>
              <a:buFontTx/>
              <a:buChar char="•"/>
            </a:pPr>
            <a:endParaRPr lang="el-GR" dirty="0" smtClean="0">
              <a:latin typeface="Calibri" pitchFamily="34" charset="0"/>
            </a:endParaRPr>
          </a:p>
          <a:p>
            <a:pPr marL="800100" lvl="1" indent="-342900" algn="just">
              <a:spcBef>
                <a:spcPts val="0"/>
              </a:spcBef>
              <a:buFontTx/>
              <a:buChar char="•"/>
            </a:pPr>
            <a:endParaRPr lang="el-GR" dirty="0" smtClean="0">
              <a:latin typeface="Calibri" pitchFamily="34" charset="0"/>
            </a:endParaRPr>
          </a:p>
          <a:p>
            <a:pPr marL="800100" lvl="1" indent="-342900" algn="just">
              <a:spcBef>
                <a:spcPts val="0"/>
              </a:spcBef>
              <a:buFontTx/>
              <a:buChar char="•"/>
            </a:pPr>
            <a:endParaRPr lang="el-GR" dirty="0" smtClean="0">
              <a:latin typeface="Calibri" pitchFamily="34" charset="0"/>
            </a:endParaRPr>
          </a:p>
          <a:p>
            <a:pPr marL="800100" lvl="1" indent="-342900" algn="just">
              <a:spcBef>
                <a:spcPts val="0"/>
              </a:spcBef>
              <a:buFontTx/>
              <a:buChar char="•"/>
            </a:pPr>
            <a:endParaRPr lang="el-GR" dirty="0" smtClean="0">
              <a:latin typeface="Calibri" pitchFamily="34" charset="0"/>
            </a:endParaRPr>
          </a:p>
          <a:p>
            <a:pPr marL="800100" lvl="1" indent="-342900" algn="just">
              <a:spcBef>
                <a:spcPts val="0"/>
              </a:spcBef>
              <a:buFontTx/>
              <a:buChar char="•"/>
            </a:pPr>
            <a:endParaRPr lang="el-GR" dirty="0" smtClean="0">
              <a:latin typeface="Calibri" pitchFamily="34" charset="0"/>
            </a:endParaRPr>
          </a:p>
          <a:p>
            <a:pPr marL="800100" lvl="1" indent="-342900" algn="just">
              <a:spcBef>
                <a:spcPts val="0"/>
              </a:spcBef>
              <a:buFontTx/>
              <a:buChar char="•"/>
            </a:pPr>
            <a:endParaRPr lang="el-GR" dirty="0" smtClean="0">
              <a:latin typeface="Calibri" pitchFamily="34" charset="0"/>
            </a:endParaRPr>
          </a:p>
          <a:p>
            <a:pPr marL="800100" lvl="1" indent="-342900" algn="just">
              <a:spcBef>
                <a:spcPts val="0"/>
              </a:spcBef>
              <a:buFontTx/>
              <a:buChar char="•"/>
            </a:pPr>
            <a:endParaRPr lang="el-GR" dirty="0" smtClean="0">
              <a:latin typeface="Calibri" pitchFamily="34" charset="0"/>
            </a:endParaRPr>
          </a:p>
          <a:p>
            <a:pPr marL="800100" lvl="1" indent="-342900" algn="just">
              <a:spcBef>
                <a:spcPts val="0"/>
              </a:spcBef>
              <a:buFontTx/>
              <a:buChar char="•"/>
            </a:pPr>
            <a:endParaRPr lang="el-GR" dirty="0" smtClean="0">
              <a:latin typeface="Calibri" pitchFamily="34" charset="0"/>
            </a:endParaRPr>
          </a:p>
          <a:p>
            <a:pPr marL="800100" lvl="1" indent="-342900" algn="just">
              <a:spcBef>
                <a:spcPts val="0"/>
              </a:spcBef>
              <a:buFontTx/>
              <a:buChar char="•"/>
            </a:pPr>
            <a:endParaRPr lang="el-GR" dirty="0" smtClean="0">
              <a:latin typeface="Calibri" pitchFamily="34" charset="0"/>
            </a:endParaRPr>
          </a:p>
          <a:p>
            <a:pPr marL="400050" algn="just">
              <a:spcBef>
                <a:spcPts val="0"/>
              </a:spcBef>
              <a:buFontTx/>
              <a:buChar char="•"/>
            </a:pPr>
            <a:endParaRPr lang="en-US" dirty="0" smtClean="0"/>
          </a:p>
          <a:p>
            <a:pPr marL="400050" algn="just">
              <a:spcBef>
                <a:spcPts val="0"/>
              </a:spcBef>
              <a:buFontTx/>
              <a:buChar char="•"/>
            </a:pPr>
            <a:r>
              <a:rPr lang="el-GR" dirty="0" smtClean="0"/>
              <a:t>Το β εξαρτάται από το ρεύμα συλλέκτη και τη θερμοκρασία. </a:t>
            </a:r>
          </a:p>
          <a:p>
            <a:pPr marL="400050" algn="just">
              <a:spcBef>
                <a:spcPts val="0"/>
              </a:spcBef>
              <a:buFontTx/>
              <a:buChar char="•"/>
            </a:pPr>
            <a:endParaRPr lang="en-US" dirty="0" smtClean="0"/>
          </a:p>
          <a:p>
            <a:pPr marL="400050" algn="just">
              <a:spcBef>
                <a:spcPts val="0"/>
              </a:spcBef>
              <a:buFontTx/>
              <a:buChar char="•"/>
            </a:pPr>
            <a:r>
              <a:rPr lang="el-GR" dirty="0" smtClean="0"/>
              <a:t>Η τιμή του β διαφέρει έντονα μεταξύ τρανζίστορ του ίδιου τύπου.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7 - Εικόνα" descr="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8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552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887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1.01. 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8266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</a:t>
            </a:r>
            <a:r>
              <a:rPr lang="el-GR" sz="2000" dirty="0" smtClean="0"/>
              <a:t> </a:t>
            </a:r>
            <a:r>
              <a:rPr lang="el-GR" sz="2000" dirty="0" err="1" smtClean="0"/>
              <a:t>Αραπογιάννη</a:t>
            </a:r>
            <a:r>
              <a:rPr lang="el-GR" sz="2000" dirty="0" smtClean="0"/>
              <a:t> Αγγελική 2014. «Ηλεκτρονική. Ενότητα </a:t>
            </a:r>
            <a:r>
              <a:rPr lang="en-US" sz="2000" dirty="0" smtClean="0"/>
              <a:t>4: </a:t>
            </a:r>
            <a:r>
              <a:rPr lang="el-GR" sz="2000" dirty="0" smtClean="0"/>
              <a:t>Διπολικά τρανζίστορ (</a:t>
            </a:r>
            <a:r>
              <a:rPr lang="en-US" sz="2000" dirty="0" smtClean="0"/>
              <a:t>BJT)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http://opencourses.uoa.gr/courses/DI4</a:t>
            </a:r>
            <a:r>
              <a:rPr lang="en-US" sz="2000" dirty="0" smtClean="0">
                <a:solidFill>
                  <a:srgbClr val="FF0000"/>
                </a:solidFill>
                <a:hlinkClick r:id="rId3"/>
              </a:rPr>
              <a:t>/</a:t>
            </a:r>
            <a:r>
              <a:rPr lang="el-GR" sz="2000" smtClean="0">
                <a:solidFill>
                  <a:srgbClr val="FF0000"/>
                </a:solidFill>
              </a:rPr>
              <a:t>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5218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Τρανζίστορ NPN.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3360" r="23360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spcBef>
                <a:spcPct val="50000"/>
              </a:spcBef>
            </a:pPr>
            <a:r>
              <a:rPr lang="el-GR" dirty="0" smtClean="0"/>
              <a:t>Σχηματική παράσταση του τρανζίστορ </a:t>
            </a:r>
            <a:r>
              <a:rPr lang="en-US" dirty="0" err="1" smtClean="0"/>
              <a:t>npn</a:t>
            </a:r>
            <a:endParaRPr lang="el-G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τρανζίστορ </a:t>
            </a:r>
            <a:r>
              <a:rPr lang="en-US" dirty="0" err="1" smtClean="0"/>
              <a:t>npn</a:t>
            </a:r>
            <a:r>
              <a:rPr lang="en-US" dirty="0" smtClean="0"/>
              <a:t> (1/2)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093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2849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Το τρανζίστορ </a:t>
            </a:r>
            <a:r>
              <a:rPr lang="en-US" smtClean="0"/>
              <a:t>npn (2/2)</a:t>
            </a:r>
            <a:endParaRPr lang="el-G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Εγκάρσια τομή τρανζίστορ </a:t>
            </a:r>
            <a:r>
              <a:rPr lang="en-US" dirty="0" err="1" smtClean="0"/>
              <a:t>npn</a:t>
            </a:r>
            <a:endParaRPr lang="el-GR" dirty="0"/>
          </a:p>
        </p:txBody>
      </p:sp>
      <p:pic>
        <p:nvPicPr>
          <p:cNvPr id="12" name="Picture 6" descr="Εγκάρσια τομή τρανζίστορ NPN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5216" y="3282106"/>
            <a:ext cx="4104156" cy="1587054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Περιοχές λειτουργίας διπολικού τρανζίστορ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quarter" idx="4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5057551"/>
              </p:ext>
            </p:extLst>
          </p:nvPr>
        </p:nvGraphicFramePr>
        <p:xfrm>
          <a:off x="4645025" y="3212976"/>
          <a:ext cx="4248574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7258"/>
                <a:gridCol w="1450658"/>
                <a:gridCol w="1450658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Περιοχή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EBJ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CBJ</a:t>
                      </a: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l-G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Αποκοπή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l-G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Ανάστροφα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l-G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Ανάστροφα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l-G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Ενεργός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l-G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Ορθά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l-G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Ανάστροφα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Κόρος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Ορθά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Ορθά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τρανζίστορ </a:t>
            </a:r>
            <a:r>
              <a:rPr lang="en-US" dirty="0" err="1" smtClean="0"/>
              <a:t>npn</a:t>
            </a:r>
            <a:r>
              <a:rPr lang="en-US" dirty="0" smtClean="0"/>
              <a:t> </a:t>
            </a:r>
            <a:r>
              <a:rPr lang="el-GR" dirty="0" smtClean="0"/>
              <a:t>στην ενεργό περιοχή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Η ορθή πόλωση της επαφής ΕΒ εγχέει ηλεκτρόνια από τον </a:t>
            </a:r>
            <a:r>
              <a:rPr lang="el-GR" sz="2000" dirty="0" err="1"/>
              <a:t>εκπομπό</a:t>
            </a:r>
            <a:r>
              <a:rPr lang="el-GR" sz="2000" dirty="0"/>
              <a:t> στη βάση.</a:t>
            </a:r>
          </a:p>
          <a:p>
            <a:r>
              <a:rPr lang="el-GR" sz="2000" dirty="0"/>
              <a:t>Επειδή η περιοχή της βάσης είναι πολύ λεπτή, η πλειονότητα αυτών των ηλεκτρονίων διαχέεται προς την περιοχή απογύμνωσης της επαφής </a:t>
            </a:r>
            <a:r>
              <a:rPr lang="en-US" sz="2000" dirty="0"/>
              <a:t>BC </a:t>
            </a:r>
            <a:r>
              <a:rPr lang="el-GR" sz="2000" dirty="0"/>
              <a:t>και κατόπιν σαρώνονται προς τον συλλέκτη από το ηλεκτρικό πεδίο της ανάστροφα πολωμένης επαφής </a:t>
            </a:r>
            <a:r>
              <a:rPr lang="en-US" sz="2000" dirty="0"/>
              <a:t>BC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pic>
        <p:nvPicPr>
          <p:cNvPr id="12" name="Picture 7" descr="Αναπαράσταση τρανζίστορ NPN στην ενεργό περιοχή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0530" y="3749544"/>
            <a:ext cx="5111750" cy="27037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Το τρανζίστορ </a:t>
            </a:r>
            <a:r>
              <a:rPr lang="en-US" dirty="0" err="1"/>
              <a:t>npn</a:t>
            </a:r>
            <a:r>
              <a:rPr lang="en-US" dirty="0"/>
              <a:t> </a:t>
            </a:r>
            <a:r>
              <a:rPr lang="el-GR" dirty="0"/>
              <a:t>στην ενεργό περιοχή</a:t>
            </a:r>
            <a:r>
              <a:rPr lang="en-US" dirty="0"/>
              <a:t> </a:t>
            </a:r>
            <a:r>
              <a:rPr lang="en-US" dirty="0" smtClean="0"/>
              <a:t>(2/2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Ένα μικρό ποσοστό από αυτά τα ηλεκτρόνια επανασυνδέονται με τις οπές στην περιοχή της βάσης.</a:t>
            </a:r>
          </a:p>
          <a:p>
            <a:r>
              <a:rPr lang="el-GR" sz="2000" dirty="0"/>
              <a:t>Οπές εγχέονται από τη βάση στην περιοχή του </a:t>
            </a:r>
            <a:r>
              <a:rPr lang="el-GR" sz="2000" dirty="0" err="1"/>
              <a:t>εκπομπού</a:t>
            </a:r>
            <a:r>
              <a:rPr lang="el-GR" sz="2000" dirty="0"/>
              <a:t>, (4)&lt;&lt;(1</a:t>
            </a:r>
            <a:r>
              <a:rPr lang="el-GR" sz="2000" dirty="0" smtClean="0"/>
              <a:t>).</a:t>
            </a:r>
            <a:endParaRPr lang="el-GR" sz="2000" dirty="0"/>
          </a:p>
        </p:txBody>
      </p:sp>
      <p:pic>
        <p:nvPicPr>
          <p:cNvPr id="5" name="Picture 7" descr="Αναπαράσταση τρανζίστορ NPN στην ενεργό περιοχή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0530" y="3749544"/>
            <a:ext cx="5111750" cy="2703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23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mtClean="0"/>
              <a:t>Κατανομή των φορέων μειονότητας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Ρεύμα στο οποίο επικρατούν τα ηλεκτρόνια από τον </a:t>
            </a:r>
            <a:r>
              <a:rPr lang="el-GR" sz="2400" dirty="0" err="1"/>
              <a:t>εκπομπό</a:t>
            </a:r>
            <a:r>
              <a:rPr lang="el-GR" sz="2400" dirty="0"/>
              <a:t> στη βάση λόγω της ορθής</a:t>
            </a:r>
            <a:r>
              <a:rPr lang="en-US" sz="2400" dirty="0"/>
              <a:t> </a:t>
            </a:r>
            <a:r>
              <a:rPr lang="el-GR" sz="2400" dirty="0"/>
              <a:t>πόλωσης και βαθμίδα συγκέντρωσης των φορέων μειονότητας μέσα στη βάση.</a:t>
            </a:r>
            <a:r>
              <a:rPr lang="en-US" sz="2400" dirty="0"/>
              <a:t> </a:t>
            </a:r>
          </a:p>
          <a:p>
            <a:pPr lvl="1"/>
            <a:r>
              <a:rPr lang="el-GR" sz="2000" dirty="0"/>
              <a:t>Η μερική επανασύνδεση προκαλεί καμπύλωση της συγκέντρωσης στην περιοχή της βάσης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pic>
        <p:nvPicPr>
          <p:cNvPr id="10" name="Picture 4" descr="Διάγραμα συγκέντρωσης-απόστασης.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3740447"/>
            <a:ext cx="4891674" cy="278489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mtClean="0"/>
              <a:t>Το ρεύμα διάχυσης μέσω της βάσης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Char char="•"/>
                </a:pPr>
                <a:r>
                  <a:rPr lang="el-GR" sz="2200" dirty="0" smtClean="0">
                    <a:latin typeface="Calibri" pitchFamily="34" charset="0"/>
                  </a:rPr>
                  <a:t>Η διάχυση ηλεκτρονίων μέσω της βάσης καθορίζεται από την συγκέντρωσή τους στην επαφή </a:t>
                </a:r>
                <a:r>
                  <a:rPr lang="en-US" sz="2200" dirty="0">
                    <a:latin typeface="Calibri" pitchFamily="34" charset="0"/>
                  </a:rPr>
                  <a:t>EB</a:t>
                </a:r>
                <a:r>
                  <a:rPr lang="el-GR" sz="2200" dirty="0" smtClean="0">
                    <a:latin typeface="Calibri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𝐵𝐸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sub>
                        </m:sSub>
                      </m:sup>
                    </m:sSup>
                  </m:oMath>
                </a14:m>
                <a:endParaRPr lang="en-US" sz="2200" dirty="0">
                  <a:latin typeface="Calibri" pitchFamily="34" charset="0"/>
                </a:endParaRPr>
              </a:p>
              <a:p>
                <a:pPr>
                  <a:buFontTx/>
                  <a:buChar char="•"/>
                </a:pPr>
                <a:r>
                  <a:rPr lang="en-US" sz="2200" dirty="0" smtClean="0">
                    <a:latin typeface="Calibri" pitchFamily="34" charset="0"/>
                  </a:rPr>
                  <a:t>To </a:t>
                </a:r>
                <a:r>
                  <a:rPr lang="el-GR" sz="2200" dirty="0">
                    <a:latin typeface="Calibri" pitchFamily="34" charset="0"/>
                  </a:rPr>
                  <a:t>ρεύμα διάχυσης των ηλεκτρονίων μέσω της βάσης είναι</a:t>
                </a:r>
                <a:r>
                  <a:rPr lang="el-GR" sz="2200" dirty="0" smtClean="0">
                    <a:latin typeface="Calibri" pitchFamily="34" charset="0"/>
                  </a:rPr>
                  <a:t>:</a:t>
                </a:r>
                <a:endParaRPr lang="en-US" sz="2200" dirty="0" smtClean="0">
                  <a:latin typeface="Calibri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𝑞</m:t>
                      </m:r>
                      <m:sSub>
                        <m:sSubPr>
                          <m:ctrlPr>
                            <a:rPr lang="el-G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𝑞</m:t>
                      </m:r>
                      <m:sSub>
                        <m:sSubPr>
                          <m:ctrlPr>
                            <a:rPr lang="el-G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sz="2200" dirty="0">
                  <a:latin typeface="Calibri" pitchFamily="34" charset="0"/>
                </a:endParaRPr>
              </a:p>
              <a:p>
                <a:pPr>
                  <a:buFontTx/>
                  <a:buChar char="•"/>
                </a:pPr>
                <a:r>
                  <a:rPr lang="el-GR" sz="2200" dirty="0" smtClean="0">
                    <a:latin typeface="Calibri" pitchFamily="34" charset="0"/>
                  </a:rPr>
                  <a:t>Το </a:t>
                </a:r>
                <a:r>
                  <a:rPr lang="el-GR" sz="2200" dirty="0">
                    <a:latin typeface="Calibri" pitchFamily="34" charset="0"/>
                  </a:rPr>
                  <a:t>ρεύμα συλλέκτη είναι: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l-GR" sz="2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10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4" descr="Διάγραμα συγκέντρωσης-απόστασης.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037261"/>
            <a:ext cx="4891674" cy="278489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Το ρεύμα Συλλέκτη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l-GR" dirty="0" smtClean="0"/>
                  <a:t>Το ρεύμα συλλέκτη είναι: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𝑩𝑬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sub>
                            </m:sSub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 </a:t>
                </a:r>
                <a:r>
                  <a:rPr lang="el-GR" dirty="0" smtClean="0"/>
                  <a:t>όπου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To </a:t>
                </a:r>
                <a:r>
                  <a:rPr lang="en-US" dirty="0" err="1" smtClean="0"/>
                  <a:t>i</a:t>
                </a:r>
                <a:r>
                  <a:rPr lang="en-US" baseline="-25000" dirty="0" err="1" smtClean="0"/>
                  <a:t>C</a:t>
                </a:r>
                <a:r>
                  <a:rPr lang="en-US" dirty="0" smtClean="0"/>
                  <a:t> </a:t>
                </a:r>
                <a:r>
                  <a:rPr lang="el-GR" dirty="0" smtClean="0"/>
                  <a:t>είναι ανεξάρτητο από το </a:t>
                </a:r>
                <a:r>
                  <a:rPr lang="en-US" dirty="0" smtClean="0"/>
                  <a:t> </a:t>
                </a:r>
                <a:r>
                  <a:rPr lang="el-GR" dirty="0" smtClean="0"/>
                  <a:t>υ</a:t>
                </a:r>
                <a:r>
                  <a:rPr lang="en-US" baseline="-25000" dirty="0" smtClean="0"/>
                  <a:t>CE</a:t>
                </a:r>
                <a:r>
                  <a:rPr lang="el-GR" dirty="0" smtClean="0"/>
                  <a:t>.</a:t>
                </a:r>
                <a:r>
                  <a:rPr lang="en-US" dirty="0" smtClean="0"/>
                  <a:t>   </a:t>
                </a:r>
                <a:endParaRPr lang="el-GR" dirty="0" smtClean="0"/>
              </a:p>
              <a:p>
                <a:r>
                  <a:rPr lang="el-GR" dirty="0" smtClean="0"/>
                  <a:t>Το ρεύμα συλλέκτη ελέγχεται από την τάση των δύο άλλων ακροδεκτών: </a:t>
                </a:r>
                <a:r>
                  <a:rPr lang="el-GR" b="1" dirty="0" smtClean="0"/>
                  <a:t>πηγή ρεύματος ελεγχόμενη από τάση.  </a:t>
                </a:r>
                <a:endParaRPr lang="en-US" b="1" dirty="0" smtClean="0"/>
              </a:p>
              <a:p>
                <a:r>
                  <a:rPr lang="el-GR" dirty="0" smtClean="0"/>
                  <a:t>Το ρεύμα κόρου Ι</a:t>
                </a:r>
                <a:r>
                  <a:rPr lang="en-US" baseline="-25000" dirty="0" smtClean="0"/>
                  <a:t>S</a:t>
                </a:r>
                <a:r>
                  <a:rPr lang="el-GR" dirty="0" smtClean="0"/>
                  <a:t> είναι</a:t>
                </a:r>
              </a:p>
              <a:p>
                <a:pPr lvl="1"/>
                <a:r>
                  <a:rPr lang="el-GR" dirty="0" smtClean="0"/>
                  <a:t>Αντιστρόφως ανάλογο προς το </a:t>
                </a:r>
                <a:r>
                  <a:rPr lang="en-US" dirty="0" smtClean="0"/>
                  <a:t>W </a:t>
                </a:r>
                <a:r>
                  <a:rPr lang="el-GR" dirty="0" smtClean="0"/>
                  <a:t>και ανάλογο προς το Α</a:t>
                </a:r>
                <a:r>
                  <a:rPr lang="el-GR" baseline="-25000" dirty="0" smtClean="0"/>
                  <a:t>Ε</a:t>
                </a:r>
                <a:r>
                  <a:rPr lang="el-GR" dirty="0" smtClean="0"/>
                  <a:t>.</a:t>
                </a:r>
              </a:p>
              <a:p>
                <a:pPr lvl="1"/>
                <a:r>
                  <a:rPr lang="el-GR" dirty="0" smtClean="0"/>
                  <a:t>Εξαρτάται από τη θερμοκρασία, λόγω του παράγοντα </a:t>
                </a:r>
                <a:r>
                  <a:rPr lang="en-US" dirty="0" smtClean="0"/>
                  <a:t>n</a:t>
                </a:r>
                <a:r>
                  <a:rPr lang="en-US" baseline="-25000" dirty="0" smtClean="0"/>
                  <a:t>i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.</a:t>
                </a:r>
                <a:endParaRPr lang="el-GR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9" t="-26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7/10/2014 6:57:28 μμ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6,2,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8,3,5122,5123,5124,5125,5126,13,2,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8,9,10,14,16,11,15,17,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9,8210,16,48,47,46,45,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14,6,11,7,8,12,13,9,10,3,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19,12,5,13,6,18,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6,4,2,8,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8,22,20,21,19,15,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7,2,3,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11,12,3,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5,3,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5,6,7,8,3,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5,7,8,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7,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2056,6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  <p:tag name="ZHAW.ACCESSIBILITYADDIN.TABLEHEADER" val="R0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8,2,12,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5,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6,2,10,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6,3,11,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8,9,2,14,15,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heme/theme1.xml><?xml version="1.0" encoding="utf-8"?>
<a:theme xmlns:a="http://schemas.openxmlformats.org/drawingml/2006/main" name="Θέμα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Θέμα1" id="{B29AADF5-6E2F-434D-811B-0B0C536D4007}" vid="{D139F02E-CA47-4A70-9E9B-7A8FE5ABB2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4317D232-7DC6-4875-82F5-3F8FCE7DBBD6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Θέμα1</Template>
  <TotalTime>956</TotalTime>
  <Words>1013</Words>
  <Application>Microsoft Office PowerPoint</Application>
  <PresentationFormat>Προβολή στην οθόνη (4:3)</PresentationFormat>
  <Paragraphs>194</Paragraphs>
  <Slides>31</Slides>
  <Notes>9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31</vt:i4>
      </vt:variant>
    </vt:vector>
  </HeadingPairs>
  <TitlesOfParts>
    <vt:vector size="39" baseType="lpstr">
      <vt:lpstr>Arial</vt:lpstr>
      <vt:lpstr>Calibri</vt:lpstr>
      <vt:lpstr>Cambria Math</vt:lpstr>
      <vt:lpstr>Courier New</vt:lpstr>
      <vt:lpstr>Wingdings</vt:lpstr>
      <vt:lpstr>Θέμα1</vt:lpstr>
      <vt:lpstr>Εξίσωση</vt:lpstr>
      <vt:lpstr>Equation</vt:lpstr>
      <vt:lpstr>Ηλεκτρονική</vt:lpstr>
      <vt:lpstr>Περιεχόμενα ενότητας</vt:lpstr>
      <vt:lpstr>Το τρανζίστορ npn (1/2)</vt:lpstr>
      <vt:lpstr>Το τρανζίστορ npn (2/2)</vt:lpstr>
      <vt:lpstr>Το τρανζίστορ npn στην ενεργό περιοχή (1/2)</vt:lpstr>
      <vt:lpstr>Το τρανζίστορ npn στην ενεργό περιοχή (2/2)</vt:lpstr>
      <vt:lpstr>Κατανομή των φορέων μειονότητας</vt:lpstr>
      <vt:lpstr>Το ρεύμα διάχυσης μέσω της βάσης</vt:lpstr>
      <vt:lpstr>Το ρεύμα Συλλέκτη</vt:lpstr>
      <vt:lpstr>Το ρεύμα Βάσης</vt:lpstr>
      <vt:lpstr>Το βήτα (β)</vt:lpstr>
      <vt:lpstr>Το ρεύμα Εκπομπού</vt:lpstr>
      <vt:lpstr>Το τρανζίστορ pnp</vt:lpstr>
      <vt:lpstr>Συμβολισμός και πόλωση των διπολικών τρανζίστορ</vt:lpstr>
      <vt:lpstr>Παράδειγμα 1 (1/2)</vt:lpstr>
      <vt:lpstr>Παράδειγμα 1 (2/2)</vt:lpstr>
      <vt:lpstr>Υπολογισμός ρευμάτων και τάσεων</vt:lpstr>
      <vt:lpstr>Άσκηση 1</vt:lpstr>
      <vt:lpstr>Γραφική παράσταση των χαρακτηριστικών του τρανζίστορ</vt:lpstr>
      <vt:lpstr>Χαρακτηριστικές κοινού εκπομπού</vt:lpstr>
      <vt:lpstr>Φαινόμενο Early</vt:lpstr>
      <vt:lpstr>Χαρακτηριστικές κοινής βάσης</vt:lpstr>
      <vt:lpstr>Χαρακτηριστικές κοινού εκπομπού με παράμετρο το ΙΒ</vt:lpstr>
      <vt:lpstr>Η ενίσχυση ρεύματος β του τρανζίστορ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Ενότητα:  4 Διπολικά Τρανζίστορ (BJT)</dc:title>
  <dc:subject>Ηλεκτρονική</dc:subject>
  <dc:creator>Αγγελική Αραπογιάννη</dc:creator>
  <cp:keywords>τρανζίστορ npn και pnp, Εκπομπός, Βάση, Συλλέκτης, κόρος αποκοπή, το β, φαινόμενο Early</cp:keywords>
  <cp:lastModifiedBy>Δεσποινίς Βατόμουρο .</cp:lastModifiedBy>
  <cp:revision>163</cp:revision>
  <dcterms:created xsi:type="dcterms:W3CDTF">2012-08-28T08:41:42Z</dcterms:created>
  <dcterms:modified xsi:type="dcterms:W3CDTF">2014-10-07T15:57:40Z</dcterms:modified>
</cp:coreProperties>
</file>