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26"/>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Arial Unicode MS" panose="020B0604020202020204" pitchFamily="34" charset="-128"/>
      </a:defRPr>
    </a:lvl5pPr>
    <a:lvl6pPr marL="22860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6pPr>
    <a:lvl7pPr marL="27432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7pPr>
    <a:lvl8pPr marL="32004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8pPr>
    <a:lvl9pPr marL="3657600" algn="l" defTabSz="914400" rtl="0" eaLnBrk="1" latinLnBrk="0" hangingPunct="1">
      <a:defRPr kern="1200">
        <a:solidFill>
          <a:schemeClr val="tx1"/>
        </a:solidFill>
        <a:latin typeface="Arial" panose="020B0604020202020204" pitchFamily="34" charset="0"/>
        <a:ea typeface="+mn-ea"/>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540"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0"/>
            <a:ext cx="3597275"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smtClean="0"/>
          </a:p>
        </p:txBody>
      </p:sp>
      <p:sp>
        <p:nvSpPr>
          <p:cNvPr id="307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endParaRPr lang="en-US" altLang="el-GR"/>
          </a:p>
        </p:txBody>
      </p:sp>
      <p:sp>
        <p:nvSpPr>
          <p:cNvPr id="307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endParaRPr lang="en-US" altLang="el-GR"/>
          </a:p>
        </p:txBody>
      </p:sp>
      <p:sp>
        <p:nvSpPr>
          <p:cNvPr id="307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defRPr>
            </a:lvl1pPr>
          </a:lstStyle>
          <a:p>
            <a:endParaRPr lang="en-US" altLang="el-GR"/>
          </a:p>
        </p:txBody>
      </p:sp>
      <p:sp>
        <p:nvSpPr>
          <p:cNvPr id="307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defRPr>
            </a:lvl1pPr>
          </a:lstStyle>
          <a:p>
            <a:fld id="{BF8EFC4B-7D11-4EF9-8507-8F9707660256}" type="slidenum">
              <a:rPr lang="en-US" altLang="el-GR"/>
              <a:pPr/>
              <a:t>‹#›</a:t>
            </a:fld>
            <a:endParaRPr lang="en-US" altLang="el-GR"/>
          </a:p>
        </p:txBody>
      </p:sp>
    </p:spTree>
    <p:extLst>
      <p:ext uri="{BB962C8B-B14F-4D97-AF65-F5344CB8AC3E}">
        <p14:creationId xmlns:p14="http://schemas.microsoft.com/office/powerpoint/2010/main" val="37554863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598488" y="0"/>
            <a:ext cx="4794251" cy="3597275"/>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840934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A180A8-5D92-4044-AFC0-3178FAFB5750}" type="slidenum">
              <a:rPr lang="en-US" altLang="el-GR"/>
              <a:pPr/>
              <a:t>10</a:t>
            </a:fld>
            <a:endParaRPr lang="en-US" altLang="el-GR"/>
          </a:p>
        </p:txBody>
      </p:sp>
      <p:sp>
        <p:nvSpPr>
          <p:cNvPr id="27649"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08802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F690ECF-C231-41A4-96DE-F772E226CA7B}" type="slidenum">
              <a:rPr lang="en-US" altLang="el-GR"/>
              <a:pPr/>
              <a:t>11</a:t>
            </a:fld>
            <a:endParaRPr lang="en-US" altLang="el-GR"/>
          </a:p>
        </p:txBody>
      </p:sp>
      <p:sp>
        <p:nvSpPr>
          <p:cNvPr id="28673"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96465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92BB63-EDE9-412A-A325-27B7D79DCB63}" type="slidenum">
              <a:rPr lang="en-US" altLang="el-GR"/>
              <a:pPr/>
              <a:t>12</a:t>
            </a:fld>
            <a:endParaRPr lang="en-US" altLang="el-GR"/>
          </a:p>
        </p:txBody>
      </p:sp>
      <p:sp>
        <p:nvSpPr>
          <p:cNvPr id="29697"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5737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791662F-0F65-43F0-AD10-3F160E97669E}" type="slidenum">
              <a:rPr lang="en-US" altLang="el-GR"/>
              <a:pPr/>
              <a:t>13</a:t>
            </a:fld>
            <a:endParaRPr lang="en-US" altLang="el-GR"/>
          </a:p>
        </p:txBody>
      </p:sp>
      <p:sp>
        <p:nvSpPr>
          <p:cNvPr id="30721"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97826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206B9B-9772-46E7-83E1-FCC715F7482A}" type="slidenum">
              <a:rPr lang="en-US" altLang="el-GR"/>
              <a:pPr/>
              <a:t>14</a:t>
            </a:fld>
            <a:endParaRPr lang="en-US" altLang="el-GR"/>
          </a:p>
        </p:txBody>
      </p:sp>
      <p:sp>
        <p:nvSpPr>
          <p:cNvPr id="31745"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67374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7A3ACA-B6EA-41A6-91E9-653406E548AA}" type="slidenum">
              <a:rPr lang="en-US" altLang="el-GR"/>
              <a:pPr/>
              <a:t>15</a:t>
            </a:fld>
            <a:endParaRPr lang="en-US" altLang="el-GR"/>
          </a:p>
        </p:txBody>
      </p:sp>
      <p:sp>
        <p:nvSpPr>
          <p:cNvPr id="32769"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174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E55C0A-C6ED-40C4-A6D5-6C6C9E62DA0B}" type="slidenum">
              <a:rPr lang="en-US" altLang="el-GR"/>
              <a:pPr/>
              <a:t>16</a:t>
            </a:fld>
            <a:endParaRPr lang="en-US" altLang="el-GR"/>
          </a:p>
        </p:txBody>
      </p:sp>
      <p:sp>
        <p:nvSpPr>
          <p:cNvPr id="33793"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07796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598488" y="0"/>
            <a:ext cx="4794251" cy="3597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278888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182307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151089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6344D1-AEF1-4543-BCA5-096BB0538B9D}" type="slidenum">
              <a:rPr lang="en-US" altLang="el-GR"/>
              <a:pPr/>
              <a:t>2</a:t>
            </a:fld>
            <a:endParaRPr lang="en-US" altLang="el-GR"/>
          </a:p>
        </p:txBody>
      </p:sp>
      <p:sp>
        <p:nvSpPr>
          <p:cNvPr id="19457"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54066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030118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248179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val="2289366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val="67699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40412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3E98A0-9081-4A01-99C4-6942648CB66C}" type="slidenum">
              <a:rPr lang="en-US" altLang="el-GR"/>
              <a:pPr/>
              <a:t>3</a:t>
            </a:fld>
            <a:endParaRPr lang="en-US" altLang="el-GR"/>
          </a:p>
        </p:txBody>
      </p:sp>
      <p:sp>
        <p:nvSpPr>
          <p:cNvPr id="20481"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79709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F41607-1785-4F2C-BB85-85BDAF4EA505}" type="slidenum">
              <a:rPr lang="en-US" altLang="el-GR"/>
              <a:pPr/>
              <a:t>4</a:t>
            </a:fld>
            <a:endParaRPr lang="en-US" altLang="el-GR"/>
          </a:p>
        </p:txBody>
      </p:sp>
      <p:sp>
        <p:nvSpPr>
          <p:cNvPr id="21505"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0844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4ACBF13-33CB-4B1A-ADD2-699C77B4D10C}" type="slidenum">
              <a:rPr lang="en-US" altLang="el-GR"/>
              <a:pPr/>
              <a:t>5</a:t>
            </a:fld>
            <a:endParaRPr lang="en-US" altLang="el-GR"/>
          </a:p>
        </p:txBody>
      </p:sp>
      <p:sp>
        <p:nvSpPr>
          <p:cNvPr id="22529"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560646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917157-F82D-4E61-8591-694DC1C6B6AE}" type="slidenum">
              <a:rPr lang="en-US" altLang="el-GR"/>
              <a:pPr/>
              <a:t>6</a:t>
            </a:fld>
            <a:endParaRPr lang="en-US" altLang="el-GR"/>
          </a:p>
        </p:txBody>
      </p:sp>
      <p:sp>
        <p:nvSpPr>
          <p:cNvPr id="23553"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611801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DF0D87-8879-4B22-B098-59C8701EE56E}" type="slidenum">
              <a:rPr lang="en-US" altLang="el-GR"/>
              <a:pPr/>
              <a:t>7</a:t>
            </a:fld>
            <a:endParaRPr lang="en-US" altLang="el-GR"/>
          </a:p>
        </p:txBody>
      </p:sp>
      <p:sp>
        <p:nvSpPr>
          <p:cNvPr id="24577"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661810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E3C3F4D-7302-42B8-A913-DD4E1FE52F1C}" type="slidenum">
              <a:rPr lang="en-US" altLang="el-GR"/>
              <a:pPr/>
              <a:t>8</a:t>
            </a:fld>
            <a:endParaRPr lang="en-US" altLang="el-GR"/>
          </a:p>
        </p:txBody>
      </p:sp>
      <p:sp>
        <p:nvSpPr>
          <p:cNvPr id="25601"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2466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8DA8109-9D50-499B-AB2F-016910A9D51C}" type="slidenum">
              <a:rPr lang="en-US" altLang="el-GR"/>
              <a:pPr/>
              <a:t>9</a:t>
            </a:fld>
            <a:endParaRPr lang="en-US" altLang="el-GR"/>
          </a:p>
        </p:txBody>
      </p:sp>
      <p:sp>
        <p:nvSpPr>
          <p:cNvPr id="26625"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6951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756047" y="2348400"/>
            <a:ext cx="8568531" cy="1620430"/>
          </a:xfrm>
        </p:spPr>
        <p:txBody>
          <a:bodyPr/>
          <a:lstStyle>
            <a:lvl1pPr>
              <a:defRPr>
                <a:solidFill>
                  <a:schemeClr val="accent1"/>
                </a:solidFill>
              </a:defRPr>
            </a:lvl1pPr>
          </a:lstStyle>
          <a:p>
            <a:r>
              <a:rPr lang="en-US" smtClean="0"/>
              <a:t>Click to edit Master title style</a:t>
            </a:r>
            <a:endParaRPr lang="el-GR" dirty="0"/>
          </a:p>
        </p:txBody>
      </p:sp>
      <p:sp>
        <p:nvSpPr>
          <p:cNvPr id="3" name="Υπότιτλος 2"/>
          <p:cNvSpPr>
            <a:spLocks noGrp="1"/>
          </p:cNvSpPr>
          <p:nvPr>
            <p:ph type="subTitle" idx="1"/>
          </p:nvPr>
        </p:nvSpPr>
        <p:spPr>
          <a:xfrm>
            <a:off x="753586" y="4283816"/>
            <a:ext cx="8573453" cy="1931917"/>
          </a:xfrm>
        </p:spPr>
        <p:txBody>
          <a:bodyPr/>
          <a:lstStyle>
            <a:lvl1pPr marL="0" indent="0" algn="ctr">
              <a:buNone/>
              <a:defRPr>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smtClean="0"/>
              <a:t>Click to edit Master subtitle style</a:t>
            </a:r>
            <a:endParaRPr lang="el-GR" dirty="0"/>
          </a:p>
        </p:txBody>
      </p:sp>
    </p:spTree>
    <p:extLst>
      <p:ext uri="{BB962C8B-B14F-4D97-AF65-F5344CB8AC3E}">
        <p14:creationId xmlns:p14="http://schemas.microsoft.com/office/powerpoint/2010/main" val="21805634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5"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6" name="Picture 5"/>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553270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7308453" y="302738"/>
            <a:ext cx="2268141" cy="6450223"/>
          </a:xfrm>
        </p:spPr>
        <p:txBody>
          <a:bodyPr vert="eaVert"/>
          <a:lstStyle>
            <a:lvl1pPr>
              <a:defRPr b="0">
                <a:solidFill>
                  <a:srgbClr val="5075BC"/>
                </a:solidFill>
              </a:defRPr>
            </a:lvl1p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a:xfrm>
            <a:off x="504031" y="30273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343882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503238" y="6886575"/>
            <a:ext cx="2346325" cy="519113"/>
          </a:xfrm>
          <a:prstGeom prst="rect">
            <a:avLst/>
          </a:prstGeom>
        </p:spPr>
        <p:txBody>
          <a:bodyPr/>
          <a:lstStyle>
            <a:lvl1pPr>
              <a:defRPr/>
            </a:lvl1pPr>
          </a:lstStyle>
          <a:p>
            <a:endParaRPr lang="en-US" altLang="el-GR"/>
          </a:p>
        </p:txBody>
      </p:sp>
      <p:sp>
        <p:nvSpPr>
          <p:cNvPr id="4" name="Footer Placeholder 3"/>
          <p:cNvSpPr>
            <a:spLocks noGrp="1"/>
          </p:cNvSpPr>
          <p:nvPr>
            <p:ph type="ftr" idx="11"/>
          </p:nvPr>
        </p:nvSpPr>
        <p:spPr>
          <a:xfrm>
            <a:off x="3448050" y="6886575"/>
            <a:ext cx="3194050" cy="519113"/>
          </a:xfrm>
          <a:prstGeom prst="rect">
            <a:avLst/>
          </a:prstGeom>
        </p:spPr>
        <p:txBody>
          <a:bodyPr/>
          <a:lstStyle>
            <a:lvl1pPr>
              <a:defRPr/>
            </a:lvl1pPr>
          </a:lstStyle>
          <a:p>
            <a:endParaRPr lang="en-US" altLang="el-GR"/>
          </a:p>
        </p:txBody>
      </p:sp>
      <p:sp>
        <p:nvSpPr>
          <p:cNvPr id="5" name="Slide Number Placeholder 4"/>
          <p:cNvSpPr>
            <a:spLocks noGrp="1"/>
          </p:cNvSpPr>
          <p:nvPr>
            <p:ph type="sldNum" idx="12"/>
          </p:nvPr>
        </p:nvSpPr>
        <p:spPr>
          <a:xfrm>
            <a:off x="7227888" y="6886575"/>
            <a:ext cx="2346325" cy="519113"/>
          </a:xfrm>
          <a:prstGeom prst="rect">
            <a:avLst/>
          </a:prstGeom>
        </p:spPr>
        <p:txBody>
          <a:bodyPr/>
          <a:lstStyle>
            <a:lvl1pPr>
              <a:defRPr/>
            </a:lvl1pPr>
          </a:lstStyle>
          <a:p>
            <a:fld id="{E6BCE022-8A86-40EF-83EE-18DBC0BCECC4}" type="slidenum">
              <a:rPr lang="en-US" altLang="el-GR" smtClean="0"/>
              <a:pPr/>
              <a:t>‹#›</a:t>
            </a:fld>
            <a:endParaRPr lang="en-US" altLang="el-GR"/>
          </a:p>
        </p:txBody>
      </p:sp>
    </p:spTree>
    <p:extLst>
      <p:ext uri="{BB962C8B-B14F-4D97-AF65-F5344CB8AC3E}">
        <p14:creationId xmlns:p14="http://schemas.microsoft.com/office/powerpoint/2010/main" val="17574047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n-US" smtClean="0"/>
              <a:t>Click to edit Master title style</a:t>
            </a:r>
            <a:endParaRPr lang="el-GR" dirty="0"/>
          </a:p>
        </p:txBody>
      </p:sp>
      <p:sp>
        <p:nvSpPr>
          <p:cNvPr id="3" name="Θέση περιεχομένου 2"/>
          <p:cNvSpPr>
            <a:spLocks noGrp="1"/>
          </p:cNvSpPr>
          <p:nvPr>
            <p:ph idx="1"/>
          </p:nvPr>
        </p:nvSpPr>
        <p:spPr>
          <a:xfrm>
            <a:off x="511700" y="1716075"/>
            <a:ext cx="9072563" cy="4989036"/>
          </a:xfrm>
        </p:spPr>
        <p:txBody>
          <a:bodyPr/>
          <a:lstStyle>
            <a:lvl1pPr>
              <a:spcBef>
                <a:spcPts val="1323"/>
              </a:spcBef>
              <a:defRPr/>
            </a:lvl1pPr>
            <a:lvl2pPr>
              <a:spcBef>
                <a:spcPts val="1323"/>
              </a:spcBef>
              <a:defRPr/>
            </a:lvl2pPr>
            <a:lvl3pPr>
              <a:spcBef>
                <a:spcPts val="1323"/>
              </a:spcBef>
              <a:defRPr/>
            </a:lvl3pPr>
            <a:lvl4pPr>
              <a:spcBef>
                <a:spcPts val="1323"/>
              </a:spcBef>
              <a:defRPr/>
            </a:lvl4pPr>
            <a:lvl5pPr>
              <a:spcBef>
                <a:spcPts val="1323"/>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5"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dirty="0">
              <a:solidFill>
                <a:srgbClr val="5075BC"/>
              </a:solidFill>
              <a:ea typeface="ＭＳ Ｐゴシック" pitchFamily="34" charset="-128"/>
              <a:cs typeface="+mn-cs"/>
            </a:endParaRPr>
          </a:p>
        </p:txBody>
      </p:sp>
      <p:pic>
        <p:nvPicPr>
          <p:cNvPr id="6" name="Picture 5"/>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596264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96300" y="4857792"/>
            <a:ext cx="8568531" cy="1501435"/>
          </a:xfrm>
        </p:spPr>
        <p:txBody>
          <a:bodyPr anchor="t"/>
          <a:lstStyle>
            <a:lvl1pPr algn="l">
              <a:defRPr sz="4409" b="0" cap="none" baseline="0">
                <a:solidFill>
                  <a:srgbClr val="5075BC"/>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796300" y="3204114"/>
            <a:ext cx="8568531" cy="1653678"/>
          </a:xfrm>
        </p:spPr>
        <p:txBody>
          <a:bodyPr anchor="b"/>
          <a:lstStyle>
            <a:lvl1pPr marL="0" indent="0">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43766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n-US" smtClean="0"/>
              <a:t>Click to edit Master title style</a:t>
            </a:r>
            <a:endParaRPr lang="el-GR" dirty="0"/>
          </a:p>
        </p:txBody>
      </p:sp>
      <p:sp>
        <p:nvSpPr>
          <p:cNvPr id="3" name="Θέση περιεχομένου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6"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7" name="Picture 6"/>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16708409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n-US" smtClean="0"/>
              <a:t>Click to edit Master title style</a:t>
            </a:r>
            <a:endParaRPr lang="el-GR" dirty="0"/>
          </a:p>
        </p:txBody>
      </p:sp>
      <p:sp>
        <p:nvSpPr>
          <p:cNvPr id="3" name="Θέση κειμένου 2"/>
          <p:cNvSpPr>
            <a:spLocks noGrp="1"/>
          </p:cNvSpPr>
          <p:nvPr>
            <p:ph type="body" idx="1"/>
          </p:nvPr>
        </p:nvSpPr>
        <p:spPr>
          <a:xfrm>
            <a:off x="504031" y="1735324"/>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4" name="Θέση περιεχομένου 3"/>
          <p:cNvSpPr>
            <a:spLocks noGrp="1"/>
          </p:cNvSpPr>
          <p:nvPr>
            <p:ph sz="half" idx="2"/>
          </p:nvPr>
        </p:nvSpPr>
        <p:spPr>
          <a:xfrm>
            <a:off x="504031" y="2440543"/>
            <a:ext cx="4454027" cy="427618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5120818" y="1735324"/>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smtClean="0"/>
              <a:t>Click to edit Master text styles</a:t>
            </a:r>
          </a:p>
        </p:txBody>
      </p:sp>
      <p:sp>
        <p:nvSpPr>
          <p:cNvPr id="6" name="Θέση περιεχομένου 5"/>
          <p:cNvSpPr>
            <a:spLocks noGrp="1"/>
          </p:cNvSpPr>
          <p:nvPr>
            <p:ph sz="quarter" idx="4"/>
          </p:nvPr>
        </p:nvSpPr>
        <p:spPr>
          <a:xfrm>
            <a:off x="5120818" y="2440543"/>
            <a:ext cx="4455776" cy="4276188"/>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8"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9" name="Picture 8"/>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33203096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n-US" smtClean="0"/>
              <a:t>Click to edit Master title style</a:t>
            </a:r>
            <a:endParaRPr lang="el-GR" dirty="0"/>
          </a:p>
        </p:txBody>
      </p:sp>
      <p:sp>
        <p:nvSpPr>
          <p:cNvPr id="3"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4"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5" name="Picture 4"/>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17065094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10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41245" y="1716075"/>
            <a:ext cx="5635349" cy="5080031"/>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504032" y="1716075"/>
            <a:ext cx="3316456" cy="5080031"/>
          </a:xfrm>
        </p:spPr>
        <p:txBody>
          <a:bodyPr>
            <a:normAutofit/>
          </a:bodyPr>
          <a:lstStyle>
            <a:lvl1pPr marL="0" indent="0">
              <a:buNone/>
              <a:defRPr sz="2205"/>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6" name="Τίτλος 1"/>
          <p:cNvSpPr>
            <a:spLocks noGrp="1"/>
          </p:cNvSpPr>
          <p:nvPr>
            <p:ph type="title"/>
          </p:nvPr>
        </p:nvSpPr>
        <p:spPr>
          <a:xfrm>
            <a:off x="504031" y="301593"/>
            <a:ext cx="9072563" cy="1261930"/>
          </a:xfrm>
        </p:spPr>
        <p:txBody>
          <a:bodyPr vert="horz" lIns="91440" tIns="45720" rIns="91440" bIns="45720" rtlCol="0" anchor="ctr">
            <a:normAutofit/>
          </a:bodyPr>
          <a:lstStyle>
            <a:lvl1pPr>
              <a:defRPr lang="el-GR" b="0">
                <a:solidFill>
                  <a:schemeClr val="accent1"/>
                </a:solidFill>
              </a:defRPr>
            </a:lvl1pPr>
          </a:lstStyle>
          <a:p>
            <a:pPr lvl="0"/>
            <a:r>
              <a:rPr lang="en-US" smtClean="0"/>
              <a:t>Click to edit Master title style</a:t>
            </a:r>
            <a:endParaRPr lang="el-GR" dirty="0"/>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7"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8" name="Picture 7"/>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20003545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975873" y="1716075"/>
            <a:ext cx="6048375" cy="3810023"/>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smtClean="0"/>
              <a:t>Click icon to add picture</a:t>
            </a:r>
            <a:endParaRPr lang="el-GR" dirty="0"/>
          </a:p>
        </p:txBody>
      </p:sp>
      <p:sp>
        <p:nvSpPr>
          <p:cNvPr id="4" name="Θέση κειμένου 3"/>
          <p:cNvSpPr>
            <a:spLocks noGrp="1"/>
          </p:cNvSpPr>
          <p:nvPr>
            <p:ph type="body" sz="half" idx="2"/>
          </p:nvPr>
        </p:nvSpPr>
        <p:spPr>
          <a:xfrm>
            <a:off x="1975873" y="5684849"/>
            <a:ext cx="6048375" cy="1118858"/>
          </a:xfrm>
        </p:spPr>
        <p:txBody>
          <a:bodyPr>
            <a:normAutofit/>
          </a:bodyPr>
          <a:lstStyle>
            <a:lvl1pPr marL="0" indent="0">
              <a:buNone/>
              <a:defRPr sz="2205"/>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smtClean="0"/>
              <a:t>Click to edit Master text styles</a:t>
            </a:r>
          </a:p>
        </p:txBody>
      </p:sp>
      <p:sp>
        <p:nvSpPr>
          <p:cNvPr id="9" name="Τίτλος 1"/>
          <p:cNvSpPr>
            <a:spLocks noGrp="1"/>
          </p:cNvSpPr>
          <p:nvPr>
            <p:ph type="title"/>
          </p:nvPr>
        </p:nvSpPr>
        <p:spPr>
          <a:xfrm>
            <a:off x="504031" y="301593"/>
            <a:ext cx="9072563" cy="1261930"/>
          </a:xfrm>
        </p:spPr>
        <p:txBody>
          <a:bodyPr vert="horz" lIns="91440" tIns="45720" rIns="91440" bIns="45720" rtlCol="0" anchor="ctr">
            <a:normAutofit/>
          </a:bodyPr>
          <a:lstStyle>
            <a:lvl1pPr>
              <a:defRPr lang="el-GR" b="0">
                <a:solidFill>
                  <a:schemeClr val="accent1"/>
                </a:solidFill>
              </a:defRPr>
            </a:lvl1pPr>
          </a:lstStyle>
          <a:p>
            <a:pPr lvl="0"/>
            <a:r>
              <a:rPr lang="en-US" smtClean="0"/>
              <a:t>Click to edit Master title style</a:t>
            </a:r>
            <a:endParaRPr lang="el-GR" dirty="0"/>
          </a:p>
        </p:txBody>
      </p:sp>
      <p:sp>
        <p:nvSpPr>
          <p:cNvPr id="5" name="Θέση αριθμού διαφάνειας 5"/>
          <p:cNvSpPr txBox="1">
            <a:spLocks/>
          </p:cNvSpPr>
          <p:nvPr/>
        </p:nvSpPr>
        <p:spPr>
          <a:xfrm>
            <a:off x="9530352" y="7101080"/>
            <a:ext cx="477208" cy="295574"/>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323" smtClean="0">
                <a:solidFill>
                  <a:srgbClr val="5075BC"/>
                </a:solidFill>
              </a:rPr>
              <a:pPr algn="ctr"/>
              <a:t>‹#›</a:t>
            </a:fld>
            <a:endParaRPr lang="el-GR" sz="1323" dirty="0">
              <a:solidFill>
                <a:srgbClr val="5075BC"/>
              </a:solidFill>
            </a:endParaRPr>
          </a:p>
        </p:txBody>
      </p:sp>
      <p:sp>
        <p:nvSpPr>
          <p:cNvPr id="6" name="2 - Θέση υποσέλιδου"/>
          <p:cNvSpPr txBox="1">
            <a:spLocks/>
          </p:cNvSpPr>
          <p:nvPr/>
        </p:nvSpPr>
        <p:spPr bwMode="auto">
          <a:xfrm>
            <a:off x="594819" y="7100671"/>
            <a:ext cx="8811603" cy="295574"/>
          </a:xfrm>
          <a:prstGeom prst="rect">
            <a:avLst/>
          </a:prstGeom>
          <a:solidFill>
            <a:schemeClr val="bg1">
              <a:lumMod val="95000"/>
            </a:schemeClr>
          </a:solidFill>
          <a:ln>
            <a:miter lim="800000"/>
            <a:headEnd/>
            <a:tailEnd/>
          </a:ln>
        </p:spPr>
        <p:txBody>
          <a:bodyPr anchor="ctr"/>
          <a:lstStyle/>
          <a:p>
            <a:pPr marL="0" marR="0" indent="0" algn="l" defTabSz="449263" rtl="0" eaLnBrk="1" fontAlgn="auto" latinLnBrk="0" hangingPunct="0">
              <a:lnSpc>
                <a:spcPct val="93000"/>
              </a:lnSpc>
              <a:spcBef>
                <a:spcPts val="0"/>
              </a:spcBef>
              <a:spcAft>
                <a:spcPts val="0"/>
              </a:spcAft>
              <a:buClr>
                <a:srgbClr val="000000"/>
              </a:buClr>
              <a:buSzPct val="100000"/>
              <a:buFont typeface="Times New Roman" panose="02020603050405020304" pitchFamily="18" charset="0"/>
              <a:buNone/>
              <a:tabLst/>
              <a:defRPr/>
            </a:pPr>
            <a:r>
              <a:rPr lang="el-GR" sz="1102" dirty="0" smtClean="0">
                <a:solidFill>
                  <a:srgbClr val="5075BC"/>
                </a:solidFill>
              </a:rPr>
              <a:t>Τίτλος Ενότητας: Το εθνικό</a:t>
            </a:r>
            <a:r>
              <a:rPr lang="el-GR" sz="1102" baseline="0" dirty="0" smtClean="0">
                <a:solidFill>
                  <a:srgbClr val="5075BC"/>
                </a:solidFill>
              </a:rPr>
              <a:t> </a:t>
            </a:r>
            <a:r>
              <a:rPr lang="el-GR" sz="1102" dirty="0" smtClean="0">
                <a:solidFill>
                  <a:srgbClr val="5075BC"/>
                </a:solidFill>
              </a:rPr>
              <a:t>κράτος</a:t>
            </a:r>
            <a:endParaRPr lang="en-US" sz="1102" kern="1200" dirty="0" smtClean="0">
              <a:solidFill>
                <a:srgbClr val="5075BC"/>
              </a:solidFill>
              <a:latin typeface="Arial" panose="020B0604020202020204" pitchFamily="34" charset="0"/>
              <a:ea typeface="ＭＳ Ｐゴシック" pitchFamily="34" charset="-128"/>
              <a:cs typeface="Arial Unicode MS" panose="020B0604020202020204" pitchFamily="34" charset="-128"/>
            </a:endParaRPr>
          </a:p>
        </p:txBody>
      </p:sp>
      <p:pic>
        <p:nvPicPr>
          <p:cNvPr id="7" name="Picture 6"/>
          <p:cNvPicPr>
            <a:picLocks noChangeAspect="1"/>
          </p:cNvPicPr>
          <p:nvPr/>
        </p:nvPicPr>
        <p:blipFill>
          <a:blip r:embed="rId2"/>
          <a:stretch>
            <a:fillRect/>
          </a:stretch>
        </p:blipFill>
        <p:spPr>
          <a:xfrm>
            <a:off x="64738" y="6895492"/>
            <a:ext cx="476067" cy="628341"/>
          </a:xfrm>
          <a:prstGeom prst="rect">
            <a:avLst/>
          </a:prstGeom>
        </p:spPr>
      </p:pic>
    </p:spTree>
    <p:extLst>
      <p:ext uri="{BB962C8B-B14F-4D97-AF65-F5344CB8AC3E}">
        <p14:creationId xmlns:p14="http://schemas.microsoft.com/office/powerpoint/2010/main" val="2209402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1348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defTabSz="1007943" rtl="0" eaLnBrk="1" latinLnBrk="0" hangingPunct="1">
        <a:spcBef>
          <a:spcPct val="0"/>
        </a:spcBef>
        <a:buNone/>
        <a:defRPr sz="4850" b="0" kern="1200">
          <a:solidFill>
            <a:schemeClr val="accent1"/>
          </a:solidFill>
          <a:latin typeface="+mj-lt"/>
          <a:ea typeface="+mj-ea"/>
          <a:cs typeface="+mj-cs"/>
        </a:defRPr>
      </a:lvl1pPr>
    </p:titleStyle>
    <p:bodyStyle>
      <a:lvl1pPr marL="377979" indent="-377979" algn="l" defTabSz="1007943" rtl="0" eaLnBrk="1" latinLnBrk="0" hangingPunct="1">
        <a:spcBef>
          <a:spcPct val="20000"/>
        </a:spcBef>
        <a:buFont typeface="Arial"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el-GR"/>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courses/ARCH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ommons.wikimedia.org/wiki/File:Europe_map_1648.PNG#/media/File:Europe_map_1648.P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ommons.wikimedia.org/wiki/File:Europe_map_1919.jpg#/media/File:Europe_map_1919.jpg" TargetMode="External"/><Relationship Id="rId5" Type="http://schemas.openxmlformats.org/officeDocument/2006/relationships/hyperlink" Target="http://www.lib.utexas.edu/maps/historical/europe1815_1905.jpg" TargetMode="External"/><Relationship Id="rId4" Type="http://schemas.openxmlformats.org/officeDocument/2006/relationships/hyperlink" Target="http://www.lib.utexas.edu/maps/historical/history_europ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cstate="print"/>
          <a:stretch>
            <a:fillRect/>
          </a:stretch>
        </p:blipFill>
        <p:spPr>
          <a:xfrm>
            <a:off x="198407" y="446067"/>
            <a:ext cx="4572334" cy="901019"/>
          </a:xfrm>
          <a:prstGeom prst="rect">
            <a:avLst/>
          </a:prstGeom>
        </p:spPr>
      </p:pic>
      <p:sp>
        <p:nvSpPr>
          <p:cNvPr id="2" name="Τίτλος 1"/>
          <p:cNvSpPr>
            <a:spLocks noGrp="1"/>
          </p:cNvSpPr>
          <p:nvPr>
            <p:ph type="ctrTitle"/>
          </p:nvPr>
        </p:nvSpPr>
        <p:spPr>
          <a:xfrm>
            <a:off x="756496" y="2211878"/>
            <a:ext cx="8567632" cy="1620430"/>
          </a:xfrm>
        </p:spPr>
        <p:txBody>
          <a:bodyPr>
            <a:normAutofit/>
          </a:bodyPr>
          <a:lstStyle/>
          <a:p>
            <a:r>
              <a:rPr lang="el-GR" dirty="0">
                <a:solidFill>
                  <a:srgbClr val="5075BC"/>
                </a:solidFill>
              </a:rPr>
              <a:t>Νεότερη Ελληνική Ιστορία Α'</a:t>
            </a:r>
          </a:p>
        </p:txBody>
      </p:sp>
      <p:sp>
        <p:nvSpPr>
          <p:cNvPr id="3" name="Υπότιτλος 2"/>
          <p:cNvSpPr>
            <a:spLocks noGrp="1"/>
          </p:cNvSpPr>
          <p:nvPr>
            <p:ph type="subTitle" idx="1"/>
          </p:nvPr>
        </p:nvSpPr>
        <p:spPr>
          <a:xfrm>
            <a:off x="754036" y="3731140"/>
            <a:ext cx="8572552" cy="1931917"/>
          </a:xfrm>
        </p:spPr>
        <p:txBody>
          <a:bodyPr>
            <a:noAutofit/>
          </a:bodyPr>
          <a:lstStyle/>
          <a:p>
            <a:r>
              <a:rPr lang="el-GR" sz="3086" dirty="0">
                <a:solidFill>
                  <a:srgbClr val="5075BC"/>
                </a:solidFill>
                <a:latin typeface="+mj-lt"/>
                <a:ea typeface="+mj-ea"/>
                <a:cs typeface="+mj-cs"/>
              </a:rPr>
              <a:t>Ενότητα </a:t>
            </a:r>
            <a:r>
              <a:rPr lang="el-GR" sz="3086" dirty="0" smtClean="0">
                <a:solidFill>
                  <a:srgbClr val="5075BC"/>
                </a:solidFill>
                <a:latin typeface="+mj-lt"/>
                <a:ea typeface="+mj-ea"/>
                <a:cs typeface="+mj-cs"/>
              </a:rPr>
              <a:t>2:</a:t>
            </a:r>
            <a:r>
              <a:rPr lang="en-US" sz="3086" dirty="0" smtClean="0">
                <a:solidFill>
                  <a:srgbClr val="5075BC"/>
                </a:solidFill>
                <a:latin typeface="+mj-lt"/>
                <a:ea typeface="+mj-ea"/>
                <a:cs typeface="+mj-cs"/>
              </a:rPr>
              <a:t> </a:t>
            </a:r>
            <a:r>
              <a:rPr lang="el-GR" sz="3086" dirty="0"/>
              <a:t>Το </a:t>
            </a:r>
            <a:r>
              <a:rPr lang="el-GR" sz="3086" dirty="0" smtClean="0"/>
              <a:t>εθνικό κράτος</a:t>
            </a:r>
            <a:endParaRPr lang="en-US" sz="3086" dirty="0"/>
          </a:p>
          <a:p>
            <a:endParaRPr lang="en-US" sz="3086" dirty="0"/>
          </a:p>
          <a:p>
            <a:r>
              <a:rPr lang="el-GR" sz="3086" dirty="0" smtClean="0"/>
              <a:t>Κατερίνα </a:t>
            </a:r>
            <a:r>
              <a:rPr lang="el-GR" sz="3086" dirty="0" err="1" smtClean="0"/>
              <a:t>Γαρδίκα</a:t>
            </a:r>
            <a:endParaRPr lang="en-US" sz="3086" dirty="0"/>
          </a:p>
          <a:p>
            <a:r>
              <a:rPr lang="el-GR" sz="3086" dirty="0"/>
              <a:t>Φιλοσοφική Σχολή</a:t>
            </a:r>
          </a:p>
          <a:p>
            <a:r>
              <a:rPr lang="el-GR" sz="3086" dirty="0"/>
              <a:t>Τμήμα Ιστορίας και Αρχαιολογίας</a:t>
            </a:r>
            <a:endParaRPr lang="en-US" sz="3086" dirty="0"/>
          </a:p>
          <a:p>
            <a:endParaRPr lang="el-GR" sz="3086" dirty="0"/>
          </a:p>
        </p:txBody>
      </p:sp>
    </p:spTree>
    <p:extLst>
      <p:ext uri="{BB962C8B-B14F-4D97-AF65-F5344CB8AC3E}">
        <p14:creationId xmlns:p14="http://schemas.microsoft.com/office/powerpoint/2010/main" val="203325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err="1"/>
              <a:t>Gellner</a:t>
            </a:r>
            <a:endParaRPr lang="el-GR" dirty="0"/>
          </a:p>
        </p:txBody>
      </p:sp>
      <p:sp>
        <p:nvSpPr>
          <p:cNvPr id="3" name="Content Placeholder 2"/>
          <p:cNvSpPr>
            <a:spLocks noGrp="1"/>
          </p:cNvSpPr>
          <p:nvPr>
            <p:ph idx="1"/>
          </p:nvPr>
        </p:nvSpPr>
        <p:spPr/>
        <p:txBody>
          <a:bodyPr>
            <a:normAutofit fontScale="92500"/>
          </a:bodyPr>
          <a:lstStyle/>
          <a:p>
            <a:r>
              <a:rPr lang="el-GR" dirty="0" smtClean="0"/>
              <a:t>Σύμπτωση έθνους </a:t>
            </a:r>
            <a:r>
              <a:rPr lang="el-GR" dirty="0"/>
              <a:t>- </a:t>
            </a:r>
            <a:r>
              <a:rPr lang="el-GR" dirty="0" smtClean="0"/>
              <a:t>κράτους</a:t>
            </a:r>
            <a:endParaRPr lang="el-GR" dirty="0"/>
          </a:p>
          <a:p>
            <a:r>
              <a:rPr lang="el-GR" dirty="0" smtClean="0"/>
              <a:t>Κοινωνική κινητικότητα </a:t>
            </a:r>
            <a:r>
              <a:rPr lang="el-GR" dirty="0"/>
              <a:t>και </a:t>
            </a:r>
            <a:r>
              <a:rPr lang="el-GR" dirty="0" smtClean="0"/>
              <a:t>επιμερισμός έργου </a:t>
            </a:r>
            <a:r>
              <a:rPr lang="el-GR" dirty="0"/>
              <a:t>στις </a:t>
            </a:r>
            <a:r>
              <a:rPr lang="el-GR" dirty="0" smtClean="0"/>
              <a:t>αγροτικές </a:t>
            </a:r>
            <a:r>
              <a:rPr lang="el-GR" dirty="0"/>
              <a:t>και </a:t>
            </a:r>
            <a:r>
              <a:rPr lang="el-GR" dirty="0" smtClean="0"/>
              <a:t>βιομηχανικές κοινωνίες</a:t>
            </a:r>
            <a:endParaRPr lang="el-GR" dirty="0"/>
          </a:p>
          <a:p>
            <a:r>
              <a:rPr lang="el-GR" dirty="0" smtClean="0"/>
              <a:t>Βιομηχανική ανάπτυξη</a:t>
            </a:r>
            <a:endParaRPr lang="el-GR" dirty="0"/>
          </a:p>
          <a:p>
            <a:r>
              <a:rPr lang="el-GR" dirty="0" smtClean="0"/>
              <a:t>Επικοινωνία, εκπαιδευτικό σύστημα </a:t>
            </a:r>
            <a:r>
              <a:rPr lang="el-GR" dirty="0"/>
              <a:t>και </a:t>
            </a:r>
            <a:r>
              <a:rPr lang="el-GR" dirty="0" smtClean="0"/>
              <a:t>κράτος</a:t>
            </a:r>
            <a:endParaRPr lang="el-GR" dirty="0"/>
          </a:p>
          <a:p>
            <a:r>
              <a:rPr lang="el-GR" dirty="0" smtClean="0"/>
              <a:t>Μονοπώλιο νομιμοποιημένης κουλτούρας </a:t>
            </a:r>
            <a:r>
              <a:rPr lang="el-GR" dirty="0"/>
              <a:t>και </a:t>
            </a:r>
            <a:r>
              <a:rPr lang="el-GR" dirty="0" smtClean="0"/>
              <a:t>υψηλή κουλτούρα</a:t>
            </a: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Βιομηχανική </a:t>
            </a:r>
            <a:r>
              <a:rPr lang="el-GR" dirty="0" smtClean="0"/>
              <a:t>κοινωνία</a:t>
            </a:r>
            <a:endParaRPr lang="el-GR" dirty="0"/>
          </a:p>
        </p:txBody>
      </p:sp>
      <p:sp>
        <p:nvSpPr>
          <p:cNvPr id="3" name="Content Placeholder 2"/>
          <p:cNvSpPr>
            <a:spLocks noGrp="1"/>
          </p:cNvSpPr>
          <p:nvPr>
            <p:ph idx="1"/>
          </p:nvPr>
        </p:nvSpPr>
        <p:spPr/>
        <p:txBody>
          <a:bodyPr>
            <a:normAutofit fontScale="62500" lnSpcReduction="20000"/>
          </a:bodyPr>
          <a:lstStyle/>
          <a:p>
            <a:pPr marL="0" indent="0" algn="just">
              <a:lnSpc>
                <a:spcPct val="151000"/>
              </a:lnSpc>
              <a:buNone/>
            </a:pPr>
            <a:r>
              <a:rPr lang="en-US" altLang="el-GR" sz="3600" dirty="0"/>
              <a:t>“</a:t>
            </a:r>
            <a:r>
              <a:rPr lang="en-US" altLang="el-GR" sz="3600" dirty="0" err="1"/>
              <a:t>Στη</a:t>
            </a:r>
            <a:r>
              <a:rPr lang="en-US" altLang="el-GR" sz="3600" dirty="0"/>
              <a:t> </a:t>
            </a:r>
            <a:r>
              <a:rPr lang="en-US" altLang="el-GR" sz="3600" dirty="0" err="1"/>
              <a:t>σύγχρονη</a:t>
            </a:r>
            <a:r>
              <a:rPr lang="en-US" altLang="el-GR" sz="3600" dirty="0"/>
              <a:t> </a:t>
            </a:r>
            <a:r>
              <a:rPr lang="en-US" altLang="el-GR" sz="3600" dirty="0" err="1"/>
              <a:t>κοινωνί</a:t>
            </a:r>
            <a:r>
              <a:rPr lang="en-US" altLang="el-GR" sz="3600" dirty="0"/>
              <a:t>α καμμία κοινωνική υπο-ομάδα δεν μπορεί πλέον να αναπαράγεται, αν είναι μικρότερη από μια που να είναι ικανή να συντηρήσει ένα ανεξάρτητο εκπαιδευτικό σύστημα. ...</a:t>
            </a:r>
          </a:p>
          <a:p>
            <a:pPr marL="0" indent="0" algn="just">
              <a:lnSpc>
                <a:spcPct val="151000"/>
              </a:lnSpc>
              <a:buNone/>
            </a:pPr>
            <a:r>
              <a:rPr lang="en-US" altLang="el-GR" sz="3600" dirty="0" err="1"/>
              <a:t>Μι</a:t>
            </a:r>
            <a:r>
              <a:rPr lang="en-US" altLang="el-GR" sz="3600" dirty="0"/>
              <a:t>α κοινωνία της οποίας ολόκληρο το πολιτικό σύστημα, καθώς και η κοσμοθεωρία και η ηθική τάξη, βασίζονται σε τελική ανάλυση στην οικονομική ανάπτυξη, ... </a:t>
            </a:r>
            <a:r>
              <a:rPr lang="en-US" altLang="el-GR" sz="3600" dirty="0" err="1"/>
              <a:t>της</a:t>
            </a:r>
            <a:r>
              <a:rPr lang="en-US" altLang="el-GR" sz="3600" dirty="0"/>
              <a:t> οπ</a:t>
            </a:r>
            <a:r>
              <a:rPr lang="en-US" altLang="el-GR" sz="3600" dirty="0" err="1"/>
              <a:t>οί</a:t>
            </a:r>
            <a:r>
              <a:rPr lang="en-US" altLang="el-GR" sz="3600" dirty="0"/>
              <a:t>ας η νομιμοποίηση εξαρτάται από την ικανότητά της να συντηρεί και να ικανοποιεί αυτές τις προσδοκίες, είναι δεσμευμένη από την ανάγκη της καινοτομίας και επομένως από τις αλλαγές στις δομές στην απασχόληση. ...” (</a:t>
            </a:r>
            <a:r>
              <a:rPr lang="en-US" altLang="el-GR" sz="3600" dirty="0" err="1"/>
              <a:t>Gellner</a:t>
            </a:r>
            <a:r>
              <a:rPr lang="en-US" altLang="el-GR" sz="3600" dirty="0"/>
              <a:t>, 32)</a:t>
            </a:r>
          </a:p>
          <a:p>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Ταυτότητες</a:t>
            </a:r>
            <a:endParaRPr lang="el-GR" dirty="0"/>
          </a:p>
        </p:txBody>
      </p:sp>
      <p:sp>
        <p:nvSpPr>
          <p:cNvPr id="3" name="Content Placeholder 2"/>
          <p:cNvSpPr>
            <a:spLocks noGrp="1"/>
          </p:cNvSpPr>
          <p:nvPr>
            <p:ph idx="1"/>
          </p:nvPr>
        </p:nvSpPr>
        <p:spPr/>
        <p:txBody>
          <a:bodyPr>
            <a:normAutofit/>
          </a:bodyPr>
          <a:lstStyle/>
          <a:p>
            <a:pPr marL="0" indent="0">
              <a:lnSpc>
                <a:spcPct val="120000"/>
              </a:lnSpc>
              <a:buNone/>
            </a:pPr>
            <a:r>
              <a:rPr lang="en-US" altLang="el-GR" sz="2400" dirty="0"/>
              <a:t>“</a:t>
            </a:r>
            <a:r>
              <a:rPr lang="en-US" altLang="el-GR" sz="2400" dirty="0" err="1"/>
              <a:t>Ότ</a:t>
            </a:r>
            <a:r>
              <a:rPr lang="en-US" altLang="el-GR" sz="2400" dirty="0"/>
              <a:t>αν οι συνολικές κοινωνικές συνθήκες δημιουργούν τυποποιημένες, ομοιογενείς, κεντρικά ελεγχόμενες 'υψηλές κουλτούρες', που επικρατούν σε όλο τον πληθυσμό, όχι μόνο στα ηγετικά στρώματα, τότε προκύπτουν συνθήκες στις οποίες καθορισμένα, ενοποιημένα πολιτισμικά πρότυπα (cultures), βασισμένα στο εκπαιδευτικό σύστημα, σχηματίζουν το μόνο σχεδόν πράγμα, με το οποίο οι άνθρωποι ταυτίζονται με τη θέλησή τους και συχνά με πάθος. </a:t>
            </a:r>
            <a:r>
              <a:rPr lang="en-US" altLang="el-GR" sz="2400" dirty="0" err="1"/>
              <a:t>Οι</a:t>
            </a:r>
            <a:r>
              <a:rPr lang="en-US" altLang="el-GR" sz="2400" dirty="0"/>
              <a:t> </a:t>
            </a:r>
            <a:r>
              <a:rPr lang="en-US" altLang="el-GR" sz="2400" dirty="0" err="1"/>
              <a:t>κουλτούρες</a:t>
            </a:r>
            <a:r>
              <a:rPr lang="en-US" altLang="el-GR" sz="2400" dirty="0"/>
              <a:t> </a:t>
            </a:r>
            <a:r>
              <a:rPr lang="en-US" altLang="el-GR" sz="2400" dirty="0" err="1"/>
              <a:t>τώρ</a:t>
            </a:r>
            <a:r>
              <a:rPr lang="en-US" altLang="el-GR" sz="2400" dirty="0"/>
              <a:t>α μοιάζει να αποτελούν το φυσικό αντικείμενο πολιτικής νομιμοποίησης . ...” (</a:t>
            </a:r>
            <a:r>
              <a:rPr lang="en-US" altLang="el-GR" sz="2400" dirty="0" err="1"/>
              <a:t>Gellner</a:t>
            </a:r>
            <a:r>
              <a:rPr lang="en-US" altLang="el-GR" sz="2400" dirty="0"/>
              <a:t>, 55)</a:t>
            </a:r>
          </a:p>
          <a:p>
            <a:pPr>
              <a:lnSpc>
                <a:spcPct val="120000"/>
              </a:lnSpc>
            </a:pPr>
            <a:endParaRPr lang="el-GR" sz="2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Ευρώπη Συνθήκης Βερσαλλιών, </a:t>
            </a:r>
            <a:r>
              <a:rPr lang="el-GR" dirty="0" smtClean="0"/>
              <a:t>1919</a:t>
            </a:r>
            <a:endParaRPr lang="el-GR" dirty="0"/>
          </a:p>
        </p:txBody>
      </p:sp>
      <p:pic>
        <p:nvPicPr>
          <p:cNvPr id="7" name="Picture 1" title="Ευρώπη Συνθήκης Βερσαλλιών, 19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0185" y="1390262"/>
            <a:ext cx="7474544" cy="56411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 TextBox"/>
          <p:cNvSpPr txBox="1"/>
          <p:nvPr/>
        </p:nvSpPr>
        <p:spPr>
          <a:xfrm>
            <a:off x="8784729" y="6738717"/>
            <a:ext cx="964092" cy="292709"/>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a:t>
            </a:r>
            <a:r>
              <a:rPr lang="el-GR" sz="1400" b="1" dirty="0" smtClean="0">
                <a:solidFill>
                  <a:srgbClr val="0070C0"/>
                </a:solidFill>
                <a:latin typeface="Arial" pitchFamily="34" charset="0"/>
                <a:cs typeface="Arial" pitchFamily="34" charset="0"/>
              </a:rPr>
              <a:t>3</a:t>
            </a:r>
            <a:endParaRPr lang="el-GR" sz="1400" b="1" dirty="0">
              <a:solidFill>
                <a:srgbClr val="0070C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hidden="1"/>
          <p:cNvSpPr txBox="1">
            <a:spLocks noChangeArrowheads="1"/>
          </p:cNvSpPr>
          <p:nvPr/>
        </p:nvSpPr>
        <p:spPr bwMode="auto">
          <a:xfrm>
            <a:off x="1079500" y="1260475"/>
            <a:ext cx="8459788" cy="4916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panose="020B0604020202020204" pitchFamily="34" charset="0"/>
                <a:cs typeface="Arial Unicode MS" panose="020B0604020202020204" pitchFamily="34" charset="-128"/>
              </a:defRPr>
            </a:lvl9pPr>
          </a:lstStyle>
          <a:p>
            <a:pPr>
              <a:lnSpc>
                <a:spcPct val="101000"/>
              </a:lnSpc>
            </a:pPr>
            <a:r>
              <a:rPr lang="el-GR" altLang="el-GR" dirty="0">
                <a:latin typeface="Verdana" panose="020B0604030504040204" pitchFamily="34" charset="0"/>
              </a:rPr>
              <a:t>Βοηθητικές ερωτήσεις:</a:t>
            </a:r>
          </a:p>
          <a:p>
            <a:pPr>
              <a:lnSpc>
                <a:spcPct val="151000"/>
              </a:lnSpc>
            </a:pPr>
            <a:r>
              <a:rPr lang="el-GR" altLang="el-GR" dirty="0">
                <a:latin typeface="Verdana" panose="020B0604030504040204" pitchFamily="34" charset="0"/>
              </a:rPr>
              <a:t>Μάθημα 2</a:t>
            </a:r>
          </a:p>
          <a:p>
            <a:pPr>
              <a:lnSpc>
                <a:spcPct val="151000"/>
              </a:lnSpc>
            </a:pPr>
            <a:r>
              <a:rPr lang="el-GR" altLang="el-GR" dirty="0">
                <a:latin typeface="Verdana" panose="020B0604030504040204" pitchFamily="34" charset="0"/>
              </a:rPr>
              <a:t>Το εθνικό κράτος</a:t>
            </a:r>
          </a:p>
          <a:p>
            <a:pPr>
              <a:lnSpc>
                <a:spcPct val="151000"/>
              </a:lnSpc>
            </a:pPr>
            <a:r>
              <a:rPr lang="el-GR" altLang="el-GR" dirty="0">
                <a:latin typeface="Verdana" panose="020B0604030504040204" pitchFamily="34" charset="0"/>
              </a:rPr>
              <a:t>1. Ποια είναι τα χαρακτηριστικά του εθνικού κράτους?</a:t>
            </a:r>
          </a:p>
          <a:p>
            <a:pPr>
              <a:lnSpc>
                <a:spcPct val="151000"/>
              </a:lnSpc>
            </a:pPr>
            <a:r>
              <a:rPr lang="el-GR" altLang="el-GR" dirty="0">
                <a:latin typeface="Verdana" panose="020B0604030504040204" pitchFamily="34" charset="0"/>
              </a:rPr>
              <a:t>2. </a:t>
            </a:r>
            <a:r>
              <a:rPr lang="el-GR" altLang="el-GR" dirty="0" err="1">
                <a:latin typeface="Verdana" panose="020B0604030504040204" pitchFamily="34" charset="0"/>
              </a:rPr>
              <a:t>Ποιά</a:t>
            </a:r>
            <a:r>
              <a:rPr lang="el-GR" altLang="el-GR" dirty="0">
                <a:latin typeface="Verdana" panose="020B0604030504040204" pitchFamily="34" charset="0"/>
              </a:rPr>
              <a:t> είναι η σημασία του έντυπου καπιταλισμού για τη διαμόρφωση του εθνικισμού κατά τον </a:t>
            </a:r>
            <a:r>
              <a:rPr lang="el-GR" altLang="el-GR" dirty="0" err="1">
                <a:latin typeface="Verdana" panose="020B0604030504040204" pitchFamily="34" charset="0"/>
              </a:rPr>
              <a:t>Benedict</a:t>
            </a:r>
            <a:r>
              <a:rPr lang="el-GR" altLang="el-GR" dirty="0">
                <a:latin typeface="Verdana" panose="020B0604030504040204" pitchFamily="34" charset="0"/>
              </a:rPr>
              <a:t> </a:t>
            </a:r>
            <a:r>
              <a:rPr lang="el-GR" altLang="el-GR" dirty="0" err="1">
                <a:latin typeface="Verdana" panose="020B0604030504040204" pitchFamily="34" charset="0"/>
              </a:rPr>
              <a:t>Anderson</a:t>
            </a:r>
            <a:r>
              <a:rPr lang="el-GR" altLang="el-GR" dirty="0">
                <a:latin typeface="Verdana" panose="020B0604030504040204" pitchFamily="34" charset="0"/>
              </a:rPr>
              <a:t>?</a:t>
            </a:r>
          </a:p>
          <a:p>
            <a:pPr>
              <a:lnSpc>
                <a:spcPct val="151000"/>
              </a:lnSpc>
            </a:pPr>
            <a:r>
              <a:rPr lang="el-GR" altLang="el-GR" dirty="0">
                <a:latin typeface="Verdana" panose="020B0604030504040204" pitchFamily="34" charset="0"/>
              </a:rPr>
              <a:t>3. </a:t>
            </a:r>
            <a:r>
              <a:rPr lang="el-GR" altLang="el-GR" dirty="0" err="1">
                <a:latin typeface="Verdana" panose="020B0604030504040204" pitchFamily="34" charset="0"/>
              </a:rPr>
              <a:t>Ποιά</a:t>
            </a:r>
            <a:r>
              <a:rPr lang="el-GR" altLang="el-GR" dirty="0">
                <a:latin typeface="Verdana" panose="020B0604030504040204" pitchFamily="34" charset="0"/>
              </a:rPr>
              <a:t> είναι η σημασία της υψηλής κουλτούρας για τη διαμόρφωση του έθνους κατά τον </a:t>
            </a:r>
            <a:r>
              <a:rPr lang="el-GR" altLang="el-GR" dirty="0" err="1">
                <a:latin typeface="Verdana" panose="020B0604030504040204" pitchFamily="34" charset="0"/>
              </a:rPr>
              <a:t>Ernest</a:t>
            </a:r>
            <a:r>
              <a:rPr lang="el-GR" altLang="el-GR" dirty="0">
                <a:latin typeface="Verdana" panose="020B0604030504040204" pitchFamily="34" charset="0"/>
              </a:rPr>
              <a:t> </a:t>
            </a:r>
            <a:r>
              <a:rPr lang="el-GR" altLang="el-GR" dirty="0" err="1">
                <a:latin typeface="Verdana" panose="020B0604030504040204" pitchFamily="34" charset="0"/>
              </a:rPr>
              <a:t>Gellner</a:t>
            </a:r>
            <a:r>
              <a:rPr lang="el-GR" altLang="el-GR" dirty="0">
                <a:latin typeface="Verdana" panose="020B0604030504040204" pitchFamily="34" charset="0"/>
              </a:rPr>
              <a:t>?</a:t>
            </a:r>
          </a:p>
          <a:p>
            <a:pPr>
              <a:lnSpc>
                <a:spcPct val="151000"/>
              </a:lnSpc>
            </a:pPr>
            <a:r>
              <a:rPr lang="el-GR" altLang="el-GR" dirty="0">
                <a:latin typeface="Verdana" panose="020B0604030504040204" pitchFamily="34" charset="0"/>
              </a:rPr>
              <a:t>4. </a:t>
            </a:r>
            <a:r>
              <a:rPr lang="el-GR" altLang="el-GR" dirty="0" err="1">
                <a:latin typeface="Verdana" panose="020B0604030504040204" pitchFamily="34" charset="0"/>
              </a:rPr>
              <a:t>Ποιός</a:t>
            </a:r>
            <a:r>
              <a:rPr lang="el-GR" altLang="el-GR" dirty="0">
                <a:latin typeface="Verdana" panose="020B0604030504040204" pitchFamily="34" charset="0"/>
              </a:rPr>
              <a:t> είναι ο σκοπός του </a:t>
            </a:r>
            <a:r>
              <a:rPr lang="el-GR" altLang="el-GR" dirty="0" err="1">
                <a:latin typeface="Verdana" panose="020B0604030504040204" pitchFamily="34" charset="0"/>
              </a:rPr>
              <a:t>νεοτερικού</a:t>
            </a:r>
            <a:r>
              <a:rPr lang="el-GR" altLang="el-GR" dirty="0">
                <a:latin typeface="Verdana" panose="020B0604030504040204" pitchFamily="34" charset="0"/>
              </a:rPr>
              <a:t> έθνους?</a:t>
            </a:r>
          </a:p>
          <a:p>
            <a:pPr>
              <a:lnSpc>
                <a:spcPct val="151000"/>
              </a:lnSpc>
            </a:pPr>
            <a:r>
              <a:rPr lang="el-GR" altLang="el-GR" dirty="0">
                <a:latin typeface="Verdana" panose="020B0604030504040204" pitchFamily="34" charset="0"/>
              </a:rPr>
              <a:t>5. </a:t>
            </a:r>
            <a:r>
              <a:rPr lang="el-GR" altLang="el-GR" dirty="0" err="1">
                <a:latin typeface="Verdana" panose="020B0604030504040204" pitchFamily="34" charset="0"/>
              </a:rPr>
              <a:t>Ποιό</a:t>
            </a:r>
            <a:r>
              <a:rPr lang="el-GR" altLang="el-GR" dirty="0">
                <a:latin typeface="Verdana" panose="020B0604030504040204" pitchFamily="34" charset="0"/>
              </a:rPr>
              <a:t> από τα διεθνή συστήματα βασίστηκε στα εθνικά κράτη με την αρχή της αυτοδιάθεσης των λαών?</a:t>
            </a:r>
          </a:p>
          <a:p>
            <a:pPr>
              <a:lnSpc>
                <a:spcPct val="151000"/>
              </a:lnSpc>
            </a:pPr>
            <a:endParaRPr lang="el-GR" altLang="el-GR" dirty="0">
              <a:latin typeface="Verdana" panose="020B0604030504040204" pitchFamily="34" charset="0"/>
            </a:endParaRPr>
          </a:p>
        </p:txBody>
      </p:sp>
      <p:sp>
        <p:nvSpPr>
          <p:cNvPr id="2" name="Title 1"/>
          <p:cNvSpPr>
            <a:spLocks noGrp="1"/>
          </p:cNvSpPr>
          <p:nvPr>
            <p:ph type="title"/>
          </p:nvPr>
        </p:nvSpPr>
        <p:spPr/>
        <p:txBody>
          <a:bodyPr>
            <a:normAutofit/>
          </a:bodyPr>
          <a:lstStyle/>
          <a:p>
            <a:r>
              <a:rPr lang="el-GR" altLang="el-GR" dirty="0">
                <a:latin typeface="Verdana" panose="020B0604030504040204" pitchFamily="34" charset="0"/>
              </a:rPr>
              <a:t>Βοηθητικές ερωτήσεις</a:t>
            </a:r>
            <a:r>
              <a:rPr lang="el-GR" altLang="el-GR" dirty="0" smtClean="0">
                <a:latin typeface="Verdana" panose="020B0604030504040204" pitchFamily="34" charset="0"/>
              </a:rPr>
              <a:t>:</a:t>
            </a:r>
            <a:endParaRPr lang="el-GR" dirty="0"/>
          </a:p>
        </p:txBody>
      </p:sp>
      <p:sp>
        <p:nvSpPr>
          <p:cNvPr id="3" name="Content Placeholder 2"/>
          <p:cNvSpPr>
            <a:spLocks noGrp="1"/>
          </p:cNvSpPr>
          <p:nvPr>
            <p:ph idx="1"/>
          </p:nvPr>
        </p:nvSpPr>
        <p:spPr/>
        <p:txBody>
          <a:bodyPr>
            <a:normAutofit fontScale="55000" lnSpcReduction="20000"/>
          </a:bodyPr>
          <a:lstStyle/>
          <a:p>
            <a:pPr marL="0" indent="0">
              <a:lnSpc>
                <a:spcPct val="151000"/>
              </a:lnSpc>
              <a:buNone/>
            </a:pPr>
            <a:r>
              <a:rPr lang="el-GR" altLang="el-GR" b="1" dirty="0" smtClean="0">
                <a:latin typeface="Verdana" panose="020B0604030504040204" pitchFamily="34" charset="0"/>
              </a:rPr>
              <a:t>Μάθημα </a:t>
            </a:r>
            <a:r>
              <a:rPr lang="el-GR" altLang="el-GR" b="1" dirty="0">
                <a:latin typeface="Verdana" panose="020B0604030504040204" pitchFamily="34" charset="0"/>
              </a:rPr>
              <a:t>2</a:t>
            </a:r>
          </a:p>
          <a:p>
            <a:pPr marL="0" indent="0">
              <a:lnSpc>
                <a:spcPct val="151000"/>
              </a:lnSpc>
              <a:buNone/>
            </a:pPr>
            <a:r>
              <a:rPr lang="el-GR" altLang="el-GR" b="1" dirty="0">
                <a:latin typeface="Verdana" panose="020B0604030504040204" pitchFamily="34" charset="0"/>
              </a:rPr>
              <a:t>Το εθνικό κράτος</a:t>
            </a:r>
          </a:p>
          <a:p>
            <a:pPr marL="0" indent="0">
              <a:lnSpc>
                <a:spcPct val="151000"/>
              </a:lnSpc>
              <a:buNone/>
            </a:pPr>
            <a:r>
              <a:rPr lang="el-GR" altLang="el-GR" dirty="0">
                <a:latin typeface="Verdana" panose="020B0604030504040204" pitchFamily="34" charset="0"/>
              </a:rPr>
              <a:t>1. Ποια είναι τα χαρακτηριστικά του εθνικού κράτους?</a:t>
            </a:r>
          </a:p>
          <a:p>
            <a:pPr marL="0" indent="0">
              <a:lnSpc>
                <a:spcPct val="151000"/>
              </a:lnSpc>
              <a:buNone/>
            </a:pPr>
            <a:r>
              <a:rPr lang="el-GR" altLang="el-GR" dirty="0">
                <a:latin typeface="Verdana" panose="020B0604030504040204" pitchFamily="34" charset="0"/>
              </a:rPr>
              <a:t>2. </a:t>
            </a:r>
            <a:r>
              <a:rPr lang="el-GR" altLang="el-GR" dirty="0" smtClean="0">
                <a:latin typeface="Verdana" panose="020B0604030504040204" pitchFamily="34" charset="0"/>
              </a:rPr>
              <a:t>Ποια </a:t>
            </a:r>
            <a:r>
              <a:rPr lang="el-GR" altLang="el-GR" dirty="0">
                <a:latin typeface="Verdana" panose="020B0604030504040204" pitchFamily="34" charset="0"/>
              </a:rPr>
              <a:t>είναι η σημασία του έντυπου καπιταλισμού για τη διαμόρφωση του εθνικισμού κατά τον </a:t>
            </a:r>
            <a:r>
              <a:rPr lang="el-GR" altLang="el-GR" dirty="0" err="1">
                <a:latin typeface="Verdana" panose="020B0604030504040204" pitchFamily="34" charset="0"/>
              </a:rPr>
              <a:t>Benedict</a:t>
            </a:r>
            <a:r>
              <a:rPr lang="el-GR" altLang="el-GR" dirty="0">
                <a:latin typeface="Verdana" panose="020B0604030504040204" pitchFamily="34" charset="0"/>
              </a:rPr>
              <a:t> </a:t>
            </a:r>
            <a:r>
              <a:rPr lang="el-GR" altLang="el-GR" dirty="0" err="1">
                <a:latin typeface="Verdana" panose="020B0604030504040204" pitchFamily="34" charset="0"/>
              </a:rPr>
              <a:t>Anderson</a:t>
            </a:r>
            <a:r>
              <a:rPr lang="el-GR" altLang="el-GR" dirty="0">
                <a:latin typeface="Verdana" panose="020B0604030504040204" pitchFamily="34" charset="0"/>
              </a:rPr>
              <a:t>?</a:t>
            </a:r>
          </a:p>
          <a:p>
            <a:pPr marL="0" indent="0">
              <a:lnSpc>
                <a:spcPct val="151000"/>
              </a:lnSpc>
              <a:buNone/>
            </a:pPr>
            <a:r>
              <a:rPr lang="el-GR" altLang="el-GR" dirty="0">
                <a:latin typeface="Verdana" panose="020B0604030504040204" pitchFamily="34" charset="0"/>
              </a:rPr>
              <a:t>3. </a:t>
            </a:r>
            <a:r>
              <a:rPr lang="el-GR" altLang="el-GR" dirty="0" smtClean="0">
                <a:latin typeface="Verdana" panose="020B0604030504040204" pitchFamily="34" charset="0"/>
              </a:rPr>
              <a:t>Ποια </a:t>
            </a:r>
            <a:r>
              <a:rPr lang="el-GR" altLang="el-GR" dirty="0">
                <a:latin typeface="Verdana" panose="020B0604030504040204" pitchFamily="34" charset="0"/>
              </a:rPr>
              <a:t>είναι η σημασία της υψηλής κουλτούρας για τη διαμόρφωση του έθνους κατά τον </a:t>
            </a:r>
            <a:r>
              <a:rPr lang="el-GR" altLang="el-GR" dirty="0" err="1">
                <a:latin typeface="Verdana" panose="020B0604030504040204" pitchFamily="34" charset="0"/>
              </a:rPr>
              <a:t>Ernest</a:t>
            </a:r>
            <a:r>
              <a:rPr lang="el-GR" altLang="el-GR" dirty="0">
                <a:latin typeface="Verdana" panose="020B0604030504040204" pitchFamily="34" charset="0"/>
              </a:rPr>
              <a:t> </a:t>
            </a:r>
            <a:r>
              <a:rPr lang="el-GR" altLang="el-GR" dirty="0" err="1">
                <a:latin typeface="Verdana" panose="020B0604030504040204" pitchFamily="34" charset="0"/>
              </a:rPr>
              <a:t>Gellner</a:t>
            </a:r>
            <a:r>
              <a:rPr lang="el-GR" altLang="el-GR" dirty="0">
                <a:latin typeface="Verdana" panose="020B0604030504040204" pitchFamily="34" charset="0"/>
              </a:rPr>
              <a:t>?</a:t>
            </a:r>
          </a:p>
          <a:p>
            <a:pPr marL="0" indent="0">
              <a:lnSpc>
                <a:spcPct val="151000"/>
              </a:lnSpc>
              <a:buNone/>
            </a:pPr>
            <a:r>
              <a:rPr lang="el-GR" altLang="el-GR" dirty="0">
                <a:latin typeface="Verdana" panose="020B0604030504040204" pitchFamily="34" charset="0"/>
              </a:rPr>
              <a:t>4. </a:t>
            </a:r>
            <a:r>
              <a:rPr lang="el-GR" altLang="el-GR" dirty="0" smtClean="0">
                <a:latin typeface="Verdana" panose="020B0604030504040204" pitchFamily="34" charset="0"/>
              </a:rPr>
              <a:t>Ποιος </a:t>
            </a:r>
            <a:r>
              <a:rPr lang="el-GR" altLang="el-GR" dirty="0">
                <a:latin typeface="Verdana" panose="020B0604030504040204" pitchFamily="34" charset="0"/>
              </a:rPr>
              <a:t>είναι ο σκοπός του </a:t>
            </a:r>
            <a:r>
              <a:rPr lang="el-GR" altLang="el-GR" dirty="0" err="1">
                <a:latin typeface="Verdana" panose="020B0604030504040204" pitchFamily="34" charset="0"/>
              </a:rPr>
              <a:t>νεοτερικού</a:t>
            </a:r>
            <a:r>
              <a:rPr lang="el-GR" altLang="el-GR" dirty="0">
                <a:latin typeface="Verdana" panose="020B0604030504040204" pitchFamily="34" charset="0"/>
              </a:rPr>
              <a:t> έθνους?</a:t>
            </a:r>
          </a:p>
          <a:p>
            <a:pPr marL="0" indent="0">
              <a:lnSpc>
                <a:spcPct val="151000"/>
              </a:lnSpc>
              <a:buNone/>
            </a:pPr>
            <a:r>
              <a:rPr lang="el-GR" altLang="el-GR" dirty="0">
                <a:latin typeface="Verdana" panose="020B0604030504040204" pitchFamily="34" charset="0"/>
              </a:rPr>
              <a:t>5. </a:t>
            </a:r>
            <a:r>
              <a:rPr lang="el-GR" altLang="el-GR" dirty="0" smtClean="0">
                <a:latin typeface="Verdana" panose="020B0604030504040204" pitchFamily="34" charset="0"/>
              </a:rPr>
              <a:t>Ποιο </a:t>
            </a:r>
            <a:r>
              <a:rPr lang="el-GR" altLang="el-GR" dirty="0">
                <a:latin typeface="Verdana" panose="020B0604030504040204" pitchFamily="34" charset="0"/>
              </a:rPr>
              <a:t>από τα διεθνή συστήματα βασίστηκε στα εθνικά κράτη με την αρχή της αυτοδιάθεσης των λαών</a:t>
            </a:r>
            <a:r>
              <a:rPr lang="el-GR" altLang="el-GR" dirty="0" smtClean="0">
                <a:latin typeface="Verdana" panose="020B0604030504040204" pitchFamily="34" charset="0"/>
              </a:rPr>
              <a:t>?</a:t>
            </a:r>
            <a:endParaRPr lang="el-GR" altLang="el-GR" dirty="0">
              <a:latin typeface="Verdana" panose="020B060403050404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err="1">
                <a:latin typeface="Verdana" panose="020B0604030504040204" pitchFamily="34" charset="0"/>
              </a:rPr>
              <a:t>Βι</a:t>
            </a:r>
            <a:r>
              <a:rPr lang="en-US" altLang="el-GR" dirty="0">
                <a:latin typeface="Verdana" panose="020B0604030504040204" pitchFamily="34" charset="0"/>
              </a:rPr>
              <a:t>βλιογραφία</a:t>
            </a:r>
            <a:endParaRPr lang="el-GR" dirty="0"/>
          </a:p>
        </p:txBody>
      </p:sp>
      <p:sp>
        <p:nvSpPr>
          <p:cNvPr id="3" name="Content Placeholder 2"/>
          <p:cNvSpPr>
            <a:spLocks noGrp="1"/>
          </p:cNvSpPr>
          <p:nvPr>
            <p:ph idx="1"/>
          </p:nvPr>
        </p:nvSpPr>
        <p:spPr/>
        <p:txBody>
          <a:bodyPr>
            <a:normAutofit fontScale="70000" lnSpcReduction="20000"/>
          </a:bodyPr>
          <a:lstStyle/>
          <a:p>
            <a:pPr marL="431800" indent="-323850">
              <a:lnSpc>
                <a:spcPct val="101000"/>
              </a:lnSpc>
              <a:buSzPct val="45000"/>
              <a:buFont typeface="Wingdings" panose="05000000000000000000" pitchFamily="2" charset="2"/>
              <a:buChar char=""/>
              <a:tabLst>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altLang="el-GR" sz="3600" dirty="0"/>
              <a:t>Anderson, B. </a:t>
            </a:r>
            <a:r>
              <a:rPr lang="en-US" altLang="el-GR" sz="3600" i="1" dirty="0"/>
              <a:t>Φα</a:t>
            </a:r>
            <a:r>
              <a:rPr lang="en-US" altLang="el-GR" sz="3600" i="1" dirty="0" err="1"/>
              <a:t>ντ</a:t>
            </a:r>
            <a:r>
              <a:rPr lang="en-US" altLang="el-GR" sz="3600" i="1" dirty="0"/>
              <a:t>ασιακές κοινότητες. </a:t>
            </a:r>
            <a:r>
              <a:rPr lang="en-US" altLang="el-GR" sz="3600" dirty="0" err="1"/>
              <a:t>Αθήν</a:t>
            </a:r>
            <a:r>
              <a:rPr lang="en-US" altLang="el-GR" sz="3600" dirty="0"/>
              <a:t>α: Νεφέλη, 1997 &lt;1983&gt;.</a:t>
            </a:r>
          </a:p>
          <a:p>
            <a:pPr marL="431800" indent="-323850">
              <a:lnSpc>
                <a:spcPct val="101000"/>
              </a:lnSpc>
              <a:buSzPct val="45000"/>
              <a:buFont typeface="Wingdings" panose="05000000000000000000" pitchFamily="2" charset="2"/>
              <a:buChar char=""/>
              <a:tabLst>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altLang="el-GR" sz="3600" dirty="0" err="1"/>
              <a:t>Gellner</a:t>
            </a:r>
            <a:r>
              <a:rPr lang="en-US" altLang="el-GR" sz="3600" dirty="0"/>
              <a:t>, E. </a:t>
            </a:r>
            <a:r>
              <a:rPr lang="en-US" altLang="el-GR" sz="3600" i="1" dirty="0" err="1"/>
              <a:t>Έθνη</a:t>
            </a:r>
            <a:r>
              <a:rPr lang="en-US" altLang="el-GR" sz="3600" i="1" dirty="0"/>
              <a:t> και </a:t>
            </a:r>
            <a:r>
              <a:rPr lang="en-US" altLang="el-GR" sz="3600" i="1" dirty="0" err="1"/>
              <a:t>εθνικισμός</a:t>
            </a:r>
            <a:r>
              <a:rPr lang="en-US" altLang="el-GR" sz="3600" dirty="0"/>
              <a:t>. </a:t>
            </a:r>
            <a:r>
              <a:rPr lang="en-US" altLang="el-GR" sz="3600" dirty="0" err="1"/>
              <a:t>Αθήν</a:t>
            </a:r>
            <a:r>
              <a:rPr lang="en-US" altLang="el-GR" sz="3600" dirty="0"/>
              <a:t>α: Αλεξάνδρεια, 1992 &lt;1983&gt;.</a:t>
            </a:r>
          </a:p>
          <a:p>
            <a:pPr marL="431800" indent="-323850">
              <a:lnSpc>
                <a:spcPct val="101000"/>
              </a:lnSpc>
              <a:buSzPct val="45000"/>
              <a:buFont typeface="Wingdings" panose="05000000000000000000" pitchFamily="2" charset="2"/>
              <a:buChar char=""/>
              <a:tabLst>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altLang="el-GR" sz="3600" dirty="0" err="1"/>
              <a:t>Kitromilides</a:t>
            </a:r>
            <a:r>
              <a:rPr lang="en-US" altLang="el-GR" sz="3600" dirty="0"/>
              <a:t>, P. M. “‘Imagined Communities’ and the Origins of the National Question in the Balkans.” M. </a:t>
            </a:r>
            <a:r>
              <a:rPr lang="en-US" altLang="el-GR" sz="3600" dirty="0" err="1"/>
              <a:t>Blinkhorn</a:t>
            </a:r>
            <a:r>
              <a:rPr lang="en-US" altLang="el-GR" sz="3600" dirty="0"/>
              <a:t>, και Th. </a:t>
            </a:r>
            <a:r>
              <a:rPr lang="en-US" altLang="el-GR" sz="3600" dirty="0" err="1"/>
              <a:t>Veremis</a:t>
            </a:r>
            <a:r>
              <a:rPr lang="en-US" altLang="el-GR" sz="3600" dirty="0"/>
              <a:t>. </a:t>
            </a:r>
            <a:r>
              <a:rPr lang="en-US" altLang="el-GR" sz="3600" i="1" dirty="0"/>
              <a:t>Modern Greece: Nationalism and Nationality</a:t>
            </a:r>
            <a:r>
              <a:rPr lang="en-US" altLang="el-GR" sz="3600" dirty="0"/>
              <a:t>.  </a:t>
            </a:r>
            <a:r>
              <a:rPr lang="en-US" altLang="el-GR" sz="3600" dirty="0" err="1"/>
              <a:t>Αθήν</a:t>
            </a:r>
            <a:r>
              <a:rPr lang="en-US" altLang="el-GR" sz="3600" dirty="0"/>
              <a:t>α: ELIAMEP, 1990. 23–66.</a:t>
            </a:r>
          </a:p>
          <a:p>
            <a:pPr marL="431800" indent="-323850">
              <a:lnSpc>
                <a:spcPct val="101000"/>
              </a:lnSpc>
              <a:buSzPct val="45000"/>
              <a:buFont typeface="Wingdings" panose="05000000000000000000" pitchFamily="2" charset="2"/>
              <a:buChar char=""/>
              <a:tabLst>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altLang="el-GR" sz="3600" dirty="0" err="1">
                <a:solidFill>
                  <a:srgbClr val="000000"/>
                </a:solidFill>
              </a:rPr>
              <a:t>Peckham</a:t>
            </a:r>
            <a:r>
              <a:rPr lang="en-US" altLang="el-GR" sz="3600" dirty="0">
                <a:solidFill>
                  <a:srgbClr val="000000"/>
                </a:solidFill>
              </a:rPr>
              <a:t>, R. S. </a:t>
            </a:r>
            <a:r>
              <a:rPr lang="en-US" altLang="el-GR" sz="3600" i="1" dirty="0">
                <a:solidFill>
                  <a:srgbClr val="000000"/>
                </a:solidFill>
              </a:rPr>
              <a:t>National Histories, Natural States: Nationalism and the Politics of Place in Greece</a:t>
            </a:r>
            <a:r>
              <a:rPr lang="en-US" altLang="el-GR" sz="3600" dirty="0">
                <a:solidFill>
                  <a:srgbClr val="000000"/>
                </a:solidFill>
              </a:rPr>
              <a:t>. </a:t>
            </a:r>
            <a:r>
              <a:rPr lang="en-US" altLang="el-GR" sz="3600" dirty="0" err="1">
                <a:solidFill>
                  <a:srgbClr val="000000"/>
                </a:solidFill>
              </a:rPr>
              <a:t>Λονδίνο</a:t>
            </a:r>
            <a:r>
              <a:rPr lang="en-US" altLang="el-GR" sz="3600" dirty="0">
                <a:solidFill>
                  <a:srgbClr val="000000"/>
                </a:solidFill>
              </a:rPr>
              <a:t>: I.B. Tauris, 2001.</a:t>
            </a:r>
          </a:p>
          <a:p>
            <a:pPr marL="431800" indent="-323850">
              <a:lnSpc>
                <a:spcPct val="101000"/>
              </a:lnSpc>
              <a:buSzPct val="45000"/>
              <a:buFont typeface="Wingdings" panose="05000000000000000000" pitchFamily="2" charset="2"/>
              <a:buChar char=""/>
              <a:tabLst>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altLang="el-GR" sz="3600" dirty="0" err="1"/>
              <a:t>Λιάκος</a:t>
            </a:r>
            <a:r>
              <a:rPr lang="en-US" altLang="el-GR" sz="3600" dirty="0"/>
              <a:t>, Α. </a:t>
            </a:r>
            <a:r>
              <a:rPr lang="en-US" altLang="el-GR" sz="3600" i="1" dirty="0" err="1"/>
              <a:t>Πώς</a:t>
            </a:r>
            <a:r>
              <a:rPr lang="en-US" altLang="el-GR" sz="3600" i="1" dirty="0"/>
              <a:t> </a:t>
            </a:r>
            <a:r>
              <a:rPr lang="en-US" altLang="el-GR" sz="3600" i="1" dirty="0" err="1"/>
              <a:t>στοχάστηκ</a:t>
            </a:r>
            <a:r>
              <a:rPr lang="en-US" altLang="el-GR" sz="3600" i="1" dirty="0"/>
              <a:t>αν το έθνος αυτοί που ήθελαν να αλλάξουν τον κόσμο;</a:t>
            </a:r>
            <a:r>
              <a:rPr lang="en-US" altLang="el-GR" sz="3600" dirty="0"/>
              <a:t>. </a:t>
            </a:r>
            <a:r>
              <a:rPr lang="en-US" altLang="el-GR" sz="3600" dirty="0" err="1"/>
              <a:t>Αθήν</a:t>
            </a:r>
            <a:r>
              <a:rPr lang="en-US" altLang="el-GR" sz="3600" dirty="0"/>
              <a:t>α: Πόλις, 2005</a:t>
            </a:r>
            <a:r>
              <a:rPr lang="en-US" altLang="el-GR" sz="3600" dirty="0" smtClean="0"/>
              <a:t>.</a:t>
            </a:r>
            <a:endParaRPr lang="en-US" altLang="el-GR" sz="3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err="1">
                <a:latin typeface="Verdana" panose="020B0604030504040204" pitchFamily="34" charset="0"/>
              </a:rPr>
              <a:t>Χρονολογίες</a:t>
            </a:r>
            <a:endParaRPr lang="el-GR" dirty="0"/>
          </a:p>
        </p:txBody>
      </p:sp>
      <p:sp>
        <p:nvSpPr>
          <p:cNvPr id="3" name="Content Placeholder 2"/>
          <p:cNvSpPr>
            <a:spLocks noGrp="1"/>
          </p:cNvSpPr>
          <p:nvPr>
            <p:ph idx="1"/>
          </p:nvPr>
        </p:nvSpPr>
        <p:spPr/>
        <p:txBody>
          <a:bodyPr/>
          <a:lstStyle/>
          <a:p>
            <a:pPr>
              <a:spcAft>
                <a:spcPts val="28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l-GR" dirty="0"/>
              <a:t>1648	</a:t>
            </a:r>
            <a:r>
              <a:rPr lang="en-US" altLang="el-GR" dirty="0" err="1"/>
              <a:t>Ειρήνη</a:t>
            </a:r>
            <a:r>
              <a:rPr lang="en-US" altLang="el-GR" dirty="0"/>
              <a:t> </a:t>
            </a:r>
            <a:r>
              <a:rPr lang="en-US" altLang="el-GR" dirty="0" err="1"/>
              <a:t>της</a:t>
            </a:r>
            <a:r>
              <a:rPr lang="en-US" altLang="el-GR" dirty="0"/>
              <a:t> </a:t>
            </a:r>
            <a:r>
              <a:rPr lang="en-US" altLang="el-GR" dirty="0" err="1"/>
              <a:t>Βεστφ</a:t>
            </a:r>
            <a:r>
              <a:rPr lang="en-US" altLang="el-GR" dirty="0"/>
              <a:t>αλίας</a:t>
            </a:r>
          </a:p>
          <a:p>
            <a:pPr>
              <a:spcAft>
                <a:spcPts val="28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l-GR" dirty="0"/>
              <a:t>1776	</a:t>
            </a:r>
            <a:r>
              <a:rPr lang="en-US" altLang="el-GR" dirty="0" err="1"/>
              <a:t>Αμερικ</a:t>
            </a:r>
            <a:r>
              <a:rPr lang="en-US" altLang="el-GR" dirty="0"/>
              <a:t>ανική επανάσταση</a:t>
            </a:r>
          </a:p>
          <a:p>
            <a:pPr>
              <a:spcAft>
                <a:spcPts val="28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l-GR" dirty="0"/>
              <a:t>1789	Γα</a:t>
            </a:r>
            <a:r>
              <a:rPr lang="en-US" altLang="el-GR" dirty="0" err="1"/>
              <a:t>λλική</a:t>
            </a:r>
            <a:r>
              <a:rPr lang="en-US" altLang="el-GR" dirty="0"/>
              <a:t> επα</a:t>
            </a:r>
            <a:r>
              <a:rPr lang="en-US" altLang="el-GR" dirty="0" err="1"/>
              <a:t>νάστ</a:t>
            </a:r>
            <a:r>
              <a:rPr lang="en-US" altLang="el-GR" dirty="0"/>
              <a:t>αση</a:t>
            </a:r>
          </a:p>
          <a:p>
            <a:pPr>
              <a:spcAft>
                <a:spcPts val="28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l-GR" dirty="0"/>
              <a:t>1814-15	</a:t>
            </a:r>
            <a:r>
              <a:rPr lang="en-US" altLang="el-GR" dirty="0" err="1"/>
              <a:t>Συνέδριο</a:t>
            </a:r>
            <a:r>
              <a:rPr lang="en-US" altLang="el-GR" dirty="0"/>
              <a:t> </a:t>
            </a:r>
            <a:r>
              <a:rPr lang="en-US" altLang="el-GR" dirty="0" err="1"/>
              <a:t>Βιέννης</a:t>
            </a:r>
            <a:endParaRPr lang="en-US" altLang="el-GR" dirty="0"/>
          </a:p>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l-GR" dirty="0"/>
              <a:t>1919	</a:t>
            </a:r>
            <a:r>
              <a:rPr lang="en-US" altLang="el-GR" dirty="0" err="1"/>
              <a:t>Συνθήκη</a:t>
            </a:r>
            <a:r>
              <a:rPr lang="en-US" altLang="el-GR" dirty="0"/>
              <a:t> </a:t>
            </a:r>
            <a:r>
              <a:rPr lang="en-US" altLang="el-GR" dirty="0" err="1"/>
              <a:t>των</a:t>
            </a:r>
            <a:r>
              <a:rPr lang="en-US" altLang="el-GR" dirty="0"/>
              <a:t> </a:t>
            </a:r>
            <a:r>
              <a:rPr lang="en-US" altLang="el-GR" dirty="0" err="1" smtClean="0"/>
              <a:t>Βερσ</a:t>
            </a:r>
            <a:r>
              <a:rPr lang="en-US" altLang="el-GR" dirty="0" smtClean="0"/>
              <a:t>αλλιών</a:t>
            </a:r>
            <a:endParaRPr lang="en-US" altLang="el-GR"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err="1"/>
              <a:t>Ενότητ</a:t>
            </a:r>
            <a:r>
              <a:rPr lang="en-US" dirty="0"/>
              <a:t>ας</a:t>
            </a:r>
            <a:endParaRPr lang="el-GR" dirty="0"/>
          </a:p>
        </p:txBody>
      </p:sp>
      <p:sp>
        <p:nvSpPr>
          <p:cNvPr id="8" name="Υπότιτλος 7"/>
          <p:cNvSpPr>
            <a:spLocks noGrp="1"/>
          </p:cNvSpPr>
          <p:nvPr>
            <p:ph type="subTitle" idx="1"/>
          </p:nvPr>
        </p:nvSpPr>
        <p:spPr/>
        <p:txBody>
          <a:bodyPr/>
          <a:lstStyle/>
          <a:p>
            <a:r>
              <a:rPr lang="el-GR" sz="3600" dirty="0"/>
              <a:t>Το </a:t>
            </a:r>
            <a:r>
              <a:rPr lang="en-US" sz="3600" dirty="0" err="1" smtClean="0"/>
              <a:t>εθνικό</a:t>
            </a:r>
            <a:r>
              <a:rPr lang="en-US" sz="3600" smtClean="0"/>
              <a:t> </a:t>
            </a:r>
            <a:r>
              <a:rPr lang="el-GR" sz="3600" smtClean="0"/>
              <a:t>κράτος</a:t>
            </a:r>
            <a:endParaRPr lang="el-GR" dirty="0"/>
          </a:p>
        </p:txBody>
      </p:sp>
    </p:spTree>
    <p:extLst>
      <p:ext uri="{BB962C8B-B14F-4D97-AF65-F5344CB8AC3E}">
        <p14:creationId xmlns:p14="http://schemas.microsoft.com/office/powerpoint/2010/main" val="1974201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504507" y="1477949"/>
            <a:ext cx="9071610" cy="4989036"/>
          </a:xfrm>
        </p:spPr>
        <p:txBody>
          <a:bodyPr>
            <a:normAutofit/>
          </a:bodyPr>
          <a:lstStyle/>
          <a:p>
            <a:r>
              <a:rPr lang="el-GR" sz="2205" dirty="0"/>
              <a:t>Το παρόν εκπαιδευτικό υλικό έχει αναπτυχθεί </a:t>
            </a:r>
            <a:r>
              <a:rPr lang="el-GR" sz="2205" dirty="0" err="1"/>
              <a:t>στ</a:t>
            </a:r>
            <a:r>
              <a:rPr lang="en-US" sz="2205" dirty="0"/>
              <a:t>o</a:t>
            </a:r>
            <a:r>
              <a:rPr lang="el-GR" sz="2205" dirty="0"/>
              <a:t> </a:t>
            </a:r>
            <a:r>
              <a:rPr lang="el-GR" sz="2205" dirty="0" err="1"/>
              <a:t>πλαίσι</a:t>
            </a:r>
            <a:r>
              <a:rPr lang="en-US" sz="2205" dirty="0"/>
              <a:t>o</a:t>
            </a:r>
            <a:r>
              <a:rPr lang="el-GR" sz="2205" dirty="0"/>
              <a:t> του εκπαιδευτικού έργου του διδάσκοντα.</a:t>
            </a:r>
            <a:endParaRPr lang="en-US" sz="2205" dirty="0"/>
          </a:p>
          <a:p>
            <a:r>
              <a:rPr lang="el-GR" sz="2205" dirty="0"/>
              <a:t>Το έργο «</a:t>
            </a:r>
            <a:r>
              <a:rPr lang="el-GR" sz="2205" b="1" dirty="0"/>
              <a:t>Ανοικτά Ακαδημαϊκά Μαθήματα στο Πανεπιστήμιο Αθηνών</a:t>
            </a:r>
            <a:r>
              <a:rPr lang="el-GR" sz="2205" dirty="0"/>
              <a:t>» έχει χρηματοδοτήσει μόνο την αναδιαμόρφωση του εκπαιδευτικού υλικού. </a:t>
            </a:r>
            <a:endParaRPr lang="en-US" sz="2205" dirty="0"/>
          </a:p>
          <a:p>
            <a:r>
              <a:rPr lang="el-GR" sz="2205"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917" y="5129220"/>
            <a:ext cx="6064539" cy="1528734"/>
          </a:xfrm>
          <a:prstGeom prst="rect">
            <a:avLst/>
          </a:prstGeom>
        </p:spPr>
      </p:pic>
    </p:spTree>
    <p:extLst>
      <p:ext uri="{BB962C8B-B14F-4D97-AF65-F5344CB8AC3E}">
        <p14:creationId xmlns:p14="http://schemas.microsoft.com/office/powerpoint/2010/main" val="4061870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85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525747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31" y="3149864"/>
            <a:ext cx="9072563" cy="1259946"/>
          </a:xfrm>
        </p:spPr>
        <p:txBody>
          <a:bodyPr>
            <a:normAutofit/>
          </a:bodyPr>
          <a:lstStyle/>
          <a:p>
            <a:r>
              <a:rPr lang="en-US" altLang="el-GR" smtClean="0">
                <a:latin typeface="+mn-lt"/>
              </a:rPr>
              <a:t>Το</a:t>
            </a:r>
            <a:r>
              <a:rPr lang="en-US" altLang="el-GR" dirty="0" smtClean="0">
                <a:latin typeface="+mn-lt"/>
              </a:rPr>
              <a:t> </a:t>
            </a:r>
            <a:r>
              <a:rPr lang="en-US" altLang="el-GR" dirty="0">
                <a:latin typeface="+mn-lt"/>
              </a:rPr>
              <a:t>εθνικό </a:t>
            </a:r>
            <a:r>
              <a:rPr lang="en-US" altLang="el-GR" dirty="0" smtClean="0">
                <a:latin typeface="+mn-lt"/>
              </a:rPr>
              <a:t>κράτος</a:t>
            </a:r>
            <a:endParaRPr lang="el-GR"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9" y="302737"/>
            <a:ext cx="10079567" cy="1259946"/>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58713" y="1716075"/>
            <a:ext cx="9464753" cy="4989036"/>
          </a:xfrm>
        </p:spPr>
        <p:txBody>
          <a:bodyPr>
            <a:normAutofit/>
          </a:bodyPr>
          <a:lstStyle/>
          <a:p>
            <a:pPr marL="0" indent="0">
              <a:buNone/>
            </a:pPr>
            <a:r>
              <a:rPr lang="el-GR" sz="2205" dirty="0"/>
              <a:t>Το παρόν έργο αποτελεί την έκδοση 1.0.</a:t>
            </a:r>
          </a:p>
        </p:txBody>
      </p:sp>
    </p:spTree>
    <p:extLst>
      <p:ext uri="{BB962C8B-B14F-4D97-AF65-F5344CB8AC3E}">
        <p14:creationId xmlns:p14="http://schemas.microsoft.com/office/powerpoint/2010/main" val="3350416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205" dirty="0" err="1"/>
              <a:t>Copyright</a:t>
            </a:r>
            <a:r>
              <a:rPr lang="el-GR" sz="2205" dirty="0"/>
              <a:t> </a:t>
            </a:r>
            <a:r>
              <a:rPr lang="el-GR" sz="2205" dirty="0" err="1"/>
              <a:t>Εθνικόν</a:t>
            </a:r>
            <a:r>
              <a:rPr lang="el-GR" sz="2205" dirty="0"/>
              <a:t> και </a:t>
            </a:r>
            <a:r>
              <a:rPr lang="el-GR" sz="2205" dirty="0" err="1"/>
              <a:t>Καποδιστριακόν</a:t>
            </a:r>
            <a:r>
              <a:rPr lang="el-GR" sz="2205" dirty="0"/>
              <a:t> </a:t>
            </a:r>
            <a:r>
              <a:rPr lang="el-GR" sz="2205" dirty="0" err="1"/>
              <a:t>Πανεπιστήμιον</a:t>
            </a:r>
            <a:r>
              <a:rPr lang="el-GR" sz="2205" dirty="0"/>
              <a:t> Αθηνών</a:t>
            </a:r>
            <a:r>
              <a:rPr lang="en-US" sz="2205" dirty="0"/>
              <a:t>, </a:t>
            </a:r>
            <a:r>
              <a:rPr lang="el-GR" sz="2205" dirty="0" smtClean="0"/>
              <a:t>Κατερίνα </a:t>
            </a:r>
            <a:r>
              <a:rPr lang="el-GR" sz="2205" dirty="0" err="1" smtClean="0"/>
              <a:t>Γαρδίκα</a:t>
            </a:r>
            <a:r>
              <a:rPr lang="el-GR" sz="2205" dirty="0" smtClean="0"/>
              <a:t>, 2015. «ΙΙ 18</a:t>
            </a:r>
            <a:r>
              <a:rPr lang="el-GR" sz="2205" dirty="0"/>
              <a:t>. Νεότερη Ελληνική Ιστορία Α'. Ενότητα </a:t>
            </a:r>
            <a:r>
              <a:rPr lang="el-GR" sz="2205" dirty="0" smtClean="0"/>
              <a:t>2: Το εθνικό κράτος.». </a:t>
            </a:r>
            <a:r>
              <a:rPr lang="el-GR" sz="2205" dirty="0"/>
              <a:t>Έκδοση: 1.0. Αθήνα 2015. Διαθέσιμο από τη δικτυακή διεύθυνση: </a:t>
            </a:r>
            <a:r>
              <a:rPr lang="en-US" sz="2205" dirty="0">
                <a:hlinkClick r:id="rId3"/>
              </a:rPr>
              <a:t>http://</a:t>
            </a:r>
            <a:r>
              <a:rPr lang="en-US" sz="2205" dirty="0" smtClean="0">
                <a:hlinkClick r:id="rId3"/>
              </a:rPr>
              <a:t>opencourses.uoa.gr/courses/ARCH1</a:t>
            </a:r>
            <a:r>
              <a:rPr lang="el-GR" sz="2205" dirty="0" smtClean="0"/>
              <a:t>.</a:t>
            </a:r>
            <a:endParaRPr lang="el-GR" sz="2205" dirty="0"/>
          </a:p>
        </p:txBody>
      </p:sp>
    </p:spTree>
    <p:extLst>
      <p:ext uri="{BB962C8B-B14F-4D97-AF65-F5344CB8AC3E}">
        <p14:creationId xmlns:p14="http://schemas.microsoft.com/office/powerpoint/2010/main" val="2664652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507" y="-178875"/>
            <a:ext cx="9071610" cy="1259946"/>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19032" y="842944"/>
            <a:ext cx="9842560" cy="1587509"/>
          </a:xfrm>
        </p:spPr>
        <p:txBody>
          <a:bodyPr>
            <a:noAutofit/>
          </a:bodyPr>
          <a:lstStyle/>
          <a:p>
            <a:pPr marL="0" indent="0">
              <a:buNone/>
            </a:pPr>
            <a:r>
              <a:rPr lang="el-GR" sz="2205"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205" dirty="0" err="1"/>
              <a:t>κ.λ.π</a:t>
            </a:r>
            <a:r>
              <a:rPr lang="el-GR" sz="2205"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205"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1641" y="2668580"/>
            <a:ext cx="1817342" cy="6350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032" y="3224209"/>
            <a:ext cx="9961063" cy="3810023"/>
          </a:xfrm>
          <a:prstGeom prst="rect">
            <a:avLst/>
          </a:prstGeom>
        </p:spPr>
        <p:txBody>
          <a:bodyPr vert="horz" wrap="square" lIns="100796" tIns="50398" rIns="100796" bIns="50398"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77979" indent="-377979">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77979" indent="-377979">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77979" indent="-377979">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77979" indent="-377979">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96081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646"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205" dirty="0" err="1"/>
              <a:t>τ</a:t>
            </a:r>
            <a:r>
              <a:rPr lang="en-US" sz="2205" dirty="0"/>
              <a:t>ο </a:t>
            </a:r>
            <a:r>
              <a:rPr lang="en-US" sz="2205" dirty="0" err="1"/>
              <a:t>Σημείωμ</a:t>
            </a:r>
            <a:r>
              <a:rPr lang="en-US" sz="2205" dirty="0"/>
              <a:t>α Αναφοράς</a:t>
            </a:r>
            <a:endParaRPr lang="el-GR" sz="2205" dirty="0"/>
          </a:p>
          <a:p>
            <a:pPr lvl="1">
              <a:buFont typeface="Wingdings" panose="05000000000000000000" pitchFamily="2" charset="2"/>
              <a:buChar char="§"/>
            </a:pPr>
            <a:r>
              <a:rPr lang="el-GR" sz="2205" dirty="0" err="1"/>
              <a:t>τ</a:t>
            </a:r>
            <a:r>
              <a:rPr lang="en-US" sz="2205" dirty="0"/>
              <a:t>ο </a:t>
            </a:r>
            <a:r>
              <a:rPr lang="en-US" sz="2205" dirty="0" err="1"/>
              <a:t>Σημείωμ</a:t>
            </a:r>
            <a:r>
              <a:rPr lang="en-US" sz="2205" dirty="0"/>
              <a:t>α Αδειοδότησης</a:t>
            </a:r>
            <a:endParaRPr lang="el-GR" sz="2205" dirty="0"/>
          </a:p>
          <a:p>
            <a:pPr lvl="1">
              <a:buFont typeface="Wingdings" panose="05000000000000000000" pitchFamily="2" charset="2"/>
              <a:buChar char="§"/>
            </a:pPr>
            <a:r>
              <a:rPr lang="el-GR" sz="2205" dirty="0" err="1"/>
              <a:t>τ</a:t>
            </a:r>
            <a:r>
              <a:rPr lang="en-US" sz="2205" dirty="0"/>
              <a:t>η </a:t>
            </a:r>
            <a:r>
              <a:rPr lang="en-US" sz="2205" dirty="0" err="1"/>
              <a:t>δήλωση</a:t>
            </a:r>
            <a:r>
              <a:rPr lang="en-US" sz="2205" dirty="0"/>
              <a:t> </a:t>
            </a:r>
            <a:r>
              <a:rPr lang="el-GR" sz="2205" dirty="0" err="1"/>
              <a:t>Δ</a:t>
            </a:r>
            <a:r>
              <a:rPr lang="en-US" sz="2205" dirty="0"/>
              <a:t>ια</a:t>
            </a:r>
            <a:r>
              <a:rPr lang="en-US" sz="2205" dirty="0" err="1"/>
              <a:t>τήρησης</a:t>
            </a:r>
            <a:r>
              <a:rPr lang="en-US" sz="2205" dirty="0"/>
              <a:t> Σημειωμάτων</a:t>
            </a:r>
            <a:endParaRPr lang="el-GR" sz="2205" dirty="0"/>
          </a:p>
          <a:p>
            <a:pPr lvl="1">
              <a:buFont typeface="Wingdings" panose="05000000000000000000" pitchFamily="2" charset="2"/>
              <a:buChar char="§"/>
            </a:pPr>
            <a:r>
              <a:rPr lang="el-GR" sz="2205" dirty="0"/>
              <a:t>το Σημείωμα Χρήσης Έργων Τρίτων (εφόσον υπάρχει)</a:t>
            </a:r>
          </a:p>
          <a:p>
            <a:pPr marL="0" indent="0">
              <a:buNone/>
            </a:pPr>
            <a:r>
              <a:rPr lang="el-GR" sz="2646" dirty="0"/>
              <a:t>μαζί με τους συνοδευόμενους </a:t>
            </a:r>
            <a:r>
              <a:rPr lang="el-GR" sz="2646" dirty="0" err="1"/>
              <a:t>υπερσυνδέσμους</a:t>
            </a:r>
            <a:r>
              <a:rPr lang="el-GR" sz="2646" dirty="0"/>
              <a:t>.</a:t>
            </a:r>
          </a:p>
          <a:p>
            <a:endParaRPr lang="el-GR" sz="2205" dirty="0"/>
          </a:p>
        </p:txBody>
      </p:sp>
    </p:spTree>
    <p:extLst>
      <p:ext uri="{BB962C8B-B14F-4D97-AF65-F5344CB8AC3E}">
        <p14:creationId xmlns:p14="http://schemas.microsoft.com/office/powerpoint/2010/main" val="2941835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 y="-109562"/>
            <a:ext cx="10079567" cy="1259946"/>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98407" y="1716075"/>
            <a:ext cx="9763185" cy="4989036"/>
          </a:xfrm>
        </p:spPr>
        <p:txBody>
          <a:bodyPr>
            <a:noAutofit/>
          </a:bodyPr>
          <a:lstStyle/>
          <a:p>
            <a:pPr marL="0" indent="0">
              <a:buNone/>
            </a:pPr>
            <a:r>
              <a:rPr lang="el-GR" sz="2000" dirty="0"/>
              <a:t>Το Έργο αυτό κάνει χρήση των ακόλουθων εικόνων/φωτογραφιών :</a:t>
            </a:r>
          </a:p>
          <a:p>
            <a:pPr marL="0" indent="0">
              <a:buNone/>
            </a:pPr>
            <a:r>
              <a:rPr lang="en-US" sz="2000" dirty="0" smtClean="0"/>
              <a:t>1</a:t>
            </a:r>
            <a:r>
              <a:rPr lang="el-GR" sz="2000" dirty="0" smtClean="0"/>
              <a:t>. </a:t>
            </a:r>
            <a:r>
              <a:rPr lang="en-US" sz="2000" dirty="0" smtClean="0"/>
              <a:t>"Europe </a:t>
            </a:r>
            <a:r>
              <a:rPr lang="en-US" sz="2000" dirty="0"/>
              <a:t>map 1648". Licensed under CC BY-SA 3.0 via Wikimedia Commons - </a:t>
            </a:r>
            <a:r>
              <a:rPr lang="en-US" sz="2000" dirty="0">
                <a:hlinkClick r:id="rId3"/>
              </a:rPr>
              <a:t>https://commons.wikimedia.org/wiki/File:Europe_map_1648.PNG#/</a:t>
            </a:r>
            <a:r>
              <a:rPr lang="en-US" sz="2000" dirty="0" smtClean="0">
                <a:hlinkClick r:id="rId3"/>
              </a:rPr>
              <a:t>media/File:Europe_map_1648.PNG</a:t>
            </a:r>
            <a:r>
              <a:rPr lang="el-GR" sz="2000" smtClean="0"/>
              <a:t> </a:t>
            </a:r>
            <a:endParaRPr lang="en-US" sz="2000" dirty="0"/>
          </a:p>
          <a:p>
            <a:pPr marL="0" indent="0">
              <a:buNone/>
            </a:pPr>
            <a:r>
              <a:rPr lang="en-US" sz="2000" dirty="0" smtClean="0"/>
              <a:t>2</a:t>
            </a:r>
            <a:r>
              <a:rPr lang="el-GR" sz="2000" dirty="0" smtClean="0"/>
              <a:t>. </a:t>
            </a:r>
            <a:r>
              <a:rPr lang="en-US" sz="2000" dirty="0" smtClean="0"/>
              <a:t>Perry-</a:t>
            </a:r>
            <a:r>
              <a:rPr lang="en-US" sz="2000" dirty="0" err="1" smtClean="0"/>
              <a:t>Castañeda</a:t>
            </a:r>
            <a:r>
              <a:rPr lang="en-US" sz="2000" dirty="0" smtClean="0"/>
              <a:t> </a:t>
            </a:r>
            <a:r>
              <a:rPr lang="en-US" sz="2000" dirty="0"/>
              <a:t>Library, Map Collection, </a:t>
            </a:r>
            <a:r>
              <a:rPr lang="en-US" sz="2000" dirty="0">
                <a:hlinkClick r:id="rId4"/>
              </a:rPr>
              <a:t>http://</a:t>
            </a:r>
            <a:r>
              <a:rPr lang="en-US" sz="2000" dirty="0" smtClean="0">
                <a:hlinkClick r:id="rId4"/>
              </a:rPr>
              <a:t>www.lib.utexas.edu/maps/historical/history_europe.html</a:t>
            </a:r>
            <a:r>
              <a:rPr lang="el-GR" sz="2000" dirty="0" smtClean="0"/>
              <a:t> </a:t>
            </a:r>
            <a:r>
              <a:rPr lang="en-US" sz="2000" dirty="0" smtClean="0"/>
              <a:t>(</a:t>
            </a:r>
            <a:r>
              <a:rPr lang="en-US" sz="2000" dirty="0"/>
              <a:t>image: </a:t>
            </a:r>
            <a:r>
              <a:rPr lang="en-US" sz="2000" dirty="0">
                <a:hlinkClick r:id="rId5"/>
              </a:rPr>
              <a:t>http://</a:t>
            </a:r>
            <a:r>
              <a:rPr lang="en-US" sz="2000" dirty="0" smtClean="0">
                <a:hlinkClick r:id="rId5"/>
              </a:rPr>
              <a:t>www.lib.utexas.edu/maps/historical/europe1815_1905.jpg</a:t>
            </a:r>
            <a:r>
              <a:rPr lang="en-US" sz="2000" dirty="0" smtClean="0"/>
              <a:t>)</a:t>
            </a:r>
            <a:endParaRPr lang="en-US" sz="2000" dirty="0"/>
          </a:p>
          <a:p>
            <a:pPr marL="0" indent="0">
              <a:buNone/>
            </a:pPr>
            <a:r>
              <a:rPr lang="en-US" sz="2000" dirty="0" smtClean="0"/>
              <a:t>3</a:t>
            </a:r>
            <a:r>
              <a:rPr lang="el-GR" sz="2000" dirty="0" smtClean="0"/>
              <a:t>. </a:t>
            </a:r>
            <a:r>
              <a:rPr lang="en-US" sz="2000" dirty="0" smtClean="0"/>
              <a:t>"Europe </a:t>
            </a:r>
            <a:r>
              <a:rPr lang="en-US" sz="2000" dirty="0"/>
              <a:t>map 1919". Licensed under Public Domain via Commons - </a:t>
            </a:r>
            <a:r>
              <a:rPr lang="en-US" sz="2000" dirty="0">
                <a:hlinkClick r:id="rId6"/>
              </a:rPr>
              <a:t>https://commons.wikimedia.org/wiki/File:Europe_map_1919.jpg#/</a:t>
            </a:r>
            <a:r>
              <a:rPr lang="en-US" sz="2000" dirty="0" smtClean="0">
                <a:hlinkClick r:id="rId6"/>
              </a:rPr>
              <a:t>media/File:Europe_map_1919.jpg</a:t>
            </a:r>
            <a:r>
              <a:rPr lang="el-GR" sz="2000" dirty="0" smtClean="0"/>
              <a:t> </a:t>
            </a:r>
            <a:endParaRPr lang="en-US" sz="2000" dirty="0"/>
          </a:p>
          <a:p>
            <a:pPr marL="0" indent="0">
              <a:buNone/>
            </a:pPr>
            <a:endParaRPr lang="el-GR" sz="2000" dirty="0"/>
          </a:p>
        </p:txBody>
      </p:sp>
    </p:spTree>
    <p:extLst>
      <p:ext uri="{BB962C8B-B14F-4D97-AF65-F5344CB8AC3E}">
        <p14:creationId xmlns:p14="http://schemas.microsoft.com/office/powerpoint/2010/main" val="188945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l-GR" sz="3600" dirty="0"/>
              <a:t>ΧΑΡΑΚΤΗΡΙΣΤΙΚΑ ΕΘΝΙΚΩΝ </a:t>
            </a:r>
            <a:r>
              <a:rPr lang="en-US" altLang="el-GR" sz="3600" dirty="0" smtClean="0"/>
              <a:t>ΚΡΑΤΩΝ</a:t>
            </a:r>
            <a:endParaRPr lang="el-GR" sz="2800" dirty="0"/>
          </a:p>
        </p:txBody>
      </p:sp>
      <p:sp>
        <p:nvSpPr>
          <p:cNvPr id="3" name="Content Placeholder 2"/>
          <p:cNvSpPr>
            <a:spLocks noGrp="1"/>
          </p:cNvSpPr>
          <p:nvPr>
            <p:ph idx="1"/>
          </p:nvPr>
        </p:nvSpPr>
        <p:spPr/>
        <p:txBody>
          <a:bodyPr/>
          <a:lstStyle/>
          <a:p>
            <a:r>
              <a:rPr lang="el-GR" dirty="0"/>
              <a:t>Σταθερός πληθυσμός</a:t>
            </a:r>
          </a:p>
          <a:p>
            <a:r>
              <a:rPr lang="el-GR" dirty="0" smtClean="0"/>
              <a:t>Συμπαγής </a:t>
            </a:r>
            <a:r>
              <a:rPr lang="el-GR" dirty="0"/>
              <a:t>εδαφική έκταση</a:t>
            </a:r>
          </a:p>
          <a:p>
            <a:r>
              <a:rPr lang="el-GR" dirty="0" smtClean="0"/>
              <a:t>Κυριαρχία</a:t>
            </a:r>
            <a:endParaRPr lang="el-GR" dirty="0"/>
          </a:p>
          <a:p>
            <a:r>
              <a:rPr lang="el-GR" dirty="0" smtClean="0"/>
              <a:t>Βιωσιμότητα</a:t>
            </a:r>
            <a:endParaRPr lang="el-GR" dirty="0"/>
          </a:p>
          <a:p>
            <a:r>
              <a:rPr lang="el-GR" dirty="0" smtClean="0"/>
              <a:t>Αναγνώριση</a:t>
            </a:r>
            <a:endParaRPr lang="el-GR" dirty="0"/>
          </a:p>
          <a:p>
            <a:r>
              <a:rPr lang="el-GR" dirty="0" smtClean="0"/>
              <a:t>Μονοπωλιακή </a:t>
            </a:r>
            <a:r>
              <a:rPr lang="el-GR" dirty="0"/>
              <a:t>άσκηση </a:t>
            </a:r>
            <a:r>
              <a:rPr lang="el-GR" dirty="0" smtClean="0"/>
              <a:t>εξουσίας</a:t>
            </a: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Ευρώπη, 1648</a:t>
            </a:r>
            <a:endParaRPr lang="el-GR" dirty="0"/>
          </a:p>
        </p:txBody>
      </p:sp>
      <p:pic>
        <p:nvPicPr>
          <p:cNvPr id="7" name="Picture 1" title="Ευρώπη, 164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5227" y="1403573"/>
            <a:ext cx="7784460" cy="56145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 TextBox"/>
          <p:cNvSpPr txBox="1"/>
          <p:nvPr/>
        </p:nvSpPr>
        <p:spPr>
          <a:xfrm>
            <a:off x="7542298" y="6706641"/>
            <a:ext cx="964092" cy="307777"/>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1</a:t>
            </a:r>
            <a:endParaRPr lang="el-GR" sz="1400" b="1" dirty="0">
              <a:solidFill>
                <a:srgbClr val="0070C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Ευρώπη, 1815</a:t>
            </a:r>
            <a:endParaRPr lang="el-GR" dirty="0"/>
          </a:p>
        </p:txBody>
      </p:sp>
      <p:pic>
        <p:nvPicPr>
          <p:cNvPr id="7" name="Picture 2" title="Ευρώπη, 18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10185" y="1308796"/>
            <a:ext cx="7474544" cy="58040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 TextBox"/>
          <p:cNvSpPr txBox="1"/>
          <p:nvPr/>
        </p:nvSpPr>
        <p:spPr>
          <a:xfrm>
            <a:off x="8780933" y="6813981"/>
            <a:ext cx="964092" cy="292709"/>
          </a:xfrm>
          <a:prstGeom prst="rect">
            <a:avLst/>
          </a:prstGeom>
          <a:noFill/>
        </p:spPr>
        <p:txBody>
          <a:bodyPr wrap="square" rtlCol="0">
            <a:spAutoFit/>
          </a:bodyPr>
          <a:lstStyle/>
          <a:p>
            <a:r>
              <a:rPr lang="el-GR" sz="1400" b="1" dirty="0" smtClean="0">
                <a:solidFill>
                  <a:srgbClr val="0070C0"/>
                </a:solidFill>
                <a:latin typeface="Arial" pitchFamily="34" charset="0"/>
                <a:cs typeface="Arial" pitchFamily="34" charset="0"/>
              </a:rPr>
              <a:t>Εικόνα</a:t>
            </a:r>
            <a:r>
              <a:rPr lang="en-US" sz="1400" b="1" dirty="0" smtClean="0">
                <a:solidFill>
                  <a:srgbClr val="0070C0"/>
                </a:solidFill>
                <a:latin typeface="Arial" pitchFamily="34" charset="0"/>
                <a:cs typeface="Arial" pitchFamily="34" charset="0"/>
              </a:rPr>
              <a:t> </a:t>
            </a:r>
            <a:r>
              <a:rPr lang="el-GR" sz="1400" b="1" dirty="0" smtClean="0">
                <a:solidFill>
                  <a:srgbClr val="0070C0"/>
                </a:solidFill>
                <a:latin typeface="Arial" pitchFamily="34" charset="0"/>
                <a:cs typeface="Arial" pitchFamily="34" charset="0"/>
              </a:rPr>
              <a:t>2</a:t>
            </a:r>
            <a:endParaRPr lang="el-GR" sz="1400" b="1" dirty="0">
              <a:solidFill>
                <a:srgbClr val="0070C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err="1"/>
              <a:t>Βρεταννία</a:t>
            </a:r>
            <a:r>
              <a:rPr lang="el-GR" sz="3200" dirty="0"/>
              <a:t> ως “συγκροτημένο” (</a:t>
            </a:r>
            <a:r>
              <a:rPr lang="el-GR" sz="3200" dirty="0" err="1"/>
              <a:t>consolidated</a:t>
            </a:r>
            <a:r>
              <a:rPr lang="el-GR" sz="3200" dirty="0"/>
              <a:t>) </a:t>
            </a:r>
            <a:r>
              <a:rPr lang="el-GR" sz="3200" dirty="0" smtClean="0"/>
              <a:t>κράτος</a:t>
            </a:r>
            <a:endParaRPr lang="el-GR" sz="3200" dirty="0"/>
          </a:p>
        </p:txBody>
      </p:sp>
      <p:sp>
        <p:nvSpPr>
          <p:cNvPr id="3" name="Content Placeholder 2"/>
          <p:cNvSpPr>
            <a:spLocks noGrp="1"/>
          </p:cNvSpPr>
          <p:nvPr>
            <p:ph idx="1"/>
          </p:nvPr>
        </p:nvSpPr>
        <p:spPr/>
        <p:txBody>
          <a:bodyPr>
            <a:normAutofit fontScale="85000" lnSpcReduction="20000"/>
          </a:bodyPr>
          <a:lstStyle/>
          <a:p>
            <a:pPr marL="0" indent="0">
              <a:lnSpc>
                <a:spcPct val="120000"/>
              </a:lnSpc>
              <a:buNone/>
            </a:pPr>
            <a:r>
              <a:rPr lang="en-US" altLang="el-GR" sz="3600" dirty="0"/>
              <a:t>Τα π</a:t>
            </a:r>
            <a:r>
              <a:rPr lang="en-US" altLang="el-GR" sz="3600" dirty="0" err="1"/>
              <a:t>οικίλλ</a:t>
            </a:r>
            <a:r>
              <a:rPr lang="en-US" altLang="el-GR" sz="3600" dirty="0"/>
              <a:t>α συμφέροντα “μετά το 1688 προσπάθησαν να αντιληφθούν, να υποτάξουν ή να εκμεταλλευτούν την οικονομικο-στρατιωτική σύγκρουση που προέκυψε μέσα από την αντιπαράθεση των αντίθετων δυνάμεων. </a:t>
            </a:r>
            <a:r>
              <a:rPr lang="en-US" altLang="el-GR" sz="3600" dirty="0" err="1"/>
              <a:t>Προσ</a:t>
            </a:r>
            <a:r>
              <a:rPr lang="en-US" altLang="el-GR" sz="3600" dirty="0"/>
              <a:t>πάθησαν να το επιτύχουν μέσα από μια από τις δυό αντίθετες διαδικασίες: αφενός περιορίζοντας τη δύναμη του κράτους, αφετέρου καταλαμβάνοντας το κράτος έτσι ώστε να θέσουν υπό τον έλεγχό τους τους κρατικούς πόρους.” </a:t>
            </a:r>
            <a:endParaRPr lang="el-GR" altLang="el-GR" sz="3600" dirty="0" smtClean="0"/>
          </a:p>
          <a:p>
            <a:pPr marL="0" indent="0" algn="r">
              <a:lnSpc>
                <a:spcPct val="120000"/>
              </a:lnSpc>
              <a:buNone/>
            </a:pPr>
            <a:r>
              <a:rPr lang="en-US" altLang="el-GR" sz="3600" dirty="0" smtClean="0"/>
              <a:t>John </a:t>
            </a:r>
            <a:r>
              <a:rPr lang="en-US" altLang="el-GR" sz="3600" dirty="0"/>
              <a:t>Brewer, </a:t>
            </a:r>
            <a:r>
              <a:rPr lang="en-US" altLang="el-GR" sz="3600" i="1" dirty="0"/>
              <a:t>The Sinews of Power</a:t>
            </a:r>
            <a:r>
              <a:rPr lang="en-US" altLang="el-GR" sz="3600" dirty="0"/>
              <a:t>, 251.</a:t>
            </a:r>
          </a:p>
          <a:p>
            <a:pPr>
              <a:lnSpc>
                <a:spcPct val="120000"/>
              </a:lnSpc>
            </a:pP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l-GR" dirty="0" err="1"/>
              <a:t>Δι</a:t>
            </a:r>
            <a:r>
              <a:rPr lang="en-US" altLang="el-GR" dirty="0"/>
              <a:t>ακήρυξη Υψηλάντη</a:t>
            </a:r>
            <a:endParaRPr lang="el-GR" dirty="0"/>
          </a:p>
        </p:txBody>
      </p:sp>
      <p:pic>
        <p:nvPicPr>
          <p:cNvPr id="8" name="Picture 3" descr="Ή ώρα ήλθεν, ώ Έλληνες! Πρό πολλού οί λαοί της Ευρώπης πολεμούντες υπέρ τών ίδίων δικαιωμάτων καί ελευθερίας αυτών, μάς έπροσκάλουν είς μίμησιν. Αυτοί, καίτοι όποσοΰν ελεύθεροι, έπροσπάθησαν όλαις δυνάμεσι νά αυξήσουν την έλευθερίαν καί δι' αυτής πάσαν αυτών εύδαιμονίαν. Οί αδελφοί μας καί φίλοι είναι παντού έτοιμοι. Οί Σέρβοι, οί Σουλιώται καί δλη ή &quot;Ηπειρος όπλοφορούντες μάς περιμένουν. &quot;Ας ένωθώμεν λοιπόν μέ ένθουσιασμόν. Ή πατρίς μάς προσκαλεί. Ή Ευρώπη προσηλώνουσα τούς οφθαλμούς της είς ημάς, απορεί διά τήν άκινησίαν μας. ..." title="Ίάσιον 24 Φεβρουαρίου 1821"/>
          <p:cNvPicPr>
            <a:picLocks noGrp="1" noChangeAspect="1" noChangeArrowheads="1"/>
          </p:cNvPicPr>
          <p:nvPr>
            <p:ph idx="1"/>
          </p:nvPr>
        </p:nvPicPr>
        <p:blipFill>
          <a:blip r:embed="rId3">
            <a:grayscl/>
            <a:extLst>
              <a:ext uri="{28A0092B-C50C-407E-A947-70E740481C1C}">
                <a14:useLocalDpi xmlns:a14="http://schemas.microsoft.com/office/drawing/2010/main" val="0"/>
              </a:ext>
            </a:extLst>
          </a:blip>
          <a:srcRect/>
          <a:stretch>
            <a:fillRect/>
          </a:stretch>
        </p:blipFill>
        <p:spPr bwMode="auto">
          <a:xfrm>
            <a:off x="511175" y="2126315"/>
            <a:ext cx="9072563" cy="4169058"/>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a:t>Φαντασιακή κοινότητα</a:t>
            </a:r>
          </a:p>
          <a:p>
            <a:r>
              <a:rPr lang="el-GR" dirty="0"/>
              <a:t>Έντυπος καπιταλισμός</a:t>
            </a:r>
          </a:p>
          <a:p>
            <a:r>
              <a:rPr lang="el-GR" dirty="0"/>
              <a:t>Γλωσσική τυποποίηση</a:t>
            </a:r>
          </a:p>
          <a:p>
            <a:r>
              <a:rPr lang="el-GR" dirty="0"/>
              <a:t>Κρεολοί </a:t>
            </a:r>
            <a:r>
              <a:rPr lang="el-GR" dirty="0" smtClean="0"/>
              <a:t>πρωτοπόροι</a:t>
            </a:r>
            <a:endParaRPr lang="el-GR" dirty="0"/>
          </a:p>
        </p:txBody>
      </p:sp>
      <p:sp>
        <p:nvSpPr>
          <p:cNvPr id="3" name="Title 2"/>
          <p:cNvSpPr>
            <a:spLocks noGrp="1"/>
          </p:cNvSpPr>
          <p:nvPr>
            <p:ph type="title"/>
          </p:nvPr>
        </p:nvSpPr>
        <p:spPr/>
        <p:txBody>
          <a:bodyPr/>
          <a:lstStyle/>
          <a:p>
            <a:r>
              <a:rPr lang="en-US" altLang="el-GR" dirty="0"/>
              <a:t>Anderson</a:t>
            </a:r>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Έντυπος </a:t>
            </a:r>
            <a:r>
              <a:rPr lang="el-GR" dirty="0" smtClean="0"/>
              <a:t>καπιταλισμός</a:t>
            </a:r>
            <a:endParaRPr lang="el-GR" dirty="0"/>
          </a:p>
        </p:txBody>
      </p:sp>
      <p:sp>
        <p:nvSpPr>
          <p:cNvPr id="3" name="Content Placeholder 2"/>
          <p:cNvSpPr>
            <a:spLocks noGrp="1"/>
          </p:cNvSpPr>
          <p:nvPr>
            <p:ph idx="1"/>
          </p:nvPr>
        </p:nvSpPr>
        <p:spPr/>
        <p:txBody>
          <a:bodyPr>
            <a:normAutofit fontScale="55000" lnSpcReduction="20000"/>
          </a:bodyPr>
          <a:lstStyle/>
          <a:p>
            <a:pPr marL="0" indent="0" algn="just">
              <a:lnSpc>
                <a:spcPct val="151000"/>
              </a:lnSpc>
              <a:buNone/>
            </a:pPr>
            <a:r>
              <a:rPr lang="en-US" altLang="el-GR" sz="3600" dirty="0"/>
              <a:t>“</a:t>
            </a:r>
            <a:r>
              <a:rPr lang="en-US" altLang="el-GR" sz="3600" dirty="0" err="1"/>
              <a:t>Οι</a:t>
            </a:r>
            <a:r>
              <a:rPr lang="en-US" altLang="el-GR" sz="3600" dirty="0"/>
              <a:t> </a:t>
            </a:r>
            <a:r>
              <a:rPr lang="en-US" altLang="el-GR" sz="3600" dirty="0" err="1"/>
              <a:t>έντυ</a:t>
            </a:r>
            <a:r>
              <a:rPr lang="en-US" altLang="el-GR" sz="3600" dirty="0"/>
              <a:t>πες γλώσσες έθεσαν τις βάσεις για τις εθνικές συνειδήσεις με τρεις διακριτούς τρόπους. </a:t>
            </a:r>
            <a:r>
              <a:rPr lang="en-US" altLang="el-GR" sz="3600" dirty="0" err="1"/>
              <a:t>Πρώτ</a:t>
            </a:r>
            <a:r>
              <a:rPr lang="en-US" altLang="el-GR" sz="3600" dirty="0"/>
              <a:t>α και κύρια, δημιούργησαν ενοποιημένα πεδία ανταλλαγών και επικοινωνίας ανάμεσα στα λατινικά και την ομιλούμενη δημώδη γλώσσα. ...</a:t>
            </a:r>
          </a:p>
          <a:p>
            <a:pPr marL="0" indent="0" algn="just">
              <a:lnSpc>
                <a:spcPct val="151000"/>
              </a:lnSpc>
              <a:buNone/>
            </a:pPr>
            <a:r>
              <a:rPr lang="en-US" altLang="el-GR" sz="3600" dirty="0" err="1"/>
              <a:t>Δεύτερον</a:t>
            </a:r>
            <a:r>
              <a:rPr lang="en-US" altLang="el-GR" sz="3600" dirty="0"/>
              <a:t> ο </a:t>
            </a:r>
            <a:r>
              <a:rPr lang="en-US" altLang="el-GR" sz="3600" dirty="0" err="1"/>
              <a:t>έντυ</a:t>
            </a:r>
            <a:r>
              <a:rPr lang="en-US" altLang="el-GR" sz="3600" dirty="0"/>
              <a:t>πος καπιταλισμός προσέδωσε στη γλώσσα μια νέα στερεότητα, η οποία μακροπρόθεσμα συνέβαλε στη δημιουργία μιας εικόνας αρχαιότητας, η οποία υπήρξε κεντρικής σημασίας για την υποκειμενική ιδέα του έθνους. ...</a:t>
            </a:r>
          </a:p>
          <a:p>
            <a:pPr marL="0" indent="0">
              <a:lnSpc>
                <a:spcPct val="151000"/>
              </a:lnSpc>
              <a:buNone/>
            </a:pPr>
            <a:r>
              <a:rPr lang="en-US" altLang="el-GR" sz="3600" dirty="0" err="1"/>
              <a:t>Τρίτον</a:t>
            </a:r>
            <a:r>
              <a:rPr lang="en-US" altLang="el-GR" sz="3600" dirty="0"/>
              <a:t>, ο </a:t>
            </a:r>
            <a:r>
              <a:rPr lang="en-US" altLang="el-GR" sz="3600" dirty="0" err="1"/>
              <a:t>έντυ</a:t>
            </a:r>
            <a:r>
              <a:rPr lang="en-US" altLang="el-GR" sz="3600" dirty="0"/>
              <a:t>πος καπιταλισμός δημιούργησε γλώσσες ισχύος διαφορετικές από τις παλαιότερες δημώδεις γλώσσες της διοίκησης. ...” (Anderson, 44)</a:t>
            </a:r>
          </a:p>
          <a:p>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1076</Words>
  <Application>Microsoft Office PowerPoint</Application>
  <PresentationFormat>Custom</PresentationFormat>
  <Paragraphs>129</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 Unicode MS</vt:lpstr>
      <vt:lpstr>ＭＳ Ｐゴシック</vt:lpstr>
      <vt:lpstr>Arial</vt:lpstr>
      <vt:lpstr>Calibri</vt:lpstr>
      <vt:lpstr>Times New Roman</vt:lpstr>
      <vt:lpstr>Verdana</vt:lpstr>
      <vt:lpstr>Wingdings</vt:lpstr>
      <vt:lpstr>Θέμα του Office</vt:lpstr>
      <vt:lpstr>Νεότερη Ελληνική Ιστορία Α'</vt:lpstr>
      <vt:lpstr>Το εθνικό κράτος</vt:lpstr>
      <vt:lpstr>ΧΑΡΑΚΤΗΡΙΣΤΙΚΑ ΕΘΝΙΚΩΝ ΚΡΑΤΩΝ</vt:lpstr>
      <vt:lpstr>Ευρώπη, 1648</vt:lpstr>
      <vt:lpstr>Ευρώπη, 1815</vt:lpstr>
      <vt:lpstr>Βρεταννία ως “συγκροτημένο” (consolidated) κράτος</vt:lpstr>
      <vt:lpstr>Διακήρυξη Υψηλάντη</vt:lpstr>
      <vt:lpstr>Anderson</vt:lpstr>
      <vt:lpstr>Έντυπος καπιταλισμός</vt:lpstr>
      <vt:lpstr>Gellner</vt:lpstr>
      <vt:lpstr>Βιομηχανική κοινωνία</vt:lpstr>
      <vt:lpstr>Ταυτότητες</vt:lpstr>
      <vt:lpstr>Ευρώπη Συνθήκης Βερσαλλιών, 1919</vt:lpstr>
      <vt:lpstr>Βοηθητικές ερωτήσεις:</vt:lpstr>
      <vt:lpstr>Βιβλιογραφία</vt:lpstr>
      <vt:lpstr>Χρονολογίες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Yannis</dc:creator>
  <cp:lastModifiedBy>Yannis</cp:lastModifiedBy>
  <cp:revision>55</cp:revision>
  <cp:lastPrinted>1601-01-01T00:00:00Z</cp:lastPrinted>
  <dcterms:created xsi:type="dcterms:W3CDTF">1601-01-01T00:00:00Z</dcterms:created>
  <dcterms:modified xsi:type="dcterms:W3CDTF">2015-11-30T09:42:43Z</dcterms:modified>
</cp:coreProperties>
</file>